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308" r:id="rId3"/>
    <p:sldId id="302" r:id="rId4"/>
    <p:sldId id="281" r:id="rId5"/>
    <p:sldId id="301" r:id="rId6"/>
    <p:sldId id="306" r:id="rId7"/>
    <p:sldId id="299" r:id="rId8"/>
    <p:sldId id="307" r:id="rId9"/>
    <p:sldId id="310" r:id="rId10"/>
    <p:sldId id="303" r:id="rId11"/>
    <p:sldId id="312" r:id="rId12"/>
    <p:sldId id="295" r:id="rId13"/>
    <p:sldId id="282" r:id="rId14"/>
    <p:sldId id="300" r:id="rId15"/>
    <p:sldId id="285" r:id="rId16"/>
    <p:sldId id="283" r:id="rId17"/>
    <p:sldId id="298" r:id="rId18"/>
    <p:sldId id="260" r:id="rId19"/>
    <p:sldId id="261" r:id="rId20"/>
    <p:sldId id="313" r:id="rId21"/>
    <p:sldId id="262" r:id="rId22"/>
    <p:sldId id="309" r:id="rId23"/>
    <p:sldId id="311" r:id="rId24"/>
    <p:sldId id="315"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3189"/>
  </p:normalViewPr>
  <p:slideViewPr>
    <p:cSldViewPr snapToGrid="0" snapToObjects="1">
      <p:cViewPr varScale="1">
        <p:scale>
          <a:sx n="104" d="100"/>
          <a:sy n="104"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4f7128003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gd4f7128003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Exploration</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p:txBody>
      </p:sp>
    </p:spTree>
    <p:extLst>
      <p:ext uri="{BB962C8B-B14F-4D97-AF65-F5344CB8AC3E}">
        <p14:creationId xmlns:p14="http://schemas.microsoft.com/office/powerpoint/2010/main" val="338840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Data Exploration Overview</a:t>
            </a:r>
          </a:p>
        </p:txBody>
      </p:sp>
    </p:spTree>
    <p:extLst>
      <p:ext uri="{BB962C8B-B14F-4D97-AF65-F5344CB8AC3E}">
        <p14:creationId xmlns:p14="http://schemas.microsoft.com/office/powerpoint/2010/main" val="133040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6377498"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pPr marL="533400" indent="-457200">
              <a:buFont typeface="+mj-lt"/>
              <a:buAutoNum type="arabicPeriod"/>
            </a:pPr>
            <a:r>
              <a:rPr lang="en-US" dirty="0"/>
              <a:t>Sanity Check the data you were given</a:t>
            </a:r>
          </a:p>
          <a:p>
            <a:pPr marL="533400" indent="-457200">
              <a:buFont typeface="+mj-lt"/>
              <a:buAutoNum type="arabicPeriod"/>
            </a:pPr>
            <a:r>
              <a:rPr lang="en-US" dirty="0"/>
              <a:t>Understanding the problem and domain </a:t>
            </a:r>
          </a:p>
          <a:p>
            <a:pPr marL="533400" indent="-457200">
              <a:buFont typeface="+mj-lt"/>
              <a:buAutoNum type="arabicPeriod"/>
            </a:pPr>
            <a:r>
              <a:rPr lang="en-US" dirty="0"/>
              <a:t>Problem Formulation </a:t>
            </a:r>
          </a:p>
          <a:p>
            <a:pPr marL="533400" indent="-457200">
              <a:buFont typeface="+mj-lt"/>
              <a:buAutoNum type="arabicPeriod"/>
            </a:pPr>
            <a:r>
              <a:rPr lang="en-US" dirty="0"/>
              <a:t>Debugging </a:t>
            </a:r>
          </a:p>
          <a:p>
            <a:pPr marL="533400" indent="-457200">
              <a:buFont typeface="+mj-lt"/>
              <a:buAutoNum type="arabicPeriod"/>
            </a:pPr>
            <a:r>
              <a:rPr lang="en-US" dirty="0"/>
              <a:t>Feature Generation/Selection </a:t>
            </a:r>
          </a:p>
          <a:p>
            <a:pPr marL="533400" indent="-457200">
              <a:buFont typeface="+mj-lt"/>
              <a:buAutoNum type="arabicPeriod"/>
            </a:pPr>
            <a:r>
              <a:rPr lang="en-US" dirty="0"/>
              <a:t>Interpretation of results </a:t>
            </a:r>
          </a:p>
          <a:p>
            <a:pPr marL="76200" indent="0">
              <a:buNone/>
            </a:pPr>
            <a:endParaRPr lang="en-US" dirty="0"/>
          </a:p>
        </p:txBody>
      </p:sp>
    </p:spTree>
    <p:extLst>
      <p:ext uri="{BB962C8B-B14F-4D97-AF65-F5344CB8AC3E}">
        <p14:creationId xmlns:p14="http://schemas.microsoft.com/office/powerpoint/2010/main" val="172118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Some tips for exploring your project data</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367351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Typical data exploration tasks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Distributions of different variables </a:t>
            </a:r>
          </a:p>
          <a:p>
            <a:r>
              <a:rPr lang="en-US" dirty="0"/>
              <a:t>Correlations between variables – correlation matrix and turn it into a heatmap </a:t>
            </a:r>
          </a:p>
          <a:p>
            <a:r>
              <a:rPr lang="en-US" dirty="0"/>
              <a:t>Changes and trends over time – how does the data and the entities in the data change over time?</a:t>
            </a:r>
          </a:p>
          <a:p>
            <a:r>
              <a:rPr lang="en-US" dirty="0"/>
              <a:t>Missing values – are there lots of missing values? Is there any pattern there? How/why are they missing? </a:t>
            </a:r>
          </a:p>
          <a:p>
            <a:r>
              <a:rPr lang="en-US" dirty="0"/>
              <a:t>Outliers – this can be done using clustering but also by plotting distributions.</a:t>
            </a:r>
          </a:p>
          <a:p>
            <a:r>
              <a:rPr lang="en-US" dirty="0"/>
              <a:t>Labels/Outcomes – distribution and patterns</a:t>
            </a:r>
          </a:p>
          <a:p>
            <a:r>
              <a:rPr lang="en-US" dirty="0"/>
              <a:t>Cross-tabs (if you’re looking at multiple classes/labels), describing how the positive and negative classes are different without doing any machine learning.</a:t>
            </a:r>
          </a:p>
        </p:txBody>
      </p:sp>
    </p:spTree>
    <p:extLst>
      <p:ext uri="{BB962C8B-B14F-4D97-AF65-F5344CB8AC3E}">
        <p14:creationId xmlns:p14="http://schemas.microsoft.com/office/powerpoint/2010/main" val="406989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F3CE1F-439A-864A-85F9-7ECA76CADBF5}"/>
              </a:ext>
            </a:extLst>
          </p:cNvPr>
          <p:cNvPicPr>
            <a:picLocks noChangeAspect="1"/>
          </p:cNvPicPr>
          <p:nvPr/>
        </p:nvPicPr>
        <p:blipFill>
          <a:blip r:embed="rId2"/>
          <a:stretch>
            <a:fillRect/>
          </a:stretch>
        </p:blipFill>
        <p:spPr>
          <a:xfrm>
            <a:off x="2253318" y="80445"/>
            <a:ext cx="7685364" cy="6697109"/>
          </a:xfrm>
          <a:prstGeom prst="rect">
            <a:avLst/>
          </a:prstGeom>
        </p:spPr>
      </p:pic>
    </p:spTree>
    <p:extLst>
      <p:ext uri="{BB962C8B-B14F-4D97-AF65-F5344CB8AC3E}">
        <p14:creationId xmlns:p14="http://schemas.microsoft.com/office/powerpoint/2010/main" val="127868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7image820992">
            <a:extLst>
              <a:ext uri="{FF2B5EF4-FFF2-40B4-BE49-F238E27FC236}">
                <a16:creationId xmlns:a16="http://schemas.microsoft.com/office/drawing/2014/main" id="{C81F5E0F-0DF3-8A42-BCBD-633CA220A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54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Tools</a:t>
            </a:r>
          </a:p>
        </p:txBody>
      </p:sp>
      <p:sp>
        <p:nvSpPr>
          <p:cNvPr id="7171" name="Rectangle 3"/>
          <p:cNvSpPr>
            <a:spLocks noGrp="1" noChangeArrowheads="1"/>
          </p:cNvSpPr>
          <p:nvPr>
            <p:ph type="body" idx="1"/>
          </p:nvPr>
        </p:nvSpPr>
        <p:spPr/>
        <p:txBody>
          <a:bodyPr>
            <a:normAutofit/>
          </a:bodyPr>
          <a:lstStyle/>
          <a:p>
            <a:r>
              <a:rPr lang="en-US" dirty="0"/>
              <a:t>SQL (directly and through python – psycopg2)</a:t>
            </a:r>
            <a:br>
              <a:rPr lang="en-US" dirty="0"/>
            </a:br>
            <a:endParaRPr lang="en-US" dirty="0"/>
          </a:p>
          <a:p>
            <a:r>
              <a:rPr lang="en-US" dirty="0"/>
              <a:t>Python (matplotlib, seaborn, </a:t>
            </a:r>
            <a:r>
              <a:rPr lang="en-US" dirty="0" err="1"/>
              <a:t>altair</a:t>
            </a:r>
            <a:r>
              <a:rPr lang="en-US" dirty="0"/>
              <a:t>,...)</a:t>
            </a:r>
            <a:br>
              <a:rPr lang="en-US" dirty="0"/>
            </a:br>
            <a:endParaRPr lang="en-US" dirty="0"/>
          </a:p>
          <a:p>
            <a:r>
              <a:rPr lang="en-US" dirty="0"/>
              <a:t>Pandas(if you have to)</a:t>
            </a:r>
            <a:br>
              <a:rPr lang="en-US" dirty="0"/>
            </a:br>
            <a:endParaRPr lang="en-US" dirty="0"/>
          </a:p>
          <a:p>
            <a:r>
              <a:rPr lang="en-US" dirty="0"/>
              <a:t>Tableau </a:t>
            </a:r>
            <a:endParaRPr lang="en-US" sz="2800" dirty="0"/>
          </a:p>
        </p:txBody>
      </p:sp>
    </p:spTree>
    <p:extLst>
      <p:ext uri="{BB962C8B-B14F-4D97-AF65-F5344CB8AC3E}">
        <p14:creationId xmlns:p14="http://schemas.microsoft.com/office/powerpoint/2010/main" val="3416135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Simple task for data exploration</a:t>
            </a:r>
          </a:p>
        </p:txBody>
      </p:sp>
      <p:sp>
        <p:nvSpPr>
          <p:cNvPr id="8195" name="Rectangle 3"/>
          <p:cNvSpPr>
            <a:spLocks noGrp="1" noChangeArrowheads="1"/>
          </p:cNvSpPr>
          <p:nvPr>
            <p:ph type="body" idx="1"/>
          </p:nvPr>
        </p:nvSpPr>
        <p:spPr/>
        <p:txBody>
          <a:bodyPr/>
          <a:lstStyle/>
          <a:p>
            <a:r>
              <a:rPr lang="en-US" dirty="0"/>
              <a:t>Write a SQL query that takes a “person id” (e.g., student, voter, facility, entity, </a:t>
            </a:r>
            <a:r>
              <a:rPr lang="en-US" dirty="0" err="1"/>
              <a:t>etc</a:t>
            </a:r>
            <a:r>
              <a:rPr lang="en-US" dirty="0"/>
              <a:t>) and gives you everything you know about that person. </a:t>
            </a:r>
            <a:br>
              <a:rPr lang="en-US" dirty="0"/>
            </a:br>
            <a:endParaRPr lang="en-US" dirty="0"/>
          </a:p>
          <a:p>
            <a:r>
              <a:rPr lang="en-US" dirty="0"/>
              <a:t>Add a date parameter to it to give you everything about that entity up to that date </a:t>
            </a:r>
            <a:endParaRPr lang="en-US" dirty="0">
              <a:effectLst/>
            </a:endParaRPr>
          </a:p>
        </p:txBody>
      </p:sp>
    </p:spTree>
    <p:extLst>
      <p:ext uri="{BB962C8B-B14F-4D97-AF65-F5344CB8AC3E}">
        <p14:creationId xmlns:p14="http://schemas.microsoft.com/office/powerpoint/2010/main" val="244605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Please Sit with </a:t>
            </a:r>
          </a:p>
          <a:p>
            <a:pPr marL="76200" indent="0" algn="ctr">
              <a:buNone/>
            </a:pPr>
            <a:r>
              <a:rPr lang="en-US" sz="4800" dirty="0"/>
              <a:t>Your Project Teams</a:t>
            </a:r>
          </a:p>
        </p:txBody>
      </p:sp>
    </p:spTree>
    <p:extLst>
      <p:ext uri="{BB962C8B-B14F-4D97-AF65-F5344CB8AC3E}">
        <p14:creationId xmlns:p14="http://schemas.microsoft.com/office/powerpoint/2010/main" val="13466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452813"/>
            <a:ext cx="11360700" cy="1408672"/>
          </a:xfrm>
        </p:spPr>
        <p:txBody>
          <a:bodyPr/>
          <a:lstStyle/>
          <a:p>
            <a:pPr marL="76200" indent="0" algn="ctr">
              <a:buNone/>
            </a:pPr>
            <a:r>
              <a:rPr lang="en-US" sz="4800" dirty="0"/>
              <a:t>Data Exploration Example:</a:t>
            </a:r>
          </a:p>
          <a:p>
            <a:pPr marL="76200" indent="0" algn="ctr">
              <a:buNone/>
            </a:pPr>
            <a:r>
              <a:rPr lang="en-US" sz="4800" dirty="0"/>
              <a:t>Mental Health Interventions </a:t>
            </a:r>
          </a:p>
          <a:p>
            <a:pPr marL="76200" indent="0" algn="ctr">
              <a:buNone/>
            </a:pPr>
            <a:r>
              <a:rPr lang="en-US" sz="4800" dirty="0"/>
              <a:t>to Reduce Jail Re-Incarceration</a:t>
            </a:r>
          </a:p>
        </p:txBody>
      </p:sp>
    </p:spTree>
    <p:extLst>
      <p:ext uri="{BB962C8B-B14F-4D97-AF65-F5344CB8AC3E}">
        <p14:creationId xmlns:p14="http://schemas.microsoft.com/office/powerpoint/2010/main" val="4155436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26" descr="https://lh6.googleusercontent.com/oEnlIneMEAScc4jMXTqyGYQy41dB_T0BxgBL6JnugHt3sRJldP-o38aSyyr_Pnz6qMbGYvAeroffVqyPgurMlUUtDGqCaO65V0YXtdKoDEKQ5DGBjRZAKn4IU1LthlcUmBJa6d6BuBs"/>
          <p:cNvPicPr preferRelativeResize="0"/>
          <p:nvPr/>
        </p:nvPicPr>
        <p:blipFill rotWithShape="1">
          <a:blip r:embed="rId3">
            <a:alphaModFix amt="41000"/>
          </a:blip>
          <a:srcRect t="2222" b="8872"/>
          <a:stretch/>
        </p:blipFill>
        <p:spPr>
          <a:xfrm>
            <a:off x="1" y="1"/>
            <a:ext cx="12192001" cy="6857999"/>
          </a:xfrm>
          <a:prstGeom prst="rect">
            <a:avLst/>
          </a:prstGeom>
          <a:noFill/>
          <a:ln>
            <a:noFill/>
          </a:ln>
        </p:spPr>
      </p:pic>
      <p:sp>
        <p:nvSpPr>
          <p:cNvPr id="243" name="Google Shape;243;p26"/>
          <p:cNvSpPr/>
          <p:nvPr/>
        </p:nvSpPr>
        <p:spPr>
          <a:xfrm>
            <a:off x="737471" y="1084033"/>
            <a:ext cx="4244000" cy="4991200"/>
          </a:xfrm>
          <a:prstGeom prst="rect">
            <a:avLst/>
          </a:prstGeom>
          <a:solidFill>
            <a:schemeClr val="lt1">
              <a:alpha val="69800"/>
            </a:schemeClr>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grpSp>
        <p:nvGrpSpPr>
          <p:cNvPr id="244" name="Google Shape;244;p26"/>
          <p:cNvGrpSpPr/>
          <p:nvPr/>
        </p:nvGrpSpPr>
        <p:grpSpPr>
          <a:xfrm>
            <a:off x="956020" y="1068681"/>
            <a:ext cx="6096000" cy="4636364"/>
            <a:chOff x="272718" y="680868"/>
            <a:chExt cx="4572000" cy="3477273"/>
          </a:xfrm>
        </p:grpSpPr>
        <p:grpSp>
          <p:nvGrpSpPr>
            <p:cNvPr id="245" name="Google Shape;245;p26"/>
            <p:cNvGrpSpPr/>
            <p:nvPr/>
          </p:nvGrpSpPr>
          <p:grpSpPr>
            <a:xfrm>
              <a:off x="272718" y="680868"/>
              <a:ext cx="4572000" cy="671662"/>
              <a:chOff x="436346" y="319921"/>
              <a:chExt cx="4572000" cy="671662"/>
            </a:xfrm>
          </p:grpSpPr>
          <p:sp>
            <p:nvSpPr>
              <p:cNvPr id="246" name="Google Shape;246;p26"/>
              <p:cNvSpPr/>
              <p:nvPr/>
            </p:nvSpPr>
            <p:spPr>
              <a:xfrm>
                <a:off x="436346" y="319921"/>
                <a:ext cx="28362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11 MILLION</a:t>
                </a:r>
                <a:endParaRPr sz="1867"/>
              </a:p>
            </p:txBody>
          </p:sp>
          <p:sp>
            <p:nvSpPr>
              <p:cNvPr id="247" name="Google Shape;247;p26"/>
              <p:cNvSpPr/>
              <p:nvPr/>
            </p:nvSpPr>
            <p:spPr>
              <a:xfrm>
                <a:off x="436346" y="732983"/>
                <a:ext cx="45720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people move through 3,100 Jails</a:t>
                </a:r>
                <a:endParaRPr sz="1867"/>
              </a:p>
            </p:txBody>
          </p:sp>
        </p:grpSp>
        <p:grpSp>
          <p:nvGrpSpPr>
            <p:cNvPr id="248" name="Google Shape;248;p26"/>
            <p:cNvGrpSpPr/>
            <p:nvPr/>
          </p:nvGrpSpPr>
          <p:grpSpPr>
            <a:xfrm>
              <a:off x="272718" y="1403235"/>
              <a:ext cx="3538800" cy="664136"/>
              <a:chOff x="436345" y="1303132"/>
              <a:chExt cx="3538800" cy="664136"/>
            </a:xfrm>
          </p:grpSpPr>
          <p:sp>
            <p:nvSpPr>
              <p:cNvPr id="249" name="Google Shape;249;p26"/>
              <p:cNvSpPr/>
              <p:nvPr/>
            </p:nvSpPr>
            <p:spPr>
              <a:xfrm>
                <a:off x="436345" y="1708668"/>
                <a:ext cx="6288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in cost</a:t>
                </a:r>
                <a:endParaRPr sz="1867"/>
              </a:p>
            </p:txBody>
          </p:sp>
          <p:sp>
            <p:nvSpPr>
              <p:cNvPr id="250" name="Google Shape;250;p26"/>
              <p:cNvSpPr/>
              <p:nvPr/>
            </p:nvSpPr>
            <p:spPr>
              <a:xfrm>
                <a:off x="436345" y="1303132"/>
                <a:ext cx="35388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$22 BILLION</a:t>
                </a:r>
                <a:endParaRPr sz="1867"/>
              </a:p>
            </p:txBody>
          </p:sp>
        </p:grpSp>
        <p:grpSp>
          <p:nvGrpSpPr>
            <p:cNvPr id="251" name="Google Shape;251;p26"/>
            <p:cNvGrpSpPr/>
            <p:nvPr/>
          </p:nvGrpSpPr>
          <p:grpSpPr>
            <a:xfrm>
              <a:off x="272718" y="2080301"/>
              <a:ext cx="3538801" cy="653196"/>
              <a:chOff x="436343" y="2166384"/>
              <a:chExt cx="3538801" cy="653196"/>
            </a:xfrm>
          </p:grpSpPr>
          <p:sp>
            <p:nvSpPr>
              <p:cNvPr id="252" name="Google Shape;252;p26"/>
              <p:cNvSpPr/>
              <p:nvPr/>
            </p:nvSpPr>
            <p:spPr>
              <a:xfrm>
                <a:off x="436343" y="2560980"/>
                <a:ext cx="18891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suffer from mental illness</a:t>
                </a:r>
                <a:endParaRPr sz="1867"/>
              </a:p>
            </p:txBody>
          </p:sp>
          <p:sp>
            <p:nvSpPr>
              <p:cNvPr id="253" name="Google Shape;253;p26"/>
              <p:cNvSpPr/>
              <p:nvPr/>
            </p:nvSpPr>
            <p:spPr>
              <a:xfrm>
                <a:off x="436344" y="2166384"/>
                <a:ext cx="35388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64%</a:t>
                </a:r>
                <a:endParaRPr sz="1867"/>
              </a:p>
            </p:txBody>
          </p:sp>
        </p:grpSp>
        <p:grpSp>
          <p:nvGrpSpPr>
            <p:cNvPr id="254" name="Google Shape;254;p26"/>
            <p:cNvGrpSpPr/>
            <p:nvPr/>
          </p:nvGrpSpPr>
          <p:grpSpPr>
            <a:xfrm>
              <a:off x="272718" y="2737620"/>
              <a:ext cx="3538801" cy="671662"/>
              <a:chOff x="436343" y="2166384"/>
              <a:chExt cx="3538801" cy="671662"/>
            </a:xfrm>
          </p:grpSpPr>
          <p:sp>
            <p:nvSpPr>
              <p:cNvPr id="255" name="Google Shape;255;p26"/>
              <p:cNvSpPr/>
              <p:nvPr/>
            </p:nvSpPr>
            <p:spPr>
              <a:xfrm>
                <a:off x="436343" y="2579446"/>
                <a:ext cx="24432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have a substance abuse disorder</a:t>
                </a:r>
                <a:endParaRPr sz="1867"/>
              </a:p>
            </p:txBody>
          </p:sp>
          <p:sp>
            <p:nvSpPr>
              <p:cNvPr id="256" name="Google Shape;256;p26"/>
              <p:cNvSpPr/>
              <p:nvPr/>
            </p:nvSpPr>
            <p:spPr>
              <a:xfrm>
                <a:off x="436344" y="2166384"/>
                <a:ext cx="35388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68%</a:t>
                </a:r>
                <a:endParaRPr sz="1867"/>
              </a:p>
            </p:txBody>
          </p:sp>
        </p:grpSp>
        <p:grpSp>
          <p:nvGrpSpPr>
            <p:cNvPr id="257" name="Google Shape;257;p26"/>
            <p:cNvGrpSpPr/>
            <p:nvPr/>
          </p:nvGrpSpPr>
          <p:grpSpPr>
            <a:xfrm>
              <a:off x="272718" y="3486478"/>
              <a:ext cx="3538801" cy="671663"/>
              <a:chOff x="436343" y="2166384"/>
              <a:chExt cx="3538801" cy="671663"/>
            </a:xfrm>
          </p:grpSpPr>
          <p:sp>
            <p:nvSpPr>
              <p:cNvPr id="258" name="Google Shape;258;p26"/>
              <p:cNvSpPr/>
              <p:nvPr/>
            </p:nvSpPr>
            <p:spPr>
              <a:xfrm>
                <a:off x="436343" y="2579447"/>
                <a:ext cx="2588100" cy="258600"/>
              </a:xfrm>
              <a:prstGeom prst="rect">
                <a:avLst/>
              </a:prstGeom>
              <a:noFill/>
              <a:ln>
                <a:noFill/>
              </a:ln>
            </p:spPr>
            <p:txBody>
              <a:bodyPr spcFirstLastPara="1" wrap="square" lIns="121900" tIns="60933" rIns="121900" bIns="60933" anchor="t" anchorCtr="0">
                <a:noAutofit/>
              </a:bodyPr>
              <a:lstStyle/>
              <a:p>
                <a:pPr>
                  <a:lnSpc>
                    <a:spcPct val="90000"/>
                  </a:lnSpc>
                </a:pPr>
                <a:r>
                  <a:rPr lang="en" sz="1600">
                    <a:solidFill>
                      <a:schemeClr val="dk1"/>
                    </a:solidFill>
                  </a:rPr>
                  <a:t>suffer from chronic health problems</a:t>
                </a:r>
                <a:endParaRPr sz="1867"/>
              </a:p>
            </p:txBody>
          </p:sp>
          <p:sp>
            <p:nvSpPr>
              <p:cNvPr id="259" name="Google Shape;259;p26"/>
              <p:cNvSpPr/>
              <p:nvPr/>
            </p:nvSpPr>
            <p:spPr>
              <a:xfrm>
                <a:off x="436344" y="2166384"/>
                <a:ext cx="3538800" cy="480000"/>
              </a:xfrm>
              <a:prstGeom prst="rect">
                <a:avLst/>
              </a:prstGeom>
              <a:noFill/>
              <a:ln>
                <a:noFill/>
              </a:ln>
            </p:spPr>
            <p:txBody>
              <a:bodyPr spcFirstLastPara="1" wrap="square" lIns="121900" tIns="60933" rIns="121900" bIns="60933" anchor="t" anchorCtr="0">
                <a:noAutofit/>
              </a:bodyPr>
              <a:lstStyle/>
              <a:p>
                <a:pPr>
                  <a:lnSpc>
                    <a:spcPct val="90000"/>
                  </a:lnSpc>
                </a:pPr>
                <a:r>
                  <a:rPr lang="en" sz="3733" b="1">
                    <a:solidFill>
                      <a:srgbClr val="800000"/>
                    </a:solidFill>
                  </a:rPr>
                  <a:t>44%</a:t>
                </a:r>
                <a:endParaRPr sz="1867"/>
              </a:p>
            </p:txBody>
          </p:sp>
        </p:grpSp>
      </p:grpSp>
      <p:sp>
        <p:nvSpPr>
          <p:cNvPr id="260" name="Google Shape;260;p26"/>
          <p:cNvSpPr/>
          <p:nvPr/>
        </p:nvSpPr>
        <p:spPr>
          <a:xfrm>
            <a:off x="5182933" y="1098533"/>
            <a:ext cx="6821600" cy="4991200"/>
          </a:xfrm>
          <a:prstGeom prst="rect">
            <a:avLst/>
          </a:prstGeom>
          <a:solidFill>
            <a:schemeClr val="lt1">
              <a:alpha val="69800"/>
            </a:schemeClr>
          </a:solidFill>
          <a:ln>
            <a:noFill/>
          </a:ln>
        </p:spPr>
        <p:txBody>
          <a:bodyPr spcFirstLastPara="1" wrap="square" lIns="121900" tIns="60933" rIns="121900" bIns="60933" anchor="ctr" anchorCtr="0">
            <a:noAutofit/>
          </a:bodyPr>
          <a:lstStyle/>
          <a:p>
            <a:pPr algn="ctr"/>
            <a:endParaRPr sz="2400">
              <a:solidFill>
                <a:schemeClr val="lt1"/>
              </a:solidFill>
              <a:latin typeface="Calibri"/>
              <a:ea typeface="Calibri"/>
              <a:cs typeface="Calibri"/>
              <a:sym typeface="Calibri"/>
            </a:endParaRPr>
          </a:p>
        </p:txBody>
      </p:sp>
      <p:sp>
        <p:nvSpPr>
          <p:cNvPr id="261" name="Google Shape;261;p26"/>
          <p:cNvSpPr/>
          <p:nvPr/>
        </p:nvSpPr>
        <p:spPr>
          <a:xfrm>
            <a:off x="-74620" y="-91265"/>
            <a:ext cx="9871600" cy="492400"/>
          </a:xfrm>
          <a:prstGeom prst="rect">
            <a:avLst/>
          </a:prstGeom>
          <a:noFill/>
          <a:ln>
            <a:noFill/>
          </a:ln>
        </p:spPr>
        <p:txBody>
          <a:bodyPr spcFirstLastPara="1" wrap="square" lIns="121900" tIns="60933" rIns="121900" bIns="60933" anchor="t" anchorCtr="0">
            <a:noAutofit/>
          </a:bodyPr>
          <a:lstStyle/>
          <a:p>
            <a:r>
              <a:rPr lang="en" sz="2400" b="1">
                <a:solidFill>
                  <a:srgbClr val="3F3F3F"/>
                </a:solidFill>
                <a:latin typeface="Calibri"/>
                <a:ea typeface="Calibri"/>
                <a:cs typeface="Calibri"/>
                <a:sym typeface="Calibri"/>
              </a:rPr>
              <a:t>Reducing number of people going to Jail  (Johnson County, KS)</a:t>
            </a:r>
            <a:endParaRPr sz="1867"/>
          </a:p>
        </p:txBody>
      </p:sp>
      <p:sp>
        <p:nvSpPr>
          <p:cNvPr id="262" name="Google Shape;262;p26"/>
          <p:cNvSpPr/>
          <p:nvPr/>
        </p:nvSpPr>
        <p:spPr>
          <a:xfrm>
            <a:off x="-74620" y="346561"/>
            <a:ext cx="12746400" cy="410400"/>
          </a:xfrm>
          <a:prstGeom prst="rect">
            <a:avLst/>
          </a:prstGeom>
          <a:noFill/>
          <a:ln>
            <a:noFill/>
          </a:ln>
        </p:spPr>
        <p:txBody>
          <a:bodyPr spcFirstLastPara="1" wrap="square" lIns="121900" tIns="60933" rIns="121900" bIns="60933" anchor="t" anchorCtr="0">
            <a:noAutofit/>
          </a:bodyPr>
          <a:lstStyle/>
          <a:p>
            <a:r>
              <a:rPr lang="en" sz="1867" b="1" i="1">
                <a:solidFill>
                  <a:srgbClr val="3F3F3F"/>
                </a:solidFill>
                <a:latin typeface="Calibri"/>
                <a:ea typeface="Calibri"/>
                <a:cs typeface="Calibri"/>
                <a:sym typeface="Calibri"/>
              </a:rPr>
              <a:t>Reducing Incarceration through Prioritized Interventions. Bauman et. Al. ACM COMPASS 2018</a:t>
            </a:r>
            <a:endParaRPr sz="1867" b="1">
              <a:solidFill>
                <a:srgbClr val="3F3F3F"/>
              </a:solidFill>
              <a:latin typeface="Calibri"/>
              <a:ea typeface="Calibri"/>
              <a:cs typeface="Calibri"/>
              <a:sym typeface="Calibri"/>
            </a:endParaRPr>
          </a:p>
        </p:txBody>
      </p:sp>
      <p:sp>
        <p:nvSpPr>
          <p:cNvPr id="263" name="Google Shape;263;p26"/>
          <p:cNvSpPr/>
          <p:nvPr/>
        </p:nvSpPr>
        <p:spPr>
          <a:xfrm>
            <a:off x="5545801" y="2569833"/>
            <a:ext cx="1316400" cy="1173600"/>
          </a:xfrm>
          <a:prstGeom prst="rect">
            <a:avLst/>
          </a:prstGeom>
          <a:solidFill>
            <a:schemeClr val="lt2"/>
          </a:solidFill>
          <a:ln w="9525" cap="flat" cmpd="sng">
            <a:solidFill>
              <a:srgbClr val="8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1867">
                <a:latin typeface="Century Gothic"/>
                <a:ea typeface="Century Gothic"/>
                <a:cs typeface="Century Gothic"/>
                <a:sym typeface="Century Gothic"/>
              </a:rPr>
              <a:t>UNMET</a:t>
            </a:r>
            <a:endParaRPr sz="1867">
              <a:latin typeface="Century Gothic"/>
              <a:ea typeface="Century Gothic"/>
              <a:cs typeface="Century Gothic"/>
              <a:sym typeface="Century Gothic"/>
            </a:endParaRPr>
          </a:p>
          <a:p>
            <a:pPr algn="ctr"/>
            <a:r>
              <a:rPr lang="en" sz="1867">
                <a:latin typeface="Century Gothic"/>
                <a:ea typeface="Century Gothic"/>
                <a:cs typeface="Century Gothic"/>
                <a:sym typeface="Century Gothic"/>
              </a:rPr>
              <a:t>NEEDS</a:t>
            </a:r>
            <a:endParaRPr sz="1867">
              <a:latin typeface="Century Gothic"/>
              <a:ea typeface="Century Gothic"/>
              <a:cs typeface="Century Gothic"/>
              <a:sym typeface="Century Gothic"/>
            </a:endParaRPr>
          </a:p>
        </p:txBody>
      </p:sp>
      <p:sp>
        <p:nvSpPr>
          <p:cNvPr id="264" name="Google Shape;264;p26"/>
          <p:cNvSpPr/>
          <p:nvPr/>
        </p:nvSpPr>
        <p:spPr>
          <a:xfrm>
            <a:off x="7935527" y="2569833"/>
            <a:ext cx="1316400" cy="1173600"/>
          </a:xfrm>
          <a:prstGeom prst="rect">
            <a:avLst/>
          </a:prstGeom>
          <a:solidFill>
            <a:schemeClr val="lt2"/>
          </a:solidFill>
          <a:ln w="9525" cap="flat" cmpd="sng">
            <a:solidFill>
              <a:srgbClr val="8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1867">
                <a:latin typeface="Century Gothic"/>
                <a:ea typeface="Century Gothic"/>
                <a:cs typeface="Century Gothic"/>
                <a:sym typeface="Century Gothic"/>
              </a:rPr>
              <a:t>ARREST</a:t>
            </a:r>
            <a:endParaRPr sz="1867">
              <a:latin typeface="Century Gothic"/>
              <a:ea typeface="Century Gothic"/>
              <a:cs typeface="Century Gothic"/>
              <a:sym typeface="Century Gothic"/>
            </a:endParaRPr>
          </a:p>
        </p:txBody>
      </p:sp>
      <p:sp>
        <p:nvSpPr>
          <p:cNvPr id="265" name="Google Shape;265;p26"/>
          <p:cNvSpPr/>
          <p:nvPr/>
        </p:nvSpPr>
        <p:spPr>
          <a:xfrm>
            <a:off x="10325252" y="2569833"/>
            <a:ext cx="1316400" cy="1173600"/>
          </a:xfrm>
          <a:prstGeom prst="rect">
            <a:avLst/>
          </a:prstGeom>
          <a:solidFill>
            <a:schemeClr val="lt2"/>
          </a:solidFill>
          <a:ln w="9525" cap="flat" cmpd="sng">
            <a:solidFill>
              <a:srgbClr val="800000"/>
            </a:solidFill>
            <a:prstDash val="solid"/>
            <a:round/>
            <a:headEnd type="none" w="sm" len="sm"/>
            <a:tailEnd type="none" w="sm" len="sm"/>
          </a:ln>
        </p:spPr>
        <p:txBody>
          <a:bodyPr spcFirstLastPara="1" wrap="square" lIns="121900" tIns="121900" rIns="121900" bIns="121900" anchor="ctr" anchorCtr="0">
            <a:noAutofit/>
          </a:bodyPr>
          <a:lstStyle/>
          <a:p>
            <a:pPr algn="ctr"/>
            <a:r>
              <a:rPr lang="en" sz="1867">
                <a:latin typeface="Century Gothic"/>
                <a:ea typeface="Century Gothic"/>
                <a:cs typeface="Century Gothic"/>
                <a:sym typeface="Century Gothic"/>
              </a:rPr>
              <a:t>JAIL</a:t>
            </a:r>
            <a:endParaRPr sz="1867">
              <a:latin typeface="Century Gothic"/>
              <a:ea typeface="Century Gothic"/>
              <a:cs typeface="Century Gothic"/>
              <a:sym typeface="Century Gothic"/>
            </a:endParaRPr>
          </a:p>
        </p:txBody>
      </p:sp>
      <p:cxnSp>
        <p:nvCxnSpPr>
          <p:cNvPr id="266" name="Google Shape;266;p26"/>
          <p:cNvCxnSpPr>
            <a:stCxn id="263" idx="3"/>
            <a:endCxn id="264" idx="1"/>
          </p:cNvCxnSpPr>
          <p:nvPr/>
        </p:nvCxnSpPr>
        <p:spPr>
          <a:xfrm>
            <a:off x="6862201" y="3156633"/>
            <a:ext cx="1073200" cy="0"/>
          </a:xfrm>
          <a:prstGeom prst="straightConnector1">
            <a:avLst/>
          </a:prstGeom>
          <a:noFill/>
          <a:ln w="38100" cap="flat" cmpd="sng">
            <a:solidFill>
              <a:srgbClr val="000000"/>
            </a:solidFill>
            <a:prstDash val="solid"/>
            <a:round/>
            <a:headEnd type="none" w="med" len="med"/>
            <a:tailEnd type="triangle" w="med" len="med"/>
          </a:ln>
        </p:spPr>
      </p:cxnSp>
      <p:cxnSp>
        <p:nvCxnSpPr>
          <p:cNvPr id="267" name="Google Shape;267;p26"/>
          <p:cNvCxnSpPr>
            <a:stCxn id="264" idx="3"/>
            <a:endCxn id="265" idx="1"/>
          </p:cNvCxnSpPr>
          <p:nvPr/>
        </p:nvCxnSpPr>
        <p:spPr>
          <a:xfrm>
            <a:off x="9251927" y="3156633"/>
            <a:ext cx="1073200" cy="0"/>
          </a:xfrm>
          <a:prstGeom prst="straightConnector1">
            <a:avLst/>
          </a:prstGeom>
          <a:noFill/>
          <a:ln w="38100" cap="flat" cmpd="sng">
            <a:solidFill>
              <a:srgbClr val="000000"/>
            </a:solidFill>
            <a:prstDash val="solid"/>
            <a:round/>
            <a:headEnd type="none" w="med" len="med"/>
            <a:tailEnd type="triangle" w="med" len="med"/>
          </a:ln>
        </p:spPr>
      </p:cxnSp>
      <p:cxnSp>
        <p:nvCxnSpPr>
          <p:cNvPr id="268" name="Google Shape;268;p26"/>
          <p:cNvCxnSpPr>
            <a:stCxn id="265" idx="2"/>
            <a:endCxn id="263" idx="2"/>
          </p:cNvCxnSpPr>
          <p:nvPr/>
        </p:nvCxnSpPr>
        <p:spPr>
          <a:xfrm rot="5400000">
            <a:off x="8593252" y="1354033"/>
            <a:ext cx="800" cy="4779600"/>
          </a:xfrm>
          <a:prstGeom prst="curvedConnector3">
            <a:avLst>
              <a:gd name="adj1" fmla="val 95704167"/>
            </a:avLst>
          </a:prstGeom>
          <a:noFill/>
          <a:ln w="38100" cap="flat" cmpd="sng">
            <a:solidFill>
              <a:srgbClr val="000000"/>
            </a:solidFill>
            <a:prstDash val="solid"/>
            <a:round/>
            <a:headEnd type="none" w="med" len="med"/>
            <a:tailEnd type="triangle" w="med" len="med"/>
          </a:ln>
        </p:spPr>
      </p:cxnSp>
      <p:sp>
        <p:nvSpPr>
          <p:cNvPr id="269" name="Google Shape;269;p26"/>
          <p:cNvSpPr txBox="1"/>
          <p:nvPr/>
        </p:nvSpPr>
        <p:spPr>
          <a:xfrm>
            <a:off x="7257865" y="4533767"/>
            <a:ext cx="2618800" cy="573600"/>
          </a:xfrm>
          <a:prstGeom prst="rect">
            <a:avLst/>
          </a:prstGeom>
          <a:noFill/>
          <a:ln>
            <a:noFill/>
          </a:ln>
        </p:spPr>
        <p:txBody>
          <a:bodyPr spcFirstLastPara="1" wrap="square" lIns="121900" tIns="121900" rIns="121900" bIns="121900" anchor="t" anchorCtr="0">
            <a:noAutofit/>
          </a:bodyPr>
          <a:lstStyle/>
          <a:p>
            <a:pPr algn="ctr"/>
            <a:r>
              <a:rPr lang="en" sz="1867">
                <a:latin typeface="Century Gothic"/>
                <a:ea typeface="Century Gothic"/>
                <a:cs typeface="Century Gothic"/>
                <a:sym typeface="Century Gothic"/>
              </a:rPr>
              <a:t>worsening or failing to improve</a:t>
            </a:r>
            <a:endParaRPr sz="1867">
              <a:latin typeface="Century Gothic"/>
              <a:ea typeface="Century Gothic"/>
              <a:cs typeface="Century Gothic"/>
              <a:sym typeface="Century Gothic"/>
            </a:endParaRPr>
          </a:p>
        </p:txBody>
      </p:sp>
      <p:sp>
        <p:nvSpPr>
          <p:cNvPr id="270" name="Google Shape;270;p26"/>
          <p:cNvSpPr/>
          <p:nvPr/>
        </p:nvSpPr>
        <p:spPr>
          <a:xfrm>
            <a:off x="5868733" y="1357284"/>
            <a:ext cx="5450000" cy="640000"/>
          </a:xfrm>
          <a:prstGeom prst="rect">
            <a:avLst/>
          </a:prstGeom>
          <a:noFill/>
          <a:ln>
            <a:noFill/>
          </a:ln>
        </p:spPr>
        <p:txBody>
          <a:bodyPr spcFirstLastPara="1" wrap="square" lIns="121900" tIns="60933" rIns="121900" bIns="60933" anchor="t" anchorCtr="0">
            <a:noAutofit/>
          </a:bodyPr>
          <a:lstStyle/>
          <a:p>
            <a:pPr algn="ctr">
              <a:lnSpc>
                <a:spcPct val="90000"/>
              </a:lnSpc>
            </a:pPr>
            <a:r>
              <a:rPr lang="en" sz="3733">
                <a:solidFill>
                  <a:srgbClr val="800000"/>
                </a:solidFill>
              </a:rPr>
              <a:t>Cycle of Incarceration</a:t>
            </a:r>
            <a:endParaRPr sz="1867"/>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br>
              <a:rPr lang="en-US" dirty="0"/>
            </a:br>
            <a:endParaRPr lang="en-US" dirty="0"/>
          </a:p>
          <a:p>
            <a:pPr>
              <a:lnSpc>
                <a:spcPct val="100000"/>
              </a:lnSpc>
              <a:spcBef>
                <a:spcPts val="500"/>
              </a:spcBef>
            </a:pPr>
            <a:r>
              <a:rPr lang="en-US" dirty="0"/>
              <a:t>Readings for Thursday</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112557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Work: Data Exploration</a:t>
            </a:r>
          </a:p>
        </p:txBody>
      </p:sp>
    </p:spTree>
    <p:extLst>
      <p:ext uri="{BB962C8B-B14F-4D97-AF65-F5344CB8AC3E}">
        <p14:creationId xmlns:p14="http://schemas.microsoft.com/office/powerpoint/2010/main" val="1828200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Reminders: What to look at in this time</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225553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br>
              <a:rPr lang="en-US" dirty="0"/>
            </a:br>
            <a:endParaRPr lang="en-US" dirty="0"/>
          </a:p>
          <a:p>
            <a:pPr>
              <a:lnSpc>
                <a:spcPct val="100000"/>
              </a:lnSpc>
              <a:spcBef>
                <a:spcPts val="500"/>
              </a:spcBef>
            </a:pPr>
            <a:r>
              <a:rPr lang="en-US" dirty="0"/>
              <a:t>Readings for Thursday</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92604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Plan for today</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Working with your team</a:t>
            </a:r>
            <a:br>
              <a:rPr lang="en-US" dirty="0"/>
            </a:br>
            <a:endParaRPr lang="en-US" dirty="0"/>
          </a:p>
          <a:p>
            <a:r>
              <a:rPr lang="en-US" dirty="0"/>
              <a:t>Team meeting: planning for working together (~10 minutes)</a:t>
            </a:r>
            <a:br>
              <a:rPr lang="en-US" dirty="0"/>
            </a:br>
            <a:endParaRPr lang="en-US" dirty="0"/>
          </a:p>
          <a:p>
            <a:r>
              <a:rPr lang="en-US" dirty="0"/>
              <a:t>Data exploration overview and helpful tips</a:t>
            </a:r>
            <a:br>
              <a:rPr lang="en-US" b="1" dirty="0"/>
            </a:br>
            <a:endParaRPr lang="en-US" b="1" dirty="0"/>
          </a:p>
          <a:p>
            <a:r>
              <a:rPr lang="en-US" dirty="0"/>
              <a:t>Time to work on data exploration with your group</a:t>
            </a:r>
            <a:br>
              <a:rPr lang="en-US" dirty="0"/>
            </a:br>
            <a:r>
              <a:rPr lang="en-US" dirty="0"/>
              <a:t>(~30 minutes at the end of class)</a:t>
            </a:r>
          </a:p>
        </p:txBody>
      </p:sp>
    </p:spTree>
    <p:extLst>
      <p:ext uri="{BB962C8B-B14F-4D97-AF65-F5344CB8AC3E}">
        <p14:creationId xmlns:p14="http://schemas.microsoft.com/office/powerpoint/2010/main" val="128593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Working With Your Team</a:t>
            </a:r>
          </a:p>
        </p:txBody>
      </p:sp>
    </p:spTree>
    <p:extLst>
      <p:ext uri="{BB962C8B-B14F-4D97-AF65-F5344CB8AC3E}">
        <p14:creationId xmlns:p14="http://schemas.microsoft.com/office/powerpoint/2010/main" val="375605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Team Meeting / Coordination</a:t>
            </a:r>
          </a:p>
          <a:p>
            <a:pPr marL="76200" indent="0" algn="ctr">
              <a:buNone/>
            </a:pPr>
            <a:r>
              <a:rPr lang="en-US" sz="4800" dirty="0"/>
              <a:t>(10 minutes)</a:t>
            </a:r>
          </a:p>
        </p:txBody>
      </p:sp>
    </p:spTree>
    <p:extLst>
      <p:ext uri="{BB962C8B-B14F-4D97-AF65-F5344CB8AC3E}">
        <p14:creationId xmlns:p14="http://schemas.microsoft.com/office/powerpoint/2010/main" val="34714481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2460</TotalTime>
  <Words>1097</Words>
  <Application>Microsoft Macintosh PowerPoint</Application>
  <PresentationFormat>Widescreen</PresentationFormat>
  <Paragraphs>124</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Century Gothic</vt:lpstr>
      <vt:lpstr>Simple Light</vt:lpstr>
      <vt:lpstr>PowerPoint Presentation</vt:lpstr>
      <vt:lpstr>PowerPoint Presentation</vt:lpstr>
      <vt:lpstr>Things to remember</vt:lpstr>
      <vt:lpstr>Plan for today</vt:lpstr>
      <vt:lpstr>PowerPoint Presentation</vt:lpstr>
      <vt:lpstr> Working with Your Project Team</vt:lpstr>
      <vt:lpstr> Working with Your Project Team</vt:lpstr>
      <vt:lpstr> Working with Your Project Team</vt:lpstr>
      <vt:lpstr>PowerPoint Presentation</vt:lpstr>
      <vt:lpstr>What do we want you to use this time for?</vt:lpstr>
      <vt:lpstr>PowerPoint Presentation</vt:lpstr>
      <vt:lpstr>PowerPoint Presentation</vt:lpstr>
      <vt:lpstr>Why is data exploration important?</vt:lpstr>
      <vt:lpstr> Some tips for exploring your project data</vt:lpstr>
      <vt:lpstr>Typical data exploration tasks</vt:lpstr>
      <vt:lpstr>PowerPoint Presentation</vt:lpstr>
      <vt:lpstr>PowerPoint Presentation</vt:lpstr>
      <vt:lpstr> Tools</vt:lpstr>
      <vt:lpstr> Simple task for data exploration</vt:lpstr>
      <vt:lpstr>PowerPoint Presentation</vt:lpstr>
      <vt:lpstr>PowerPoint Presentation</vt:lpstr>
      <vt:lpstr>Things to remember</vt:lpstr>
      <vt:lpstr>PowerPoint Presentation</vt:lpstr>
      <vt:lpstr>Reminders: What to look at in this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39</cp:revision>
  <dcterms:created xsi:type="dcterms:W3CDTF">2020-01-14T19:43:43Z</dcterms:created>
  <dcterms:modified xsi:type="dcterms:W3CDTF">2021-09-14T17:21:35Z</dcterms:modified>
</cp:coreProperties>
</file>