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81" r:id="rId3"/>
    <p:sldId id="295" r:id="rId4"/>
    <p:sldId id="273" r:id="rId5"/>
    <p:sldId id="274" r:id="rId6"/>
    <p:sldId id="275" r:id="rId7"/>
    <p:sldId id="276" r:id="rId8"/>
    <p:sldId id="277" r:id="rId9"/>
    <p:sldId id="296" r:id="rId10"/>
    <p:sldId id="299" r:id="rId11"/>
    <p:sldId id="300" r:id="rId12"/>
    <p:sldId id="301" r:id="rId13"/>
    <p:sldId id="302" r:id="rId14"/>
    <p:sldId id="303" r:id="rId15"/>
    <p:sldId id="304" r:id="rId16"/>
    <p:sldId id="298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t Rodolfa" initials="KR" lastIdx="1" clrIdx="0">
    <p:extLst>
      <p:ext uri="{19B8F6BF-5375-455C-9EA6-DF929625EA0E}">
        <p15:presenceInfo xmlns:p15="http://schemas.microsoft.com/office/powerpoint/2012/main" userId="S::krodolfa@andrew.cmu.edu::9d066992-0cd4-427a-9bae-b10becdf499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23"/>
    <p:restoredTop sz="93034"/>
  </p:normalViewPr>
  <p:slideViewPr>
    <p:cSldViewPr snapToGrid="0" snapToObjects="1">
      <p:cViewPr varScale="1">
        <p:scale>
          <a:sx n="103" d="100"/>
          <a:sy n="103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812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756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21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849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4226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AGXQTwd9A0AOiaIzJhi85BSFgaku5lxrqiwMpmpfxQw/edi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Case Studies: ML Meets Public Policy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If you were scoping the project described here, how would you describe the overall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9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How well does the paper address the goal you defined above? What evidence do they provide in this regard?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994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actions can the public health officials take to achieve that goal?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63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In what ways did the model change the actions or decisions that public health officials are taking in terms of when, where, and how to act?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311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6" name="Google Shape;205;p17">
            <a:extLst>
              <a:ext uri="{FF2B5EF4-FFF2-40B4-BE49-F238E27FC236}">
                <a16:creationId xmlns:a16="http://schemas.microsoft.com/office/drawing/2014/main" id="{662D86EB-0258-0B4A-BD6B-21DB54554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buClr>
                <a:srgbClr val="000000"/>
              </a:buClr>
              <a:buSzPts val="3200"/>
              <a:buNone/>
            </a:pPr>
            <a:endParaRPr lang="en-US" sz="4000" dirty="0">
              <a:solidFill>
                <a:srgbClr val="000000"/>
              </a:solidFill>
            </a:endParaRPr>
          </a:p>
          <a:p>
            <a:pPr marL="0" lvl="0" indent="0">
              <a:buClr>
                <a:srgbClr val="000000"/>
              </a:buClr>
              <a:buSzPts val="3200"/>
              <a:buNone/>
            </a:pPr>
            <a:r>
              <a:rPr lang="en-US" sz="4000" dirty="0">
                <a:solidFill>
                  <a:srgbClr val="000000"/>
                </a:solidFill>
              </a:rPr>
              <a:t>What ethical or fairness considerations might be relevant here? How were these addressed in the paper?</a:t>
            </a:r>
            <a:endParaRPr sz="4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20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 for Thursday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endParaRPr lang="en-US" sz="3200" dirty="0"/>
          </a:p>
          <a:p>
            <a:pPr marL="76200" indent="0">
              <a:buNone/>
            </a:pPr>
            <a:r>
              <a:rPr lang="en-US" sz="3200" dirty="0"/>
              <a:t>What are some potential downstream ethical issues when dealing with errors in record linkage?</a:t>
            </a:r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Data Loading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960455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 Today: Data Loading Exercise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Project Groups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8F511D0-5BAA-BB48-9F99-3049703FF2BD}"/>
              </a:ext>
            </a:extLst>
          </p:cNvPr>
          <p:cNvSpPr/>
          <p:nvPr/>
        </p:nvSpPr>
        <p:spPr>
          <a:xfrm>
            <a:off x="42040" y="221768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define</a:t>
            </a:r>
            <a:r>
              <a:rPr lang="en-US" sz="3200" dirty="0">
                <a:solidFill>
                  <a:srgbClr val="000000"/>
                </a:solidFill>
              </a:rPr>
              <a:t> equity?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detect</a:t>
            </a:r>
            <a:r>
              <a:rPr lang="en-US" sz="3200" dirty="0">
                <a:solidFill>
                  <a:srgbClr val="000000"/>
                </a:solidFill>
              </a:rPr>
              <a:t> inequity? 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●"/>
            </a:pPr>
            <a:r>
              <a:rPr lang="en-US" sz="3200" dirty="0">
                <a:solidFill>
                  <a:srgbClr val="000000"/>
                </a:solidFill>
              </a:rPr>
              <a:t>How do we </a:t>
            </a:r>
            <a:r>
              <a:rPr lang="en-US" sz="3200" b="1" dirty="0">
                <a:solidFill>
                  <a:srgbClr val="FF0000"/>
                </a:solidFill>
              </a:rPr>
              <a:t>increase</a:t>
            </a:r>
            <a:r>
              <a:rPr lang="en-US" sz="3200" dirty="0">
                <a:solidFill>
                  <a:srgbClr val="000000"/>
                </a:solidFill>
              </a:rPr>
              <a:t> equity?</a:t>
            </a:r>
            <a:endParaRPr dirty="0">
              <a:solidFill>
                <a:srgbClr val="000000"/>
              </a:solidFill>
            </a:endParaRPr>
          </a:p>
          <a:p>
            <a:pPr marL="257168" lvl="0" indent="-53968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206" name="Google Shape;206;p17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Creating a more equitable society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4131773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8"/>
          <p:cNvGrpSpPr/>
          <p:nvPr/>
        </p:nvGrpSpPr>
        <p:grpSpPr>
          <a:xfrm>
            <a:off x="476065" y="1789909"/>
            <a:ext cx="11222544" cy="4559157"/>
            <a:chOff x="0" y="131652"/>
            <a:chExt cx="11222544" cy="4559157"/>
          </a:xfrm>
        </p:grpSpPr>
        <p:sp>
          <p:nvSpPr>
            <p:cNvPr id="213" name="Google Shape;213;p18"/>
            <p:cNvSpPr/>
            <p:nvPr/>
          </p:nvSpPr>
          <p:spPr>
            <a:xfrm>
              <a:off x="0" y="131652"/>
              <a:ext cx="3507045" cy="2104226"/>
            </a:xfrm>
            <a:prstGeom prst="rect">
              <a:avLst/>
            </a:prstGeom>
            <a:solidFill>
              <a:srgbClr val="BF504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8"/>
            <p:cNvSpPr txBox="1"/>
            <p:nvPr/>
          </p:nvSpPr>
          <p:spPr>
            <a:xfrm>
              <a:off x="0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Privacy</a:t>
              </a:r>
              <a:endParaRPr/>
            </a:p>
          </p:txBody>
        </p:sp>
        <p:sp>
          <p:nvSpPr>
            <p:cNvPr id="215" name="Google Shape;215;p18"/>
            <p:cNvSpPr/>
            <p:nvPr/>
          </p:nvSpPr>
          <p:spPr>
            <a:xfrm>
              <a:off x="3857749" y="131652"/>
              <a:ext cx="3507045" cy="2104226"/>
            </a:xfrm>
            <a:prstGeom prst="rect">
              <a:avLst/>
            </a:prstGeom>
            <a:solidFill>
              <a:srgbClr val="BD754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3857749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Ownership</a:t>
              </a:r>
              <a:endParaRPr/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7715499" y="131652"/>
              <a:ext cx="3507045" cy="2104226"/>
            </a:xfrm>
            <a:prstGeom prst="rect">
              <a:avLst/>
            </a:prstGeom>
            <a:solidFill>
              <a:srgbClr val="BB995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8"/>
            <p:cNvSpPr txBox="1"/>
            <p:nvPr/>
          </p:nvSpPr>
          <p:spPr>
            <a:xfrm>
              <a:off x="7715499" y="131652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Bias, Equity, &amp; Fairness</a:t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1928874" y="2586583"/>
              <a:ext cx="3507045" cy="2104226"/>
            </a:xfrm>
            <a:prstGeom prst="rect">
              <a:avLst/>
            </a:prstGeom>
            <a:solidFill>
              <a:srgbClr val="BABA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8"/>
            <p:cNvSpPr txBox="1"/>
            <p:nvPr/>
          </p:nvSpPr>
          <p:spPr>
            <a:xfrm>
              <a:off x="1928874" y="2586583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Transparency</a:t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5786624" y="2586583"/>
              <a:ext cx="3507045" cy="2104226"/>
            </a:xfrm>
            <a:prstGeom prst="rect">
              <a:avLst/>
            </a:prstGeom>
            <a:solidFill>
              <a:srgbClr val="99B95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5786624" y="2586583"/>
              <a:ext cx="3507045" cy="21042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Trustworthiness and Accountability</a:t>
              </a:r>
              <a:endParaRPr/>
            </a:p>
          </p:txBody>
        </p:sp>
      </p:grpSp>
      <p:sp>
        <p:nvSpPr>
          <p:cNvPr id="223" name="Google Shape;223;p18"/>
          <p:cNvSpPr txBox="1">
            <a:spLocks noGrp="1"/>
          </p:cNvSpPr>
          <p:nvPr>
            <p:ph type="title"/>
          </p:nvPr>
        </p:nvSpPr>
        <p:spPr>
          <a:xfrm>
            <a:off x="415600" y="98980"/>
            <a:ext cx="113607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and AI Ethics Issues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501392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9"/>
          <p:cNvGrpSpPr/>
          <p:nvPr/>
        </p:nvGrpSpPr>
        <p:grpSpPr>
          <a:xfrm>
            <a:off x="3536630" y="1208075"/>
            <a:ext cx="5380812" cy="5370762"/>
            <a:chOff x="2465556" y="-14002"/>
            <a:chExt cx="5380812" cy="5370762"/>
          </a:xfrm>
        </p:grpSpPr>
        <p:sp>
          <p:nvSpPr>
            <p:cNvPr id="229" name="Google Shape;229;p19"/>
            <p:cNvSpPr/>
            <p:nvPr/>
          </p:nvSpPr>
          <p:spPr>
            <a:xfrm>
              <a:off x="2465556" y="-14002"/>
              <a:ext cx="5380812" cy="5356760"/>
            </a:xfrm>
            <a:prstGeom prst="ellipse">
              <a:avLst/>
            </a:prstGeom>
            <a:solidFill>
              <a:srgbClr val="E5B8B7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4403724" y="253835"/>
              <a:ext cx="1504475" cy="803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Collection Control</a:t>
              </a:r>
              <a:endParaRPr/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889924" y="967291"/>
              <a:ext cx="4532076" cy="4341419"/>
            </a:xfrm>
            <a:prstGeom prst="ellipse">
              <a:avLst/>
            </a:prstGeom>
            <a:solidFill>
              <a:srgbClr val="D99593">
                <a:alpha val="81960"/>
              </a:srgbClr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4363982" y="1227776"/>
              <a:ext cx="1583960" cy="781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Calibri"/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385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Access Control</a:t>
              </a:r>
              <a:endParaRPr/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3596373" y="2153278"/>
              <a:ext cx="3119177" cy="3203482"/>
            </a:xfrm>
            <a:prstGeom prst="ellipse">
              <a:avLst/>
            </a:prstGeom>
            <a:solidFill>
              <a:srgbClr val="953734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9"/>
            <p:cNvSpPr txBox="1"/>
            <p:nvPr/>
          </p:nvSpPr>
          <p:spPr>
            <a:xfrm>
              <a:off x="4429194" y="2393539"/>
              <a:ext cx="1453536" cy="7207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b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Inference Control (Not inferring something about me)</a:t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4215925" y="3630598"/>
              <a:ext cx="1880073" cy="1726162"/>
            </a:xfrm>
            <a:prstGeom prst="ellipse">
              <a:avLst/>
            </a:prstGeom>
            <a:solidFill>
              <a:srgbClr val="632423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9"/>
            <p:cNvSpPr txBox="1"/>
            <p:nvPr/>
          </p:nvSpPr>
          <p:spPr>
            <a:xfrm>
              <a:off x="4491256" y="4062139"/>
              <a:ext cx="1329412" cy="8630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8225" tIns="78225" rIns="78225" bIns="78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Calibri"/>
                <a:buNone/>
              </a:pPr>
              <a:r>
                <a:rPr lang="en-US" sz="11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Action Control (Not taking actions on me)</a:t>
              </a:r>
              <a:endParaRPr/>
            </a:p>
          </p:txBody>
        </p:sp>
      </p:grp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Levels of control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794825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body" idx="1"/>
          </p:nvPr>
        </p:nvSpPr>
        <p:spPr>
          <a:xfrm>
            <a:off x="415600" y="16890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Are you using data for purposes it’s intended for? 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How are you protecting the data?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the people who “own” the data know you’re using it?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you have their permission? How was it obtained?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What actions are you taking on individuals based on this data?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Do the people you’re targeting know why and if they’re being targeted?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What recourse do they have?</a:t>
            </a:r>
            <a:endParaRPr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533"/>
              </a:spcBef>
              <a:spcAft>
                <a:spcPts val="0"/>
              </a:spcAft>
              <a:buClr>
                <a:srgbClr val="000000"/>
              </a:buClr>
              <a:buSzPts val="2667"/>
              <a:buChar char="●"/>
            </a:pPr>
            <a:r>
              <a:rPr lang="en-US" sz="2667">
                <a:solidFill>
                  <a:srgbClr val="000000"/>
                </a:solidFill>
              </a:rPr>
              <a:t>Would it make the front page of the national newspaper if they found out what you’re doing?</a:t>
            </a:r>
            <a:endParaRPr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solidFill>
                <a:srgbClr val="000000"/>
              </a:solidFill>
            </a:endParaRPr>
          </a:p>
        </p:txBody>
      </p:sp>
      <p:sp>
        <p:nvSpPr>
          <p:cNvPr id="243" name="Google Shape;243;p20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Data Ethics Questions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345906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"/>
          <p:cNvSpPr txBox="1">
            <a:spLocks noGrp="1"/>
          </p:cNvSpPr>
          <p:nvPr>
            <p:ph type="body" idx="1"/>
          </p:nvPr>
        </p:nvSpPr>
        <p:spPr>
          <a:xfrm>
            <a:off x="415600" y="16890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57168" lvl="0" indent="-257168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Don’t be afraid to ask naïve questions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Spend time discussing goals and metrics – don’t forget equity as a goal</a:t>
            </a:r>
            <a:endParaRPr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Understand what the current process/solution is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Communication is critical – before, during, and after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We need to make sure that we tackle these problems responsibly and ethically</a:t>
            </a:r>
            <a:endParaRPr dirty="0">
              <a:solidFill>
                <a:srgbClr val="000000"/>
              </a:solidFill>
            </a:endParaRPr>
          </a:p>
          <a:p>
            <a:pPr marL="257168" lvl="0" indent="-104768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257168" lvl="0" indent="-257168" algn="l" rtl="0"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en-US" dirty="0">
                <a:solidFill>
                  <a:srgbClr val="000000"/>
                </a:solidFill>
              </a:rPr>
              <a:t>Data and ML does not solve problems, people do. Is what you’re doing helping solve the problem?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249" name="Google Shape;249;p22"/>
          <p:cNvSpPr txBox="1">
            <a:spLocks noGrp="1"/>
          </p:cNvSpPr>
          <p:nvPr>
            <p:ph type="title"/>
          </p:nvPr>
        </p:nvSpPr>
        <p:spPr>
          <a:xfrm>
            <a:off x="415600" y="6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 Few Things to Remember 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90628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04F-1831-E540-A1DC-073BA843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03EA9-D766-944A-8E3A-F6DF40F32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50" y="1670050"/>
            <a:ext cx="10414000" cy="3517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973DB7-FEA9-9046-9B07-20DD1468BAB4}"/>
              </a:ext>
            </a:extLst>
          </p:cNvPr>
          <p:cNvSpPr/>
          <p:nvPr/>
        </p:nvSpPr>
        <p:spPr>
          <a:xfrm>
            <a:off x="175004" y="5864523"/>
            <a:ext cx="118418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https://docs.google.com/document/d/1AGXQTwd9A0AOiaIzJhi85BSFgaku5lxrqiwMpmpfxQw/edit#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797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466</Words>
  <Application>Microsoft Macintosh PowerPoint</Application>
  <PresentationFormat>Widescreen</PresentationFormat>
  <Paragraphs>98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Creating a more equitable society</vt:lpstr>
      <vt:lpstr>Data and AI Ethics Issues</vt:lpstr>
      <vt:lpstr>Levels of control</vt:lpstr>
      <vt:lpstr>Data Ethics Questions</vt:lpstr>
      <vt:lpstr>A Few Things to Remember </vt:lpstr>
      <vt:lpstr>Case Study</vt:lpstr>
      <vt:lpstr>Case Study</vt:lpstr>
      <vt:lpstr>Case Study</vt:lpstr>
      <vt:lpstr>Case Study</vt:lpstr>
      <vt:lpstr>Case Study</vt:lpstr>
      <vt:lpstr>Case Study</vt:lpstr>
      <vt:lpstr>Discussion Topic for Thursday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26</cp:revision>
  <dcterms:created xsi:type="dcterms:W3CDTF">2020-01-14T19:43:43Z</dcterms:created>
  <dcterms:modified xsi:type="dcterms:W3CDTF">2021-09-06T20:14:16Z</dcterms:modified>
</cp:coreProperties>
</file>