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81" r:id="rId3"/>
    <p:sldId id="296" r:id="rId4"/>
    <p:sldId id="310" r:id="rId5"/>
    <p:sldId id="311" r:id="rId6"/>
    <p:sldId id="312" r:id="rId7"/>
    <p:sldId id="313" r:id="rId8"/>
    <p:sldId id="314" r:id="rId9"/>
    <p:sldId id="316" r:id="rId10"/>
    <p:sldId id="317" r:id="rId11"/>
    <p:sldId id="302" r:id="rId12"/>
    <p:sldId id="295" r:id="rId13"/>
    <p:sldId id="282" r:id="rId14"/>
    <p:sldId id="261" r:id="rId15"/>
    <p:sldId id="299" r:id="rId16"/>
    <p:sldId id="300" r:id="rId17"/>
    <p:sldId id="297" r:id="rId18"/>
    <p:sldId id="315" r:id="rId19"/>
    <p:sldId id="298" r:id="rId20"/>
    <p:sldId id="301" r:id="rId21"/>
    <p:sldId id="294"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33"/>
    <p:restoredTop sz="93197"/>
  </p:normalViewPr>
  <p:slideViewPr>
    <p:cSldViewPr snapToGrid="0" snapToObjects="1">
      <p:cViewPr varScale="1">
        <p:scale>
          <a:sx n="119" d="100"/>
          <a:sy n="119" d="100"/>
        </p:scale>
        <p:origin x="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jpeg"/></Relationships>
</file>

<file path=ppt/slides/_rels/slide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Acquisition, Storage, and Linkage </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edit code with a </a:t>
            </a:r>
            <a:r>
              <a:rPr lang="en-US" i="1" dirty="0"/>
              <a:t>remote</a:t>
            </a:r>
            <a:r>
              <a:rPr lang="en-US" dirty="0"/>
              <a:t> text editor</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0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cxnSp>
        <p:nvCxnSpPr>
          <p:cNvPr id="31" name="Straight Arrow Connector 30">
            <a:extLst>
              <a:ext uri="{FF2B5EF4-FFF2-40B4-BE49-F238E27FC236}">
                <a16:creationId xmlns:a16="http://schemas.microsoft.com/office/drawing/2014/main" id="{8443E070-8DC3-2C48-BA3B-9C388215580A}"/>
              </a:ext>
            </a:extLst>
          </p:cNvPr>
          <p:cNvCxnSpPr>
            <a:cxnSpLocks/>
          </p:cNvCxnSpPr>
          <p:nvPr/>
        </p:nvCxnSpPr>
        <p:spPr>
          <a:xfrm flipH="1" flipV="1">
            <a:off x="5826472" y="2522920"/>
            <a:ext cx="1449326" cy="76792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37F7A5A-A67F-894B-8A9F-42DDC9D12A21}"/>
              </a:ext>
            </a:extLst>
          </p:cNvPr>
          <p:cNvCxnSpPr>
            <a:cxnSpLocks/>
          </p:cNvCxnSpPr>
          <p:nvPr/>
        </p:nvCxnSpPr>
        <p:spPr>
          <a:xfrm rot="10800000" flipH="1" flipV="1">
            <a:off x="5954108" y="2383897"/>
            <a:ext cx="1449326" cy="76792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4EB0F3-BDCC-1F46-86C5-07A6336C092E}"/>
              </a:ext>
            </a:extLst>
          </p:cNvPr>
          <p:cNvCxnSpPr/>
          <p:nvPr/>
        </p:nvCxnSpPr>
        <p:spPr>
          <a:xfrm>
            <a:off x="2801736" y="4167751"/>
            <a:ext cx="1565869"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54AB3B-B71D-BC44-967A-D29E81624166}"/>
              </a:ext>
            </a:extLst>
          </p:cNvPr>
          <p:cNvCxnSpPr>
            <a:cxnSpLocks/>
          </p:cNvCxnSpPr>
          <p:nvPr/>
        </p:nvCxnSpPr>
        <p:spPr>
          <a:xfrm>
            <a:off x="5816303" y="4167751"/>
            <a:ext cx="1678337"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29258C6-D243-C74C-B906-886EBD3D4A28}"/>
              </a:ext>
            </a:extLst>
          </p:cNvPr>
          <p:cNvSpPr txBox="1"/>
          <p:nvPr/>
        </p:nvSpPr>
        <p:spPr>
          <a:xfrm>
            <a:off x="7512162" y="2360767"/>
            <a:ext cx="1301959" cy="523220"/>
          </a:xfrm>
          <a:prstGeom prst="rect">
            <a:avLst/>
          </a:prstGeom>
          <a:noFill/>
        </p:spPr>
        <p:txBody>
          <a:bodyPr wrap="none" rtlCol="0">
            <a:spAutoFit/>
          </a:bodyPr>
          <a:lstStyle/>
          <a:p>
            <a:pPr algn="ctr"/>
            <a:r>
              <a:rPr lang="en-US" sz="2800" dirty="0"/>
              <a:t>Git CLI</a:t>
            </a:r>
          </a:p>
        </p:txBody>
      </p:sp>
      <p:pic>
        <p:nvPicPr>
          <p:cNvPr id="1026" name="Picture 2" descr="GitHub Logos and Usage · GitHub">
            <a:extLst>
              <a:ext uri="{FF2B5EF4-FFF2-40B4-BE49-F238E27FC236}">
                <a16:creationId xmlns:a16="http://schemas.microsoft.com/office/drawing/2014/main" id="{CF322AE6-CAF4-1C4C-AC58-B06D0386C8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2196" y="2360767"/>
            <a:ext cx="527403" cy="52740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creenshots.debian.net">
            <a:extLst>
              <a:ext uri="{FF2B5EF4-FFF2-40B4-BE49-F238E27FC236}">
                <a16:creationId xmlns:a16="http://schemas.microsoft.com/office/drawing/2014/main" id="{6ED67267-7F6E-C141-991C-22490241654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39794" y="5483598"/>
            <a:ext cx="936191" cy="549573"/>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C18BF5E0-D29B-6B40-89A3-D2E8CE95A319}"/>
              </a:ext>
            </a:extLst>
          </p:cNvPr>
          <p:cNvSpPr txBox="1"/>
          <p:nvPr/>
        </p:nvSpPr>
        <p:spPr>
          <a:xfrm>
            <a:off x="7505675" y="5841776"/>
            <a:ext cx="1176925" cy="3385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1600" dirty="0"/>
              <a:t>Text Editor</a:t>
            </a:r>
          </a:p>
        </p:txBody>
      </p:sp>
    </p:spTree>
    <p:extLst>
      <p:ext uri="{BB962C8B-B14F-4D97-AF65-F5344CB8AC3E}">
        <p14:creationId xmlns:p14="http://schemas.microsoft.com/office/powerpoint/2010/main" val="338156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We’ll finish setting up your project teams by tomorrow (Friday) </a:t>
            </a:r>
          </a:p>
          <a:p>
            <a:pPr lvl="1"/>
            <a:r>
              <a:rPr lang="en-US" b="1" dirty="0"/>
              <a:t>Make sure and check that you can access your project data before class on Tuesday</a:t>
            </a:r>
            <a:br>
              <a:rPr lang="en-US" b="1" dirty="0"/>
            </a:br>
            <a:endParaRPr lang="en-US" b="1" dirty="0"/>
          </a:p>
          <a:p>
            <a:r>
              <a:rPr lang="en-US" dirty="0"/>
              <a:t>What’s coming next week:</a:t>
            </a:r>
          </a:p>
          <a:p>
            <a:pPr lvl="1"/>
            <a:r>
              <a:rPr lang="en-US" dirty="0"/>
              <a:t>Assignment</a:t>
            </a:r>
          </a:p>
          <a:p>
            <a:pPr lvl="2">
              <a:lnSpc>
                <a:spcPct val="100000"/>
              </a:lnSpc>
              <a:spcBef>
                <a:spcPts val="500"/>
              </a:spcBef>
            </a:pPr>
            <a:r>
              <a:rPr lang="en-US" dirty="0"/>
              <a:t>Weekly review</a:t>
            </a:r>
          </a:p>
          <a:p>
            <a:pPr lvl="2">
              <a:lnSpc>
                <a:spcPct val="100000"/>
              </a:lnSpc>
              <a:spcBef>
                <a:spcPts val="500"/>
              </a:spcBef>
            </a:pPr>
            <a:r>
              <a:rPr lang="en-US" dirty="0"/>
              <a:t>Getting and Loading ACS Data</a:t>
            </a:r>
          </a:p>
          <a:p>
            <a:pPr lvl="1">
              <a:lnSpc>
                <a:spcPct val="100000"/>
              </a:lnSpc>
              <a:spcBef>
                <a:spcPts val="500"/>
              </a:spcBef>
            </a:pPr>
            <a:r>
              <a:rPr lang="en-US" dirty="0"/>
              <a:t>Readings</a:t>
            </a:r>
            <a:br>
              <a:rPr lang="en-US" dirty="0"/>
            </a:br>
            <a:endParaRPr lang="en-US" dirty="0"/>
          </a:p>
          <a:p>
            <a:r>
              <a:rPr lang="en-US" dirty="0"/>
              <a:t>Make sure to read </a:t>
            </a:r>
            <a:r>
              <a:rPr lang="en-US" b="1" dirty="0"/>
              <a:t>project proposal </a:t>
            </a:r>
            <a:r>
              <a:rPr lang="en-US" dirty="0"/>
              <a:t>preparation guidelines</a:t>
            </a:r>
          </a:p>
        </p:txBody>
      </p:sp>
    </p:spTree>
    <p:extLst>
      <p:ext uri="{BB962C8B-B14F-4D97-AF65-F5344CB8AC3E}">
        <p14:creationId xmlns:p14="http://schemas.microsoft.com/office/powerpoint/2010/main" val="1343823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3226525"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Plan for the rest of today</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pPr marL="76200" indent="0">
              <a:buNone/>
            </a:pPr>
            <a:r>
              <a:rPr lang="en-US" dirty="0"/>
              <a:t>We covered the conceptual material about acquiring data &amp; record linkage in the video you watched before class. So we’ll spend this session discussing:</a:t>
            </a:r>
          </a:p>
          <a:p>
            <a:pPr marL="76200" indent="0">
              <a:buNone/>
            </a:pPr>
            <a:endParaRPr lang="en-US" dirty="0"/>
          </a:p>
          <a:p>
            <a:r>
              <a:rPr lang="en-US" dirty="0"/>
              <a:t>Working together with your project team</a:t>
            </a:r>
            <a:br>
              <a:rPr lang="en-US" dirty="0"/>
            </a:br>
            <a:endParaRPr lang="en-US" dirty="0"/>
          </a:p>
          <a:p>
            <a:r>
              <a:rPr lang="en-US" dirty="0"/>
              <a:t>Bias and fairness considerations with record linkage</a:t>
            </a:r>
            <a:br>
              <a:rPr lang="en-US" dirty="0"/>
            </a:br>
            <a:endParaRPr lang="en-US" dirty="0"/>
          </a:p>
          <a:p>
            <a:r>
              <a:rPr lang="en-US" dirty="0"/>
              <a:t>Your experiences with acquiring data for projects</a:t>
            </a:r>
          </a:p>
        </p:txBody>
      </p:sp>
    </p:spTree>
    <p:extLst>
      <p:ext uri="{BB962C8B-B14F-4D97-AF65-F5344CB8AC3E}">
        <p14:creationId xmlns:p14="http://schemas.microsoft.com/office/powerpoint/2010/main" val="1721185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2446059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210065" y="2724664"/>
            <a:ext cx="11566285" cy="1408672"/>
          </a:xfrm>
        </p:spPr>
        <p:txBody>
          <a:bodyPr/>
          <a:lstStyle/>
          <a:p>
            <a:pPr marL="76200" indent="0" algn="ctr">
              <a:buNone/>
            </a:pPr>
            <a:r>
              <a:rPr lang="en-US" sz="4800" dirty="0"/>
              <a:t>Past experiences with project groups or questions/feedback about this semester?</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608946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CBFF-347D-1E4D-A650-DB0EBD243F63}"/>
              </a:ext>
            </a:extLst>
          </p:cNvPr>
          <p:cNvSpPr>
            <a:spLocks noGrp="1"/>
          </p:cNvSpPr>
          <p:nvPr>
            <p:ph type="title"/>
          </p:nvPr>
        </p:nvSpPr>
        <p:spPr/>
        <p:txBody>
          <a:bodyPr/>
          <a:lstStyle/>
          <a:p>
            <a:r>
              <a:rPr lang="en-US" dirty="0"/>
              <a:t>Any questions from the video lecture?</a:t>
            </a:r>
          </a:p>
        </p:txBody>
      </p:sp>
      <p:sp>
        <p:nvSpPr>
          <p:cNvPr id="3" name="Text Placeholder 2">
            <a:extLst>
              <a:ext uri="{FF2B5EF4-FFF2-40B4-BE49-F238E27FC236}">
                <a16:creationId xmlns:a16="http://schemas.microsoft.com/office/drawing/2014/main" id="{0DD9360F-2F35-FE48-93CE-D9139F46E4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6089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131539"/>
            <a:ext cx="11360700" cy="3539969"/>
          </a:xfrm>
        </p:spPr>
        <p:txBody>
          <a:bodyPr/>
          <a:lstStyle/>
          <a:p>
            <a:pPr marL="76200" indent="0" algn="ctr">
              <a:buNone/>
            </a:pPr>
            <a:r>
              <a:rPr lang="en-US" sz="4800" dirty="0"/>
              <a:t>What are some experiences </a:t>
            </a:r>
          </a:p>
          <a:p>
            <a:pPr marL="76200" indent="0" algn="ctr">
              <a:buNone/>
            </a:pPr>
            <a:r>
              <a:rPr lang="en-US" sz="4800" dirty="0"/>
              <a:t>and challenges you’ve </a:t>
            </a:r>
          </a:p>
          <a:p>
            <a:pPr marL="76200" indent="0" algn="ctr">
              <a:buNone/>
            </a:pPr>
            <a:r>
              <a:rPr lang="en-US" sz="4800" dirty="0"/>
              <a:t>encountered with acquiring data </a:t>
            </a:r>
          </a:p>
          <a:p>
            <a:pPr marL="76200" indent="0" algn="ctr">
              <a:buNone/>
            </a:pPr>
            <a:r>
              <a:rPr lang="en-US" sz="4800" dirty="0"/>
              <a:t>(for research, consulting, </a:t>
            </a:r>
            <a:r>
              <a:rPr lang="en-US" sz="4800" dirty="0" err="1"/>
              <a:t>etc</a:t>
            </a:r>
            <a:r>
              <a:rPr lang="en-US" sz="4800" dirty="0"/>
              <a:t>)?</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46112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Short Quiz on Lecture Video</a:t>
            </a:r>
          </a:p>
        </p:txBody>
      </p:sp>
    </p:spTree>
    <p:extLst>
      <p:ext uri="{BB962C8B-B14F-4D97-AF65-F5344CB8AC3E}">
        <p14:creationId xmlns:p14="http://schemas.microsoft.com/office/powerpoint/2010/main" val="128593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How could record linkage choices and methods impact bias and fairness?</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358956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We’ll finish setting up your project teams by tomorrow (Friday) </a:t>
            </a:r>
          </a:p>
          <a:p>
            <a:pPr lvl="1"/>
            <a:r>
              <a:rPr lang="en-US" b="1" dirty="0"/>
              <a:t>Make sure and check that you can access your project data before class on Tuesday </a:t>
            </a:r>
            <a:br>
              <a:rPr lang="en-US" b="1" dirty="0"/>
            </a:br>
            <a:endParaRPr lang="en-US" b="1" dirty="0"/>
          </a:p>
          <a:p>
            <a:r>
              <a:rPr lang="en-US" dirty="0"/>
              <a:t>What’s coming next week:</a:t>
            </a:r>
          </a:p>
          <a:p>
            <a:pPr lvl="1"/>
            <a:r>
              <a:rPr lang="en-US" dirty="0"/>
              <a:t>Assignment</a:t>
            </a:r>
          </a:p>
          <a:p>
            <a:pPr lvl="2">
              <a:lnSpc>
                <a:spcPct val="100000"/>
              </a:lnSpc>
              <a:spcBef>
                <a:spcPts val="500"/>
              </a:spcBef>
            </a:pPr>
            <a:r>
              <a:rPr lang="en-US" dirty="0"/>
              <a:t>Weekly review</a:t>
            </a:r>
          </a:p>
          <a:p>
            <a:pPr lvl="2">
              <a:lnSpc>
                <a:spcPct val="100000"/>
              </a:lnSpc>
              <a:spcBef>
                <a:spcPts val="500"/>
              </a:spcBef>
            </a:pPr>
            <a:r>
              <a:rPr lang="en-US" dirty="0"/>
              <a:t>ACS Data loading</a:t>
            </a:r>
          </a:p>
          <a:p>
            <a:pPr lvl="1">
              <a:lnSpc>
                <a:spcPct val="100000"/>
              </a:lnSpc>
              <a:spcBef>
                <a:spcPts val="500"/>
              </a:spcBef>
            </a:pPr>
            <a:r>
              <a:rPr lang="en-US" dirty="0"/>
              <a:t>Readings</a:t>
            </a:r>
            <a:br>
              <a:rPr lang="en-US" dirty="0"/>
            </a:br>
            <a:endParaRPr lang="en-US" dirty="0"/>
          </a:p>
          <a:p>
            <a:r>
              <a:rPr lang="en-US" dirty="0"/>
              <a:t>Make sure to read </a:t>
            </a:r>
            <a:r>
              <a:rPr lang="en-US" b="1" dirty="0"/>
              <a:t>project proposal </a:t>
            </a:r>
            <a:r>
              <a:rPr lang="en-US" dirty="0"/>
              <a:t>preparation guidelines</a:t>
            </a:r>
          </a:p>
        </p:txBody>
      </p:sp>
    </p:spTree>
    <p:extLst>
      <p:ext uri="{BB962C8B-B14F-4D97-AF65-F5344CB8AC3E}">
        <p14:creationId xmlns:p14="http://schemas.microsoft.com/office/powerpoint/2010/main" val="74844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Weekly Review Feedback</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The weekly review forms are a forum for you to provide feedback about what you’re learning and how the class is going</a:t>
            </a:r>
            <a:br>
              <a:rPr lang="en-US" dirty="0"/>
            </a:br>
            <a:endParaRPr lang="en-US" b="1" dirty="0"/>
          </a:p>
          <a:p>
            <a:r>
              <a:rPr lang="en-US" dirty="0"/>
              <a:t>Some common themes from last week:</a:t>
            </a:r>
          </a:p>
          <a:p>
            <a:pPr lvl="1"/>
            <a:r>
              <a:rPr lang="en-US" dirty="0"/>
              <a:t>Class discussions</a:t>
            </a:r>
          </a:p>
          <a:p>
            <a:pPr lvl="1"/>
            <a:r>
              <a:rPr lang="en-US" dirty="0"/>
              <a:t>Getting set up with the course technology</a:t>
            </a:r>
          </a:p>
          <a:p>
            <a:pPr lvl="1"/>
            <a:r>
              <a:rPr lang="en-US" dirty="0"/>
              <a:t>Finding course materials/announcements</a:t>
            </a:r>
          </a:p>
        </p:txBody>
      </p:sp>
    </p:spTree>
    <p:extLst>
      <p:ext uri="{BB962C8B-B14F-4D97-AF65-F5344CB8AC3E}">
        <p14:creationId xmlns:p14="http://schemas.microsoft.com/office/powerpoint/2010/main" val="473923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00" y="593367"/>
            <a:ext cx="11360700" cy="763500"/>
          </a:xfrm>
        </p:spPr>
        <p:txBody>
          <a:bodyPr/>
          <a:lstStyle/>
          <a:p>
            <a:r>
              <a:rPr lang="en-US" dirty="0"/>
              <a:t>Class Infrastructure Elements:</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0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spTree>
    <p:extLst>
      <p:ext uri="{BB962C8B-B14F-4D97-AF65-F5344CB8AC3E}">
        <p14:creationId xmlns:p14="http://schemas.microsoft.com/office/powerpoint/2010/main" val="335559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you </a:t>
            </a:r>
            <a:r>
              <a:rPr lang="en-US" dirty="0" err="1"/>
              <a:t>ssh</a:t>
            </a:r>
            <a:r>
              <a:rPr lang="en-US" dirty="0"/>
              <a:t> to </a:t>
            </a:r>
            <a:r>
              <a:rPr lang="en-US" dirty="0" err="1"/>
              <a:t>mlpolicylab.dssg.io</a:t>
            </a:r>
            <a:endParaRPr lang="en-US" dirty="0"/>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0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cxnSp>
        <p:nvCxnSpPr>
          <p:cNvPr id="6" name="Straight Arrow Connector 5">
            <a:extLst>
              <a:ext uri="{FF2B5EF4-FFF2-40B4-BE49-F238E27FC236}">
                <a16:creationId xmlns:a16="http://schemas.microsoft.com/office/drawing/2014/main" id="{EA312891-F8EB-B24C-AE23-932D30760446}"/>
              </a:ext>
            </a:extLst>
          </p:cNvPr>
          <p:cNvCxnSpPr/>
          <p:nvPr/>
        </p:nvCxnSpPr>
        <p:spPr>
          <a:xfrm>
            <a:off x="2801736" y="4167751"/>
            <a:ext cx="1565869"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749CA2C-383B-A745-88BC-6033C8D571FC}"/>
              </a:ext>
            </a:extLst>
          </p:cNvPr>
          <p:cNvCxnSpPr>
            <a:cxnSpLocks/>
          </p:cNvCxnSpPr>
          <p:nvPr/>
        </p:nvCxnSpPr>
        <p:spPr>
          <a:xfrm>
            <a:off x="5816303" y="4167751"/>
            <a:ext cx="1678337"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42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you use </a:t>
            </a:r>
            <a:r>
              <a:rPr lang="en-US" dirty="0" err="1"/>
              <a:t>psql</a:t>
            </a:r>
            <a:r>
              <a:rPr lang="en-US" dirty="0"/>
              <a:t> from the class server</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0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cxnSp>
        <p:nvCxnSpPr>
          <p:cNvPr id="6" name="Straight Arrow Connector 5">
            <a:extLst>
              <a:ext uri="{FF2B5EF4-FFF2-40B4-BE49-F238E27FC236}">
                <a16:creationId xmlns:a16="http://schemas.microsoft.com/office/drawing/2014/main" id="{EA312891-F8EB-B24C-AE23-932D30760446}"/>
              </a:ext>
            </a:extLst>
          </p:cNvPr>
          <p:cNvCxnSpPr/>
          <p:nvPr/>
        </p:nvCxnSpPr>
        <p:spPr>
          <a:xfrm>
            <a:off x="2801736" y="4167751"/>
            <a:ext cx="1565869"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749CA2C-383B-A745-88BC-6033C8D571FC}"/>
              </a:ext>
            </a:extLst>
          </p:cNvPr>
          <p:cNvCxnSpPr>
            <a:cxnSpLocks/>
          </p:cNvCxnSpPr>
          <p:nvPr/>
        </p:nvCxnSpPr>
        <p:spPr>
          <a:xfrm>
            <a:off x="5816303" y="4167751"/>
            <a:ext cx="1678337"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7D5435-81D7-9644-A771-E5DED6B6729B}"/>
              </a:ext>
            </a:extLst>
          </p:cNvPr>
          <p:cNvCxnSpPr>
            <a:cxnSpLocks/>
          </p:cNvCxnSpPr>
          <p:nvPr/>
        </p:nvCxnSpPr>
        <p:spPr>
          <a:xfrm>
            <a:off x="8774930" y="4077268"/>
            <a:ext cx="1348018"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E94CAB4-46B3-0343-AEAB-F78C926C1C9C}"/>
              </a:ext>
            </a:extLst>
          </p:cNvPr>
          <p:cNvSpPr txBox="1"/>
          <p:nvPr/>
        </p:nvSpPr>
        <p:spPr>
          <a:xfrm>
            <a:off x="9122485" y="3672170"/>
            <a:ext cx="607859" cy="369332"/>
          </a:xfrm>
          <a:prstGeom prst="rect">
            <a:avLst/>
          </a:prstGeom>
          <a:noFill/>
        </p:spPr>
        <p:txBody>
          <a:bodyPr wrap="none" rtlCol="0">
            <a:spAutoFit/>
          </a:bodyPr>
          <a:lstStyle/>
          <a:p>
            <a:r>
              <a:rPr lang="en-US" sz="1800" dirty="0" err="1"/>
              <a:t>psql</a:t>
            </a:r>
            <a:endParaRPr lang="en-US" sz="1800" dirty="0"/>
          </a:p>
        </p:txBody>
      </p:sp>
      <p:pic>
        <p:nvPicPr>
          <p:cNvPr id="28" name="Picture 2" descr="How to Use the PostgreSQL Update | ObjectRocket">
            <a:extLst>
              <a:ext uri="{FF2B5EF4-FFF2-40B4-BE49-F238E27FC236}">
                <a16:creationId xmlns:a16="http://schemas.microsoft.com/office/drawing/2014/main" id="{FBA85B90-1AD2-7E4E-84F7-257710E726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19955" y="5494348"/>
            <a:ext cx="948363" cy="686126"/>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5FC3EAC0-F8BC-1345-9D22-1C7BF821C996}"/>
              </a:ext>
            </a:extLst>
          </p:cNvPr>
          <p:cNvSpPr txBox="1"/>
          <p:nvPr/>
        </p:nvSpPr>
        <p:spPr>
          <a:xfrm>
            <a:off x="7524108" y="5841776"/>
            <a:ext cx="1140056" cy="3385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1600" dirty="0" err="1"/>
              <a:t>psql</a:t>
            </a:r>
            <a:r>
              <a:rPr lang="en-US" sz="1600" dirty="0"/>
              <a:t> Client</a:t>
            </a:r>
          </a:p>
        </p:txBody>
      </p:sp>
    </p:spTree>
    <p:extLst>
      <p:ext uri="{BB962C8B-B14F-4D97-AF65-F5344CB8AC3E}">
        <p14:creationId xmlns:p14="http://schemas.microsoft.com/office/powerpoint/2010/main" val="305766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a:extLst>
              <a:ext uri="{FF2B5EF4-FFF2-40B4-BE49-F238E27FC236}">
                <a16:creationId xmlns:a16="http://schemas.microsoft.com/office/drawing/2014/main" id="{8BBB42A8-6651-8C45-9B55-3BE40CDE4997}"/>
              </a:ext>
            </a:extLst>
          </p:cNvPr>
          <p:cNvSpPr/>
          <p:nvPr/>
        </p:nvSpPr>
        <p:spPr>
          <a:xfrm>
            <a:off x="2485016" y="3707482"/>
            <a:ext cx="7536314" cy="662057"/>
          </a:xfrm>
          <a:custGeom>
            <a:avLst/>
            <a:gdLst>
              <a:gd name="connsiteX0" fmla="*/ 0 w 7747687"/>
              <a:gd name="connsiteY0" fmla="*/ 679167 h 1723810"/>
              <a:gd name="connsiteX1" fmla="*/ 2483708 w 7747687"/>
              <a:gd name="connsiteY1" fmla="*/ 1717134 h 1723810"/>
              <a:gd name="connsiteX2" fmla="*/ 5424616 w 7747687"/>
              <a:gd name="connsiteY2" fmla="*/ 234323 h 1723810"/>
              <a:gd name="connsiteX3" fmla="*/ 7747687 w 7747687"/>
              <a:gd name="connsiteY3" fmla="*/ 24259 h 1723810"/>
            </a:gdLst>
            <a:ahLst/>
            <a:cxnLst>
              <a:cxn ang="0">
                <a:pos x="connsiteX0" y="connsiteY0"/>
              </a:cxn>
              <a:cxn ang="0">
                <a:pos x="connsiteX1" y="connsiteY1"/>
              </a:cxn>
              <a:cxn ang="0">
                <a:pos x="connsiteX2" y="connsiteY2"/>
              </a:cxn>
              <a:cxn ang="0">
                <a:pos x="connsiteX3" y="connsiteY3"/>
              </a:cxn>
            </a:cxnLst>
            <a:rect l="l" t="t" r="r" b="b"/>
            <a:pathLst>
              <a:path w="7747687" h="1723810">
                <a:moveTo>
                  <a:pt x="0" y="679167"/>
                </a:moveTo>
                <a:cubicBezTo>
                  <a:pt x="789802" y="1235221"/>
                  <a:pt x="1579605" y="1791275"/>
                  <a:pt x="2483708" y="1717134"/>
                </a:cubicBezTo>
                <a:cubicBezTo>
                  <a:pt x="3387811" y="1642993"/>
                  <a:pt x="4547286" y="516469"/>
                  <a:pt x="5424616" y="234323"/>
                </a:cubicBezTo>
                <a:cubicBezTo>
                  <a:pt x="6301946" y="-47823"/>
                  <a:pt x="7024816" y="-11782"/>
                  <a:pt x="7747687" y="24259"/>
                </a:cubicBezTo>
              </a:path>
            </a:pathLst>
          </a:custGeom>
          <a:noFill/>
          <a:ln w="57150">
            <a:solidFill>
              <a:srgbClr val="7030A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you use </a:t>
            </a:r>
            <a:r>
              <a:rPr lang="en-US" dirty="0" err="1"/>
              <a:t>dbeaver</a:t>
            </a:r>
            <a:r>
              <a:rPr lang="en-US" dirty="0"/>
              <a:t> to connect to the database</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03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pic>
        <p:nvPicPr>
          <p:cNvPr id="20" name="Picture 4" descr="DBeaver Community | Free Universal Database Tool">
            <a:extLst>
              <a:ext uri="{FF2B5EF4-FFF2-40B4-BE49-F238E27FC236}">
                <a16:creationId xmlns:a16="http://schemas.microsoft.com/office/drawing/2014/main" id="{1562B2D4-4380-6245-B2F1-C12309DC57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469" y="5145613"/>
            <a:ext cx="2246686" cy="109838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C167BF76-636C-B948-B201-A7269201C320}"/>
              </a:ext>
            </a:extLst>
          </p:cNvPr>
          <p:cNvSpPr txBox="1"/>
          <p:nvPr/>
        </p:nvSpPr>
        <p:spPr>
          <a:xfrm>
            <a:off x="415650" y="6234783"/>
            <a:ext cx="2505814" cy="523220"/>
          </a:xfrm>
          <a:prstGeom prst="rect">
            <a:avLst/>
          </a:prstGeom>
          <a:noFill/>
        </p:spPr>
        <p:txBody>
          <a:bodyPr wrap="none" rtlCol="0">
            <a:spAutoFit/>
          </a:bodyPr>
          <a:lstStyle/>
          <a:p>
            <a:r>
              <a:rPr lang="en-US" sz="2800" dirty="0" err="1"/>
              <a:t>dbeaver</a:t>
            </a:r>
            <a:r>
              <a:rPr lang="en-US" sz="2800" dirty="0"/>
              <a:t> Client</a:t>
            </a:r>
          </a:p>
        </p:txBody>
      </p:sp>
      <p:sp>
        <p:nvSpPr>
          <p:cNvPr id="28" name="TextBox 27">
            <a:extLst>
              <a:ext uri="{FF2B5EF4-FFF2-40B4-BE49-F238E27FC236}">
                <a16:creationId xmlns:a16="http://schemas.microsoft.com/office/drawing/2014/main" id="{325268CB-FD7B-4B44-BA63-1AEA590E2FCB}"/>
              </a:ext>
            </a:extLst>
          </p:cNvPr>
          <p:cNvSpPr txBox="1"/>
          <p:nvPr/>
        </p:nvSpPr>
        <p:spPr>
          <a:xfrm>
            <a:off x="5647367" y="4254558"/>
            <a:ext cx="1334020" cy="338554"/>
          </a:xfrm>
          <a:prstGeom prst="rect">
            <a:avLst/>
          </a:prstGeom>
          <a:noFill/>
        </p:spPr>
        <p:txBody>
          <a:bodyPr wrap="none" rtlCol="0">
            <a:spAutoFit/>
          </a:bodyPr>
          <a:lstStyle/>
          <a:p>
            <a:r>
              <a:rPr lang="en-US" sz="1600" b="1" dirty="0"/>
              <a:t>SSH Tunnel</a:t>
            </a:r>
          </a:p>
        </p:txBody>
      </p:sp>
    </p:spTree>
    <p:extLst>
      <p:ext uri="{BB962C8B-B14F-4D97-AF65-F5344CB8AC3E}">
        <p14:creationId xmlns:p14="http://schemas.microsoft.com/office/powerpoint/2010/main" val="6872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a:extLst>
              <a:ext uri="{FF2B5EF4-FFF2-40B4-BE49-F238E27FC236}">
                <a16:creationId xmlns:a16="http://schemas.microsoft.com/office/drawing/2014/main" id="{8BBB42A8-6651-8C45-9B55-3BE40CDE4997}"/>
              </a:ext>
            </a:extLst>
          </p:cNvPr>
          <p:cNvSpPr/>
          <p:nvPr/>
        </p:nvSpPr>
        <p:spPr>
          <a:xfrm>
            <a:off x="2485016" y="3707482"/>
            <a:ext cx="7536314" cy="662057"/>
          </a:xfrm>
          <a:custGeom>
            <a:avLst/>
            <a:gdLst>
              <a:gd name="connsiteX0" fmla="*/ 0 w 7747687"/>
              <a:gd name="connsiteY0" fmla="*/ 679167 h 1723810"/>
              <a:gd name="connsiteX1" fmla="*/ 2483708 w 7747687"/>
              <a:gd name="connsiteY1" fmla="*/ 1717134 h 1723810"/>
              <a:gd name="connsiteX2" fmla="*/ 5424616 w 7747687"/>
              <a:gd name="connsiteY2" fmla="*/ 234323 h 1723810"/>
              <a:gd name="connsiteX3" fmla="*/ 7747687 w 7747687"/>
              <a:gd name="connsiteY3" fmla="*/ 24259 h 1723810"/>
            </a:gdLst>
            <a:ahLst/>
            <a:cxnLst>
              <a:cxn ang="0">
                <a:pos x="connsiteX0" y="connsiteY0"/>
              </a:cxn>
              <a:cxn ang="0">
                <a:pos x="connsiteX1" y="connsiteY1"/>
              </a:cxn>
              <a:cxn ang="0">
                <a:pos x="connsiteX2" y="connsiteY2"/>
              </a:cxn>
              <a:cxn ang="0">
                <a:pos x="connsiteX3" y="connsiteY3"/>
              </a:cxn>
            </a:cxnLst>
            <a:rect l="l" t="t" r="r" b="b"/>
            <a:pathLst>
              <a:path w="7747687" h="1723810">
                <a:moveTo>
                  <a:pt x="0" y="679167"/>
                </a:moveTo>
                <a:cubicBezTo>
                  <a:pt x="789802" y="1235221"/>
                  <a:pt x="1579605" y="1791275"/>
                  <a:pt x="2483708" y="1717134"/>
                </a:cubicBezTo>
                <a:cubicBezTo>
                  <a:pt x="3387811" y="1642993"/>
                  <a:pt x="4547286" y="516469"/>
                  <a:pt x="5424616" y="234323"/>
                </a:cubicBezTo>
                <a:cubicBezTo>
                  <a:pt x="6301946" y="-47823"/>
                  <a:pt x="7024816" y="-11782"/>
                  <a:pt x="7747687" y="24259"/>
                </a:cubicBezTo>
              </a:path>
            </a:pathLst>
          </a:custGeom>
          <a:noFill/>
          <a:ln w="57150">
            <a:solidFill>
              <a:srgbClr val="7030A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you use </a:t>
            </a:r>
            <a:r>
              <a:rPr lang="en-US" dirty="0" err="1"/>
              <a:t>Jupyter</a:t>
            </a:r>
            <a:endParaRPr lang="en-US" dirty="0"/>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03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774133"/>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sp>
        <p:nvSpPr>
          <p:cNvPr id="27" name="TextBox 26">
            <a:extLst>
              <a:ext uri="{FF2B5EF4-FFF2-40B4-BE49-F238E27FC236}">
                <a16:creationId xmlns:a16="http://schemas.microsoft.com/office/drawing/2014/main" id="{DD212E0B-AAE6-AF46-8B04-F1BFFCB2C8DF}"/>
              </a:ext>
            </a:extLst>
          </p:cNvPr>
          <p:cNvSpPr txBox="1"/>
          <p:nvPr/>
        </p:nvSpPr>
        <p:spPr>
          <a:xfrm>
            <a:off x="8057213" y="5688248"/>
            <a:ext cx="1850185" cy="707886"/>
          </a:xfrm>
          <a:prstGeom prst="rect">
            <a:avLst/>
          </a:prstGeom>
          <a:noFill/>
        </p:spPr>
        <p:txBody>
          <a:bodyPr wrap="none" rtlCol="0">
            <a:spAutoFit/>
          </a:bodyPr>
          <a:lstStyle/>
          <a:p>
            <a:pPr algn="ctr"/>
            <a:r>
              <a:rPr lang="en-US" sz="2000" dirty="0"/>
              <a:t>SSH Tunnel +</a:t>
            </a:r>
          </a:p>
          <a:p>
            <a:pPr algn="ctr"/>
            <a:r>
              <a:rPr lang="en-US" sz="2000" dirty="0" err="1"/>
              <a:t>Jupyter</a:t>
            </a:r>
            <a:r>
              <a:rPr lang="en-US" sz="2000" dirty="0"/>
              <a:t> Server</a:t>
            </a:r>
          </a:p>
        </p:txBody>
      </p:sp>
      <p:pic>
        <p:nvPicPr>
          <p:cNvPr id="30" name="Picture 4">
            <a:extLst>
              <a:ext uri="{FF2B5EF4-FFF2-40B4-BE49-F238E27FC236}">
                <a16:creationId xmlns:a16="http://schemas.microsoft.com/office/drawing/2014/main" id="{058BF36E-DB5B-DA4B-A882-E26282E8D5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1127" y="5487264"/>
            <a:ext cx="1017170" cy="117901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Netscape Navigator - Wikipedia">
            <a:extLst>
              <a:ext uri="{FF2B5EF4-FFF2-40B4-BE49-F238E27FC236}">
                <a16:creationId xmlns:a16="http://schemas.microsoft.com/office/drawing/2014/main" id="{E5D8D7ED-BBB2-0847-A721-09737601D3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7706" y="5121150"/>
            <a:ext cx="955314" cy="95531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F1C21ECB-6012-0C46-B549-17A81D45A09B}"/>
              </a:ext>
            </a:extLst>
          </p:cNvPr>
          <p:cNvSpPr txBox="1"/>
          <p:nvPr/>
        </p:nvSpPr>
        <p:spPr>
          <a:xfrm>
            <a:off x="878041" y="6032082"/>
            <a:ext cx="1503938" cy="523220"/>
          </a:xfrm>
          <a:prstGeom prst="rect">
            <a:avLst/>
          </a:prstGeom>
          <a:noFill/>
        </p:spPr>
        <p:txBody>
          <a:bodyPr wrap="none" rtlCol="0">
            <a:spAutoFit/>
          </a:bodyPr>
          <a:lstStyle/>
          <a:p>
            <a:r>
              <a:rPr lang="en-US" sz="2800"/>
              <a:t>Browser</a:t>
            </a:r>
            <a:endParaRPr lang="en-US" sz="2800" dirty="0"/>
          </a:p>
        </p:txBody>
      </p:sp>
    </p:spTree>
    <p:extLst>
      <p:ext uri="{BB962C8B-B14F-4D97-AF65-F5344CB8AC3E}">
        <p14:creationId xmlns:p14="http://schemas.microsoft.com/office/powerpoint/2010/main" val="366339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edit code with a </a:t>
            </a:r>
            <a:r>
              <a:rPr lang="en-US" i="1" dirty="0"/>
              <a:t>local</a:t>
            </a:r>
            <a:r>
              <a:rPr lang="en-US" dirty="0"/>
              <a:t> text editor</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0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cxnSp>
        <p:nvCxnSpPr>
          <p:cNvPr id="20" name="Straight Arrow Connector 19">
            <a:extLst>
              <a:ext uri="{FF2B5EF4-FFF2-40B4-BE49-F238E27FC236}">
                <a16:creationId xmlns:a16="http://schemas.microsoft.com/office/drawing/2014/main" id="{F818C365-0BFE-1843-832E-4CE1D9C65F99}"/>
              </a:ext>
            </a:extLst>
          </p:cNvPr>
          <p:cNvCxnSpPr>
            <a:cxnSpLocks/>
          </p:cNvCxnSpPr>
          <p:nvPr/>
        </p:nvCxnSpPr>
        <p:spPr>
          <a:xfrm flipV="1">
            <a:off x="2597993" y="2463786"/>
            <a:ext cx="1544595" cy="93911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80E131E-CE52-F441-8E60-721ADF5E0BFF}"/>
              </a:ext>
            </a:extLst>
          </p:cNvPr>
          <p:cNvCxnSpPr>
            <a:cxnSpLocks/>
          </p:cNvCxnSpPr>
          <p:nvPr/>
        </p:nvCxnSpPr>
        <p:spPr>
          <a:xfrm rot="10800000" flipV="1">
            <a:off x="2776351" y="2561829"/>
            <a:ext cx="1544595" cy="93911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 descr="12 Most-Wanted Sublime Text Tips and Tricks - Hongkiat">
            <a:extLst>
              <a:ext uri="{FF2B5EF4-FFF2-40B4-BE49-F238E27FC236}">
                <a16:creationId xmlns:a16="http://schemas.microsoft.com/office/drawing/2014/main" id="{49BA50F0-2454-324A-B801-49BEB71C0CC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46413" b="34524"/>
          <a:stretch/>
        </p:blipFill>
        <p:spPr bwMode="auto">
          <a:xfrm>
            <a:off x="93844" y="5159915"/>
            <a:ext cx="1417033" cy="96959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Git - GUI Clients">
            <a:extLst>
              <a:ext uri="{FF2B5EF4-FFF2-40B4-BE49-F238E27FC236}">
                <a16:creationId xmlns:a16="http://schemas.microsoft.com/office/drawing/2014/main" id="{48B809A5-1537-7D4C-BF7E-155374BEFF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4641" y="5190391"/>
            <a:ext cx="1661511" cy="93911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9BA6334A-1DEE-3A49-A358-5E73DE00BC70}"/>
              </a:ext>
            </a:extLst>
          </p:cNvPr>
          <p:cNvSpPr txBox="1"/>
          <p:nvPr/>
        </p:nvSpPr>
        <p:spPr>
          <a:xfrm>
            <a:off x="341336" y="6129506"/>
            <a:ext cx="922047" cy="769441"/>
          </a:xfrm>
          <a:prstGeom prst="rect">
            <a:avLst/>
          </a:prstGeom>
          <a:noFill/>
        </p:spPr>
        <p:txBody>
          <a:bodyPr wrap="none" rtlCol="0">
            <a:spAutoFit/>
          </a:bodyPr>
          <a:lstStyle/>
          <a:p>
            <a:pPr algn="ctr"/>
            <a:r>
              <a:rPr lang="en-US" sz="2200" dirty="0"/>
              <a:t>Text</a:t>
            </a:r>
          </a:p>
          <a:p>
            <a:pPr algn="ctr"/>
            <a:r>
              <a:rPr lang="en-US" sz="2200" dirty="0"/>
              <a:t>Editor</a:t>
            </a:r>
          </a:p>
        </p:txBody>
      </p:sp>
      <p:sp>
        <p:nvSpPr>
          <p:cNvPr id="30" name="TextBox 29">
            <a:extLst>
              <a:ext uri="{FF2B5EF4-FFF2-40B4-BE49-F238E27FC236}">
                <a16:creationId xmlns:a16="http://schemas.microsoft.com/office/drawing/2014/main" id="{5569B781-3267-094F-88B2-4C93195CEC75}"/>
              </a:ext>
            </a:extLst>
          </p:cNvPr>
          <p:cNvSpPr txBox="1"/>
          <p:nvPr/>
        </p:nvSpPr>
        <p:spPr>
          <a:xfrm>
            <a:off x="2146090" y="6094745"/>
            <a:ext cx="906017" cy="769441"/>
          </a:xfrm>
          <a:prstGeom prst="rect">
            <a:avLst/>
          </a:prstGeom>
          <a:noFill/>
        </p:spPr>
        <p:txBody>
          <a:bodyPr wrap="none" rtlCol="0">
            <a:spAutoFit/>
          </a:bodyPr>
          <a:lstStyle/>
          <a:p>
            <a:pPr algn="ctr"/>
            <a:r>
              <a:rPr lang="en-US" sz="2200" dirty="0"/>
              <a:t>Git</a:t>
            </a:r>
          </a:p>
          <a:p>
            <a:pPr algn="ctr"/>
            <a:r>
              <a:rPr lang="en-US" sz="2200" dirty="0"/>
              <a:t>Client</a:t>
            </a:r>
          </a:p>
        </p:txBody>
      </p:sp>
      <p:cxnSp>
        <p:nvCxnSpPr>
          <p:cNvPr id="31" name="Straight Arrow Connector 30">
            <a:extLst>
              <a:ext uri="{FF2B5EF4-FFF2-40B4-BE49-F238E27FC236}">
                <a16:creationId xmlns:a16="http://schemas.microsoft.com/office/drawing/2014/main" id="{8443E070-8DC3-2C48-BA3B-9C388215580A}"/>
              </a:ext>
            </a:extLst>
          </p:cNvPr>
          <p:cNvCxnSpPr>
            <a:cxnSpLocks/>
          </p:cNvCxnSpPr>
          <p:nvPr/>
        </p:nvCxnSpPr>
        <p:spPr>
          <a:xfrm flipH="1" flipV="1">
            <a:off x="5826472" y="2522920"/>
            <a:ext cx="1449326" cy="76792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37F7A5A-A67F-894B-8A9F-42DDC9D12A21}"/>
              </a:ext>
            </a:extLst>
          </p:cNvPr>
          <p:cNvCxnSpPr>
            <a:cxnSpLocks/>
          </p:cNvCxnSpPr>
          <p:nvPr/>
        </p:nvCxnSpPr>
        <p:spPr>
          <a:xfrm rot="10800000" flipH="1" flipV="1">
            <a:off x="5954108" y="2383897"/>
            <a:ext cx="1449326" cy="76792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4EB0F3-BDCC-1F46-86C5-07A6336C092E}"/>
              </a:ext>
            </a:extLst>
          </p:cNvPr>
          <p:cNvCxnSpPr/>
          <p:nvPr/>
        </p:nvCxnSpPr>
        <p:spPr>
          <a:xfrm>
            <a:off x="2801736" y="4167751"/>
            <a:ext cx="1565869"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54AB3B-B71D-BC44-967A-D29E81624166}"/>
              </a:ext>
            </a:extLst>
          </p:cNvPr>
          <p:cNvCxnSpPr>
            <a:cxnSpLocks/>
          </p:cNvCxnSpPr>
          <p:nvPr/>
        </p:nvCxnSpPr>
        <p:spPr>
          <a:xfrm>
            <a:off x="5816303" y="4167751"/>
            <a:ext cx="1678337"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22A4163-32F5-5D4C-AE63-DCEBC9F2CFB5}"/>
              </a:ext>
            </a:extLst>
          </p:cNvPr>
          <p:cNvSpPr txBox="1"/>
          <p:nvPr/>
        </p:nvSpPr>
        <p:spPr>
          <a:xfrm>
            <a:off x="7512162" y="2360767"/>
            <a:ext cx="1301959" cy="523220"/>
          </a:xfrm>
          <a:prstGeom prst="rect">
            <a:avLst/>
          </a:prstGeom>
          <a:noFill/>
        </p:spPr>
        <p:txBody>
          <a:bodyPr wrap="none" rtlCol="0">
            <a:spAutoFit/>
          </a:bodyPr>
          <a:lstStyle/>
          <a:p>
            <a:pPr algn="ctr"/>
            <a:r>
              <a:rPr lang="en-US" sz="2800" dirty="0"/>
              <a:t>Git CLI</a:t>
            </a:r>
          </a:p>
        </p:txBody>
      </p:sp>
      <p:pic>
        <p:nvPicPr>
          <p:cNvPr id="37" name="Picture 2" descr="GitHub Logos and Usage · GitHub">
            <a:extLst>
              <a:ext uri="{FF2B5EF4-FFF2-40B4-BE49-F238E27FC236}">
                <a16:creationId xmlns:a16="http://schemas.microsoft.com/office/drawing/2014/main" id="{D3DFEEB8-FE83-6444-8C7F-F29D790D8D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82196" y="2360767"/>
            <a:ext cx="527403" cy="52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9044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1865</TotalTime>
  <Words>907</Words>
  <Application>Microsoft Macintosh PowerPoint</Application>
  <PresentationFormat>Widescreen</PresentationFormat>
  <Paragraphs>146</Paragraphs>
  <Slides>21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Simple Light</vt:lpstr>
      <vt:lpstr>PowerPoint Presentation</vt:lpstr>
      <vt:lpstr>PowerPoint Presentation</vt:lpstr>
      <vt:lpstr>Weekly Review Feedback</vt:lpstr>
      <vt:lpstr>Class Infrastructure Elements:</vt:lpstr>
      <vt:lpstr>Class Infrastructure Elements: When you ssh to mlpolicylab.dssg.io</vt:lpstr>
      <vt:lpstr>Class Infrastructure Elements: When you use psql from the class server</vt:lpstr>
      <vt:lpstr>Class Infrastructure Elements: When you use dbeaver to connect to the database</vt:lpstr>
      <vt:lpstr>Class Infrastructure Elements: When you use Jupyter</vt:lpstr>
      <vt:lpstr>Class Infrastructure Elements: When edit code with a local text editor</vt:lpstr>
      <vt:lpstr>Class Infrastructure Elements: When edit code with a remote text editor</vt:lpstr>
      <vt:lpstr>Things to remember</vt:lpstr>
      <vt:lpstr>PowerPoint Presentation</vt:lpstr>
      <vt:lpstr>Plan for the rest of today</vt:lpstr>
      <vt:lpstr> Working with Your Project Team</vt:lpstr>
      <vt:lpstr> Working with Your Project Team</vt:lpstr>
      <vt:lpstr> Working with Your Project Team</vt:lpstr>
      <vt:lpstr>DISCUSSION QUESTION</vt:lpstr>
      <vt:lpstr>Any questions from the video lecture?</vt:lpstr>
      <vt:lpstr>DISCUSSION QUESTION</vt:lpstr>
      <vt:lpstr>DISCUSSION QUESTION</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Rayid Ghani</cp:lastModifiedBy>
  <cp:revision>38</cp:revision>
  <dcterms:created xsi:type="dcterms:W3CDTF">2020-01-14T19:43:43Z</dcterms:created>
  <dcterms:modified xsi:type="dcterms:W3CDTF">2020-09-10T17:52:46Z</dcterms:modified>
</cp:coreProperties>
</file>