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497" r:id="rId3"/>
    <p:sldId id="498" r:id="rId4"/>
    <p:sldId id="318" r:id="rId5"/>
    <p:sldId id="323" r:id="rId6"/>
    <p:sldId id="258" r:id="rId7"/>
    <p:sldId id="500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499" r:id="rId4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iaBNfqHTds3AtKFboosNv4pOAy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D99DF0-3CE4-47CC-AF91-CF25A88CF8B1}">
  <a:tblStyle styleId="{A7D99DF0-3CE4-47CC-AF91-CF25A88CF8B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 b="off" i="off"/>
      <a:tcStyle>
        <a:tcBdr/>
        <a:fill>
          <a:solidFill>
            <a:srgbClr val="CADDE1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DE1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f665b14fa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7f665b14f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f665b14fa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g7f665b14f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f665b14fa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7f665b14f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2639d37e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72639d37e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2639d37ef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g72639d37e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2639d37ef_1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g72639d37ef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2639d37ef_1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g72639d37ef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2639d37ef_1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72639d37ef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2639d37ef_1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72639d37ef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1c82016f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" name="Google Shape;52;g71c82016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2639d37ef_1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g72639d37ef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2639d37ef_1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g72639d37ef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2639d37ef_1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72639d37ef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39d37ef_1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72639d37ef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2639d37ef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72639d37ef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2639d37ef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g72639d37e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639d37ef_1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g72639d37ef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72639d37ef_1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g72639d37ef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2639d37ef_1_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g72639d37ef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2639d37ef_1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g72639d37ef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2639d37ef_1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72639d37ef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2639d37ef_1_1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g72639d37ef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2639d37ef_1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g72639d37ef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2639d37ef_1_1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g72639d37ef_1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2639d37ef_1_1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g72639d37ef_1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2639d37ef_1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g72639d37ef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665b14fa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7f665b14f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2001f471e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g72001f471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2001f471e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72001f471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f665b14f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g7f665b14f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blfagZ2zYdrS4nr9p66D4XFz3YgHY8Rn91GDZRot3wo/edit#slide=id.g71b33da067_0_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blfagZ2zYdrS4nr9p66D4XFz3YgHY8Rn91GDZRot3wo/edit#slide=id.g71b33da067_0_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dbmi.columbia.edu/noemie/papers/15kdd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Interpretability Part II: </a:t>
            </a:r>
            <a:endParaRPr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dirty="0"/>
              <a:t>Global and Local Methods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f665b14fa_0_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Generalized Additive Models</a:t>
            </a:r>
            <a:endParaRPr/>
          </a:p>
        </p:txBody>
      </p:sp>
      <p:sp>
        <p:nvSpPr>
          <p:cNvPr id="73" name="Google Shape;73;g7f665b14fa_0_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Motivating Example: Pneumonia Prognosis</a:t>
            </a:r>
            <a:br>
              <a:rPr lang="en-US" sz="3000"/>
            </a:b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Proposed Method</a:t>
            </a:r>
            <a:endParaRPr sz="3000"/>
          </a:p>
          <a:p>
            <a:pPr marL="914400" lvl="1" indent="-419100" algn="l" rtl="0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What makes these models “interpretable”?</a:t>
            </a:r>
            <a:endParaRPr sz="30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5488" y="207302"/>
            <a:ext cx="8261024" cy="64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g72001f471e_0_19"/>
          <p:cNvPicPr preferRelativeResize="0"/>
          <p:nvPr/>
        </p:nvPicPr>
        <p:blipFill rotWithShape="1">
          <a:blip r:embed="rId3">
            <a:alphaModFix/>
          </a:blip>
          <a:srcRect r="50926" b="79077"/>
          <a:stretch/>
        </p:blipFill>
        <p:spPr>
          <a:xfrm>
            <a:off x="864125" y="1689175"/>
            <a:ext cx="10463750" cy="34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2001f471e_0_1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endParaRPr/>
          </a:p>
        </p:txBody>
      </p:sp>
      <p:sp>
        <p:nvSpPr>
          <p:cNvPr id="89" name="Google Shape;89;g72001f471e_0_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90" name="Google Shape;90;g72001f471e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689" y="-1111783"/>
            <a:ext cx="10770402" cy="13298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f665b14fa_0_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Generalized Additive Models</a:t>
            </a:r>
            <a:endParaRPr/>
          </a:p>
        </p:txBody>
      </p:sp>
      <p:sp>
        <p:nvSpPr>
          <p:cNvPr id="96" name="Google Shape;96;g7f665b14fa_0_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Potential Limitations?</a:t>
            </a:r>
            <a:br>
              <a:rPr lang="en-US" sz="3000"/>
            </a:b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Pros and cons in application to your project?</a:t>
            </a:r>
            <a:endParaRPr sz="30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f665b14fa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RiskSLIM</a:t>
            </a:r>
            <a:endParaRPr/>
          </a:p>
        </p:txBody>
      </p:sp>
      <p:sp>
        <p:nvSpPr>
          <p:cNvPr id="102" name="Google Shape;102;g7f665b14fa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Motivating Example: Recidivism Prediction</a:t>
            </a:r>
            <a:br>
              <a:rPr lang="en-US" sz="3000"/>
            </a:b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Proposed Method</a:t>
            </a:r>
            <a:endParaRPr sz="3000"/>
          </a:p>
          <a:p>
            <a:pPr marL="914400" lvl="1" indent="-419100" algn="l" rtl="0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What makes these models “interpretable”?</a:t>
            </a:r>
            <a:endParaRPr sz="30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Sparse Models (RiskSLIM)</a:t>
            </a:r>
            <a:endParaRPr/>
          </a:p>
        </p:txBody>
      </p:sp>
      <p:sp>
        <p:nvSpPr>
          <p:cNvPr id="108" name="Google Shape;108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09" name="Google Shape;10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707" y="1271841"/>
            <a:ext cx="11694763" cy="4460689"/>
          </a:xfrm>
          <a:prstGeom prst="rect">
            <a:avLst/>
          </a:prstGeom>
          <a:solidFill>
            <a:srgbClr val="FFC000"/>
          </a:solidFill>
          <a:ln w="571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f665b14fa_0_2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Sparse Models (RiskSLIM)</a:t>
            </a:r>
            <a:endParaRPr/>
          </a:p>
        </p:txBody>
      </p:sp>
      <p:pic>
        <p:nvPicPr>
          <p:cNvPr id="115" name="Google Shape;115;g7f665b14fa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00" y="1626754"/>
            <a:ext cx="10893001" cy="44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f665b14fa_0_1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RiskSLIM</a:t>
            </a:r>
            <a:endParaRPr/>
          </a:p>
        </p:txBody>
      </p:sp>
      <p:sp>
        <p:nvSpPr>
          <p:cNvPr id="121" name="Google Shape;121;g7f665b14fa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Potential Limitations?</a:t>
            </a:r>
            <a:br>
              <a:rPr lang="en-US" sz="3000"/>
            </a:b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Pros and cons in application to your project?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2639d37ef_1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Local Interpretability</a:t>
            </a:r>
            <a:endParaRPr/>
          </a:p>
        </p:txBody>
      </p:sp>
      <p:sp>
        <p:nvSpPr>
          <p:cNvPr id="127" name="Google Shape;127;g72639d37ef_1_0"/>
          <p:cNvSpPr txBox="1">
            <a:spLocks noGrp="1"/>
          </p:cNvSpPr>
          <p:nvPr>
            <p:ph type="body" idx="1"/>
          </p:nvPr>
        </p:nvSpPr>
        <p:spPr>
          <a:xfrm>
            <a:off x="415600" y="1536624"/>
            <a:ext cx="11360700" cy="50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Why did a </a:t>
            </a:r>
            <a:r>
              <a:rPr lang="en-US" b="1"/>
              <a:t>given example</a:t>
            </a:r>
            <a:r>
              <a:rPr lang="en-US"/>
              <a:t> end up with the modeled score it has?</a:t>
            </a:r>
            <a:br>
              <a:rPr lang="en-US"/>
            </a:b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“Local” here means understanding the model in the region of feature space near a given example (for some definition of “near”)</a:t>
            </a:r>
            <a:br>
              <a:rPr lang="en-US"/>
            </a:b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This can help you…</a:t>
            </a:r>
            <a:endParaRPr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Decide when the model might be wrong and should be ignored on a case-by-case basis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Understand the contributions to a given entity’s score and choose an appropriate action or intervention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Identify problematic features and issues with model predictions, like leakage</a:t>
            </a:r>
            <a:endParaRPr sz="2000"/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Provide an avenue for recourse for people affected by the model (e.g. credit scores)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724150"/>
            <a:ext cx="11360150" cy="14097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Short Quiz</a:t>
            </a:r>
          </a:p>
        </p:txBody>
      </p:sp>
    </p:spTree>
    <p:extLst>
      <p:ext uri="{BB962C8B-B14F-4D97-AF65-F5344CB8AC3E}">
        <p14:creationId xmlns:p14="http://schemas.microsoft.com/office/powerpoint/2010/main" val="2525716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2639d37ef_1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A Few Methods for Local Interpretability</a:t>
            </a:r>
            <a:endParaRPr/>
          </a:p>
        </p:txBody>
      </p:sp>
      <p:sp>
        <p:nvSpPr>
          <p:cNvPr id="133" name="Google Shape;133;g72639d37ef_1_5"/>
          <p:cNvSpPr txBox="1">
            <a:spLocks noGrp="1"/>
          </p:cNvSpPr>
          <p:nvPr>
            <p:ph type="body" idx="1"/>
          </p:nvPr>
        </p:nvSpPr>
        <p:spPr>
          <a:xfrm>
            <a:off x="415600" y="1536624"/>
            <a:ext cx="11360700" cy="50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b="1"/>
              <a:t>SHAP Values:</a:t>
            </a:r>
            <a:r>
              <a:rPr lang="en-US"/>
              <a:t> </a:t>
            </a:r>
            <a:r>
              <a:rPr lang="en-US" i="1"/>
              <a:t>Explainable machine-learning predictions for the prevention of hypoxaemia during surgery</a:t>
            </a:r>
            <a:r>
              <a:rPr lang="en-US"/>
              <a:t> by Lundberg, SM, Nair, B, et al. Nature Biomed. Eng. 2018.</a:t>
            </a:r>
            <a:br>
              <a:rPr lang="en-US"/>
            </a:b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b="1"/>
              <a:t>Local Interpretable Model Explanations (LIME):</a:t>
            </a:r>
            <a:r>
              <a:rPr lang="en-US"/>
              <a:t> </a:t>
            </a:r>
            <a:r>
              <a:rPr lang="en-US" i="1"/>
              <a:t>Why Should I Trust You? Explaining the Predictions of any Classifier</a:t>
            </a:r>
            <a:r>
              <a:rPr lang="en-US"/>
              <a:t> by Ribeiro, MT, Singh, S, and Guestring, C. KDD 2016.</a:t>
            </a:r>
            <a:br>
              <a:rPr lang="en-US"/>
            </a:b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b="1"/>
              <a:t>Model Agnostic Supervised Local Explanations (MAPLE):</a:t>
            </a:r>
            <a:r>
              <a:rPr lang="en-US"/>
              <a:t> </a:t>
            </a:r>
            <a:r>
              <a:rPr lang="en-US" i="1"/>
              <a:t>Model Agnostic Supervised Local Explanations</a:t>
            </a:r>
            <a:r>
              <a:rPr lang="en-US"/>
              <a:t> by Plumb, G, Molitor, D, and Talwalkar, AS. NIPS 2018.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2639d37ef_1_1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SHAP Values</a:t>
            </a:r>
            <a:endParaRPr/>
          </a:p>
        </p:txBody>
      </p:sp>
      <p:pic>
        <p:nvPicPr>
          <p:cNvPr id="139" name="Google Shape;139;g72639d37ef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1664955"/>
            <a:ext cx="11360699" cy="233659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72639d37ef_1_15"/>
          <p:cNvSpPr txBox="1">
            <a:spLocks noGrp="1"/>
          </p:cNvSpPr>
          <p:nvPr>
            <p:ph type="body" idx="1"/>
          </p:nvPr>
        </p:nvSpPr>
        <p:spPr>
          <a:xfrm>
            <a:off x="415600" y="3907629"/>
            <a:ext cx="11360700" cy="23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The Basic Idea: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000"/>
            </a:br>
            <a:r>
              <a:rPr lang="en-US" sz="3000"/>
              <a:t>Calculate additive feature contributions with desirable properties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that sum up to the entity’s predicted value/score.</a:t>
            </a:r>
            <a:endParaRPr sz="30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2639d37ef_1_4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SHAP Values</a:t>
            </a:r>
            <a:endParaRPr/>
          </a:p>
        </p:txBody>
      </p:sp>
      <p:pic>
        <p:nvPicPr>
          <p:cNvPr id="146" name="Google Shape;146;g72639d37ef_1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25" y="2429339"/>
            <a:ext cx="10628950" cy="16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2639d37ef_1_5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SHAP Values</a:t>
            </a:r>
            <a:endParaRPr/>
          </a:p>
        </p:txBody>
      </p:sp>
      <p:pic>
        <p:nvPicPr>
          <p:cNvPr id="152" name="Google Shape;152;g72639d37ef_1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25" y="2429339"/>
            <a:ext cx="10628950" cy="167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g72639d37ef_1_50"/>
          <p:cNvCxnSpPr/>
          <p:nvPr/>
        </p:nvCxnSpPr>
        <p:spPr>
          <a:xfrm flipH="1">
            <a:off x="4446125" y="1885500"/>
            <a:ext cx="458700" cy="738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" name="Google Shape;154;g72639d37ef_1_50"/>
          <p:cNvSpPr txBox="1"/>
          <p:nvPr/>
        </p:nvSpPr>
        <p:spPr>
          <a:xfrm>
            <a:off x="4143075" y="1427575"/>
            <a:ext cx="26244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All Features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2639d37ef_1_7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SHAP Values</a:t>
            </a:r>
            <a:endParaRPr/>
          </a:p>
        </p:txBody>
      </p:sp>
      <p:pic>
        <p:nvPicPr>
          <p:cNvPr id="160" name="Google Shape;160;g72639d37ef_1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25" y="2429339"/>
            <a:ext cx="10628950" cy="167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g72639d37ef_1_71"/>
          <p:cNvCxnSpPr/>
          <p:nvPr/>
        </p:nvCxnSpPr>
        <p:spPr>
          <a:xfrm flipH="1">
            <a:off x="4446125" y="1885500"/>
            <a:ext cx="458700" cy="738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" name="Google Shape;162;g72639d37ef_1_71"/>
          <p:cNvSpPr txBox="1"/>
          <p:nvPr/>
        </p:nvSpPr>
        <p:spPr>
          <a:xfrm>
            <a:off x="4143075" y="1427575"/>
            <a:ext cx="26244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All Features</a:t>
            </a:r>
            <a:endParaRPr sz="2400"/>
          </a:p>
        </p:txBody>
      </p:sp>
      <p:cxnSp>
        <p:nvCxnSpPr>
          <p:cNvPr id="163" name="Google Shape;163;g72639d37ef_1_71"/>
          <p:cNvCxnSpPr>
            <a:stCxn id="164" idx="0"/>
          </p:cNvCxnSpPr>
          <p:nvPr/>
        </p:nvCxnSpPr>
        <p:spPr>
          <a:xfrm rot="10800000">
            <a:off x="2484175" y="3949350"/>
            <a:ext cx="486600" cy="1019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Google Shape;164;g72639d37ef_1_71"/>
          <p:cNvSpPr txBox="1"/>
          <p:nvPr/>
        </p:nvSpPr>
        <p:spPr>
          <a:xfrm>
            <a:off x="1658575" y="4968750"/>
            <a:ext cx="2624400" cy="1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All Subsets EXCLUDING Feature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2639d37ef_1_8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SHAP Values</a:t>
            </a:r>
            <a:endParaRPr/>
          </a:p>
        </p:txBody>
      </p:sp>
      <p:pic>
        <p:nvPicPr>
          <p:cNvPr id="170" name="Google Shape;170;g72639d37ef_1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25" y="2429339"/>
            <a:ext cx="10628950" cy="167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g72639d37ef_1_81"/>
          <p:cNvCxnSpPr/>
          <p:nvPr/>
        </p:nvCxnSpPr>
        <p:spPr>
          <a:xfrm flipH="1">
            <a:off x="4446125" y="1885500"/>
            <a:ext cx="458700" cy="738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g72639d37ef_1_81"/>
          <p:cNvSpPr txBox="1"/>
          <p:nvPr/>
        </p:nvSpPr>
        <p:spPr>
          <a:xfrm>
            <a:off x="4143075" y="1427575"/>
            <a:ext cx="26244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All Features</a:t>
            </a:r>
            <a:endParaRPr sz="2400"/>
          </a:p>
        </p:txBody>
      </p:sp>
      <p:cxnSp>
        <p:nvCxnSpPr>
          <p:cNvPr id="173" name="Google Shape;173;g72639d37ef_1_81"/>
          <p:cNvCxnSpPr>
            <a:stCxn id="174" idx="0"/>
          </p:cNvCxnSpPr>
          <p:nvPr/>
        </p:nvCxnSpPr>
        <p:spPr>
          <a:xfrm rot="10800000">
            <a:off x="2484175" y="3949350"/>
            <a:ext cx="486600" cy="1019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Google Shape;174;g72639d37ef_1_81"/>
          <p:cNvSpPr txBox="1"/>
          <p:nvPr/>
        </p:nvSpPr>
        <p:spPr>
          <a:xfrm>
            <a:off x="1658575" y="4968750"/>
            <a:ext cx="2624400" cy="1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All Subsets EXCLUDING Feature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5" name="Google Shape;175;g72639d37ef_1_81"/>
          <p:cNvCxnSpPr/>
          <p:nvPr/>
        </p:nvCxnSpPr>
        <p:spPr>
          <a:xfrm rot="10800000" flipH="1">
            <a:off x="9083475" y="3720050"/>
            <a:ext cx="12900" cy="904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" name="Google Shape;176;g72639d37ef_1_81"/>
          <p:cNvSpPr txBox="1"/>
          <p:nvPr/>
        </p:nvSpPr>
        <p:spPr>
          <a:xfrm>
            <a:off x="7044625" y="4624550"/>
            <a:ext cx="4136100" cy="1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Difference in prediction for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400"/>
              <a:t> between models trained with and without Feature </a:t>
            </a:r>
            <a:r>
              <a:rPr lang="en-US" sz="2400" i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7" name="Google Shape;177;g72639d37ef_1_81"/>
          <p:cNvCxnSpPr/>
          <p:nvPr/>
        </p:nvCxnSpPr>
        <p:spPr>
          <a:xfrm>
            <a:off x="6955925" y="3554400"/>
            <a:ext cx="4102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2639d37ef_1_9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SHAP Values</a:t>
            </a:r>
            <a:endParaRPr/>
          </a:p>
        </p:txBody>
      </p:sp>
      <p:pic>
        <p:nvPicPr>
          <p:cNvPr id="183" name="Google Shape;183;g72639d37ef_1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25" y="2429339"/>
            <a:ext cx="10628950" cy="1672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g72639d37ef_1_93"/>
          <p:cNvCxnSpPr/>
          <p:nvPr/>
        </p:nvCxnSpPr>
        <p:spPr>
          <a:xfrm rot="10800000">
            <a:off x="2484150" y="3949300"/>
            <a:ext cx="344100" cy="7899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g72639d37ef_1_93"/>
          <p:cNvSpPr txBox="1"/>
          <p:nvPr/>
        </p:nvSpPr>
        <p:spPr>
          <a:xfrm>
            <a:off x="629125" y="4663000"/>
            <a:ext cx="5947200" cy="1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CC0000"/>
                </a:solidFill>
              </a:rPr>
              <a:t>COMBINATORIALLY LARGE!</a:t>
            </a:r>
            <a:endParaRPr sz="3600" b="1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2639d37ef_1_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SHAP Values</a:t>
            </a:r>
            <a:endParaRPr/>
          </a:p>
        </p:txBody>
      </p:sp>
      <p:sp>
        <p:nvSpPr>
          <p:cNvPr id="191" name="Google Shape;191;g72639d37ef_1_36"/>
          <p:cNvSpPr txBox="1">
            <a:spLocks noGrp="1"/>
          </p:cNvSpPr>
          <p:nvPr>
            <p:ph type="body" idx="1"/>
          </p:nvPr>
        </p:nvSpPr>
        <p:spPr>
          <a:xfrm>
            <a:off x="415600" y="1536624"/>
            <a:ext cx="11360700" cy="49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SHAP seeks to </a:t>
            </a:r>
            <a:r>
              <a:rPr lang="en-US" sz="3000" i="1"/>
              <a:t>approximate</a:t>
            </a:r>
            <a:r>
              <a:rPr lang="en-US" sz="3000"/>
              <a:t> these values using simplified inputs and achieving three desirable properties:</a:t>
            </a:r>
            <a:br>
              <a:rPr lang="en-US" sz="3000"/>
            </a:br>
            <a:endParaRPr sz="30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/>
              <a:t>Local Accuracy:</a:t>
            </a:r>
            <a:r>
              <a:rPr lang="en-US" sz="2200"/>
              <a:t> The explanation should match the original model at the specific input value </a:t>
            </a:r>
            <a: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br>
              <a:rPr lang="en-US" sz="2200" i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200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/>
              <a:t>Missingness:</a:t>
            </a:r>
            <a:r>
              <a:rPr lang="en-US" sz="2200"/>
              <a:t> Features missing in the original input should have no impact on the prediction</a:t>
            </a:r>
            <a:br>
              <a:rPr lang="en-US" sz="2200"/>
            </a:b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/>
              <a:t>Consistency:</a:t>
            </a:r>
            <a:r>
              <a:rPr lang="en-US" sz="2200"/>
              <a:t> If a model changes such that an input’s contribution increases or stays the same, the explanation should not decrease</a:t>
            </a:r>
            <a:endParaRPr sz="22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39d37ef_1_10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SHAP Values</a:t>
            </a:r>
            <a:endParaRPr/>
          </a:p>
        </p:txBody>
      </p:sp>
      <p:sp>
        <p:nvSpPr>
          <p:cNvPr id="197" name="Google Shape;197;g72639d37ef_1_10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Application: Preventing </a:t>
            </a:r>
            <a:r>
              <a:rPr lang="en-US" sz="3000" dirty="0" err="1"/>
              <a:t>Hypoxaemia</a:t>
            </a:r>
            <a:r>
              <a:rPr lang="en-US" sz="3000" dirty="0"/>
              <a:t> During Surgery</a:t>
            </a:r>
            <a:endParaRPr sz="3000" dirty="0"/>
          </a:p>
          <a:p>
            <a:pPr marL="914400" lvl="1" indent="-419100" algn="l" rtl="0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 dirty="0"/>
              <a:t>Low arterial blood oxygen tension</a:t>
            </a:r>
            <a:endParaRPr sz="3000" dirty="0"/>
          </a:p>
          <a:p>
            <a:pPr marL="914400" lvl="1" indent="-419100" algn="l" rtl="0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 dirty="0"/>
              <a:t>Good predictions would allow anesthesiologists to take preventative measures during surgery</a:t>
            </a:r>
            <a:br>
              <a:rPr lang="en-US" sz="3000" dirty="0"/>
            </a:b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User study comparing predictive performance of humans and models</a:t>
            </a:r>
            <a:endParaRPr sz="3000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2639d37ef_1_2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SHAP Values</a:t>
            </a:r>
            <a:endParaRPr/>
          </a:p>
        </p:txBody>
      </p:sp>
      <p:pic>
        <p:nvPicPr>
          <p:cNvPr id="203" name="Google Shape;203;g72639d37ef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088" y="1193554"/>
            <a:ext cx="9389725" cy="54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check-ins on Wednesday/Thursday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Due </a:t>
            </a:r>
            <a:r>
              <a:rPr lang="en-US" b="1" dirty="0"/>
              <a:t>Mon/Tues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update assignment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(model selection, feature </a:t>
            </a:r>
            <a:r>
              <a:rPr lang="en-US" dirty="0" err="1"/>
              <a:t>importances</a:t>
            </a:r>
            <a:r>
              <a:rPr lang="en-US" dirty="0"/>
              <a:t>, crosstabs)</a:t>
            </a:r>
          </a:p>
          <a:p>
            <a:r>
              <a:rPr lang="en-US" dirty="0"/>
              <a:t>Readings for Tuesday: algorithmic bias and fairness</a:t>
            </a:r>
          </a:p>
        </p:txBody>
      </p:sp>
    </p:spTree>
    <p:extLst>
      <p:ext uri="{BB962C8B-B14F-4D97-AF65-F5344CB8AC3E}">
        <p14:creationId xmlns:p14="http://schemas.microsoft.com/office/powerpoint/2010/main" val="1195577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639d37ef_1_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SHAP Values</a:t>
            </a:r>
            <a:endParaRPr/>
          </a:p>
        </p:txBody>
      </p:sp>
      <p:pic>
        <p:nvPicPr>
          <p:cNvPr id="209" name="Google Shape;209;g72639d37ef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50" y="1499334"/>
            <a:ext cx="11020400" cy="48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2639d37ef_1_3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SHAP Values</a:t>
            </a:r>
            <a:endParaRPr/>
          </a:p>
        </p:txBody>
      </p:sp>
      <p:sp>
        <p:nvSpPr>
          <p:cNvPr id="215" name="Google Shape;215;g72639d37ef_1_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What can we say about the explanations’ ability to improve the performance of the humans?</a:t>
            </a:r>
            <a:br>
              <a:rPr lang="en-US" sz="3000"/>
            </a:b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Potential Limitations?</a:t>
            </a:r>
            <a:br>
              <a:rPr lang="en-US" sz="3000"/>
            </a:b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Pros and cons in application to your project?</a:t>
            </a:r>
            <a:endParaRPr sz="3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2639d37ef_1_11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LIME</a:t>
            </a:r>
            <a:endParaRPr/>
          </a:p>
        </p:txBody>
      </p:sp>
      <p:sp>
        <p:nvSpPr>
          <p:cNvPr id="221" name="Google Shape;221;g72639d37ef_1_1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Proposed Method</a:t>
            </a:r>
            <a:endParaRPr sz="3000"/>
          </a:p>
          <a:p>
            <a:pPr marL="914400" lvl="1" indent="-419100" algn="l" rtl="0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How does the method work?</a:t>
            </a:r>
            <a:endParaRPr sz="3000"/>
          </a:p>
          <a:p>
            <a:pPr marL="914400" lvl="1" indent="-419100" algn="l" rtl="0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In what way are the explanations “local”?</a:t>
            </a:r>
            <a:br>
              <a:rPr lang="en-US" sz="3000"/>
            </a:b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Motivating Applications: Improving Diagnoses and Model Debugging</a:t>
            </a:r>
            <a:endParaRPr sz="300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2639d37ef_1_11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LIME</a:t>
            </a:r>
            <a:endParaRPr/>
          </a:p>
        </p:txBody>
      </p:sp>
      <p:pic>
        <p:nvPicPr>
          <p:cNvPr id="227" name="Google Shape;227;g72639d37ef_1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625" y="2046888"/>
            <a:ext cx="11887198" cy="3213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2639d37ef_1_12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LIME</a:t>
            </a:r>
            <a:endParaRPr/>
          </a:p>
        </p:txBody>
      </p:sp>
      <p:pic>
        <p:nvPicPr>
          <p:cNvPr id="233" name="Google Shape;233;g72639d37ef_1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000" y="1308688"/>
            <a:ext cx="7867650" cy="5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2639d37ef_1_14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LIME</a:t>
            </a:r>
            <a:endParaRPr/>
          </a:p>
        </p:txBody>
      </p:sp>
      <p:pic>
        <p:nvPicPr>
          <p:cNvPr id="239" name="Google Shape;239;g72639d37ef_1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000" y="1308688"/>
            <a:ext cx="7867650" cy="5038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g72639d37ef_1_144"/>
          <p:cNvCxnSpPr/>
          <p:nvPr/>
        </p:nvCxnSpPr>
        <p:spPr>
          <a:xfrm rot="10800000" flipH="1">
            <a:off x="1821800" y="3796475"/>
            <a:ext cx="2458800" cy="356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" name="Google Shape;241;g72639d37ef_1_144"/>
          <p:cNvSpPr txBox="1"/>
          <p:nvPr/>
        </p:nvSpPr>
        <p:spPr>
          <a:xfrm>
            <a:off x="332200" y="3478450"/>
            <a:ext cx="1939200" cy="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being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explained</a:t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2639d37ef_1_15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LIME</a:t>
            </a:r>
            <a:endParaRPr/>
          </a:p>
        </p:txBody>
      </p:sp>
      <p:pic>
        <p:nvPicPr>
          <p:cNvPr id="247" name="Google Shape;247;g72639d37ef_1_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000" y="1308688"/>
            <a:ext cx="7867650" cy="5038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g72639d37ef_1_151"/>
          <p:cNvCxnSpPr/>
          <p:nvPr/>
        </p:nvCxnSpPr>
        <p:spPr>
          <a:xfrm rot="10800000" flipH="1">
            <a:off x="1821800" y="3796475"/>
            <a:ext cx="2458800" cy="356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9" name="Google Shape;249;g72639d37ef_1_151"/>
          <p:cNvSpPr txBox="1"/>
          <p:nvPr/>
        </p:nvSpPr>
        <p:spPr>
          <a:xfrm>
            <a:off x="332200" y="3478450"/>
            <a:ext cx="1939200" cy="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Example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being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explained</a:t>
            </a:r>
            <a:endParaRPr sz="2400"/>
          </a:p>
        </p:txBody>
      </p:sp>
      <p:sp>
        <p:nvSpPr>
          <p:cNvPr id="250" name="Google Shape;250;g72639d37ef_1_151"/>
          <p:cNvSpPr txBox="1"/>
          <p:nvPr/>
        </p:nvSpPr>
        <p:spPr>
          <a:xfrm>
            <a:off x="6497800" y="1770600"/>
            <a:ext cx="1939200" cy="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Local Explanation Model</a:t>
            </a:r>
            <a:endParaRPr sz="2400"/>
          </a:p>
        </p:txBody>
      </p:sp>
      <p:cxnSp>
        <p:nvCxnSpPr>
          <p:cNvPr id="251" name="Google Shape;251;g72639d37ef_1_151"/>
          <p:cNvCxnSpPr/>
          <p:nvPr/>
        </p:nvCxnSpPr>
        <p:spPr>
          <a:xfrm rot="10800000">
            <a:off x="4892025" y="1821925"/>
            <a:ext cx="1770900" cy="585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2639d37ef_1_13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LIME</a:t>
            </a:r>
            <a:endParaRPr/>
          </a:p>
        </p:txBody>
      </p:sp>
      <p:pic>
        <p:nvPicPr>
          <p:cNvPr id="257" name="Google Shape;257;g72639d37ef_1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625" y="1359178"/>
            <a:ext cx="9708226" cy="52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2639d37ef_1_16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LIME</a:t>
            </a:r>
            <a:endParaRPr/>
          </a:p>
        </p:txBody>
      </p:sp>
      <p:pic>
        <p:nvPicPr>
          <p:cNvPr id="263" name="Google Shape;263;g72639d37ef_1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50" y="2123563"/>
            <a:ext cx="114300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2639d37ef_1_16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LIME</a:t>
            </a:r>
            <a:endParaRPr/>
          </a:p>
        </p:txBody>
      </p:sp>
      <p:pic>
        <p:nvPicPr>
          <p:cNvPr id="269" name="Google Shape;269;g72639d37ef_1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275" y="1371913"/>
            <a:ext cx="5467350" cy="51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building this week</a:t>
            </a:r>
          </a:p>
          <a:p>
            <a:pPr lvl="1"/>
            <a:r>
              <a:rPr lang="en-US" b="1" dirty="0"/>
              <a:t>Models</a:t>
            </a:r>
            <a:r>
              <a:rPr lang="en-US" dirty="0"/>
              <a:t>: Finalized model grid and features</a:t>
            </a:r>
          </a:p>
          <a:p>
            <a:pPr lvl="1"/>
            <a:r>
              <a:rPr lang="en-US" b="1" dirty="0"/>
              <a:t>Model selection</a:t>
            </a:r>
            <a:r>
              <a:rPr lang="en-US" dirty="0"/>
              <a:t>: Use the temporal validation sets to select “best” model(s)</a:t>
            </a:r>
          </a:p>
          <a:p>
            <a:pPr lvl="1"/>
            <a:r>
              <a:rPr lang="en-US" b="1" dirty="0"/>
              <a:t>Interpretability</a:t>
            </a:r>
            <a:r>
              <a:rPr lang="en-US" dirty="0"/>
              <a:t>: Feature </a:t>
            </a:r>
            <a:r>
              <a:rPr lang="en-US" dirty="0" err="1"/>
              <a:t>importances</a:t>
            </a:r>
            <a:r>
              <a:rPr lang="en-US" dirty="0"/>
              <a:t> and crosstabs (on top k versus the population)</a:t>
            </a:r>
          </a:p>
        </p:txBody>
      </p:sp>
    </p:spTree>
    <p:extLst>
      <p:ext uri="{BB962C8B-B14F-4D97-AF65-F5344CB8AC3E}">
        <p14:creationId xmlns:p14="http://schemas.microsoft.com/office/powerpoint/2010/main" val="312847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2639d37ef_1_1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</a:pPr>
            <a:r>
              <a:rPr lang="en-US">
                <a:solidFill>
                  <a:schemeClr val="lt1"/>
                </a:solidFill>
              </a:rPr>
              <a:t>LIME</a:t>
            </a:r>
            <a:endParaRPr/>
          </a:p>
        </p:txBody>
      </p:sp>
      <p:sp>
        <p:nvSpPr>
          <p:cNvPr id="275" name="Google Shape;275;g72639d37ef_1_1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Assumptions and Potential Limitations?</a:t>
            </a:r>
            <a:br>
              <a:rPr lang="en-US" sz="3000"/>
            </a:br>
            <a:endParaRPr sz="30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Pros and cons in application to your project?</a:t>
            </a:r>
            <a:endParaRPr sz="3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check-ins on Wednesday/Thursday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Due </a:t>
            </a:r>
            <a:r>
              <a:rPr lang="en-US" b="1" dirty="0"/>
              <a:t>Mon/Tues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update assignment</a:t>
            </a:r>
            <a:br>
              <a:rPr lang="en-US" dirty="0"/>
            </a:br>
            <a:r>
              <a:rPr lang="en-US" dirty="0"/>
              <a:t>(model selection, feature </a:t>
            </a:r>
            <a:r>
              <a:rPr lang="en-US" dirty="0" err="1"/>
              <a:t>importances</a:t>
            </a:r>
            <a:r>
              <a:rPr lang="en-US" dirty="0"/>
              <a:t>, crosstabs)</a:t>
            </a:r>
          </a:p>
          <a:p>
            <a:r>
              <a:rPr lang="en-US" dirty="0"/>
              <a:t>Readings for Tuesday: bias and fairness</a:t>
            </a:r>
          </a:p>
        </p:txBody>
      </p:sp>
    </p:spTree>
    <p:extLst>
      <p:ext uri="{BB962C8B-B14F-4D97-AF65-F5344CB8AC3E}">
        <p14:creationId xmlns:p14="http://schemas.microsoft.com/office/powerpoint/2010/main" val="236570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88892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1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1c82016f7_0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Recap: Use Cases for Global &amp; Local Explainability</a:t>
            </a:r>
            <a:endParaRPr/>
          </a:p>
        </p:txBody>
      </p:sp>
      <p:graphicFrame>
        <p:nvGraphicFramePr>
          <p:cNvPr id="55" name="Google Shape;55;g71c82016f7_0_5"/>
          <p:cNvGraphicFramePr/>
          <p:nvPr/>
        </p:nvGraphicFramePr>
        <p:xfrm>
          <a:off x="263476" y="1762929"/>
          <a:ext cx="11664950" cy="3173270"/>
        </p:xfrm>
        <a:graphic>
          <a:graphicData uri="http://schemas.openxmlformats.org/drawingml/2006/table">
            <a:tbl>
              <a:tblPr firstRow="1" bandRow="1">
                <a:noFill/>
                <a:tableStyleId>{A7D99DF0-3CE4-47CC-AF91-CF25A88CF8B1}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Goal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ML Developer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Sanity check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Action-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taker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Decide to agree or override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Policymaker/Action-Taker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Model use =&gt; better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Action-Taker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Improve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Individual affected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 sz="1400" u="none" strike="noStrike" cap="none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916E-F132-C141-B0CF-42776AA8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Interpretability checklist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CA60-53A8-4E40-86A0-501A828154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”smaller” models, print it out</a:t>
            </a:r>
          </a:p>
          <a:p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 (or “feature group” </a:t>
            </a:r>
            <a:r>
              <a:rPr lang="en-US" dirty="0" err="1"/>
              <a:t>importances</a:t>
            </a:r>
            <a:r>
              <a:rPr lang="en-US" dirty="0"/>
              <a:t>)</a:t>
            </a:r>
          </a:p>
          <a:p>
            <a:r>
              <a:rPr lang="en-US" dirty="0"/>
              <a:t>Cross-tabs on your predicted list</a:t>
            </a:r>
          </a:p>
        </p:txBody>
      </p:sp>
    </p:spTree>
    <p:extLst>
      <p:ext uri="{BB962C8B-B14F-4D97-AF65-F5344CB8AC3E}">
        <p14:creationId xmlns:p14="http://schemas.microsoft.com/office/powerpoint/2010/main" val="3568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we’ll cover this week</a:t>
            </a:r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415600" y="1536624"/>
            <a:ext cx="11360700" cy="50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Globally Interpretable Models</a:t>
            </a:r>
            <a:br>
              <a:rPr lang="en-US" dirty="0"/>
            </a:b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dirty="0" err="1"/>
              <a:t>RiskSLIM</a:t>
            </a:r>
            <a:br>
              <a:rPr lang="en-US" dirty="0"/>
            </a:b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GA²M</a:t>
            </a:r>
            <a:br>
              <a:rPr lang="en-US" dirty="0"/>
            </a:b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Methods for Local </a:t>
            </a:r>
            <a:r>
              <a:rPr lang="en-US" dirty="0" err="1"/>
              <a:t>Explainability</a:t>
            </a:r>
            <a:br>
              <a:rPr lang="en-US" dirty="0"/>
            </a:b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SHAP</a:t>
            </a:r>
            <a:br>
              <a:rPr lang="en-US" dirty="0"/>
            </a:b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LIME</a:t>
            </a:r>
            <a:br>
              <a:rPr lang="en-US" dirty="0"/>
            </a:b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MAPLE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Specialized “Interpretable” Models</a:t>
            </a:r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Generalized Additive Model (GAM):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Additive models </a:t>
            </a:r>
            <a:r>
              <a:rPr lang="en-US"/>
              <a:t>– Caruana et al. "Intelligible models for healthcare: Predicting pneumonia risk and hospital 30-day readmission." </a:t>
            </a:r>
            <a:r>
              <a:rPr lang="en-US" i="1"/>
              <a:t>KDD 2015)</a:t>
            </a:r>
            <a:br>
              <a:rPr lang="en-US" i="1"/>
            </a:br>
            <a:endParaRPr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Risk-SLIM – Ustun and Rudin. Learning Optimized Risk Scores from Large-Scale Datasets.KDD 2017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901</Words>
  <Application>Microsoft Macintosh PowerPoint</Application>
  <PresentationFormat>Widescreen</PresentationFormat>
  <Paragraphs>172</Paragraphs>
  <Slides>41</Slides>
  <Notes>35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Times New Roman</vt:lpstr>
      <vt:lpstr>Simple Light</vt:lpstr>
      <vt:lpstr>PowerPoint Presentation</vt:lpstr>
      <vt:lpstr>PowerPoint Presentation</vt:lpstr>
      <vt:lpstr>Reminders</vt:lpstr>
      <vt:lpstr>Plan for the week</vt:lpstr>
      <vt:lpstr>PowerPoint Presentation</vt:lpstr>
      <vt:lpstr>Recap: Use Cases for Global &amp; Local Explainability</vt:lpstr>
      <vt:lpstr>Initial Interpretability checklist</vt:lpstr>
      <vt:lpstr>What we’ll cover this week</vt:lpstr>
      <vt:lpstr>Specialized “Interpretable” Models</vt:lpstr>
      <vt:lpstr>Generalized Additive Models</vt:lpstr>
      <vt:lpstr>PowerPoint Presentation</vt:lpstr>
      <vt:lpstr>PowerPoint Presentation</vt:lpstr>
      <vt:lpstr>PowerPoint Presentation</vt:lpstr>
      <vt:lpstr>Generalized Additive Models</vt:lpstr>
      <vt:lpstr>RiskSLIM</vt:lpstr>
      <vt:lpstr>Sparse Models (RiskSLIM)</vt:lpstr>
      <vt:lpstr>Sparse Models (RiskSLIM)</vt:lpstr>
      <vt:lpstr>RiskSLIM</vt:lpstr>
      <vt:lpstr>Local Interpretability</vt:lpstr>
      <vt:lpstr>A Few Methods for Local Interpretability</vt:lpstr>
      <vt:lpstr>SHAP Values</vt:lpstr>
      <vt:lpstr>SHAP Values</vt:lpstr>
      <vt:lpstr>SHAP Values</vt:lpstr>
      <vt:lpstr>SHAP Values</vt:lpstr>
      <vt:lpstr>SHAP Values</vt:lpstr>
      <vt:lpstr>SHAP Values</vt:lpstr>
      <vt:lpstr>SHAP Values</vt:lpstr>
      <vt:lpstr>SHAP Values</vt:lpstr>
      <vt:lpstr>SHAP Values</vt:lpstr>
      <vt:lpstr>SHAP Values</vt:lpstr>
      <vt:lpstr>SHAP Values</vt:lpstr>
      <vt:lpstr>LIME</vt:lpstr>
      <vt:lpstr>LIME</vt:lpstr>
      <vt:lpstr>LIME</vt:lpstr>
      <vt:lpstr>LIME</vt:lpstr>
      <vt:lpstr>LIME</vt:lpstr>
      <vt:lpstr>LIME</vt:lpstr>
      <vt:lpstr>LIME</vt:lpstr>
      <vt:lpstr>LIME</vt:lpstr>
      <vt:lpstr>LIME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6</cp:revision>
  <dcterms:created xsi:type="dcterms:W3CDTF">2020-01-14T19:43:43Z</dcterms:created>
  <dcterms:modified xsi:type="dcterms:W3CDTF">2020-11-10T17:15:10Z</dcterms:modified>
</cp:coreProperties>
</file>