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3"/>
  </p:notesMasterIdLst>
  <p:sldIdLst>
    <p:sldId id="256" r:id="rId2"/>
    <p:sldId id="281" r:id="rId3"/>
    <p:sldId id="295" r:id="rId4"/>
    <p:sldId id="309" r:id="rId5"/>
    <p:sldId id="310" r:id="rId6"/>
    <p:sldId id="292" r:id="rId7"/>
    <p:sldId id="311" r:id="rId8"/>
    <p:sldId id="294" r:id="rId9"/>
    <p:sldId id="282" r:id="rId10"/>
    <p:sldId id="306" r:id="rId11"/>
    <p:sldId id="305" r:id="rId12"/>
    <p:sldId id="307" r:id="rId13"/>
    <p:sldId id="308" r:id="rId14"/>
    <p:sldId id="285" r:id="rId15"/>
    <p:sldId id="323" r:id="rId16"/>
    <p:sldId id="304" r:id="rId17"/>
    <p:sldId id="283" r:id="rId18"/>
    <p:sldId id="260" r:id="rId19"/>
    <p:sldId id="261" r:id="rId20"/>
    <p:sldId id="288" r:id="rId21"/>
    <p:sldId id="296" r:id="rId22"/>
    <p:sldId id="302" r:id="rId23"/>
    <p:sldId id="287" r:id="rId24"/>
    <p:sldId id="262" r:id="rId25"/>
    <p:sldId id="289" r:id="rId26"/>
    <p:sldId id="290" r:id="rId27"/>
    <p:sldId id="280" r:id="rId28"/>
    <p:sldId id="291" r:id="rId29"/>
    <p:sldId id="293" r:id="rId30"/>
    <p:sldId id="324" r:id="rId31"/>
    <p:sldId id="303" r:id="rId3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go="http://customooxmlschemas.google.com/" r:id="rId3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724"/>
    <p:restoredTop sz="93151"/>
  </p:normalViewPr>
  <p:slideViewPr>
    <p:cSldViewPr snapToGrid="0" snapToObjects="1">
      <p:cViewPr varScale="1">
        <p:scale>
          <a:sx n="110" d="100"/>
          <a:sy n="110" d="100"/>
        </p:scale>
        <p:origin x="184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customschemas.google.com/relationships/presentationmetadata" Target="meta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32cbaf05b3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0" name="Google Shape;500;g32cbaf05b3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1" name="Google Shape;501;g32cbaf05b3f_0_7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2cbaf05b3f_0_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8" name="Google Shape;508;g32cbaf05b3f_0_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Types of data: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Program Level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Transactional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Spatial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Text</a:t>
            </a:r>
            <a:endParaRPr/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/>
              <a:t>Images/Audio/Video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09" name="Google Shape;509;g32cbaf05b3f_0_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2f73e32ac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2" name="Google Shape;522;g32f73e32ac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23" name="Google Shape;523;g32f73e32acf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g32d3355825c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2" name="Google Shape;532;g32d3355825c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Data is never perfect –  is it useful enough to improve over status quo?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rPr lang="en-US"/>
              <a:t>Can you augment with external data? Public data? Partner with other organizations that have supplementary data?</a:t>
            </a:r>
            <a:endParaRPr/>
          </a:p>
        </p:txBody>
      </p:sp>
      <p:sp>
        <p:nvSpPr>
          <p:cNvPr id="533" name="Google Shape;533;g32d3355825c_1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g32d3355825c_1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9" name="Google Shape;539;g32d3355825c_1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0" name="Google Shape;540;g32d3355825c_1_1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Police data</a:t>
            </a:r>
          </a:p>
          <a:p>
            <a:r>
              <a:rPr lang="en-US" dirty="0"/>
              <a:t>School data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513439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data collection for causa </a:t>
            </a:r>
            <a:r>
              <a:rPr lang="en-US" dirty="0" err="1"/>
              <a:t>leffects</a:t>
            </a:r>
            <a:r>
              <a:rPr lang="en-US" dirty="0"/>
              <a:t>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65120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g32d3355825c_1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3" name="Google Shape;583;g32d3355825c_1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84" name="Google Shape;584;g32d3355825c_1_4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6dad9273e7_0_48"/>
          <p:cNvSpPr/>
          <p:nvPr/>
        </p:nvSpPr>
        <p:spPr>
          <a:xfrm>
            <a:off x="0" y="6434139"/>
            <a:ext cx="12192000" cy="4239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Rayid Ghani							University of Chicago                                                                      @rayidghani				</a:t>
            </a:r>
            <a:endParaRPr/>
          </a:p>
        </p:txBody>
      </p:sp>
      <p:sp>
        <p:nvSpPr>
          <p:cNvPr id="59" name="Google Shape;59;g6dad9273e7_0_48"/>
          <p:cNvSpPr/>
          <p:nvPr/>
        </p:nvSpPr>
        <p:spPr>
          <a:xfrm>
            <a:off x="0" y="2"/>
            <a:ext cx="12192000" cy="1206600"/>
          </a:xfrm>
          <a:prstGeom prst="rect">
            <a:avLst/>
          </a:prstGeom>
          <a:solidFill>
            <a:schemeClr val="dk2"/>
          </a:solidFill>
          <a:ln>
            <a:noFill/>
          </a:ln>
          <a:effectLst>
            <a:outerShdw blurRad="40000" dist="23000" dir="5400000" rotWithShape="0">
              <a:srgbClr val="000000">
                <a:alpha val="349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1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g6dad9273e7_0_48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1" name="Google Shape;61;g6dad9273e7_0_48"/>
          <p:cNvSpPr txBox="1">
            <a:spLocks noGrp="1"/>
          </p:cNvSpPr>
          <p:nvPr>
            <p:ph type="title"/>
          </p:nvPr>
        </p:nvSpPr>
        <p:spPr>
          <a:xfrm>
            <a:off x="0" y="23412"/>
            <a:ext cx="12192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>
                <a:solidFill>
                  <a:srgbClr val="F2F2F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97706" y="1353807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0" y="1"/>
            <a:ext cx="12192000" cy="10698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bg>
      <p:bgPr>
        <a:solidFill>
          <a:schemeClr val="lt1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2"/>
          <p:cNvSpPr txBox="1">
            <a:spLocks noGrp="1"/>
          </p:cNvSpPr>
          <p:nvPr>
            <p:ph type="ctrTitle"/>
          </p:nvPr>
        </p:nvSpPr>
        <p:spPr>
          <a:xfrm>
            <a:off x="914400" y="1851287"/>
            <a:ext cx="10363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94233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g6dad9273e7_0_25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g6dad9273e7_0_25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3020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g6dad9273e7_0_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8" name="Google Shape;38;g6dad9273e7_0_25"/>
          <p:cNvSpPr/>
          <p:nvPr/>
        </p:nvSpPr>
        <p:spPr>
          <a:xfrm>
            <a:off x="-28367" y="-36767"/>
            <a:ext cx="12220500" cy="1447500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6dad9273e7_0_30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1" name="Google Shape;41;g6dad9273e7_0_3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6dad9273e7_0_33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g6dad9273e7_0_33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5" name="Google Shape;45;g6dad9273e7_0_33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6" name="Google Shape;46;g6dad9273e7_0_33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g6dad9273e7_0_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6dad9273e7_0_39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50" name="Google Shape;50;g6dad9273e7_0_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6dad9273e7_0_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3" name="Google Shape;53;g6dad9273e7_0_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 algn="ctr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spcBef>
                <a:spcPts val="210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spcBef>
                <a:spcPts val="210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spcBef>
                <a:spcPts val="210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spcBef>
                <a:spcPts val="2100"/>
              </a:spcBef>
              <a:spcAft>
                <a:spcPts val="210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g6dad9273e7_0_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sciencepublicpolicy.org/our-work/tools-guides/datamaturity/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800161"/>
            <a:ext cx="12192000" cy="1029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Data Acquisition, Storage, and Linkage </a:t>
            </a: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</a:t>
            </a:r>
            <a:endParaRPr sz="2800" dirty="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6E641-F79B-6F49-B8EF-A4D6E70FF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530BD-D523-581E-F9C9-8075A22754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Internal to an organization</a:t>
            </a:r>
          </a:p>
          <a:p>
            <a:r>
              <a:rPr lang="en-US" dirty="0"/>
              <a:t>Partnering with external organization – researcher, consultant, etc.</a:t>
            </a:r>
          </a:p>
        </p:txBody>
      </p:sp>
    </p:spTree>
    <p:extLst>
      <p:ext uri="{BB962C8B-B14F-4D97-AF65-F5344CB8AC3E}">
        <p14:creationId xmlns:p14="http://schemas.microsoft.com/office/powerpoint/2010/main" val="397438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BFBA3-9597-C18F-DC54-EA1CD2F2D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Political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F3655-4FBB-7724-83F4-8175A4967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Understanding the stakeholders and value for them</a:t>
            </a:r>
          </a:p>
          <a:p>
            <a:r>
              <a:rPr lang="en-US" dirty="0"/>
              <a:t>May lead to getting subsets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292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598E1-2970-A57B-2054-6EA7A1C0E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Internal Awareness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72AD7-6DC2-FD80-5F57-21B4BAF58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Most organizations don’t know what data they have internally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15994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7A3CC1-DE63-065D-AF01-A8EB35383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791D1-FA47-7731-53F8-3CB7C6B195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Legal and Contractual Challenges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FA8EA6-7587-5A19-15B8-477D5DF5DD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of the issues will be legitimate, but some will be excuses and lack of awareness</a:t>
            </a:r>
          </a:p>
          <a:p>
            <a:endParaRPr lang="en-US" dirty="0"/>
          </a:p>
          <a:p>
            <a:r>
              <a:rPr lang="en-US" dirty="0"/>
              <a:t>Be aware of all the legal acronyms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A2C67A-1D1F-FE5A-12D8-3E984D91493F}"/>
              </a:ext>
            </a:extLst>
          </p:cNvPr>
          <p:cNvSpPr/>
          <p:nvPr/>
        </p:nvSpPr>
        <p:spPr>
          <a:xfrm>
            <a:off x="1778135" y="4182677"/>
            <a:ext cx="23391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HIPAA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1B295D-4ACD-7F5B-DEFD-6B9C9D4BC848}"/>
              </a:ext>
            </a:extLst>
          </p:cNvPr>
          <p:cNvSpPr/>
          <p:nvPr/>
        </p:nvSpPr>
        <p:spPr>
          <a:xfrm>
            <a:off x="4329457" y="3721012"/>
            <a:ext cx="230063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HIPPA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CA2DB1-B349-3813-E147-086F8925BAB6}"/>
              </a:ext>
            </a:extLst>
          </p:cNvPr>
          <p:cNvSpPr/>
          <p:nvPr/>
        </p:nvSpPr>
        <p:spPr>
          <a:xfrm>
            <a:off x="4327155" y="5106007"/>
            <a:ext cx="280076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</a:rPr>
              <a:t>HIPPAA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D66BEEB-8386-44D1-BAD4-2266011E26D4}"/>
              </a:ext>
            </a:extLst>
          </p:cNvPr>
          <p:cNvSpPr/>
          <p:nvPr/>
        </p:nvSpPr>
        <p:spPr>
          <a:xfrm>
            <a:off x="7784250" y="3658516"/>
            <a:ext cx="253146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</a:rPr>
              <a:t>FERPA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67A49-90C1-89B0-7DBD-C4670C308A8A}"/>
              </a:ext>
            </a:extLst>
          </p:cNvPr>
          <p:cNvSpPr/>
          <p:nvPr/>
        </p:nvSpPr>
        <p:spPr>
          <a:xfrm>
            <a:off x="1149024" y="5348269"/>
            <a:ext cx="218521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/>
                <a:solidFill>
                  <a:schemeClr val="accent3"/>
                </a:solidFill>
                <a:effectLst/>
              </a:rPr>
              <a:t>GDPR</a:t>
            </a:r>
          </a:p>
        </p:txBody>
      </p:sp>
    </p:spTree>
    <p:extLst>
      <p:ext uri="{BB962C8B-B14F-4D97-AF65-F5344CB8AC3E}">
        <p14:creationId xmlns:p14="http://schemas.microsoft.com/office/powerpoint/2010/main" val="3956826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E60A25-02BD-674B-9661-DF031B0C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Technical challenges (in data acquisition/access)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7464FC-F480-BD4E-8C73-EA0095EB6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should you get data?</a:t>
            </a:r>
          </a:p>
          <a:p>
            <a:pPr lvl="1">
              <a:spcBef>
                <a:spcPts val="0"/>
              </a:spcBef>
            </a:pPr>
            <a:r>
              <a:rPr lang="en-US" dirty="0"/>
              <a:t>API access</a:t>
            </a:r>
          </a:p>
          <a:p>
            <a:pPr lvl="1">
              <a:spcBef>
                <a:spcPts val="0"/>
              </a:spcBef>
            </a:pPr>
            <a:r>
              <a:rPr lang="en-US" dirty="0"/>
              <a:t>Flat files</a:t>
            </a:r>
          </a:p>
          <a:p>
            <a:pPr lvl="1">
              <a:spcBef>
                <a:spcPts val="0"/>
              </a:spcBef>
            </a:pPr>
            <a:r>
              <a:rPr lang="en-US" dirty="0"/>
              <a:t>Database dumps</a:t>
            </a:r>
          </a:p>
          <a:p>
            <a:pPr lvl="1">
              <a:spcBef>
                <a:spcPts val="0"/>
              </a:spcBef>
            </a:pPr>
            <a:endParaRPr lang="en-US" dirty="0"/>
          </a:p>
          <a:p>
            <a:r>
              <a:rPr lang="en-US" dirty="0"/>
              <a:t>How much should it be processed before you get it to use in downstream ML tasks?</a:t>
            </a:r>
          </a:p>
          <a:p>
            <a:endParaRPr lang="en-US" dirty="0"/>
          </a:p>
          <a:p>
            <a:r>
              <a:rPr lang="en-US" dirty="0"/>
              <a:t>How do you build a repeatable data acquisition pipeline? Where do you start?</a:t>
            </a:r>
          </a:p>
          <a:p>
            <a:endParaRPr lang="en-US" dirty="0"/>
          </a:p>
          <a:p>
            <a:r>
              <a:rPr lang="en-US" dirty="0"/>
              <a:t>When do you collect new data?</a:t>
            </a:r>
          </a:p>
          <a:p>
            <a:pPr marL="565150" lvl="1" indent="0">
              <a:spcBef>
                <a:spcPts val="0"/>
              </a:spcBef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8977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2d3355825c_1_4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noAutofit/>
          </a:bodyPr>
          <a:lstStyle/>
          <a:p>
            <a:pPr algn="ctr"/>
            <a:r>
              <a:rPr lang="en-US"/>
              <a:t>Ethical issues to consider</a:t>
            </a:r>
            <a:endParaRPr/>
          </a:p>
        </p:txBody>
      </p:sp>
      <p:sp>
        <p:nvSpPr>
          <p:cNvPr id="587" name="Google Shape;587;g32d3355825c_1_46"/>
          <p:cNvSpPr txBox="1">
            <a:spLocks noGrp="1"/>
          </p:cNvSpPr>
          <p:nvPr>
            <p:ph type="body" idx="1"/>
          </p:nvPr>
        </p:nvSpPr>
        <p:spPr>
          <a:xfrm>
            <a:off x="962300" y="1638233"/>
            <a:ext cx="10756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Data Privacy:</a:t>
            </a:r>
            <a:r>
              <a:rPr lang="en-US" dirty="0"/>
              <a:t> What legal and security requirements govern how this data is used? What additional ethical considerations apply? 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endParaRPr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Data ownership and transparency: </a:t>
            </a:r>
            <a:r>
              <a:rPr lang="en-US" dirty="0"/>
              <a:t>Are the people whose data it is (and is about) aware that their data is being used and how it affects them? What does consent look like?</a:t>
            </a:r>
            <a:endParaRPr dirty="0"/>
          </a:p>
          <a:p>
            <a:pPr marL="0" indent="0">
              <a:lnSpc>
                <a:spcPct val="100000"/>
              </a:lnSpc>
              <a:buNone/>
            </a:pPr>
            <a:endParaRPr dirty="0"/>
          </a:p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Bias, equity, and fairness: </a:t>
            </a:r>
            <a:r>
              <a:rPr lang="en-US" dirty="0"/>
              <a:t>Are there biases in the data sources? Is the data equally accurate and available about everyone? </a:t>
            </a:r>
            <a:endParaRPr dirty="0"/>
          </a:p>
        </p:txBody>
      </p:sp>
      <p:pic>
        <p:nvPicPr>
          <p:cNvPr id="588" name="Google Shape;588;g32d3355825c_1_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8700" y="1694967"/>
            <a:ext cx="76360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89" name="Google Shape;589;g32d3355825c_1_4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8700" y="3905600"/>
            <a:ext cx="763600" cy="763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90" name="Google Shape;590;g32d3355825c_1_4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98700" y="2800276"/>
            <a:ext cx="763600" cy="763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51200-11ED-A162-EC48-70434E8AF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Maturity 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5CD924-C85A-4FC2-55CF-F8F9ED770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33300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F140B-CCBA-6544-AE2A-A3E88E046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Storage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B7A9-1DE4-3B44-ACD9-B7066AE509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Databases whenever possible</a:t>
            </a:r>
          </a:p>
          <a:p>
            <a:pPr lvl="1"/>
            <a:r>
              <a:rPr lang="en-US" dirty="0"/>
              <a:t>Types of databases</a:t>
            </a:r>
          </a:p>
          <a:p>
            <a:pPr lvl="1"/>
            <a:endParaRPr lang="en-US" dirty="0"/>
          </a:p>
          <a:p>
            <a:r>
              <a:rPr lang="en-US" dirty="0"/>
              <a:t>Deidentification when dealing with confidential/sensitive identifiable data</a:t>
            </a:r>
          </a:p>
          <a:p>
            <a:pPr lvl="1"/>
            <a:r>
              <a:rPr lang="en-US" dirty="0"/>
              <a:t>hashing</a:t>
            </a:r>
          </a:p>
        </p:txBody>
      </p:sp>
    </p:spTree>
    <p:extLst>
      <p:ext uri="{BB962C8B-B14F-4D97-AF65-F5344CB8AC3E}">
        <p14:creationId xmlns:p14="http://schemas.microsoft.com/office/powerpoint/2010/main" val="1278687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Linkage: Goals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sz="3200" dirty="0"/>
              <a:t>Determine if pairs of </a:t>
            </a:r>
            <a:r>
              <a:rPr lang="en-US" altLang="en-US" sz="3200" i="1" dirty="0"/>
              <a:t>records </a:t>
            </a:r>
            <a:r>
              <a:rPr lang="en-US" altLang="en-US" sz="3200" dirty="0"/>
              <a:t>describe the same </a:t>
            </a:r>
            <a:r>
              <a:rPr lang="en-US" altLang="en-US" sz="3200"/>
              <a:t>entity </a:t>
            </a:r>
            <a:endParaRPr lang="en-US" altLang="en-US" sz="3200" dirty="0"/>
          </a:p>
          <a:p>
            <a:endParaRPr lang="en-US" altLang="en-US" sz="3200" dirty="0"/>
          </a:p>
          <a:p>
            <a:r>
              <a:rPr lang="en-US" altLang="en-US" sz="3200" dirty="0"/>
              <a:t>Main applications: </a:t>
            </a:r>
          </a:p>
          <a:p>
            <a:pPr lvl="1"/>
            <a:r>
              <a:rPr lang="en-US" altLang="en-US" sz="2800" i="1" dirty="0"/>
              <a:t>Joining</a:t>
            </a:r>
            <a:r>
              <a:rPr lang="en-US" altLang="en-US" sz="2800" dirty="0"/>
              <a:t> two different data sources</a:t>
            </a:r>
          </a:p>
          <a:p>
            <a:pPr lvl="1"/>
            <a:r>
              <a:rPr lang="en-US" altLang="en-US" sz="2800" i="1" dirty="0"/>
              <a:t>Removing duplicates</a:t>
            </a:r>
            <a:r>
              <a:rPr lang="en-US" altLang="en-US" sz="2800" dirty="0"/>
              <a:t> from a single data source</a:t>
            </a:r>
          </a:p>
        </p:txBody>
      </p:sp>
    </p:spTree>
    <p:extLst>
      <p:ext uri="{BB962C8B-B14F-4D97-AF65-F5344CB8AC3E}">
        <p14:creationId xmlns:p14="http://schemas.microsoft.com/office/powerpoint/2010/main" val="34161356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 Record Linkage: Synonyms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dirty="0"/>
              <a:t>(data) matching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merge/purge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duplicate detection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de-duping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reference matching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co-reference/anaphora resolution</a:t>
            </a:r>
          </a:p>
        </p:txBody>
      </p:sp>
    </p:spTree>
    <p:extLst>
      <p:ext uri="{BB962C8B-B14F-4D97-AF65-F5344CB8AC3E}">
        <p14:creationId xmlns:p14="http://schemas.microsoft.com/office/powerpoint/2010/main" val="24460594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What’s coming next week: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Monday: quick assignment to check database connection (should take 1 minute)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Tuesday: weekly feedback form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Tuesday: Data Exploration + Teamwork</a:t>
            </a:r>
          </a:p>
          <a:p>
            <a:endParaRPr lang="en-US" dirty="0"/>
          </a:p>
          <a:p>
            <a:r>
              <a:rPr lang="en-US" dirty="0"/>
              <a:t>Make sure to read </a:t>
            </a:r>
            <a:r>
              <a:rPr lang="en-US" b="1" dirty="0">
                <a:solidFill>
                  <a:srgbClr val="C00000"/>
                </a:solidFill>
              </a:rPr>
              <a:t>project proposal </a:t>
            </a:r>
            <a:r>
              <a:rPr lang="en-US" dirty="0"/>
              <a:t>preparation guidelines (on canvas)</a:t>
            </a:r>
          </a:p>
        </p:txBody>
      </p:sp>
    </p:spTree>
    <p:extLst>
      <p:ext uri="{BB962C8B-B14F-4D97-AF65-F5344CB8AC3E}">
        <p14:creationId xmlns:p14="http://schemas.microsoft.com/office/powerpoint/2010/main" val="12859325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reasons for mismatches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Case (capital, lower case, etc.)</a:t>
            </a:r>
          </a:p>
          <a:p>
            <a:r>
              <a:rPr lang="en-US" dirty="0"/>
              <a:t>Nicknames</a:t>
            </a:r>
          </a:p>
          <a:p>
            <a:r>
              <a:rPr lang="en-US" dirty="0"/>
              <a:t>Prefixes</a:t>
            </a:r>
          </a:p>
          <a:p>
            <a:r>
              <a:rPr lang="en-US" dirty="0"/>
              <a:t>Suffixes</a:t>
            </a:r>
          </a:p>
          <a:p>
            <a:r>
              <a:rPr lang="en-US" dirty="0"/>
              <a:t>Initials</a:t>
            </a:r>
          </a:p>
          <a:p>
            <a:r>
              <a:rPr lang="en-US" dirty="0"/>
              <a:t>Punctuation</a:t>
            </a:r>
          </a:p>
          <a:p>
            <a:r>
              <a:rPr lang="en-US" dirty="0"/>
              <a:t>Spaces</a:t>
            </a:r>
          </a:p>
          <a:p>
            <a:r>
              <a:rPr lang="en-US" dirty="0"/>
              <a:t>Digits </a:t>
            </a:r>
          </a:p>
          <a:p>
            <a:r>
              <a:rPr lang="en-US" dirty="0"/>
              <a:t>Transpositions</a:t>
            </a:r>
          </a:p>
          <a:p>
            <a:r>
              <a:rPr lang="en-US" dirty="0"/>
              <a:t>Abbreviations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50069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4EB1-290D-E647-B684-F8A3D3B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5889-4B8C-7449-87CD-1929C07EE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3200" dirty="0"/>
              <a:t>What are downstream impacts (generally) of a false positive in record linkage? What about a false negative?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7855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04EB1-290D-E647-B684-F8A3D3B2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Topic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DF5889-4B8C-7449-87CD-1929C07EE8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sz="3200" dirty="0"/>
              <a:t>What types of common mismatch errors might affect groups differently, resulting in downstream fairness impacts?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01227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Factors to consider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/>
              <a:t>Deduping</a:t>
            </a:r>
            <a:r>
              <a:rPr lang="en-US" dirty="0"/>
              <a:t> or Linkage</a:t>
            </a:r>
          </a:p>
          <a:p>
            <a:pPr lvl="1"/>
            <a:r>
              <a:rPr lang="en-US" dirty="0"/>
              <a:t>1-1 or 1-many or many-1</a:t>
            </a:r>
          </a:p>
          <a:p>
            <a:pPr lvl="1"/>
            <a:endParaRPr lang="en-US" dirty="0"/>
          </a:p>
          <a:p>
            <a:r>
              <a:rPr lang="en-US" dirty="0"/>
              <a:t>Rule-based or ML based</a:t>
            </a:r>
          </a:p>
          <a:p>
            <a:pPr lvl="1"/>
            <a:r>
              <a:rPr lang="en-US" dirty="0"/>
              <a:t>Do you have labeled training data?</a:t>
            </a:r>
          </a:p>
          <a:p>
            <a:pPr lvl="1"/>
            <a:endParaRPr lang="en-US" dirty="0"/>
          </a:p>
          <a:p>
            <a:r>
              <a:rPr lang="en-US" dirty="0"/>
              <a:t>Domain specific or generic similarity metrics?</a:t>
            </a:r>
          </a:p>
          <a:p>
            <a:endParaRPr lang="en-US" dirty="0"/>
          </a:p>
          <a:p>
            <a:r>
              <a:rPr lang="en-US" dirty="0"/>
              <a:t>Evaluation metric</a:t>
            </a:r>
          </a:p>
          <a:p>
            <a:pPr lvl="1"/>
            <a:r>
              <a:rPr lang="en-US" dirty="0"/>
              <a:t>Precision or recall</a:t>
            </a:r>
          </a:p>
          <a:p>
            <a:pPr lvl="1"/>
            <a:r>
              <a:rPr lang="en-US" dirty="0"/>
              <a:t>Task-specific - Implications on future analysis (bias for example)</a:t>
            </a:r>
          </a:p>
        </p:txBody>
      </p:sp>
    </p:spTree>
    <p:extLst>
      <p:ext uri="{BB962C8B-B14F-4D97-AF65-F5344CB8AC3E}">
        <p14:creationId xmlns:p14="http://schemas.microsoft.com/office/powerpoint/2010/main" val="5621807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Approaches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Exact matching</a:t>
            </a:r>
          </a:p>
          <a:p>
            <a:r>
              <a:rPr lang="en-US" altLang="en-US" dirty="0"/>
              <a:t>Rule-based</a:t>
            </a:r>
          </a:p>
          <a:p>
            <a:r>
              <a:rPr lang="en-US" altLang="en-US" dirty="0"/>
              <a:t>Probabilistic linkage</a:t>
            </a:r>
          </a:p>
        </p:txBody>
      </p:sp>
    </p:spTree>
    <p:extLst>
      <p:ext uri="{BB962C8B-B14F-4D97-AF65-F5344CB8AC3E}">
        <p14:creationId xmlns:p14="http://schemas.microsoft.com/office/powerpoint/2010/main" val="23830653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are two records about the same entity?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Examples of possible similarity metrics</a:t>
            </a:r>
          </a:p>
          <a:p>
            <a:pPr lvl="1"/>
            <a:r>
              <a:rPr lang="en-US" dirty="0"/>
              <a:t>Edit distance</a:t>
            </a:r>
          </a:p>
          <a:p>
            <a:pPr lvl="1"/>
            <a:r>
              <a:rPr lang="en-US" dirty="0" err="1"/>
              <a:t>Soundex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33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“Fuzzy” Matching System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Apply set of cascading rules</a:t>
            </a:r>
          </a:p>
          <a:p>
            <a:r>
              <a:rPr lang="en-US" dirty="0"/>
              <a:t>Assign confidence score based on which rules fire</a:t>
            </a:r>
          </a:p>
        </p:txBody>
      </p:sp>
    </p:spTree>
    <p:extLst>
      <p:ext uri="{BB962C8B-B14F-4D97-AF65-F5344CB8AC3E}">
        <p14:creationId xmlns:p14="http://schemas.microsoft.com/office/powerpoint/2010/main" val="23639329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How do we not compare every pair?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How do we avoid looking at |A| * |B| pairs?</a:t>
            </a:r>
          </a:p>
          <a:p>
            <a:pPr>
              <a:lnSpc>
                <a:spcPct val="90000"/>
              </a:lnSpc>
            </a:pPr>
            <a:r>
              <a:rPr lang="en-US" altLang="en-US" sz="2800" i="1" dirty="0"/>
              <a:t>Blocking: </a:t>
            </a:r>
            <a:r>
              <a:rPr lang="en-US" altLang="en-US" sz="2800" dirty="0"/>
              <a:t>choose a smaller set of pairs that will contain all or most matches. 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Simple blocking:  compare all pairs that “hash” to the same value (e.g., same </a:t>
            </a:r>
            <a:r>
              <a:rPr lang="en-US" altLang="en-US" sz="2400" dirty="0" err="1"/>
              <a:t>Soundex</a:t>
            </a:r>
            <a:r>
              <a:rPr lang="en-US" altLang="en-US" sz="2400" dirty="0"/>
              <a:t> code for last name, same birth year)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/>
              <a:t>Extensions (to increase </a:t>
            </a:r>
            <a:r>
              <a:rPr lang="en-US" altLang="en-US" sz="2400" i="1" dirty="0"/>
              <a:t>recall </a:t>
            </a:r>
            <a:r>
              <a:rPr lang="en-US" altLang="en-US" sz="2400" dirty="0"/>
              <a:t>of set of pairs):</a:t>
            </a:r>
          </a:p>
          <a:p>
            <a:pPr lvl="2">
              <a:lnSpc>
                <a:spcPct val="90000"/>
              </a:lnSpc>
            </a:pPr>
            <a:r>
              <a:rPr lang="en-US" altLang="en-US" sz="2000" dirty="0"/>
              <a:t>Block on </a:t>
            </a:r>
            <a:r>
              <a:rPr lang="en-US" altLang="en-US" sz="2000" i="1" dirty="0"/>
              <a:t>multiple</a:t>
            </a:r>
            <a:r>
              <a:rPr lang="en-US" altLang="en-US" sz="2000" dirty="0"/>
              <a:t> attributes (</a:t>
            </a:r>
            <a:r>
              <a:rPr lang="en-US" altLang="en-US" sz="2000" dirty="0" err="1"/>
              <a:t>soundex</a:t>
            </a:r>
            <a:r>
              <a:rPr lang="en-US" altLang="en-US" sz="2000" dirty="0"/>
              <a:t>, zip code) and take union of all pairs found.</a:t>
            </a:r>
          </a:p>
          <a:p>
            <a:pPr lvl="2">
              <a:lnSpc>
                <a:spcPct val="90000"/>
              </a:lnSpc>
            </a:pPr>
            <a:r>
              <a:rPr lang="en-US" altLang="en-US" sz="2000" i="1" dirty="0"/>
              <a:t>Windowing:</a:t>
            </a:r>
            <a:r>
              <a:rPr lang="en-US" altLang="en-US" sz="2000" dirty="0"/>
              <a:t> Pick (numerically or lexically) </a:t>
            </a:r>
            <a:r>
              <a:rPr lang="en-US" altLang="en-US" sz="2000" i="1" dirty="0"/>
              <a:t>ordered</a:t>
            </a:r>
            <a:r>
              <a:rPr lang="en-US" altLang="en-US" sz="2000" dirty="0"/>
              <a:t> attributes and sort (e.g., sort on last name).  The pick all pairs that appear “near” each other in the sorted order.</a:t>
            </a:r>
          </a:p>
        </p:txBody>
      </p:sp>
    </p:spTree>
    <p:extLst>
      <p:ext uri="{BB962C8B-B14F-4D97-AF65-F5344CB8AC3E}">
        <p14:creationId xmlns:p14="http://schemas.microsoft.com/office/powerpoint/2010/main" val="37724626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based Record Linkage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 training data</a:t>
            </a:r>
          </a:p>
          <a:p>
            <a:pPr lvl="1"/>
            <a:r>
              <a:rPr lang="en-US" dirty="0"/>
              <a:t>Label pairs as match/no match</a:t>
            </a:r>
          </a:p>
          <a:p>
            <a:pPr lvl="1"/>
            <a:endParaRPr lang="en-US" dirty="0"/>
          </a:p>
          <a:p>
            <a:r>
              <a:rPr lang="en-US" dirty="0"/>
              <a:t>Generate features over each pair</a:t>
            </a:r>
          </a:p>
          <a:p>
            <a:pPr lvl="1"/>
            <a:r>
              <a:rPr lang="en-US" dirty="0"/>
              <a:t>Distance metrics over different attributes (</a:t>
            </a:r>
            <a:r>
              <a:rPr lang="en-US" dirty="0" err="1"/>
              <a:t>fname</a:t>
            </a:r>
            <a:r>
              <a:rPr lang="en-US" dirty="0"/>
              <a:t>, </a:t>
            </a:r>
            <a:r>
              <a:rPr lang="en-US" dirty="0" err="1"/>
              <a:t>lname</a:t>
            </a:r>
            <a:r>
              <a:rPr lang="en-US" dirty="0"/>
              <a:t>, dob, etc.)</a:t>
            </a:r>
          </a:p>
          <a:p>
            <a:pPr lvl="1"/>
            <a:r>
              <a:rPr lang="en-US" dirty="0" err="1"/>
              <a:t>Tfidf</a:t>
            </a:r>
            <a:r>
              <a:rPr lang="en-US" dirty="0"/>
              <a:t> scores</a:t>
            </a:r>
          </a:p>
          <a:p>
            <a:pPr lvl="1"/>
            <a:endParaRPr lang="en-US" dirty="0"/>
          </a:p>
          <a:p>
            <a:r>
              <a:rPr lang="en-US" dirty="0"/>
              <a:t>Build and evaluate classifiers</a:t>
            </a:r>
          </a:p>
        </p:txBody>
      </p:sp>
    </p:spTree>
    <p:extLst>
      <p:ext uri="{BB962C8B-B14F-4D97-AF65-F5344CB8AC3E}">
        <p14:creationId xmlns:p14="http://schemas.microsoft.com/office/powerpoint/2010/main" val="12212985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50FF5-E8EC-234D-805C-399C503305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One-off versus recurring matching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D32BE4-76DA-C042-A3E3-35B452F393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Unique identifiers: persistence?</a:t>
            </a:r>
          </a:p>
          <a:p>
            <a:endParaRPr lang="en-US" dirty="0"/>
          </a:p>
          <a:p>
            <a:r>
              <a:rPr lang="en-US" dirty="0"/>
              <a:t>What do we do with new or changed pairs?</a:t>
            </a:r>
          </a:p>
        </p:txBody>
      </p:sp>
    </p:spTree>
    <p:extLst>
      <p:ext uri="{BB962C8B-B14F-4D97-AF65-F5344CB8AC3E}">
        <p14:creationId xmlns:p14="http://schemas.microsoft.com/office/powerpoint/2010/main" val="834575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7878827"/>
              </p:ext>
            </p:extLst>
          </p:nvPr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3226525" y="274320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855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C7EB6-E3A6-F21F-0D18-5853E434A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for your project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A6A9A7-FDC5-5263-7786-D807574B59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you have enough data?</a:t>
            </a:r>
          </a:p>
          <a:p>
            <a:endParaRPr lang="en-US" dirty="0"/>
          </a:p>
          <a:p>
            <a:r>
              <a:rPr lang="en-US" dirty="0"/>
              <a:t>Do you need to get additional data?</a:t>
            </a:r>
          </a:p>
          <a:p>
            <a:endParaRPr lang="en-US" dirty="0"/>
          </a:p>
          <a:p>
            <a:r>
              <a:rPr lang="en-US" dirty="0"/>
              <a:t>Which parts of the data should you prioritize looking at and understanding?</a:t>
            </a:r>
          </a:p>
          <a:p>
            <a:endParaRPr lang="en-US" dirty="0"/>
          </a:p>
          <a:p>
            <a:r>
              <a:rPr lang="en-US" dirty="0"/>
              <a:t>What do you need to do now that will be harder to do later?</a:t>
            </a:r>
          </a:p>
        </p:txBody>
      </p:sp>
    </p:spTree>
    <p:extLst>
      <p:ext uri="{BB962C8B-B14F-4D97-AF65-F5344CB8AC3E}">
        <p14:creationId xmlns:p14="http://schemas.microsoft.com/office/powerpoint/2010/main" val="18577058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to remember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00BA7-FA45-884F-9820-9E5F2CB7AA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Make sure and check that you can access your project data today</a:t>
            </a:r>
            <a:br>
              <a:rPr lang="en-US" b="1" dirty="0"/>
            </a:br>
            <a:endParaRPr lang="en-US" b="1" dirty="0"/>
          </a:p>
          <a:p>
            <a:r>
              <a:rPr lang="en-US" dirty="0"/>
              <a:t>What’s coming next week: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Monday: quick assignment to check database connection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Tuesday: weekly feedback form</a:t>
            </a:r>
          </a:p>
          <a:p>
            <a:pPr lvl="1">
              <a:spcBef>
                <a:spcPts val="1000"/>
              </a:spcBef>
            </a:pPr>
            <a:r>
              <a:rPr lang="en-US" dirty="0"/>
              <a:t>Tuesday: Data Exploration + Teamwork</a:t>
            </a:r>
          </a:p>
          <a:p>
            <a:endParaRPr lang="en-US"/>
          </a:p>
          <a:p>
            <a:r>
              <a:rPr lang="en-US"/>
              <a:t>Make </a:t>
            </a:r>
            <a:r>
              <a:rPr lang="en-US" dirty="0"/>
              <a:t>sure to read </a:t>
            </a:r>
            <a:r>
              <a:rPr lang="en-US" b="1" dirty="0">
                <a:solidFill>
                  <a:srgbClr val="C00000"/>
                </a:solidFill>
              </a:rPr>
              <a:t>project proposal </a:t>
            </a:r>
            <a:r>
              <a:rPr lang="en-US" dirty="0"/>
              <a:t>preparation guidelines</a:t>
            </a:r>
          </a:p>
        </p:txBody>
      </p:sp>
    </p:spTree>
    <p:extLst>
      <p:ext uri="{BB962C8B-B14F-4D97-AF65-F5344CB8AC3E}">
        <p14:creationId xmlns:p14="http://schemas.microsoft.com/office/powerpoint/2010/main" val="29532244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2cbaf05b3f_0_70"/>
          <p:cNvSpPr/>
          <p:nvPr/>
        </p:nvSpPr>
        <p:spPr>
          <a:xfrm>
            <a:off x="458367" y="1125900"/>
            <a:ext cx="3192400" cy="3911200"/>
          </a:xfrm>
          <a:prstGeom prst="rect">
            <a:avLst/>
          </a:prstGeom>
          <a:solidFill>
            <a:srgbClr val="FBF2C4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2500"/>
            </a:pPr>
            <a:r>
              <a:rPr lang="en-US" sz="3333">
                <a:latin typeface="Calibri"/>
                <a:ea typeface="Calibri"/>
                <a:cs typeface="Calibri"/>
                <a:sym typeface="Calibri"/>
              </a:rPr>
              <a:t>What data do we have access to?</a:t>
            </a:r>
            <a:endParaRPr sz="3333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4" name="Google Shape;504;g32cbaf05b3f_0_70"/>
          <p:cNvSpPr/>
          <p:nvPr/>
        </p:nvSpPr>
        <p:spPr>
          <a:xfrm>
            <a:off x="8381367" y="1125900"/>
            <a:ext cx="3192400" cy="3911200"/>
          </a:xfrm>
          <a:prstGeom prst="rect">
            <a:avLst/>
          </a:prstGeom>
          <a:solidFill>
            <a:srgbClr val="FCE5C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2500"/>
            </a:pPr>
            <a:r>
              <a:rPr lang="en-US" sz="3333">
                <a:latin typeface="Calibri"/>
                <a:ea typeface="Calibri"/>
                <a:cs typeface="Calibri"/>
                <a:sym typeface="Calibri"/>
              </a:rPr>
              <a:t>What data do we need?</a:t>
            </a:r>
            <a:endParaRPr sz="3333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5" name="Google Shape;505;g32cbaf05b3f_0_70"/>
          <p:cNvSpPr/>
          <p:nvPr/>
        </p:nvSpPr>
        <p:spPr>
          <a:xfrm>
            <a:off x="4470667" y="1125900"/>
            <a:ext cx="3192400" cy="3911200"/>
          </a:xfrm>
          <a:prstGeom prst="rect">
            <a:avLst/>
          </a:prstGeom>
          <a:solidFill>
            <a:srgbClr val="D0E0E3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>
              <a:buSzPts val="2500"/>
            </a:pPr>
            <a:r>
              <a:rPr lang="en-US" sz="3333">
                <a:latin typeface="Calibri"/>
                <a:ea typeface="Calibri"/>
                <a:cs typeface="Calibri"/>
                <a:sym typeface="Calibri"/>
              </a:rPr>
              <a:t>How do we identify and fill any gaps?</a:t>
            </a:r>
            <a:endParaRPr sz="3333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32cbaf05b3f_0_56"/>
          <p:cNvSpPr/>
          <p:nvPr/>
        </p:nvSpPr>
        <p:spPr>
          <a:xfrm>
            <a:off x="6950000" y="1656800"/>
            <a:ext cx="4826400" cy="3620000"/>
          </a:xfrm>
          <a:prstGeom prst="roundRect">
            <a:avLst>
              <a:gd name="adj" fmla="val 6971"/>
            </a:avLst>
          </a:prstGeom>
          <a:solidFill>
            <a:srgbClr val="FFFFFF"/>
          </a:solidFill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585133" tIns="585133" rIns="585133" bIns="585133" anchor="ctr" anchorCtr="0">
            <a:noAutofit/>
          </a:bodyPr>
          <a:lstStyle/>
          <a:p>
            <a:pPr algn="ctr">
              <a:buSzPts val="6700"/>
            </a:pPr>
            <a:endParaRPr sz="8933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g32cbaf05b3f_0_56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noAutofit/>
          </a:bodyPr>
          <a:lstStyle/>
          <a:p>
            <a:pPr algn="ctr"/>
            <a:r>
              <a:rPr lang="en-US"/>
              <a:t>What data do you have?</a:t>
            </a:r>
            <a:endParaRPr/>
          </a:p>
        </p:txBody>
      </p:sp>
      <p:sp>
        <p:nvSpPr>
          <p:cNvPr id="513" name="Google Shape;513;g32cbaf05b3f_0_56"/>
          <p:cNvSpPr txBox="1">
            <a:spLocks noGrp="1"/>
          </p:cNvSpPr>
          <p:nvPr>
            <p:ph type="body" idx="1"/>
          </p:nvPr>
        </p:nvSpPr>
        <p:spPr>
          <a:xfrm>
            <a:off x="1158300" y="1789800"/>
            <a:ext cx="5350400" cy="3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dk1"/>
                </a:solidFill>
              </a:rPr>
              <a:t>How far back does historical data go?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dk1"/>
                </a:solidFill>
              </a:rPr>
              <a:t>What is the granularity of the data?</a:t>
            </a: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>
              <a:solidFill>
                <a:schemeClr val="dk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>
                <a:solidFill>
                  <a:schemeClr val="dk1"/>
                </a:solidFill>
              </a:rPr>
              <a:t>How is the data collected and updated? </a:t>
            </a:r>
            <a:br>
              <a:rPr lang="en-US">
                <a:solidFill>
                  <a:schemeClr val="dk1"/>
                </a:solidFill>
              </a:rPr>
            </a:br>
            <a:r>
              <a:rPr lang="en-US">
                <a:solidFill>
                  <a:schemeClr val="dk1"/>
                </a:solidFill>
              </a:rPr>
              <a:t>With what frequency?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14" name="Google Shape;514;g32cbaf05b3f_0_56"/>
          <p:cNvSpPr txBox="1"/>
          <p:nvPr/>
        </p:nvSpPr>
        <p:spPr>
          <a:xfrm>
            <a:off x="9115370" y="3026779"/>
            <a:ext cx="1371294" cy="2015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>
              <a:buSzPts val="1200"/>
            </a:pPr>
            <a:r>
              <a:rPr lang="en-US" sz="11500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9600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5" name="Google Shape;515;g32cbaf05b3f_0_56"/>
          <p:cNvSpPr txBox="1"/>
          <p:nvPr/>
        </p:nvSpPr>
        <p:spPr>
          <a:xfrm>
            <a:off x="8591800" y="1953400"/>
            <a:ext cx="2678800" cy="7636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algn="ctr">
              <a:buSzPts val="1700"/>
            </a:pPr>
            <a:r>
              <a:rPr lang="en-US" sz="2400" b="1" dirty="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Our water pipes example</a:t>
            </a:r>
            <a:endParaRPr sz="2400" b="1" dirty="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516" name="Google Shape;516;g32cbaf05b3f_0_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600" y="1839367"/>
            <a:ext cx="654400" cy="6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7" name="Google Shape;517;g32cbaf05b3f_0_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5600" y="4161032"/>
            <a:ext cx="654400" cy="65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g32cbaf05b3f_0_5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5600" y="2949399"/>
            <a:ext cx="654400" cy="654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32f73e32acf_0_0"/>
          <p:cNvSpPr txBox="1"/>
          <p:nvPr/>
        </p:nvSpPr>
        <p:spPr>
          <a:xfrm>
            <a:off x="1553617" y="1958000"/>
            <a:ext cx="4490400" cy="2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2100"/>
            </a:pPr>
            <a:r>
              <a:rPr lang="en-US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to inform and measure progress on Goals</a:t>
            </a:r>
            <a:endParaRPr sz="28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SzPts val="18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Sufficient reliable historical data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SzPts val="18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Captures relevant outcomes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spcAft>
                <a:spcPts val="1333"/>
              </a:spcAft>
              <a:buSzPts val="1800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Identifies the cohort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6" name="Google Shape;526;g32f73e32acf_0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noAutofit/>
          </a:bodyPr>
          <a:lstStyle/>
          <a:p>
            <a:pPr algn="ctr"/>
            <a:r>
              <a:rPr lang="en-US"/>
              <a:t>What data do you need?</a:t>
            </a:r>
            <a:endParaRPr/>
          </a:p>
        </p:txBody>
      </p:sp>
      <p:pic>
        <p:nvPicPr>
          <p:cNvPr id="527" name="Google Shape;527;g32f73e32acf_0_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69718" y="2087601"/>
            <a:ext cx="1080833" cy="1080833"/>
          </a:xfrm>
          <a:prstGeom prst="rect">
            <a:avLst/>
          </a:prstGeom>
          <a:noFill/>
          <a:ln>
            <a:noFill/>
          </a:ln>
        </p:spPr>
      </p:pic>
      <p:sp>
        <p:nvSpPr>
          <p:cNvPr id="528" name="Google Shape;528;g32f73e32acf_0_0"/>
          <p:cNvSpPr txBox="1"/>
          <p:nvPr/>
        </p:nvSpPr>
        <p:spPr>
          <a:xfrm>
            <a:off x="7609884" y="1958000"/>
            <a:ext cx="4212400" cy="2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SzPts val="2100"/>
            </a:pPr>
            <a:r>
              <a:rPr lang="en-US" sz="28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to inform Actions</a:t>
            </a:r>
            <a:endParaRPr sz="28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SzPts val="18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Refreshed at least as frequently as the action is taken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buSzPts val="1800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Covers the same granularity as the proposed action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>
              <a:spcBef>
                <a:spcPts val="1333"/>
              </a:spcBef>
              <a:spcAft>
                <a:spcPts val="1333"/>
              </a:spcAft>
              <a:buSzPts val="1800"/>
            </a:pP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29" name="Google Shape;529;g32f73e32acf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286450" y="2087567"/>
            <a:ext cx="1080833" cy="10808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32d3355825c_1_0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noAutofit/>
          </a:bodyPr>
          <a:lstStyle/>
          <a:p>
            <a:pPr algn="ctr"/>
            <a:r>
              <a:rPr lang="en-US"/>
              <a:t>Identifying Data Gaps and Readiness</a:t>
            </a:r>
            <a:endParaRPr/>
          </a:p>
        </p:txBody>
      </p:sp>
      <p:sp>
        <p:nvSpPr>
          <p:cNvPr id="536" name="Google Shape;536;g32d3355825c_1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/>
              <a:t>Do we have enough to move forward, or do we need to focus on getting additional data? </a:t>
            </a:r>
            <a:endParaRPr dirty="0"/>
          </a:p>
          <a:p>
            <a:pPr marL="0" indent="0">
              <a:lnSpc>
                <a:spcPct val="150000"/>
              </a:lnSpc>
              <a:buNone/>
            </a:pPr>
            <a:endParaRPr dirty="0"/>
          </a:p>
          <a:p>
            <a:pPr marL="609585" indent="-507987">
              <a:lnSpc>
                <a:spcPct val="150000"/>
              </a:lnSpc>
              <a:buChar char="-"/>
            </a:pPr>
            <a:r>
              <a:rPr lang="en-US" dirty="0"/>
              <a:t>Do we have enough historical data?</a:t>
            </a:r>
            <a:endParaRPr dirty="0"/>
          </a:p>
          <a:p>
            <a:pPr marL="609585" indent="-507987">
              <a:lnSpc>
                <a:spcPct val="150000"/>
              </a:lnSpc>
              <a:buChar char="-"/>
            </a:pPr>
            <a:r>
              <a:rPr lang="en-US" dirty="0"/>
              <a:t>Is it reliable going back?</a:t>
            </a:r>
            <a:endParaRPr dirty="0"/>
          </a:p>
          <a:p>
            <a:pPr marL="609585" indent="-507987">
              <a:lnSpc>
                <a:spcPct val="150000"/>
              </a:lnSpc>
              <a:buChar char="-"/>
            </a:pPr>
            <a:r>
              <a:rPr lang="en-US" dirty="0"/>
              <a:t>Is it at the right level of granularity to inform the actions?</a:t>
            </a:r>
            <a:endParaRPr dirty="0"/>
          </a:p>
          <a:p>
            <a:pPr marL="609585" indent="-507987">
              <a:lnSpc>
                <a:spcPct val="150000"/>
              </a:lnSpc>
              <a:buChar char="-"/>
            </a:pPr>
            <a:r>
              <a:rPr lang="en-US" dirty="0"/>
              <a:t>Are different pieces of data linkable? unique identifiers for people, places, etc.</a:t>
            </a:r>
            <a:endParaRPr dirty="0"/>
          </a:p>
          <a:p>
            <a:pPr marL="609585" indent="-507987">
              <a:lnSpc>
                <a:spcPct val="150000"/>
              </a:lnSpc>
              <a:buChar char="-"/>
            </a:pPr>
            <a:r>
              <a:rPr lang="en-US" dirty="0"/>
              <a:t>Do we have the right data to measure outcomes (based on the goals)?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32d3355825c_1_12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noAutofit/>
          </a:bodyPr>
          <a:lstStyle/>
          <a:p>
            <a:pPr algn="ctr"/>
            <a:r>
              <a:rPr lang="en-US"/>
              <a:t>Example: preventing water main breaks in Syracuse</a:t>
            </a:r>
            <a:endParaRPr/>
          </a:p>
        </p:txBody>
      </p:sp>
      <p:sp>
        <p:nvSpPr>
          <p:cNvPr id="543" name="Google Shape;543;g32d3355825c_1_1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140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62533" tIns="162533" rIns="162533" bIns="162533" anchor="t" anchorCtr="0"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/>
              <a:t>Key information about pipe age, diameter, and material was only available in 100-year-old handwritten notebooks of installation diagrams</a:t>
            </a:r>
            <a:endParaRPr/>
          </a:p>
          <a:p>
            <a:pPr marL="0" indent="0">
              <a:lnSpc>
                <a:spcPct val="100000"/>
              </a:lnSpc>
              <a:buNone/>
            </a:pPr>
            <a:endParaRPr/>
          </a:p>
          <a:p>
            <a:pPr marL="0" indent="0">
              <a:lnSpc>
                <a:spcPct val="100000"/>
              </a:lnSpc>
              <a:buNone/>
            </a:pPr>
            <a:r>
              <a:rPr lang="en-US"/>
              <a:t>Strategically digitizing these records enabled us to more accurately predict whether a water main would break </a:t>
            </a:r>
            <a:endParaRPr/>
          </a:p>
        </p:txBody>
      </p:sp>
      <p:pic>
        <p:nvPicPr>
          <p:cNvPr id="544" name="Google Shape;544;g32d3355825c_1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729500" y="1536633"/>
            <a:ext cx="6046896" cy="455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59BA9-BA2B-D148-89DA-A99081B1FF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600" y="384417"/>
            <a:ext cx="11360700" cy="763500"/>
          </a:xfrm>
        </p:spPr>
        <p:txBody>
          <a:bodyPr/>
          <a:lstStyle/>
          <a:p>
            <a:r>
              <a:rPr lang="en-US" sz="3200" dirty="0"/>
              <a:t>Challenges with getting (access), storing, and linking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03E0F-5F3D-5B4D-8232-BF72B84A19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Political</a:t>
            </a:r>
          </a:p>
          <a:p>
            <a:r>
              <a:rPr lang="en-US" dirty="0"/>
              <a:t>Internal Awareness</a:t>
            </a:r>
          </a:p>
          <a:p>
            <a:r>
              <a:rPr lang="en-US" dirty="0"/>
              <a:t>Legal and/or Contractual</a:t>
            </a:r>
          </a:p>
          <a:p>
            <a:r>
              <a:rPr lang="en-US" dirty="0"/>
              <a:t>Ethical</a:t>
            </a:r>
          </a:p>
          <a:p>
            <a:r>
              <a:rPr lang="en-US" dirty="0"/>
              <a:t>Technical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18533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2787</TotalTime>
  <Words>1166</Words>
  <Application>Microsoft Macintosh PowerPoint</Application>
  <PresentationFormat>Widescreen</PresentationFormat>
  <Paragraphs>225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5" baseType="lpstr">
      <vt:lpstr>Arial</vt:lpstr>
      <vt:lpstr>Calibri</vt:lpstr>
      <vt:lpstr>Lato</vt:lpstr>
      <vt:lpstr>Simple Light</vt:lpstr>
      <vt:lpstr>PowerPoint Presentation</vt:lpstr>
      <vt:lpstr>Things to remember</vt:lpstr>
      <vt:lpstr>PowerPoint Presentation</vt:lpstr>
      <vt:lpstr>PowerPoint Presentation</vt:lpstr>
      <vt:lpstr>What data do you have?</vt:lpstr>
      <vt:lpstr>What data do you need?</vt:lpstr>
      <vt:lpstr>Identifying Data Gaps and Readiness</vt:lpstr>
      <vt:lpstr>Example: preventing water main breaks in Syracuse</vt:lpstr>
      <vt:lpstr>Challenges with getting (access), storing, and linking data</vt:lpstr>
      <vt:lpstr>Scenarios</vt:lpstr>
      <vt:lpstr>Political Challenges</vt:lpstr>
      <vt:lpstr>Internal Awareness Challenges</vt:lpstr>
      <vt:lpstr>Legal and Contractual Challenges</vt:lpstr>
      <vt:lpstr>Technical challenges (in data acquisition/access)</vt:lpstr>
      <vt:lpstr>Ethical issues to consider</vt:lpstr>
      <vt:lpstr>Data Maturity Assessment</vt:lpstr>
      <vt:lpstr>Data Storage</vt:lpstr>
      <vt:lpstr> Linkage: Goals</vt:lpstr>
      <vt:lpstr> Record Linkage: Synonyms</vt:lpstr>
      <vt:lpstr>Common reasons for mismatches</vt:lpstr>
      <vt:lpstr>Discussion Topic</vt:lpstr>
      <vt:lpstr>Discussion Topic</vt:lpstr>
      <vt:lpstr>Factors to consider</vt:lpstr>
      <vt:lpstr>Approaches</vt:lpstr>
      <vt:lpstr>When are two records about the same entity?</vt:lpstr>
      <vt:lpstr>“Fuzzy” Matching System </vt:lpstr>
      <vt:lpstr>How do we not compare every pair?</vt:lpstr>
      <vt:lpstr>Machine Learning based Record Linkage</vt:lpstr>
      <vt:lpstr>One-off versus recurring matching</vt:lpstr>
      <vt:lpstr>Implications for your project</vt:lpstr>
      <vt:lpstr>Things to remember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33</cp:revision>
  <dcterms:created xsi:type="dcterms:W3CDTF">2020-01-14T19:43:43Z</dcterms:created>
  <dcterms:modified xsi:type="dcterms:W3CDTF">2025-09-04T14:47:29Z</dcterms:modified>
</cp:coreProperties>
</file>