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308" r:id="rId3"/>
    <p:sldId id="302" r:id="rId4"/>
    <p:sldId id="281" r:id="rId5"/>
    <p:sldId id="319" r:id="rId6"/>
    <p:sldId id="316" r:id="rId7"/>
    <p:sldId id="301" r:id="rId8"/>
    <p:sldId id="306" r:id="rId9"/>
    <p:sldId id="299" r:id="rId10"/>
    <p:sldId id="307" r:id="rId11"/>
    <p:sldId id="310" r:id="rId12"/>
    <p:sldId id="303" r:id="rId13"/>
    <p:sldId id="312" r:id="rId14"/>
    <p:sldId id="295" r:id="rId15"/>
    <p:sldId id="282" r:id="rId16"/>
    <p:sldId id="518" r:id="rId17"/>
    <p:sldId id="261" r:id="rId18"/>
    <p:sldId id="313" r:id="rId19"/>
    <p:sldId id="517" r:id="rId20"/>
    <p:sldId id="300" r:id="rId21"/>
    <p:sldId id="285" r:id="rId22"/>
    <p:sldId id="283" r:id="rId23"/>
    <p:sldId id="298" r:id="rId24"/>
    <p:sldId id="260" r:id="rId25"/>
    <p:sldId id="311" r:id="rId26"/>
    <p:sldId id="318" r:id="rId27"/>
    <p:sldId id="315" r:id="rId28"/>
    <p:sldId id="519"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1"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5F1"/>
    <a:srgbClr val="C6D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12"/>
    <p:restoredTop sz="93152"/>
  </p:normalViewPr>
  <p:slideViewPr>
    <p:cSldViewPr snapToGrid="0" snapToObjects="1">
      <p:cViewPr varScale="1">
        <p:scale>
          <a:sx n="126" d="100"/>
          <a:sy n="126"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CBC395-CF3C-A24F-8682-006CE1DBC2D7}" type="slidenum">
              <a:rPr lang="en-US" smtClean="0"/>
              <a:pPr>
                <a:defRPr/>
              </a:pPr>
              <a:t>19</a:t>
            </a:fld>
            <a:endParaRPr lang="en-US"/>
          </a:p>
        </p:txBody>
      </p:sp>
    </p:spTree>
    <p:extLst>
      <p:ext uri="{BB962C8B-B14F-4D97-AF65-F5344CB8AC3E}">
        <p14:creationId xmlns:p14="http://schemas.microsoft.com/office/powerpoint/2010/main" val="171743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382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tif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Rayid Ghani</a:t>
            </a: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a:p>
            <a:pPr marL="76200" indent="0" algn="ctr">
              <a:buNone/>
            </a:pPr>
            <a:r>
              <a:rPr lang="en-US" sz="4800" dirty="0"/>
              <a:t>(10 minutes)</a:t>
            </a:r>
          </a:p>
        </p:txBody>
      </p:sp>
    </p:spTree>
    <p:extLst>
      <p:ext uri="{BB962C8B-B14F-4D97-AF65-F5344CB8AC3E}">
        <p14:creationId xmlns:p14="http://schemas.microsoft.com/office/powerpoint/2010/main" val="347144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p:txBody>
      </p:sp>
    </p:spTree>
    <p:extLst>
      <p:ext uri="{BB962C8B-B14F-4D97-AF65-F5344CB8AC3E}">
        <p14:creationId xmlns:p14="http://schemas.microsoft.com/office/powerpoint/2010/main" val="338840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Data Exploration Overview</a:t>
            </a:r>
          </a:p>
        </p:txBody>
      </p:sp>
    </p:spTree>
    <p:extLst>
      <p:ext uri="{BB962C8B-B14F-4D97-AF65-F5344CB8AC3E}">
        <p14:creationId xmlns:p14="http://schemas.microsoft.com/office/powerpoint/2010/main" val="133040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Tree>
    <p:extLst>
      <p:ext uri="{BB962C8B-B14F-4D97-AF65-F5344CB8AC3E}">
        <p14:creationId xmlns:p14="http://schemas.microsoft.com/office/powerpoint/2010/main" val="172118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a:xfrm>
            <a:off x="415600" y="1536632"/>
            <a:ext cx="11360700" cy="5000091"/>
          </a:xfrm>
        </p:spPr>
        <p:txBody>
          <a:bodyPr/>
          <a:lstStyle/>
          <a:p>
            <a:pPr marL="533400" indent="-457200">
              <a:buFont typeface="+mj-lt"/>
              <a:buAutoNum type="arabicPeriod"/>
            </a:pPr>
            <a:r>
              <a:rPr lang="en-US" dirty="0"/>
              <a:t>Sanity Check the data you were given</a:t>
            </a:r>
            <a:br>
              <a:rPr lang="en-US" dirty="0"/>
            </a:br>
            <a:endParaRPr lang="en-US" dirty="0"/>
          </a:p>
          <a:p>
            <a:pPr marL="533400" indent="-457200">
              <a:buFont typeface="+mj-lt"/>
              <a:buAutoNum type="arabicPeriod"/>
            </a:pPr>
            <a:r>
              <a:rPr lang="en-US" dirty="0"/>
              <a:t>Understanding the problem and domain </a:t>
            </a:r>
            <a:br>
              <a:rPr lang="en-US" dirty="0"/>
            </a:br>
            <a:endParaRPr lang="en-US" dirty="0"/>
          </a:p>
          <a:p>
            <a:pPr marL="533400" indent="-457200">
              <a:buFont typeface="+mj-lt"/>
              <a:buAutoNum type="arabicPeriod"/>
            </a:pPr>
            <a:r>
              <a:rPr lang="en-US" dirty="0"/>
              <a:t>Problem Formulation </a:t>
            </a:r>
            <a:br>
              <a:rPr lang="en-US" dirty="0"/>
            </a:br>
            <a:endParaRPr lang="en-US" dirty="0"/>
          </a:p>
          <a:p>
            <a:pPr marL="533400" indent="-457200">
              <a:buFont typeface="+mj-lt"/>
              <a:buAutoNum type="arabicPeriod"/>
            </a:pPr>
            <a:r>
              <a:rPr lang="en-US" dirty="0"/>
              <a:t>Debugging </a:t>
            </a:r>
            <a:br>
              <a:rPr lang="en-US" dirty="0"/>
            </a:br>
            <a:endParaRPr lang="en-US" dirty="0"/>
          </a:p>
          <a:p>
            <a:pPr marL="533400" indent="-457200">
              <a:buFont typeface="+mj-lt"/>
              <a:buAutoNum type="arabicPeriod"/>
            </a:pPr>
            <a:r>
              <a:rPr lang="en-US" dirty="0"/>
              <a:t>Feature Generation/Selection </a:t>
            </a:r>
            <a:br>
              <a:rPr lang="en-US" dirty="0"/>
            </a:br>
            <a:endParaRPr lang="en-US" dirty="0"/>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209420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452813"/>
            <a:ext cx="11360700" cy="1408672"/>
          </a:xfrm>
        </p:spPr>
        <p:txBody>
          <a:bodyPr/>
          <a:lstStyle/>
          <a:p>
            <a:pPr marL="76200" indent="0" algn="ctr">
              <a:buNone/>
            </a:pPr>
            <a:r>
              <a:rPr lang="en-US" sz="4800" dirty="0"/>
              <a:t>Data Exploration Example:</a:t>
            </a:r>
          </a:p>
          <a:p>
            <a:pPr marL="76200" indent="0" algn="ctr">
              <a:buNone/>
            </a:pPr>
            <a:r>
              <a:rPr lang="en-US" sz="4800" dirty="0"/>
              <a:t>Improving On-Time </a:t>
            </a:r>
          </a:p>
          <a:p>
            <a:pPr marL="76200" indent="0" algn="ctr">
              <a:buNone/>
            </a:pPr>
            <a:r>
              <a:rPr lang="en-US" sz="4800" dirty="0"/>
              <a:t>High School Graduation Rates </a:t>
            </a:r>
          </a:p>
        </p:txBody>
      </p:sp>
    </p:spTree>
    <p:extLst>
      <p:ext uri="{BB962C8B-B14F-4D97-AF65-F5344CB8AC3E}">
        <p14:creationId xmlns:p14="http://schemas.microsoft.com/office/powerpoint/2010/main" val="415543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936589-61A9-0C4B-9FEF-A2E920B04217}"/>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3388398" y="592779"/>
            <a:ext cx="946040" cy="1192269"/>
          </a:xfrm>
          <a:prstGeom prst="rect">
            <a:avLst/>
          </a:prstGeom>
        </p:spPr>
      </p:pic>
      <p:pic>
        <p:nvPicPr>
          <p:cNvPr id="8" name="Picture 7">
            <a:extLst>
              <a:ext uri="{FF2B5EF4-FFF2-40B4-BE49-F238E27FC236}">
                <a16:creationId xmlns:a16="http://schemas.microsoft.com/office/drawing/2014/main" id="{ED13AF9C-71A9-7646-8A1E-9388B3D2A6A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54507" y="609712"/>
            <a:ext cx="920121" cy="1166351"/>
          </a:xfrm>
          <a:prstGeom prst="rect">
            <a:avLst/>
          </a:prstGeom>
        </p:spPr>
      </p:pic>
      <p:pic>
        <p:nvPicPr>
          <p:cNvPr id="9" name="Picture 8">
            <a:extLst>
              <a:ext uri="{FF2B5EF4-FFF2-40B4-BE49-F238E27FC236}">
                <a16:creationId xmlns:a16="http://schemas.microsoft.com/office/drawing/2014/main" id="{065F15D6-D324-E446-986D-1F7A05D8D78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615" y="609712"/>
            <a:ext cx="920121" cy="1166351"/>
          </a:xfrm>
          <a:prstGeom prst="rect">
            <a:avLst/>
          </a:prstGeom>
        </p:spPr>
      </p:pic>
      <p:pic>
        <p:nvPicPr>
          <p:cNvPr id="10" name="Picture 9">
            <a:extLst>
              <a:ext uri="{FF2B5EF4-FFF2-40B4-BE49-F238E27FC236}">
                <a16:creationId xmlns:a16="http://schemas.microsoft.com/office/drawing/2014/main" id="{79308793-23D6-A549-B646-8B19C324025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56157" y="609712"/>
            <a:ext cx="920121" cy="1166351"/>
          </a:xfrm>
          <a:prstGeom prst="rect">
            <a:avLst/>
          </a:prstGeom>
        </p:spPr>
      </p:pic>
      <p:pic>
        <p:nvPicPr>
          <p:cNvPr id="11" name="Picture 10">
            <a:extLst>
              <a:ext uri="{FF2B5EF4-FFF2-40B4-BE49-F238E27FC236}">
                <a16:creationId xmlns:a16="http://schemas.microsoft.com/office/drawing/2014/main" id="{6FFBC01B-7BC5-FB4A-8569-49B7C6BF1B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90051" y="609712"/>
            <a:ext cx="920121" cy="1166351"/>
          </a:xfrm>
          <a:prstGeom prst="rect">
            <a:avLst/>
          </a:prstGeom>
        </p:spPr>
      </p:pic>
      <p:pic>
        <p:nvPicPr>
          <p:cNvPr id="12" name="Picture 11">
            <a:extLst>
              <a:ext uri="{FF2B5EF4-FFF2-40B4-BE49-F238E27FC236}">
                <a16:creationId xmlns:a16="http://schemas.microsoft.com/office/drawing/2014/main" id="{A326E031-B3A7-F643-B3BA-4BE751467D5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91134" y="2051169"/>
            <a:ext cx="940568" cy="1192269"/>
          </a:xfrm>
          <a:prstGeom prst="rect">
            <a:avLst/>
          </a:prstGeom>
        </p:spPr>
      </p:pic>
      <p:pic>
        <p:nvPicPr>
          <p:cNvPr id="13" name="Picture 12">
            <a:extLst>
              <a:ext uri="{FF2B5EF4-FFF2-40B4-BE49-F238E27FC236}">
                <a16:creationId xmlns:a16="http://schemas.microsoft.com/office/drawing/2014/main" id="{3CB1D42E-43A5-614F-839B-852CBEDE1980}"/>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1854507" y="2071476"/>
            <a:ext cx="920121" cy="1159604"/>
          </a:xfrm>
          <a:prstGeom prst="rect">
            <a:avLst/>
          </a:prstGeom>
        </p:spPr>
      </p:pic>
      <p:pic>
        <p:nvPicPr>
          <p:cNvPr id="14" name="Picture 13">
            <a:extLst>
              <a:ext uri="{FF2B5EF4-FFF2-40B4-BE49-F238E27FC236}">
                <a16:creationId xmlns:a16="http://schemas.microsoft.com/office/drawing/2014/main" id="{36CD7D7A-0EBA-0247-B117-6DD9577B65A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615" y="2068103"/>
            <a:ext cx="920121" cy="1166351"/>
          </a:xfrm>
          <a:prstGeom prst="rect">
            <a:avLst/>
          </a:prstGeom>
        </p:spPr>
      </p:pic>
      <p:pic>
        <p:nvPicPr>
          <p:cNvPr id="15" name="Picture 14">
            <a:extLst>
              <a:ext uri="{FF2B5EF4-FFF2-40B4-BE49-F238E27FC236}">
                <a16:creationId xmlns:a16="http://schemas.microsoft.com/office/drawing/2014/main" id="{09C5329D-1C7F-8742-BB1F-BC83C2C10A02}"/>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956157" y="2071476"/>
            <a:ext cx="920121" cy="1159604"/>
          </a:xfrm>
          <a:prstGeom prst="rect">
            <a:avLst/>
          </a:prstGeom>
        </p:spPr>
      </p:pic>
      <p:pic>
        <p:nvPicPr>
          <p:cNvPr id="16" name="Picture 15">
            <a:extLst>
              <a:ext uri="{FF2B5EF4-FFF2-40B4-BE49-F238E27FC236}">
                <a16:creationId xmlns:a16="http://schemas.microsoft.com/office/drawing/2014/main" id="{C7DD7B52-3406-D94B-BDDF-81B01240D3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90051" y="2068103"/>
            <a:ext cx="920121" cy="1166351"/>
          </a:xfrm>
          <a:prstGeom prst="rect">
            <a:avLst/>
          </a:prstGeom>
        </p:spPr>
      </p:pic>
      <p:pic>
        <p:nvPicPr>
          <p:cNvPr id="4" name="Picture 3">
            <a:extLst>
              <a:ext uri="{FF2B5EF4-FFF2-40B4-BE49-F238E27FC236}">
                <a16:creationId xmlns:a16="http://schemas.microsoft.com/office/drawing/2014/main" id="{E271CE0A-0734-D247-87C1-D4CB44F88DF0}"/>
              </a:ext>
            </a:extLst>
          </p:cNvPr>
          <p:cNvPicPr>
            <a:picLocks noChangeAspect="1"/>
          </p:cNvPicPr>
          <p:nvPr/>
        </p:nvPicPr>
        <p:blipFill rotWithShape="1">
          <a:blip r:embed="rId5"/>
          <a:srcRect l="12087" r="12987"/>
          <a:stretch/>
        </p:blipFill>
        <p:spPr>
          <a:xfrm>
            <a:off x="320615" y="3810702"/>
            <a:ext cx="7089557" cy="2376152"/>
          </a:xfrm>
          <a:prstGeom prst="rect">
            <a:avLst/>
          </a:prstGeom>
        </p:spPr>
      </p:pic>
      <p:sp>
        <p:nvSpPr>
          <p:cNvPr id="22" name="Rectangle 21">
            <a:extLst>
              <a:ext uri="{FF2B5EF4-FFF2-40B4-BE49-F238E27FC236}">
                <a16:creationId xmlns:a16="http://schemas.microsoft.com/office/drawing/2014/main" id="{BB1FC301-6DA1-D441-8441-E16D80D0E316}"/>
              </a:ext>
            </a:extLst>
          </p:cNvPr>
          <p:cNvSpPr/>
          <p:nvPr/>
        </p:nvSpPr>
        <p:spPr>
          <a:xfrm>
            <a:off x="7760043" y="194492"/>
            <a:ext cx="4102443" cy="6363729"/>
          </a:xfrm>
          <a:prstGeom prst="rect">
            <a:avLst/>
          </a:prstGeom>
          <a:solidFill>
            <a:srgbClr val="D9E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rgbClr val="0070C0"/>
              </a:solidFill>
            </a:endParaRPr>
          </a:p>
          <a:p>
            <a:pPr algn="ctr"/>
            <a:r>
              <a:rPr lang="en-US" sz="6000" b="1" dirty="0">
                <a:solidFill>
                  <a:srgbClr val="0070C0"/>
                </a:solidFill>
              </a:rPr>
              <a:t>16</a:t>
            </a:r>
            <a:r>
              <a:rPr lang="en-US" sz="3200" b="1" dirty="0">
                <a:solidFill>
                  <a:srgbClr val="0070C0"/>
                </a:solidFill>
              </a:rPr>
              <a:t> </a:t>
            </a:r>
          </a:p>
          <a:p>
            <a:pPr algn="ctr"/>
            <a:r>
              <a:rPr lang="en-US" sz="3200" b="1" dirty="0">
                <a:solidFill>
                  <a:srgbClr val="0070C0"/>
                </a:solidFill>
              </a:rPr>
              <a:t>School Districts in Rural Ohio</a:t>
            </a:r>
          </a:p>
          <a:p>
            <a:pPr algn="ctr"/>
            <a:endParaRPr lang="en-US" sz="3200" b="1" dirty="0">
              <a:solidFill>
                <a:srgbClr val="0070C0"/>
              </a:solidFill>
            </a:endParaRPr>
          </a:p>
          <a:p>
            <a:pPr algn="ctr"/>
            <a:r>
              <a:rPr lang="en-US" sz="6000" b="1" dirty="0">
                <a:solidFill>
                  <a:srgbClr val="0070C0"/>
                </a:solidFill>
              </a:rPr>
              <a:t>30,000</a:t>
            </a:r>
            <a:r>
              <a:rPr lang="en-US" sz="3200" b="1" dirty="0">
                <a:solidFill>
                  <a:srgbClr val="0070C0"/>
                </a:solidFill>
              </a:rPr>
              <a:t> </a:t>
            </a:r>
          </a:p>
          <a:p>
            <a:pPr algn="ctr"/>
            <a:r>
              <a:rPr lang="en-US" sz="3200" b="1" dirty="0">
                <a:solidFill>
                  <a:srgbClr val="0070C0"/>
                </a:solidFill>
              </a:rPr>
              <a:t>Students</a:t>
            </a:r>
          </a:p>
          <a:p>
            <a:pPr algn="ctr"/>
            <a:endParaRPr lang="en-US" sz="3200" b="1" dirty="0">
              <a:solidFill>
                <a:srgbClr val="0070C0"/>
              </a:solidFill>
            </a:endParaRPr>
          </a:p>
          <a:p>
            <a:pPr algn="ctr"/>
            <a:r>
              <a:rPr lang="en-US" sz="6000" b="1" dirty="0">
                <a:solidFill>
                  <a:srgbClr val="0070C0"/>
                </a:solidFill>
              </a:rPr>
              <a:t>8-10%</a:t>
            </a:r>
            <a:r>
              <a:rPr lang="en-US" sz="3200" b="1" dirty="0">
                <a:solidFill>
                  <a:srgbClr val="0070C0"/>
                </a:solidFill>
              </a:rPr>
              <a:t> </a:t>
            </a:r>
          </a:p>
          <a:p>
            <a:pPr algn="ctr"/>
            <a:r>
              <a:rPr lang="en-US" sz="3200" b="1" dirty="0">
                <a:solidFill>
                  <a:srgbClr val="0070C0"/>
                </a:solidFill>
              </a:rPr>
              <a:t>Don’t Graduate </a:t>
            </a:r>
          </a:p>
          <a:p>
            <a:pPr algn="ctr"/>
            <a:r>
              <a:rPr lang="en-US" sz="3200" b="1" dirty="0">
                <a:solidFill>
                  <a:srgbClr val="0070C0"/>
                </a:solidFill>
              </a:rPr>
              <a:t>On Time</a:t>
            </a:r>
          </a:p>
          <a:p>
            <a:pPr algn="ctr"/>
            <a:endParaRPr lang="en-US" sz="3200" b="1" dirty="0">
              <a:solidFill>
                <a:srgbClr val="0070C0"/>
              </a:solidFill>
            </a:endParaRPr>
          </a:p>
          <a:p>
            <a:pPr algn="ctr"/>
            <a:endParaRPr lang="en-US" sz="3200" b="1" dirty="0">
              <a:solidFill>
                <a:srgbClr val="0070C0"/>
              </a:solidFill>
            </a:endParaRPr>
          </a:p>
        </p:txBody>
      </p:sp>
    </p:spTree>
    <p:extLst>
      <p:ext uri="{BB962C8B-B14F-4D97-AF65-F5344CB8AC3E}">
        <p14:creationId xmlns:p14="http://schemas.microsoft.com/office/powerpoint/2010/main" val="291522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Please Sit with </a:t>
            </a:r>
          </a:p>
          <a:p>
            <a:pPr marL="76200" indent="0" algn="ctr">
              <a:buNone/>
            </a:pPr>
            <a:r>
              <a:rPr lang="en-US" sz="4800" dirty="0"/>
              <a:t>Your Project Teams</a:t>
            </a:r>
          </a:p>
        </p:txBody>
      </p:sp>
    </p:spTree>
    <p:extLst>
      <p:ext uri="{BB962C8B-B14F-4D97-AF65-F5344CB8AC3E}">
        <p14:creationId xmlns:p14="http://schemas.microsoft.com/office/powerpoint/2010/main" val="1346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 (if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Work:</a:t>
            </a:r>
          </a:p>
          <a:p>
            <a:pPr marL="76200" indent="0" algn="ctr">
              <a:buNone/>
            </a:pPr>
            <a:r>
              <a:rPr lang="en-US" sz="4800" dirty="0"/>
              <a:t>Team Coordination &amp; Data Exploration</a:t>
            </a:r>
          </a:p>
        </p:txBody>
      </p:sp>
    </p:spTree>
    <p:extLst>
      <p:ext uri="{BB962C8B-B14F-4D97-AF65-F5344CB8AC3E}">
        <p14:creationId xmlns:p14="http://schemas.microsoft.com/office/powerpoint/2010/main" val="1828200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a:p>
            <a:pPr>
              <a:lnSpc>
                <a:spcPct val="150000"/>
              </a:lnSpc>
            </a:pPr>
            <a:r>
              <a:rPr lang="en-US" sz="2800" dirty="0"/>
              <a:t>Spend some time starting to explore your project data</a:t>
            </a:r>
          </a:p>
        </p:txBody>
      </p:sp>
    </p:spTree>
    <p:extLst>
      <p:ext uri="{BB962C8B-B14F-4D97-AF65-F5344CB8AC3E}">
        <p14:creationId xmlns:p14="http://schemas.microsoft.com/office/powerpoint/2010/main" val="4248997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Reminders: What to look at in this time</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2255534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a:t>
            </a:r>
          </a:p>
          <a:p>
            <a:pPr lvl="1">
              <a:spcBef>
                <a:spcPts val="1000"/>
              </a:spcBef>
            </a:pPr>
            <a:r>
              <a:rPr lang="en-US" sz="2000" dirty="0"/>
              <a:t>See canvas for pre-session assignment</a:t>
            </a:r>
          </a:p>
          <a:p>
            <a:pPr>
              <a:lnSpc>
                <a:spcPct val="100000"/>
              </a:lnSpc>
              <a:spcBef>
                <a:spcPts val="500"/>
              </a:spcBef>
            </a:pPr>
            <a:endParaRPr lang="en-US" dirty="0"/>
          </a:p>
          <a:p>
            <a:pPr>
              <a:lnSpc>
                <a:spcPct val="100000"/>
              </a:lnSpc>
              <a:spcBef>
                <a:spcPts val="500"/>
              </a:spcBef>
            </a:pPr>
            <a:r>
              <a:rPr lang="en-US" dirty="0"/>
              <a:t>Readings for next week</a:t>
            </a:r>
          </a:p>
          <a:p>
            <a:pPr>
              <a:lnSpc>
                <a:spcPct val="100000"/>
              </a:lnSpc>
              <a:spcBef>
                <a:spcPts val="500"/>
              </a:spcBef>
            </a:pPr>
            <a:endParaRPr lang="en-US" dirty="0"/>
          </a:p>
          <a:p>
            <a:r>
              <a:rPr lang="en-US" dirty="0"/>
              <a:t>Make sure to read </a:t>
            </a:r>
            <a:r>
              <a:rPr lang="en-US" b="1" dirty="0">
                <a:solidFill>
                  <a:srgbClr val="C00000"/>
                </a:solidFill>
              </a:rPr>
              <a:t>project proposal</a:t>
            </a:r>
            <a:r>
              <a:rPr lang="en-US" b="1" dirty="0"/>
              <a:t> </a:t>
            </a:r>
            <a:r>
              <a:rPr lang="en-US" dirty="0"/>
              <a:t>assignment on </a:t>
            </a:r>
            <a:r>
              <a:rPr lang="en-US"/>
              <a:t>canvas </a:t>
            </a:r>
            <a:endParaRPr lang="en-US" dirty="0"/>
          </a:p>
        </p:txBody>
      </p:sp>
    </p:spTree>
    <p:extLst>
      <p:ext uri="{BB962C8B-B14F-4D97-AF65-F5344CB8AC3E}">
        <p14:creationId xmlns:p14="http://schemas.microsoft.com/office/powerpoint/2010/main" val="384556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a:t>
            </a:r>
          </a:p>
          <a:p>
            <a:pPr lvl="1">
              <a:spcBef>
                <a:spcPts val="1000"/>
              </a:spcBef>
            </a:pPr>
            <a:r>
              <a:rPr lang="en-US" sz="2000" dirty="0"/>
              <a:t>See canvas for pre-session assignment</a:t>
            </a:r>
            <a:br>
              <a:rPr lang="en-US" dirty="0"/>
            </a:br>
            <a:endParaRPr lang="en-US" dirty="0"/>
          </a:p>
          <a:p>
            <a:pPr>
              <a:lnSpc>
                <a:spcPct val="100000"/>
              </a:lnSpc>
              <a:spcBef>
                <a:spcPts val="500"/>
              </a:spcBef>
            </a:pPr>
            <a:r>
              <a:rPr lang="en-US" dirty="0"/>
              <a:t>Readings for next week</a:t>
            </a:r>
          </a:p>
          <a:p>
            <a:pPr marL="76200" indent="0">
              <a:lnSpc>
                <a:spcPct val="100000"/>
              </a:lnSpc>
              <a:spcBef>
                <a:spcPts val="500"/>
              </a:spcBef>
              <a:buNone/>
            </a:pP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Reminder: Office Hours</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pPr lvl="1"/>
            <a:r>
              <a:rPr lang="en-US" sz="2400" dirty="0"/>
              <a:t>Rayid (in GHC 8023):</a:t>
            </a:r>
          </a:p>
          <a:p>
            <a:pPr lvl="1"/>
            <a:r>
              <a:rPr lang="en-US" sz="2400" dirty="0"/>
              <a:t>Catalina:</a:t>
            </a:r>
            <a:endParaRPr lang="en-US" dirty="0"/>
          </a:p>
        </p:txBody>
      </p:sp>
    </p:spTree>
    <p:extLst>
      <p:ext uri="{BB962C8B-B14F-4D97-AF65-F5344CB8AC3E}">
        <p14:creationId xmlns:p14="http://schemas.microsoft.com/office/powerpoint/2010/main" val="128593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1686696"/>
            <a:ext cx="11360700" cy="1408672"/>
          </a:xfrm>
        </p:spPr>
        <p:txBody>
          <a:bodyPr/>
          <a:lstStyle/>
          <a:p>
            <a:pPr marL="76200" indent="0" algn="ctr">
              <a:buNone/>
            </a:pPr>
            <a:r>
              <a:rPr lang="en-US" sz="4800" dirty="0"/>
              <a:t>Quick Poll:</a:t>
            </a:r>
          </a:p>
          <a:p>
            <a:pPr marL="76200" indent="0" algn="ctr">
              <a:buNone/>
            </a:pPr>
            <a:r>
              <a:rPr lang="en-US" sz="4800" dirty="0"/>
              <a:t>Have you already accessed </a:t>
            </a:r>
          </a:p>
          <a:p>
            <a:pPr marL="76200" indent="0" algn="ctr">
              <a:buNone/>
            </a:pPr>
            <a:r>
              <a:rPr lang="en-US" sz="4800" dirty="0"/>
              <a:t>your project data?</a:t>
            </a:r>
          </a:p>
          <a:p>
            <a:pPr marL="76200" indent="0" algn="ctr">
              <a:buNone/>
            </a:pPr>
            <a:endParaRPr lang="en-US" sz="4800" dirty="0"/>
          </a:p>
          <a:p>
            <a:pPr marL="76200" indent="0" algn="ctr">
              <a:buNone/>
            </a:pPr>
            <a:r>
              <a:rPr lang="en-US" sz="4800" dirty="0" err="1"/>
              <a:t>slido.com</a:t>
            </a:r>
            <a:r>
              <a:rPr lang="en-US" sz="4800" dirty="0"/>
              <a:t>    #94889</a:t>
            </a:r>
          </a:p>
        </p:txBody>
      </p:sp>
    </p:spTree>
    <p:extLst>
      <p:ext uri="{BB962C8B-B14F-4D97-AF65-F5344CB8AC3E}">
        <p14:creationId xmlns:p14="http://schemas.microsoft.com/office/powerpoint/2010/main" val="315543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Working with your team</a:t>
            </a:r>
            <a:br>
              <a:rPr lang="en-US" dirty="0"/>
            </a:br>
            <a:endParaRPr lang="en-US" dirty="0"/>
          </a:p>
          <a:p>
            <a:r>
              <a:rPr lang="en-US" dirty="0"/>
              <a:t>Team meeting: planning for working together (~10 minutes)</a:t>
            </a:r>
            <a:br>
              <a:rPr lang="en-US" dirty="0"/>
            </a:br>
            <a:endParaRPr lang="en-US" dirty="0"/>
          </a:p>
          <a:p>
            <a:r>
              <a:rPr lang="en-US" dirty="0"/>
              <a:t>Data exploration overview and helpful tips</a:t>
            </a:r>
            <a:br>
              <a:rPr lang="en-US" b="1" dirty="0"/>
            </a:br>
            <a:endParaRPr lang="en-US" b="1" dirty="0"/>
          </a:p>
          <a:p>
            <a:r>
              <a:rPr lang="en-US" dirty="0"/>
              <a:t>Time to work on data exploration with your group</a:t>
            </a:r>
            <a:br>
              <a:rPr lang="en-US" dirty="0"/>
            </a:br>
            <a:r>
              <a:rPr lang="en-US" dirty="0"/>
              <a:t>(~30 minutes at the end of class)</a:t>
            </a:r>
          </a:p>
        </p:txBody>
      </p:sp>
    </p:spTree>
    <p:extLst>
      <p:ext uri="{BB962C8B-B14F-4D97-AF65-F5344CB8AC3E}">
        <p14:creationId xmlns:p14="http://schemas.microsoft.com/office/powerpoint/2010/main" val="11160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2727</TotalTime>
  <Words>1130</Words>
  <Application>Microsoft Macintosh PowerPoint</Application>
  <PresentationFormat>Widescreen</PresentationFormat>
  <Paragraphs>137</Paragraphs>
  <Slides>28</Slides>
  <Notes>2</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Simple Light</vt:lpstr>
      <vt:lpstr>PowerPoint Presentation</vt:lpstr>
      <vt:lpstr>PowerPoint Presentation</vt:lpstr>
      <vt:lpstr>Things to remember</vt:lpstr>
      <vt:lpstr>Reminder: Office Hours</vt:lpstr>
      <vt:lpstr>PowerPoint Presentation</vt:lpstr>
      <vt:lpstr>Plan for today</vt:lpstr>
      <vt:lpstr>PowerPoint Presentation</vt:lpstr>
      <vt:lpstr> Working with Your Project Team</vt:lpstr>
      <vt:lpstr> Working with Your Project Team</vt:lpstr>
      <vt:lpstr> Working with Your Project Team</vt:lpstr>
      <vt:lpstr>PowerPoint Presentation</vt:lpstr>
      <vt:lpstr>What do we want you to use this time for?</vt:lpstr>
      <vt:lpstr>PowerPoint Presentation</vt:lpstr>
      <vt:lpstr>PowerPoint Presentation</vt:lpstr>
      <vt:lpstr>Why is data exploration important?</vt:lpstr>
      <vt:lpstr>Why is data exploration important?</vt:lpstr>
      <vt:lpstr> Simple task for data exploration</vt:lpstr>
      <vt:lpstr>PowerPoint Presentation</vt:lpstr>
      <vt:lpstr>PowerPoint Presentation</vt:lpstr>
      <vt:lpstr> Some tips for exploring your project data</vt:lpstr>
      <vt:lpstr>Typical data exploration tasks</vt:lpstr>
      <vt:lpstr>PowerPoint Presentation</vt:lpstr>
      <vt:lpstr>PowerPoint Presentation</vt:lpstr>
      <vt:lpstr> Tools</vt:lpstr>
      <vt:lpstr>PowerPoint Presentation</vt:lpstr>
      <vt:lpstr>What do we want you to use this time for?</vt:lpstr>
      <vt:lpstr>Reminders: What to look at in this time</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48</cp:revision>
  <dcterms:created xsi:type="dcterms:W3CDTF">2020-01-14T19:43:43Z</dcterms:created>
  <dcterms:modified xsi:type="dcterms:W3CDTF">2023-09-10T15:47:12Z</dcterms:modified>
</cp:coreProperties>
</file>