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4C9D-8558-4D45-9E9E-A3B06C093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Battle of Neighborhoods</a:t>
            </a:r>
            <a:br>
              <a:rPr lang="en-US" sz="5400" dirty="0"/>
            </a:br>
            <a:br>
              <a:rPr lang="en-US" sz="5400" dirty="0"/>
            </a:br>
            <a:r>
              <a:rPr lang="en-US" sz="3600" dirty="0"/>
              <a:t>Toronto </a:t>
            </a:r>
            <a:br>
              <a:rPr lang="en-US" sz="3600" dirty="0"/>
            </a:br>
            <a:r>
              <a:rPr lang="en-US" sz="3600" dirty="0"/>
              <a:t>Vs </a:t>
            </a:r>
            <a:br>
              <a:rPr lang="en-US" sz="3600" dirty="0"/>
            </a:br>
            <a:r>
              <a:rPr lang="en-US" sz="3600" dirty="0"/>
              <a:t>New York City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51F12-4824-4746-979E-7C751DBB0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284824"/>
            <a:ext cx="7315200" cy="8217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A Coursera Capstone Project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By  </a:t>
            </a:r>
            <a:r>
              <a:rPr lang="en-US" sz="2000" i="1" dirty="0"/>
              <a:t>Daljeet Singh Gora</a:t>
            </a:r>
          </a:p>
        </p:txBody>
      </p:sp>
      <p:pic>
        <p:nvPicPr>
          <p:cNvPr id="1026" name="Picture 2" descr="Richmond neighbourhoods compete for region's 'best' in CBC challenge |  Richmond News">
            <a:extLst>
              <a:ext uri="{FF2B5EF4-FFF2-40B4-BE49-F238E27FC236}">
                <a16:creationId xmlns:a16="http://schemas.microsoft.com/office/drawing/2014/main" id="{D0C7D441-41F3-40E9-A8DF-2A33CF97B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172" y="755374"/>
            <a:ext cx="2779478" cy="535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59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F5B4-2C36-4FA9-970A-A86D4776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5EE1B-4036-4D09-B1E0-6582DB137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0" i="0" u="none" strike="noStrike" baseline="0" dirty="0">
                <a:solidFill>
                  <a:srgbClr val="363929"/>
                </a:solidFill>
                <a:latin typeface="Optima-Regular"/>
              </a:rPr>
              <a:t>Help a friend to select a neighborhood with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living standards and quality of life</a:t>
            </a:r>
            <a:endParaRPr lang="en-US" sz="2800" b="0" i="0" u="none" strike="noStrike" baseline="0" dirty="0">
              <a:solidFill>
                <a:srgbClr val="363929"/>
              </a:solidFill>
              <a:latin typeface="Optima-Regular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363929"/>
              </a:solidFill>
              <a:latin typeface="Optima-Regular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363929"/>
                </a:solidFill>
                <a:latin typeface="Optima-Regular"/>
              </a:rPr>
              <a:t>Analyze and compare </a:t>
            </a:r>
            <a:r>
              <a:rPr lang="en-US" sz="2800" b="0" i="0" u="none" strike="noStrike" baseline="0" dirty="0">
                <a:solidFill>
                  <a:srgbClr val="363929"/>
                </a:solidFill>
                <a:latin typeface="Optima-Regular"/>
              </a:rPr>
              <a:t>Scarborough borough in Toronto and Queens borough in New York City</a:t>
            </a:r>
            <a:endParaRPr lang="en-US" sz="2800" dirty="0">
              <a:solidFill>
                <a:srgbClr val="363929"/>
              </a:solidFill>
              <a:latin typeface="Optima-Regular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b="0" i="0" u="none" strike="noStrike" baseline="0" dirty="0">
              <a:solidFill>
                <a:srgbClr val="363929"/>
              </a:solidFill>
              <a:latin typeface="Optima-Regular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0" i="0" u="none" strike="noStrike" baseline="0" dirty="0">
                <a:solidFill>
                  <a:srgbClr val="363929"/>
                </a:solidFill>
                <a:latin typeface="Optima-Regular"/>
              </a:rPr>
              <a:t>Understand the similarities and differences of neighborhoods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138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A879-975D-404B-B4B7-980EDE2F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F4890-0AD9-4A13-84EB-1F9AE256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800" b="0" i="0" u="none" strike="noStrike" baseline="0" dirty="0">
                <a:solidFill>
                  <a:srgbClr val="363929"/>
                </a:solidFill>
                <a:latin typeface="Optima-Regular"/>
              </a:rPr>
              <a:t>Obtain neighborhoods data using Wikipedia pages 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2800" b="0" i="0" u="none" strike="noStrike" baseline="0" dirty="0">
              <a:solidFill>
                <a:srgbClr val="363929"/>
              </a:solidFill>
              <a:latin typeface="Optima-Regular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363929"/>
                </a:solidFill>
                <a:latin typeface="Optima-Regular"/>
              </a:rPr>
              <a:t>Obtain</a:t>
            </a:r>
            <a:r>
              <a:rPr lang="en-US" sz="2800" b="0" i="0" u="none" strike="noStrike" baseline="0" dirty="0">
                <a:solidFill>
                  <a:srgbClr val="363929"/>
                </a:solidFill>
                <a:latin typeface="Optima-Regular"/>
              </a:rPr>
              <a:t> venues data using Foursquare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2800" b="0" i="0" u="none" strike="noStrike" baseline="0" dirty="0">
              <a:solidFill>
                <a:srgbClr val="363929"/>
              </a:solidFill>
              <a:latin typeface="Optima-Regular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b="0" i="0" u="none" strike="noStrike" baseline="0" dirty="0">
                <a:solidFill>
                  <a:srgbClr val="363929"/>
                </a:solidFill>
                <a:latin typeface="Optima-Regular"/>
              </a:rPr>
              <a:t>Form neighborhood clusters based on venue categories using unsupervised K-means clustering algorithm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2800" b="0" i="0" u="none" strike="noStrike" baseline="0" dirty="0">
              <a:solidFill>
                <a:srgbClr val="363929"/>
              </a:solidFill>
              <a:latin typeface="Optima-Regular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b="0" i="0" u="none" strike="noStrike" baseline="0" dirty="0">
                <a:solidFill>
                  <a:srgbClr val="363929"/>
                </a:solidFill>
                <a:latin typeface="Optima-Regular"/>
              </a:rPr>
              <a:t>Identify and understand the similarities and differences between Scarborough and Queens neighborhoods to obtain insights of facilities available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338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9F35-6FFC-48BA-877A-06D23D55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Scarborough in Toronto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Various Neighborhoods Clusters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9B528-0ADE-44E3-9D75-BFC55473E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E0F55-3E25-4012-82CD-F31AC689E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778002"/>
            <a:ext cx="7934326" cy="520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9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62AF-7826-437B-BD9A-B5FCC02D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Queens in New York City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Various Neighborhoods Clusters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F5B2D-B68E-49DA-BB87-3797577A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C70A4-D9F6-4B62-BA1D-3315431C2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809626"/>
            <a:ext cx="7981951" cy="524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9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1E70-0336-40DC-B8AB-348A86AE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3D262-7A22-4D0C-A900-1C82E0A50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Scarborough neighborhood: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89 venues in 17 neighborhoods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80 distinct venues in 55 categories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common venues as Restaurants and Bakery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Queens neighborhood:</a:t>
            </a:r>
          </a:p>
          <a:p>
            <a:pPr marL="342900" indent="-342900" fontAlgn="base">
              <a:lnSpc>
                <a:spcPct val="107000"/>
              </a:lnSpc>
              <a:spcBef>
                <a:spcPts val="0"/>
              </a:spcBef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2113 venues in 81 neighborhoods</a:t>
            </a:r>
          </a:p>
          <a:p>
            <a:pPr marL="342900" indent="-342900" fontAlgn="base">
              <a:lnSpc>
                <a:spcPct val="107000"/>
              </a:lnSpc>
              <a:spcBef>
                <a:spcPts val="0"/>
              </a:spcBef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1742 distinct venues in 278 categories </a:t>
            </a:r>
          </a:p>
          <a:p>
            <a:pPr marL="342900" indent="-342900" fontAlgn="base">
              <a:lnSpc>
                <a:spcPct val="107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common venues as Restaurants, 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Deli/Bodega, Pizza Place and Bakery</a:t>
            </a:r>
          </a:p>
          <a:p>
            <a:pPr marL="342900" indent="-342900" fontAlgn="base">
              <a:lnSpc>
                <a:spcPct val="107000"/>
              </a:lnSpc>
              <a:spcBef>
                <a:spcPts val="0"/>
              </a:spcBef>
              <a:buSzTx/>
              <a:buFont typeface="Courier New" panose="02070309020205020404" pitchFamily="49" charset="0"/>
              <a:buChar char="o"/>
              <a:tabLst/>
            </a:pPr>
            <a:endParaRPr lang="en-US" alt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F04B9D-D540-4443-983B-E65C353AB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46158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0448-09DE-4309-816F-3FDC1643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44267-726C-43BD-B3DE-8ADC1792B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number and variety of venues, Queens is recommended over Scarborough as a choice to relocate. Queens offer more choices for restaurants, gymnasiums, grocery stores, and extracurricular activities for individuals and families.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929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D05B-85CB-4AAF-A7D3-C0A180C8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C69-16D5-4E27-A75C-CDEB82839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Similar analysis can be done for any other city of the world to understand the neighborhoods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Any company in search of a best location to set up an office so that all the employees working can be benefitted settling around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nyone looking to setup a business related to daily necessity like gymnasium, coffee shop, grocery store, etc. </a:t>
            </a:r>
          </a:p>
        </p:txBody>
      </p:sp>
    </p:spTree>
    <p:extLst>
      <p:ext uri="{BB962C8B-B14F-4D97-AF65-F5344CB8AC3E}">
        <p14:creationId xmlns:p14="http://schemas.microsoft.com/office/powerpoint/2010/main" val="48477020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131</TotalTime>
  <Words>282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Corbel</vt:lpstr>
      <vt:lpstr>Courier New</vt:lpstr>
      <vt:lpstr>Optima-Regular</vt:lpstr>
      <vt:lpstr>Wingdings</vt:lpstr>
      <vt:lpstr>Wingdings 2</vt:lpstr>
      <vt:lpstr>Frame</vt:lpstr>
      <vt:lpstr>Battle of Neighborhoods  Toronto  Vs  New York City</vt:lpstr>
      <vt:lpstr>Objective</vt:lpstr>
      <vt:lpstr>Data  and Methodology</vt:lpstr>
      <vt:lpstr>Map of Scarborough in Toronto  Various Neighborhoods Clusters</vt:lpstr>
      <vt:lpstr>Map of Queens in New York City  Various Neighborhoods Clusters</vt:lpstr>
      <vt:lpstr>Findings</vt:lpstr>
      <vt:lpstr>Conclusion</vt:lpstr>
      <vt:lpstr>Further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goraseema61@gmail.com</dc:creator>
  <cp:lastModifiedBy>goraseema61@gmail.com</cp:lastModifiedBy>
  <cp:revision>42</cp:revision>
  <dcterms:created xsi:type="dcterms:W3CDTF">2020-09-12T04:30:33Z</dcterms:created>
  <dcterms:modified xsi:type="dcterms:W3CDTF">2020-09-12T21:40:58Z</dcterms:modified>
</cp:coreProperties>
</file>