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297" r:id="rId3"/>
    <p:sldId id="281" r:id="rId4"/>
    <p:sldId id="271" r:id="rId5"/>
    <p:sldId id="311" r:id="rId6"/>
    <p:sldId id="312" r:id="rId7"/>
    <p:sldId id="318" r:id="rId8"/>
    <p:sldId id="314" r:id="rId9"/>
    <p:sldId id="319" r:id="rId10"/>
    <p:sldId id="323" r:id="rId11"/>
    <p:sldId id="315" r:id="rId12"/>
    <p:sldId id="322" r:id="rId13"/>
    <p:sldId id="305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9"/>
    <p:restoredTop sz="86803"/>
  </p:normalViewPr>
  <p:slideViewPr>
    <p:cSldViewPr snapToGrid="0" snapToObjects="1">
      <p:cViewPr varScale="1">
        <p:scale>
          <a:sx n="90" d="100"/>
          <a:sy n="90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8D80-A637-1644-AA0A-02F18CB5697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E328-B0EC-5C4A-871E-623B7380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 where these are published</a:t>
            </a:r>
          </a:p>
          <a:p>
            <a:endParaRPr lang="en-US" dirty="0"/>
          </a:p>
          <a:p>
            <a:r>
              <a:rPr lang="en-US" dirty="0"/>
              <a:t>Are they working papers? IMF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E328-B0EC-5C4A-871E-623B73809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Mentioning syntax – how I acquired the original corpus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E328-B0EC-5C4A-871E-623B73809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example token,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E328-B0EC-5C4A-871E-623B73809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3881-6A33-3A43-86A2-90D70257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BE63A-EDF7-E746-97A5-05DF6ED0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BBAE-3A09-7446-8A68-7855BFD3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529C-1C35-114C-A1E0-0B8CA96F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55D8-371A-C645-A493-9EA54E47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102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C16-EAF1-3647-B5CF-CAECFDC1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C9F0A-8725-9F47-93E6-BA92CCBD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D5BA-5CEE-7342-91FA-48FF13FA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58542-0080-D448-8E85-8FC45B4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99B6-BB7E-AA42-8DC8-BA9BDEC9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9698E-C6E8-3244-9783-61770F3BF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05CF-4275-2049-9AFA-21B3E8F7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A80E-012E-E341-9E7A-A0459F63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F040-8E4D-6B4C-994E-8F7D8FD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EEE3-F629-564D-89AA-4F395866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A958-BD14-384F-9996-A67737B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8EA8-C6B9-2142-B923-1C55B7F3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3B8C-C15C-234B-8A97-A0531115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5403-88FA-5748-9BBF-1A27610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53FB-18A7-4444-9ECB-C05FF71A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0074-D6C4-CF4D-947B-ED86616B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AFE4-CE4C-4846-A874-EA587F9C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6572-2F59-9C4A-8F4D-B566235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7E24-2BDD-0C4A-9C44-0D4CF3CF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DDE2-15A3-A64A-A5D7-119512B4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F7E-1FC1-F045-A9A9-EE638B66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718C-03CD-9540-904F-AFE4E691E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A1E2-CF85-4A41-9794-C07BAEF1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DF4C1-69AA-FC4E-9E2F-838F0301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1ADE-6C9B-3543-BD0E-D319C94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B920-2C7B-9E42-ADAD-AEDCBFA0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E97D-E6B8-794A-9321-CF524544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4DD8-2BEB-0F4A-AAE5-AA841B13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57C5C-EA4A-4A47-A10D-01687CDE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BF3EE-C48F-7148-82B4-25644D137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04F63-62AD-CB48-BC43-4BA400A1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EFE36-EF37-FF4F-A57A-1FDC664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63DF-9A0B-2548-87D2-01D130D9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A0121-D04B-524F-8E87-4DE8612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B25E-CFC1-134A-AD24-B952701A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F48F-1B9D-A44A-AF17-C57B959D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97B3D-DCCE-524F-B5F1-297E794A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5F6BB-98EA-444B-8356-2E0859B5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1FC7-0272-834B-A91B-05DF754C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C48DF-E52D-4B40-9E0E-9ED6E7EF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1F3A-DBE5-524F-B17B-BD8D23D8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CF3E-3BCC-5F47-9EB1-6AE68D0D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2D2B-F542-2745-AB64-19574210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01C5F-2819-9342-A4E8-F573D829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9E716-3457-6042-BC8B-989BEE2F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52584-B346-CA45-AACD-E300AF09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3507-C58A-5C41-9833-6CFD3D5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9C43-6AC1-DB4D-9FA1-4BFF99A2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DCC2A-CA62-B84D-B389-E23CB6A38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A7EFF-134D-6D4D-A9D4-F91D7CF8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E746-D87D-7849-BDF4-3E3C918A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F4A7-5A15-E643-92DB-E44AE7F9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45F1-3942-1E47-B57F-806AE431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4E7D2-4074-1243-9048-4855F347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3ED3-BEF8-F942-8B0C-16B2FD1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4C6-11DE-204A-8AC0-4183478DF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E284-F2FC-7943-BBD2-2985D3DE1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0886-752F-2F45-BD29-F2844332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7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7/performing-sentiment-analysis-with-naive-bayes-classifier/" TargetMode="External"/><Relationship Id="rId3" Type="http://schemas.openxmlformats.org/officeDocument/2006/relationships/hyperlink" Target="https://monkeylearn.com/sentiment-analysis/" TargetMode="External"/><Relationship Id="rId7" Type="http://schemas.openxmlformats.org/officeDocument/2006/relationships/hyperlink" Target="https://www.analyticsvidhya.com/blog/2021/06/natural-language-processing-sentiment-analysis-using-lstm/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vasista/sentiment-analysis-using-svm-338d418e3ff1#:~:text=Sentiment%20Analysis%20is%20the%20NLP%20technique%20that%20performs%20on%20the,positive%2C%20negative%2C%20or%20neutral" TargetMode="External"/><Relationship Id="rId5" Type="http://schemas.openxmlformats.org/officeDocument/2006/relationships/hyperlink" Target="https://www.aiperspectives.com/twitter-sentiment-analysis/" TargetMode="External"/><Relationship Id="rId4" Type="http://schemas.openxmlformats.org/officeDocument/2006/relationships/hyperlink" Target="https://towardsdatascience.com/a-guide-to-encoding-text-in-python-ef783e50f09e" TargetMode="External"/><Relationship Id="rId9" Type="http://schemas.openxmlformats.org/officeDocument/2006/relationships/hyperlink" Target="https://monkeylearn.com/blog/what-is-tf-id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05A4-9F1B-8F41-A95C-9A726A02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457200"/>
            <a:ext cx="5068121" cy="4080085"/>
          </a:xfrm>
        </p:spPr>
        <p:txBody>
          <a:bodyPr anchor="ctr">
            <a:noAutofit/>
          </a:bodyPr>
          <a:lstStyle/>
          <a:p>
            <a:pPr algn="l"/>
            <a:r>
              <a:rPr lang="en-US" sz="4800" dirty="0"/>
              <a:t>Measuring Sentiment of Recessions Using News Articles and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5A372-82A4-5B4B-8F3E-1200EE99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5"/>
            <a:ext cx="5404493" cy="40907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Dylan Saez</a:t>
            </a:r>
          </a:p>
        </p:txBody>
      </p:sp>
      <p:pic>
        <p:nvPicPr>
          <p:cNvPr id="4" name="Picture 3" descr="Abstract background of blue mesh and nodes">
            <a:extLst>
              <a:ext uri="{FF2B5EF4-FFF2-40B4-BE49-F238E27FC236}">
                <a16:creationId xmlns:a16="http://schemas.microsoft.com/office/drawing/2014/main" id="{F3A2611E-A62A-4E20-ACC6-4D1D2559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36" r="2783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5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4E95-EB49-C24E-BA90-C00E0F20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Recession-Based Words: GFC Sentiment (2)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9FD0CDF-74E5-354F-AF19-E8DEC6DEF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20524"/>
              </p:ext>
            </p:extLst>
          </p:nvPr>
        </p:nvGraphicFramePr>
        <p:xfrm>
          <a:off x="862011" y="1868488"/>
          <a:ext cx="102679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111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4260405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4288435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1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EE1-667A-EB42-B8DC-5624AC88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44C7-F7D7-2F44-A1FF-B85D8E65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RNN vanishing gradient</a:t>
            </a:r>
          </a:p>
          <a:p>
            <a:pPr lvl="1"/>
            <a:r>
              <a:rPr lang="en-US" dirty="0"/>
              <a:t>Accuracy: 60.09%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svm</a:t>
            </a:r>
            <a:endParaRPr lang="en-US" dirty="0"/>
          </a:p>
          <a:p>
            <a:pPr lvl="1"/>
            <a:r>
              <a:rPr lang="en-US" dirty="0"/>
              <a:t>Accuracy: 60.81%</a:t>
            </a:r>
          </a:p>
          <a:p>
            <a:r>
              <a:rPr lang="en-US" dirty="0"/>
              <a:t>Naïve Bayes*</a:t>
            </a:r>
          </a:p>
          <a:p>
            <a:pPr lvl="1"/>
            <a:r>
              <a:rPr lang="en-US" dirty="0"/>
              <a:t>Multinomial NB()</a:t>
            </a:r>
          </a:p>
          <a:p>
            <a:pPr lvl="1"/>
            <a:r>
              <a:rPr lang="en-US" dirty="0"/>
              <a:t>Different n-grams: bi-grams, tri-grams</a:t>
            </a:r>
          </a:p>
          <a:p>
            <a:pPr lvl="1"/>
            <a:r>
              <a:rPr lang="en-US" dirty="0"/>
              <a:t>Accuracy Score: 62.97%, 63.48%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063-873E-DC49-B1C2-B038D603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Recession-Based Words: COVID Sentiment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9A6B0A-E7D0-824C-9B3B-C1C36141A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79610"/>
              </p:ext>
            </p:extLst>
          </p:nvPr>
        </p:nvGraphicFramePr>
        <p:xfrm>
          <a:off x="452438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DA928-6F9B-344C-A82F-D3D7244E4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699680"/>
              </p:ext>
            </p:extLst>
          </p:nvPr>
        </p:nvGraphicFramePr>
        <p:xfrm>
          <a:off x="452438" y="3655695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28B0355-A85E-2C4A-83CD-3F7368F11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054331"/>
              </p:ext>
            </p:extLst>
          </p:nvPr>
        </p:nvGraphicFramePr>
        <p:xfrm>
          <a:off x="5686426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575B961-CAE4-D54C-AECD-83AD850AF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791992"/>
              </p:ext>
            </p:extLst>
          </p:nvPr>
        </p:nvGraphicFramePr>
        <p:xfrm>
          <a:off x="5686426" y="3667443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400" dirty="0"/>
                        <a:t>2022 (present)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1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14D6-7733-ED40-AF2A-BAAF73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GFC – COVID19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B388-8B28-6B46-94B8-56D2CE35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Economy: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by the end of both </a:t>
            </a:r>
            <a:r>
              <a:rPr lang="en-US" i="1" dirty="0"/>
              <a:t>recession events</a:t>
            </a:r>
            <a:endParaRPr lang="en-US" dirty="0"/>
          </a:p>
          <a:p>
            <a:r>
              <a:rPr lang="en-US" dirty="0"/>
              <a:t>Credit Market: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positive</a:t>
            </a:r>
            <a:r>
              <a:rPr lang="en-US" dirty="0"/>
              <a:t> by the end of </a:t>
            </a:r>
            <a:r>
              <a:rPr lang="en-US" i="1" dirty="0"/>
              <a:t>post-covid</a:t>
            </a:r>
          </a:p>
          <a:p>
            <a:r>
              <a:rPr lang="en-US" dirty="0"/>
              <a:t>Mortgage Lending: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by the end of both </a:t>
            </a:r>
            <a:r>
              <a:rPr lang="en-US" i="1" dirty="0"/>
              <a:t>recession events</a:t>
            </a:r>
            <a:endParaRPr lang="en-US" dirty="0"/>
          </a:p>
          <a:p>
            <a:r>
              <a:rPr lang="en-US" dirty="0"/>
              <a:t>Housing Market: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by the end of both </a:t>
            </a:r>
            <a:r>
              <a:rPr lang="en-US" i="1" dirty="0"/>
              <a:t>recession events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Different Reasons</a:t>
            </a:r>
          </a:p>
          <a:p>
            <a:pPr marL="514350" indent="-514350">
              <a:buAutoNum type="arabicPeriod"/>
            </a:pPr>
            <a:r>
              <a:rPr lang="en-US" dirty="0"/>
              <a:t>Policies</a:t>
            </a:r>
          </a:p>
          <a:p>
            <a:pPr marL="514350" indent="-514350">
              <a:buAutoNum type="arabicPeriod"/>
            </a:pPr>
            <a:r>
              <a:rPr lang="en-US" dirty="0"/>
              <a:t>Scale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332458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7DF2-0CDD-C64C-A2BF-5AD22BAB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FDE-381B-7344-8072-F65CB90E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training the algorithms on only the GFC batch first, we can see the change of word sentiment (averages) by the post-covid batch</a:t>
            </a:r>
          </a:p>
          <a:p>
            <a:r>
              <a:rPr lang="en-US" dirty="0"/>
              <a:t>These words are commonly used within news articles when discussing the economy</a:t>
            </a:r>
          </a:p>
          <a:p>
            <a:r>
              <a:rPr lang="en-US" dirty="0"/>
              <a:t>Many future extensions</a:t>
            </a:r>
          </a:p>
          <a:p>
            <a:pPr lvl="1"/>
            <a:r>
              <a:rPr lang="en-US" dirty="0"/>
              <a:t>Smaller Batches</a:t>
            </a:r>
          </a:p>
        </p:txBody>
      </p:sp>
    </p:spTree>
    <p:extLst>
      <p:ext uri="{BB962C8B-B14F-4D97-AF65-F5344CB8AC3E}">
        <p14:creationId xmlns:p14="http://schemas.microsoft.com/office/powerpoint/2010/main" val="381773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A712-FD49-CB46-B4C6-08DACE0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1FBE-972B-2B48-AB28-51C7E7FE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088"/>
          </a:xfrm>
        </p:spPr>
        <p:txBody>
          <a:bodyPr>
            <a:normAutofit/>
          </a:bodyPr>
          <a:lstStyle/>
          <a:p>
            <a:r>
              <a:rPr lang="en-US" sz="1800" u="sng" dirty="0">
                <a:hlinkClick r:id="rId2"/>
              </a:rPr>
              <a:t>https://colah.github.io/posts/2015-08-Understanding-LSTMs/</a:t>
            </a:r>
            <a:endParaRPr lang="en-US" sz="1800" dirty="0"/>
          </a:p>
          <a:p>
            <a:r>
              <a:rPr lang="en-US" sz="1800" u="sng" dirty="0">
                <a:hlinkClick r:id="rId3"/>
              </a:rPr>
              <a:t>https://monkeylearn.com/sentiment-analysis/</a:t>
            </a:r>
            <a:endParaRPr lang="en-US" sz="1800" dirty="0"/>
          </a:p>
          <a:p>
            <a:r>
              <a:rPr lang="en-US" sz="1800" u="sng" dirty="0">
                <a:hlinkClick r:id="rId4"/>
              </a:rPr>
              <a:t>https://towardsdatascience.com/a-guide-to-encoding-text-in-python-ef783e50f09e</a:t>
            </a:r>
            <a:endParaRPr lang="en-US" sz="1800" dirty="0"/>
          </a:p>
          <a:p>
            <a:r>
              <a:rPr lang="en-US" sz="1800" u="sng" dirty="0">
                <a:hlinkClick r:id="rId5"/>
              </a:rPr>
              <a:t>https://www.aiperspectives.com/twitter-sentiment-analysis/</a:t>
            </a:r>
            <a:endParaRPr lang="en-US" sz="1800" dirty="0"/>
          </a:p>
          <a:p>
            <a:r>
              <a:rPr lang="en-US" sz="1800" u="sng" dirty="0">
                <a:hlinkClick r:id="rId6"/>
              </a:rPr>
              <a:t>https://medium.com/@vasista/sentiment-analysis-using-svm-338d418e3ff1#:~:text=Sentiment%20Analysis%20is%20the%20NLP%20technique%20that%20performs%20on%20the,positive%2C%20negative%2C%20or%20neutral</a:t>
            </a:r>
            <a:r>
              <a:rPr lang="en-US" sz="1800" dirty="0"/>
              <a:t>.</a:t>
            </a:r>
          </a:p>
          <a:p>
            <a:r>
              <a:rPr lang="en-US" sz="1800" u="sng" dirty="0">
                <a:hlinkClick r:id="rId7"/>
              </a:rPr>
              <a:t>https://www.analyticsvidhya.com/blog/2021/06/natural-language-processing-sentiment-analysis-using-lstm/</a:t>
            </a:r>
            <a:endParaRPr lang="en-US" sz="1800" dirty="0"/>
          </a:p>
          <a:p>
            <a:r>
              <a:rPr lang="en-US" sz="1800" u="sng" dirty="0">
                <a:hlinkClick r:id="rId8"/>
              </a:rPr>
              <a:t>https://www.analyticsvidhya.com/blog/2021/07/performing-sentiment-analysis-with-naive-bayes-classifier/</a:t>
            </a:r>
            <a:endParaRPr lang="en-US" sz="1800" dirty="0"/>
          </a:p>
          <a:p>
            <a:r>
              <a:rPr lang="en-US" sz="1800" u="sng" dirty="0">
                <a:hlinkClick r:id="rId9"/>
              </a:rPr>
              <a:t>https://monkeylearn.com/blog/what-is-tf-idf/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A93C-C01D-824A-B855-3C8959D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CB44-2070-8945-A898-25C0CC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763"/>
          </a:xfrm>
        </p:spPr>
        <p:txBody>
          <a:bodyPr/>
          <a:lstStyle/>
          <a:p>
            <a:r>
              <a:rPr lang="en-US" dirty="0"/>
              <a:t>Measuring the sentiment of recession-based news articles  may help to indicate market-based perceptions of such terms and anticipate a recession or downturn of the economy</a:t>
            </a:r>
          </a:p>
          <a:p>
            <a:r>
              <a:rPr lang="en-US" dirty="0"/>
              <a:t>Using a batch of news articles from the GFC (Global Financial Crisis, 2007-2009) and a batch from 2020-2020 we can measure sentiment fluctuations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816BF-0BDD-8D4C-961B-7405935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3162"/>
            <a:ext cx="12192000" cy="12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660E-5447-0341-A9B3-88B8592E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57B4-8A50-B840-9761-6784CA19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88174"/>
            <a:ext cx="9144000" cy="2792497"/>
          </a:xfrm>
        </p:spPr>
        <p:txBody>
          <a:bodyPr>
            <a:normAutofit/>
          </a:bodyPr>
          <a:lstStyle/>
          <a:p>
            <a:r>
              <a:rPr lang="en-US" i="1" dirty="0"/>
              <a:t>Measuring Social Unrest Using Media Reports </a:t>
            </a:r>
            <a:r>
              <a:rPr lang="en-US" sz="2000" dirty="0"/>
              <a:t>(Barret, Appendino, Nguyen, de Leon Miranda, 2021)</a:t>
            </a:r>
            <a:endParaRPr lang="en-US" dirty="0"/>
          </a:p>
          <a:p>
            <a:r>
              <a:rPr lang="en-US" i="1" dirty="0"/>
              <a:t>The Macroeconomic Impact of Social Unrest </a:t>
            </a:r>
            <a:r>
              <a:rPr lang="en-US" sz="2000" dirty="0"/>
              <a:t>(</a:t>
            </a:r>
            <a:r>
              <a:rPr lang="en-US" sz="2000" dirty="0" err="1"/>
              <a:t>Hadzi-Vaskov</a:t>
            </a:r>
            <a:r>
              <a:rPr lang="en-US" sz="2000" dirty="0"/>
              <a:t>, </a:t>
            </a:r>
            <a:r>
              <a:rPr lang="en-US" sz="2000" dirty="0" err="1"/>
              <a:t>Pienknagura</a:t>
            </a:r>
            <a:r>
              <a:rPr lang="en-US" sz="2000" dirty="0"/>
              <a:t>, Antonio Ricci, 2020)</a:t>
            </a:r>
            <a:endParaRPr lang="en-US" dirty="0"/>
          </a:p>
          <a:p>
            <a:r>
              <a:rPr lang="en-US" i="1" dirty="0"/>
              <a:t>Measuring Economic Policy Uncertainty </a:t>
            </a:r>
            <a:r>
              <a:rPr lang="en-US" sz="2000" dirty="0"/>
              <a:t>(Baker, Bloom, Davis, 2016)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F6D32-A507-2B4F-B55B-9EDDC76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3162"/>
            <a:ext cx="12192000" cy="12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9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9EE8B-16C3-9143-99C2-C0C7817A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752F-38C2-A24C-9F26-0F2DB3F5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275987"/>
          </a:xfrm>
        </p:spPr>
        <p:txBody>
          <a:bodyPr>
            <a:normAutofit/>
          </a:bodyPr>
          <a:lstStyle/>
          <a:p>
            <a:r>
              <a:rPr lang="en-US" sz="1400" dirty="0"/>
              <a:t>Dow Jones’ Factiva News Aggregator*</a:t>
            </a:r>
          </a:p>
          <a:p>
            <a:r>
              <a:rPr lang="en-US" sz="1400" dirty="0"/>
              <a:t>Articles published by major English-language newspapers (cross-section of three main papers):</a:t>
            </a:r>
          </a:p>
          <a:p>
            <a:r>
              <a:rPr lang="en-US" sz="1400" dirty="0"/>
              <a:t>Identifiers: Domestic/Foreign Markets, Mortgage Refinancing, Mortgage Planning, Market Research, Small/Medium Businesses, Asset Backed Securities, economic growth/recession</a:t>
            </a:r>
          </a:p>
          <a:p>
            <a:r>
              <a:rPr lang="en-US" sz="1700" b="1" dirty="0"/>
              <a:t>Post COVID-19 Inflation</a:t>
            </a:r>
            <a:endParaRPr lang="en-US" sz="1700" dirty="0"/>
          </a:p>
          <a:p>
            <a:pPr lvl="1"/>
            <a:r>
              <a:rPr lang="en-US" sz="1200" dirty="0"/>
              <a:t>01/01/2019 to 04/30/2022</a:t>
            </a:r>
          </a:p>
          <a:p>
            <a:pPr lvl="1"/>
            <a:r>
              <a:rPr lang="en-US" sz="1200" dirty="0"/>
              <a:t>490,483 articles</a:t>
            </a:r>
            <a:endParaRPr lang="en-US" sz="1200" b="1" dirty="0"/>
          </a:p>
          <a:p>
            <a:r>
              <a:rPr lang="en-US" sz="1700" b="1" dirty="0"/>
              <a:t>GFC</a:t>
            </a:r>
            <a:endParaRPr lang="en-US" sz="1700" dirty="0"/>
          </a:p>
          <a:p>
            <a:pPr lvl="1"/>
            <a:r>
              <a:rPr lang="en-US" sz="1200" dirty="0"/>
              <a:t>01/01/2006 to 12/31/2010</a:t>
            </a:r>
          </a:p>
          <a:p>
            <a:pPr lvl="1"/>
            <a:r>
              <a:rPr lang="en-US" sz="1200" dirty="0"/>
              <a:t>298,589 articles</a:t>
            </a:r>
          </a:p>
          <a:p>
            <a:pPr lvl="1"/>
            <a:r>
              <a:rPr lang="en-US" sz="1200" dirty="0"/>
              <a:t>TRAINING SET</a:t>
            </a:r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2D1796-7F63-7040-95B3-AC16ADB8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70986"/>
              </p:ext>
            </p:extLst>
          </p:nvPr>
        </p:nvGraphicFramePr>
        <p:xfrm>
          <a:off x="4966076" y="1797750"/>
          <a:ext cx="6253213" cy="283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404">
                  <a:extLst>
                    <a:ext uri="{9D8B030D-6E8A-4147-A177-3AD203B41FA5}">
                      <a16:colId xmlns:a16="http://schemas.microsoft.com/office/drawing/2014/main" val="2911336096"/>
                    </a:ext>
                  </a:extLst>
                </a:gridCol>
                <a:gridCol w="1298647">
                  <a:extLst>
                    <a:ext uri="{9D8B030D-6E8A-4147-A177-3AD203B41FA5}">
                      <a16:colId xmlns:a16="http://schemas.microsoft.com/office/drawing/2014/main" val="4160163505"/>
                    </a:ext>
                  </a:extLst>
                </a:gridCol>
                <a:gridCol w="1147054">
                  <a:extLst>
                    <a:ext uri="{9D8B030D-6E8A-4147-A177-3AD203B41FA5}">
                      <a16:colId xmlns:a16="http://schemas.microsoft.com/office/drawing/2014/main" val="2386850383"/>
                    </a:ext>
                  </a:extLst>
                </a:gridCol>
                <a:gridCol w="1147054">
                  <a:extLst>
                    <a:ext uri="{9D8B030D-6E8A-4147-A177-3AD203B41FA5}">
                      <a16:colId xmlns:a16="http://schemas.microsoft.com/office/drawing/2014/main" val="2135340928"/>
                    </a:ext>
                  </a:extLst>
                </a:gridCol>
                <a:gridCol w="1147054">
                  <a:extLst>
                    <a:ext uri="{9D8B030D-6E8A-4147-A177-3AD203B41FA5}">
                      <a16:colId xmlns:a16="http://schemas.microsoft.com/office/drawing/2014/main" val="2460292493"/>
                    </a:ext>
                  </a:extLst>
                </a:gridCol>
              </a:tblGrid>
              <a:tr h="94594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Los Angeles Times</a:t>
                      </a:r>
                    </a:p>
                  </a:txBody>
                  <a:tcPr marL="90956" marR="90956" marT="45478" marB="45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Boston Globe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New York Times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Wall Street Journal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Chicago Tribune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55959"/>
                  </a:ext>
                </a:extLst>
              </a:tr>
              <a:tr h="673073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Washington Post</a:t>
                      </a:r>
                    </a:p>
                  </a:txBody>
                  <a:tcPr marL="90956" marR="90956" marT="45478" marB="45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ABC Network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CBS Network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NBC Network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USA Today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285"/>
                  </a:ext>
                </a:extLst>
              </a:tr>
              <a:tr h="1218808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Miami Herald</a:t>
                      </a:r>
                    </a:p>
                  </a:txBody>
                  <a:tcPr marL="90956" marR="90956" marT="45478" marB="45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San Francisco Chronicle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The Dallas Morning News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80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7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FE8-D3E0-7C40-A89B-B9AF721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Process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36138F-CD4D-D04E-8272-1F58DEF3C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521" y="1857709"/>
            <a:ext cx="5795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6036B-FC5C-984F-82B9-B27F476437E9}"/>
              </a:ext>
            </a:extLst>
          </p:cNvPr>
          <p:cNvSpPr txBox="1"/>
          <p:nvPr/>
        </p:nvSpPr>
        <p:spPr>
          <a:xfrm>
            <a:off x="1257151" y="2551837"/>
            <a:ext cx="4301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Collecting Raw, Labelled Data</a:t>
            </a:r>
          </a:p>
          <a:p>
            <a:pPr marL="342900" indent="-342900">
              <a:buAutoNum type="arabicPeriod"/>
            </a:pPr>
            <a:r>
              <a:rPr lang="en-US" dirty="0"/>
              <a:t>Preprocessing</a:t>
            </a:r>
          </a:p>
          <a:p>
            <a:pPr marL="342900" indent="-342900">
              <a:buAutoNum type="arabicPeriod"/>
            </a:pPr>
            <a:r>
              <a:rPr lang="en-US" dirty="0"/>
              <a:t>Numerical Encoding of Text</a:t>
            </a:r>
          </a:p>
          <a:p>
            <a:pPr marL="342900" indent="-342900">
              <a:buAutoNum type="arabicPeriod"/>
            </a:pPr>
            <a:r>
              <a:rPr lang="en-US" dirty="0"/>
              <a:t>ML Algorithms</a:t>
            </a:r>
          </a:p>
          <a:p>
            <a:pPr marL="342900" indent="-342900">
              <a:buAutoNum type="arabicPeriod"/>
            </a:pPr>
            <a:r>
              <a:rPr lang="en-US" dirty="0"/>
              <a:t>Hyper-tuning and Training of ML Models</a:t>
            </a:r>
          </a:p>
          <a:p>
            <a:pPr marL="342900" indent="-342900">
              <a:buAutoNum type="arabicPeriod"/>
            </a:pPr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86064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C135-BDC0-F545-9854-0D838578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867F-781E-F14C-AD67-3FB018E3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GFC</a:t>
            </a:r>
          </a:p>
          <a:p>
            <a:r>
              <a:rPr lang="en-US" dirty="0"/>
              <a:t>Positive, Negative</a:t>
            </a:r>
          </a:p>
          <a:p>
            <a:r>
              <a:rPr lang="en-US" dirty="0"/>
              <a:t>SMOTE oversampling added positive 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D9986B3-C635-A04F-B445-24A1155A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95" y="3429000"/>
            <a:ext cx="8458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F79-E3D6-A84B-B79E-DEB4BB4F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Pre-Processing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743F5-BF5B-424B-8AC5-2672139F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351338"/>
          </a:xfrm>
        </p:spPr>
        <p:txBody>
          <a:bodyPr/>
          <a:lstStyle/>
          <a:p>
            <a:r>
              <a:rPr lang="en-US" dirty="0"/>
              <a:t>Lower Case</a:t>
            </a:r>
          </a:p>
          <a:p>
            <a:r>
              <a:rPr lang="en-US" dirty="0"/>
              <a:t>Remove punctuation</a:t>
            </a:r>
          </a:p>
          <a:p>
            <a:r>
              <a:rPr lang="en-US" dirty="0"/>
              <a:t>Remove unnecessary items: URLs, Author Names, etc.</a:t>
            </a:r>
          </a:p>
          <a:p>
            <a:r>
              <a:rPr lang="en-US" dirty="0"/>
              <a:t>Remove stopwords</a:t>
            </a:r>
          </a:p>
          <a:p>
            <a:r>
              <a:rPr lang="en-US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62312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573C3-DAE1-7743-8972-081221CF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Numerical Encoding of Text &amp; Wordclouds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60D6-2AEB-7A44-8B51-B15B959C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TF-IDF</a:t>
            </a:r>
          </a:p>
          <a:p>
            <a:r>
              <a:rPr lang="en-US" sz="2200"/>
              <a:t>News Articles via Word Clouds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98C1B-D7F8-C640-8EF3-4208467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17" y="2136838"/>
            <a:ext cx="4346134" cy="43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7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063-873E-DC49-B1C2-B038D603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Recession-Based Words: GFC Sentiment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9A6B0A-E7D0-824C-9B3B-C1C36141A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22404"/>
              </p:ext>
            </p:extLst>
          </p:nvPr>
        </p:nvGraphicFramePr>
        <p:xfrm>
          <a:off x="452438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DA928-6F9B-344C-A82F-D3D7244E4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66533"/>
              </p:ext>
            </p:extLst>
          </p:nvPr>
        </p:nvGraphicFramePr>
        <p:xfrm>
          <a:off x="452438" y="3655695"/>
          <a:ext cx="523398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2336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28B0355-A85E-2C4A-83CD-3F7368F11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52018"/>
              </p:ext>
            </p:extLst>
          </p:nvPr>
        </p:nvGraphicFramePr>
        <p:xfrm>
          <a:off x="5686426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575B961-CAE4-D54C-AECD-83AD850AF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13471"/>
              </p:ext>
            </p:extLst>
          </p:nvPr>
        </p:nvGraphicFramePr>
        <p:xfrm>
          <a:off x="5686426" y="3667443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4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9665</TotalTime>
  <Words>713</Words>
  <Application>Microsoft Macintosh PowerPoint</Application>
  <PresentationFormat>Widescreen</PresentationFormat>
  <Paragraphs>245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Measuring Sentiment of Recessions Using News Articles and NLP</vt:lpstr>
      <vt:lpstr>Problem Statement</vt:lpstr>
      <vt:lpstr>Literature Review – Main Ideas</vt:lpstr>
      <vt:lpstr>Data Acquisition</vt:lpstr>
      <vt:lpstr>Overview of Process</vt:lpstr>
      <vt:lpstr>Training Data</vt:lpstr>
      <vt:lpstr>Pre-Processing</vt:lpstr>
      <vt:lpstr>Numerical Encoding of Text &amp; Wordclouds</vt:lpstr>
      <vt:lpstr>Recession-Based Words: GFC Sentiment</vt:lpstr>
      <vt:lpstr>Recession-Based Words: GFC Sentiment (2)</vt:lpstr>
      <vt:lpstr>ML Algorithms</vt:lpstr>
      <vt:lpstr>Recession-Based Words: COVID Sentiment</vt:lpstr>
      <vt:lpstr>GFC – COVID19</vt:lpstr>
      <vt:lpstr>Overall 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Measure of Social Unrest Using News Articles and NLP</dc:title>
  <dc:creator>Saez, Dylan Carolyn</dc:creator>
  <cp:lastModifiedBy>Saez, Dylan Carolyn</cp:lastModifiedBy>
  <cp:revision>17</cp:revision>
  <dcterms:created xsi:type="dcterms:W3CDTF">2021-10-29T16:42:26Z</dcterms:created>
  <dcterms:modified xsi:type="dcterms:W3CDTF">2022-05-02T20:02:13Z</dcterms:modified>
</cp:coreProperties>
</file>