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7" r:id="rId8"/>
    <p:sldId id="266" r:id="rId9"/>
    <p:sldId id="262" r:id="rId10"/>
    <p:sldId id="26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12/25/2023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12/25/2023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12/25/2023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91DB9-26AC-ACEA-0949-C71D762BECEB}"/>
              </a:ext>
            </a:extLst>
          </p:cNvPr>
          <p:cNvSpPr>
            <a:spLocks noGrp="1"/>
          </p:cNvSpPr>
          <p:nvPr>
            <p:ph type="ctrTitle"/>
          </p:nvPr>
        </p:nvSpPr>
        <p:spPr>
          <a:xfrm>
            <a:off x="224117" y="1956296"/>
            <a:ext cx="10039537" cy="2429436"/>
          </a:xfrm>
        </p:spPr>
        <p:txBody>
          <a:bodyPr/>
          <a:lstStyle/>
          <a:p>
            <a:r>
              <a:rPr lang="en-IN" dirty="0"/>
              <a:t> Credit Risk Analyzer </a:t>
            </a:r>
            <a:br>
              <a:rPr lang="en-IN" dirty="0"/>
            </a:br>
            <a:r>
              <a:rPr lang="en-IN" dirty="0"/>
              <a:t>PREDICTION</a:t>
            </a:r>
            <a:br>
              <a:rPr lang="en-IN" dirty="0"/>
            </a:br>
            <a:r>
              <a:rPr lang="en-IN" dirty="0"/>
              <a:t> </a:t>
            </a:r>
          </a:p>
        </p:txBody>
      </p:sp>
    </p:spTree>
    <p:extLst>
      <p:ext uri="{BB962C8B-B14F-4D97-AF65-F5344CB8AC3E}">
        <p14:creationId xmlns:p14="http://schemas.microsoft.com/office/powerpoint/2010/main" val="783479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54EA6A-6DAD-49A7-D9C8-E29D0E1DF100}"/>
              </a:ext>
            </a:extLst>
          </p:cNvPr>
          <p:cNvSpPr>
            <a:spLocks noGrp="1"/>
          </p:cNvSpPr>
          <p:nvPr>
            <p:ph idx="1"/>
          </p:nvPr>
        </p:nvSpPr>
        <p:spPr>
          <a:xfrm>
            <a:off x="2209801" y="1299385"/>
            <a:ext cx="10131425" cy="3649133"/>
          </a:xfrm>
        </p:spPr>
        <p:txBody>
          <a:bodyPr>
            <a:normAutofit/>
          </a:bodyPr>
          <a:lstStyle/>
          <a:p>
            <a:pPr marL="0" indent="0">
              <a:buNone/>
            </a:pPr>
            <a:r>
              <a:rPr lang="en-IN" sz="8000" dirty="0"/>
              <a:t>THANK YOU!</a:t>
            </a:r>
          </a:p>
        </p:txBody>
      </p:sp>
    </p:spTree>
    <p:extLst>
      <p:ext uri="{BB962C8B-B14F-4D97-AF65-F5344CB8AC3E}">
        <p14:creationId xmlns:p14="http://schemas.microsoft.com/office/powerpoint/2010/main" val="3887553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F993E-0912-60F7-E544-7FB2635C1D69}"/>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EEB7A463-AFB5-F56D-D78E-F144B982DD39}"/>
              </a:ext>
            </a:extLst>
          </p:cNvPr>
          <p:cNvSpPr>
            <a:spLocks noGrp="1"/>
          </p:cNvSpPr>
          <p:nvPr>
            <p:ph idx="1"/>
          </p:nvPr>
        </p:nvSpPr>
        <p:spPr/>
        <p:txBody>
          <a:bodyPr>
            <a:normAutofit lnSpcReduction="10000"/>
          </a:bodyPr>
          <a:lstStyle/>
          <a:p>
            <a:r>
              <a:rPr lang="en-US" dirty="0"/>
              <a:t>to avoids loss of company money we will  check previous consumer loan history to use EDA for the dataset to check which consumer is right to take loan and which consumer is not </a:t>
            </a:r>
          </a:p>
          <a:p>
            <a:pPr algn="l"/>
            <a:r>
              <a:rPr lang="en-US" b="0" i="0" dirty="0">
                <a:solidFill>
                  <a:schemeClr val="tx2"/>
                </a:solidFill>
                <a:effectLst/>
                <a:latin typeface="freight-text-pro"/>
              </a:rPr>
              <a:t>When a client applies for a loan, there are four types of decisions that could be taken by the client/company):</a:t>
            </a:r>
          </a:p>
          <a:p>
            <a:pPr algn="l">
              <a:buFont typeface="Arial" panose="020B0604020202020204" pitchFamily="34" charset="0"/>
              <a:buChar char="•"/>
            </a:pPr>
            <a:r>
              <a:rPr lang="en-US" b="1" i="0" dirty="0">
                <a:solidFill>
                  <a:schemeClr val="tx2"/>
                </a:solidFill>
                <a:effectLst/>
                <a:latin typeface="freight-text-pro"/>
              </a:rPr>
              <a:t>Approved:</a:t>
            </a:r>
            <a:r>
              <a:rPr lang="en-US" b="0" i="0" dirty="0">
                <a:solidFill>
                  <a:schemeClr val="tx2"/>
                </a:solidFill>
                <a:effectLst/>
                <a:latin typeface="freight-text-pro"/>
              </a:rPr>
              <a:t> The company has approved the loan application</a:t>
            </a:r>
          </a:p>
          <a:p>
            <a:pPr algn="l">
              <a:buFont typeface="Arial" panose="020B0604020202020204" pitchFamily="34" charset="0"/>
              <a:buChar char="•"/>
            </a:pPr>
            <a:r>
              <a:rPr lang="en-US" b="1" i="0" dirty="0">
                <a:solidFill>
                  <a:schemeClr val="tx2"/>
                </a:solidFill>
                <a:effectLst/>
                <a:latin typeface="freight-text-pro"/>
              </a:rPr>
              <a:t>Cancelled: </a:t>
            </a:r>
            <a:r>
              <a:rPr lang="en-US" b="0" i="0" dirty="0">
                <a:solidFill>
                  <a:schemeClr val="tx2"/>
                </a:solidFill>
                <a:effectLst/>
                <a:latin typeface="freight-text-pro"/>
              </a:rPr>
              <a:t>The client cancelled the application sometime during approval. Either the client changed her/his mind about the loan or in some cases due to a higher risk of the client, he received worse pricing which he did not want.</a:t>
            </a:r>
          </a:p>
          <a:p>
            <a:pPr algn="l">
              <a:buFont typeface="Arial" panose="020B0604020202020204" pitchFamily="34" charset="0"/>
              <a:buChar char="•"/>
            </a:pPr>
            <a:r>
              <a:rPr lang="en-US" b="1" i="0" dirty="0">
                <a:solidFill>
                  <a:schemeClr val="tx2"/>
                </a:solidFill>
                <a:effectLst/>
                <a:latin typeface="freight-text-pro"/>
              </a:rPr>
              <a:t>Refused:</a:t>
            </a:r>
            <a:r>
              <a:rPr lang="en-US" b="0" i="0" dirty="0">
                <a:solidFill>
                  <a:schemeClr val="tx2"/>
                </a:solidFill>
                <a:effectLst/>
                <a:latin typeface="freight-text-pro"/>
              </a:rPr>
              <a:t> The company had rejected the loan (because the client does not meet their requirements etc.).</a:t>
            </a:r>
          </a:p>
          <a:p>
            <a:pPr algn="l">
              <a:buFont typeface="Arial" panose="020B0604020202020204" pitchFamily="34" charset="0"/>
              <a:buChar char="•"/>
            </a:pPr>
            <a:r>
              <a:rPr lang="en-US" b="1" i="0" dirty="0">
                <a:solidFill>
                  <a:schemeClr val="tx2"/>
                </a:solidFill>
                <a:effectLst/>
                <a:latin typeface="freight-text-pro"/>
              </a:rPr>
              <a:t>Unused offer: </a:t>
            </a:r>
            <a:r>
              <a:rPr lang="en-US" b="0" i="0" dirty="0">
                <a:solidFill>
                  <a:schemeClr val="tx2"/>
                </a:solidFill>
                <a:effectLst/>
                <a:latin typeface="freight-text-pro"/>
              </a:rPr>
              <a:t>The loan has been cancelled by the client but at different stages of the process.</a:t>
            </a:r>
          </a:p>
          <a:p>
            <a:endParaRPr lang="en-IN" dirty="0"/>
          </a:p>
        </p:txBody>
      </p:sp>
    </p:spTree>
    <p:extLst>
      <p:ext uri="{BB962C8B-B14F-4D97-AF65-F5344CB8AC3E}">
        <p14:creationId xmlns:p14="http://schemas.microsoft.com/office/powerpoint/2010/main" val="1244363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699B1-0196-68F5-5122-D1073A098D50}"/>
              </a:ext>
            </a:extLst>
          </p:cNvPr>
          <p:cNvSpPr>
            <a:spLocks noGrp="1"/>
          </p:cNvSpPr>
          <p:nvPr>
            <p:ph type="title"/>
          </p:nvPr>
        </p:nvSpPr>
        <p:spPr/>
        <p:txBody>
          <a:bodyPr/>
          <a:lstStyle/>
          <a:p>
            <a:r>
              <a:rPr lang="en-IN" dirty="0"/>
              <a:t>Dataset :-</a:t>
            </a:r>
          </a:p>
        </p:txBody>
      </p:sp>
      <p:sp>
        <p:nvSpPr>
          <p:cNvPr id="3" name="Content Placeholder 2">
            <a:extLst>
              <a:ext uri="{FF2B5EF4-FFF2-40B4-BE49-F238E27FC236}">
                <a16:creationId xmlns:a16="http://schemas.microsoft.com/office/drawing/2014/main" id="{F82E27E5-C4DC-A90A-4297-203DBAA65A96}"/>
              </a:ext>
            </a:extLst>
          </p:cNvPr>
          <p:cNvSpPr>
            <a:spLocks noGrp="1"/>
          </p:cNvSpPr>
          <p:nvPr>
            <p:ph idx="1"/>
          </p:nvPr>
        </p:nvSpPr>
        <p:spPr/>
        <p:txBody>
          <a:bodyPr/>
          <a:lstStyle/>
          <a:p>
            <a:pPr algn="l" rtl="0"/>
            <a:r>
              <a:rPr lang="en-US" b="0" i="0" dirty="0">
                <a:effectLst/>
                <a:latin typeface="freight-text-pro"/>
              </a:rPr>
              <a:t>This dataset has 3 files as explained below: </a:t>
            </a:r>
          </a:p>
          <a:p>
            <a:pPr algn="l" rtl="0"/>
            <a:r>
              <a:rPr lang="en-US" b="0" i="0" dirty="0">
                <a:effectLst/>
                <a:latin typeface="freight-text-pro"/>
              </a:rPr>
              <a:t> </a:t>
            </a:r>
          </a:p>
          <a:p>
            <a:pPr algn="l" rtl="0">
              <a:buFont typeface="+mj-lt"/>
              <a:buAutoNum type="arabicPeriod"/>
            </a:pPr>
            <a:r>
              <a:rPr lang="en-US" b="0" i="1" dirty="0">
                <a:effectLst/>
                <a:latin typeface="freight-text-pro"/>
              </a:rPr>
              <a:t>'application_data.csv'</a:t>
            </a:r>
            <a:r>
              <a:rPr lang="en-US" b="0" i="0" dirty="0">
                <a:effectLst/>
                <a:latin typeface="freight-text-pro"/>
              </a:rPr>
              <a:t>  contains all the information of the client at the time of application.</a:t>
            </a:r>
            <a:r>
              <a:rPr lang="en-US" b="0" i="1" dirty="0">
                <a:effectLst/>
                <a:latin typeface="freight-text-pro"/>
              </a:rPr>
              <a:t> </a:t>
            </a:r>
            <a:r>
              <a:rPr lang="en-US" b="0" i="0" dirty="0">
                <a:effectLst/>
                <a:latin typeface="freight-text-pro"/>
              </a:rPr>
              <a:t>The data is about whether a </a:t>
            </a:r>
            <a:r>
              <a:rPr lang="en-US" b="1" i="0" dirty="0">
                <a:effectLst/>
                <a:latin typeface="freight-text-pro"/>
              </a:rPr>
              <a:t>client has payment difficulties.</a:t>
            </a:r>
            <a:br>
              <a:rPr lang="en-US" b="0" i="0" dirty="0">
                <a:effectLst/>
                <a:latin typeface="freight-text-pro"/>
              </a:rPr>
            </a:br>
            <a:r>
              <a:rPr lang="en-US" b="0" i="0" dirty="0">
                <a:effectLst/>
                <a:latin typeface="freight-text-pro"/>
              </a:rPr>
              <a:t> </a:t>
            </a:r>
          </a:p>
          <a:p>
            <a:pPr algn="l" rtl="0">
              <a:buFont typeface="+mj-lt"/>
              <a:buAutoNum type="arabicPeriod"/>
            </a:pPr>
            <a:r>
              <a:rPr lang="en-US" b="0" i="1" dirty="0">
                <a:effectLst/>
                <a:latin typeface="freight-text-pro"/>
              </a:rPr>
              <a:t>'previous_application.csv' </a:t>
            </a:r>
            <a:r>
              <a:rPr lang="en-US" b="0" i="0" dirty="0">
                <a:effectLst/>
                <a:latin typeface="freight-text-pro"/>
              </a:rPr>
              <a:t>contains information about the client’s previous loan data. It contains the data on whether the previous application had been </a:t>
            </a:r>
            <a:r>
              <a:rPr lang="en-US" b="1" i="0" dirty="0">
                <a:effectLst/>
                <a:latin typeface="freight-text-pro"/>
              </a:rPr>
              <a:t>Approved, Cancelled, Refused or Unused offer.</a:t>
            </a:r>
            <a:br>
              <a:rPr lang="en-US" b="0" i="0" dirty="0">
                <a:effectLst/>
                <a:latin typeface="freight-text-pro"/>
              </a:rPr>
            </a:br>
            <a:r>
              <a:rPr lang="en-US" b="0" i="0" dirty="0">
                <a:effectLst/>
                <a:latin typeface="freight-text-pro"/>
              </a:rPr>
              <a:t> </a:t>
            </a:r>
          </a:p>
          <a:p>
            <a:pPr algn="l" rtl="0">
              <a:buFont typeface="+mj-lt"/>
              <a:buAutoNum type="arabicPeriod"/>
            </a:pPr>
            <a:r>
              <a:rPr lang="en-US" b="0" i="1" dirty="0">
                <a:effectLst/>
                <a:latin typeface="freight-text-pro"/>
              </a:rPr>
              <a:t>'columns_description.csv'</a:t>
            </a:r>
            <a:r>
              <a:rPr lang="en-US" b="0" i="0" dirty="0">
                <a:effectLst/>
                <a:latin typeface="freight-text-pro"/>
              </a:rPr>
              <a:t> is data dictionary which describes the meaning of the variables.</a:t>
            </a:r>
          </a:p>
          <a:p>
            <a:pPr marL="0" indent="0" algn="l" rtl="0">
              <a:buNone/>
            </a:pPr>
            <a:endParaRPr lang="en-US" b="0" i="0" dirty="0">
              <a:effectLst/>
              <a:latin typeface="freight-text-pro"/>
            </a:endParaRPr>
          </a:p>
          <a:p>
            <a:endParaRPr lang="en-IN" dirty="0"/>
          </a:p>
        </p:txBody>
      </p:sp>
    </p:spTree>
    <p:extLst>
      <p:ext uri="{BB962C8B-B14F-4D97-AF65-F5344CB8AC3E}">
        <p14:creationId xmlns:p14="http://schemas.microsoft.com/office/powerpoint/2010/main" val="3417026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DE7FD-2490-22EF-5B0E-FDF6B2760870}"/>
              </a:ext>
            </a:extLst>
          </p:cNvPr>
          <p:cNvSpPr>
            <a:spLocks noGrp="1"/>
          </p:cNvSpPr>
          <p:nvPr>
            <p:ph type="title"/>
          </p:nvPr>
        </p:nvSpPr>
        <p:spPr/>
        <p:txBody>
          <a:bodyPr/>
          <a:lstStyle/>
          <a:p>
            <a:r>
              <a:rPr lang="en-IN" dirty="0"/>
              <a:t>Approach</a:t>
            </a:r>
          </a:p>
        </p:txBody>
      </p:sp>
      <p:sp>
        <p:nvSpPr>
          <p:cNvPr id="3" name="Content Placeholder 2">
            <a:extLst>
              <a:ext uri="{FF2B5EF4-FFF2-40B4-BE49-F238E27FC236}">
                <a16:creationId xmlns:a16="http://schemas.microsoft.com/office/drawing/2014/main" id="{DFDCCEFE-4B4C-299B-CBAA-106BD1F2C2F9}"/>
              </a:ext>
            </a:extLst>
          </p:cNvPr>
          <p:cNvSpPr>
            <a:spLocks noGrp="1"/>
          </p:cNvSpPr>
          <p:nvPr>
            <p:ph idx="1"/>
          </p:nvPr>
        </p:nvSpPr>
        <p:spPr/>
        <p:txBody>
          <a:bodyPr/>
          <a:lstStyle/>
          <a:p>
            <a:r>
              <a:rPr lang="en-US" dirty="0"/>
              <a:t>check previous loan history step-by-step to understand consumer data what is actual reason of consumer </a:t>
            </a:r>
          </a:p>
          <a:p>
            <a:r>
              <a:rPr lang="en-US" dirty="0"/>
              <a:t>use different EDA technics to explore data more and clean it with unused or missing data values </a:t>
            </a:r>
          </a:p>
          <a:p>
            <a:r>
              <a:rPr lang="en-US" dirty="0"/>
              <a:t>for clear understanding we can use visualizations   </a:t>
            </a:r>
          </a:p>
          <a:p>
            <a:r>
              <a:rPr lang="en-US" dirty="0"/>
              <a:t>to solve problem</a:t>
            </a:r>
          </a:p>
          <a:p>
            <a:r>
              <a:rPr lang="en-US" dirty="0"/>
              <a:t>I have merge two files i.e.</a:t>
            </a:r>
            <a:r>
              <a:rPr lang="en-US" b="0" i="1" dirty="0">
                <a:effectLst/>
                <a:latin typeface="freight-text-pro"/>
              </a:rPr>
              <a:t> 'application_data.csv’</a:t>
            </a:r>
            <a:r>
              <a:rPr lang="en-US" b="0" i="0" dirty="0">
                <a:effectLst/>
                <a:latin typeface="freight-text-pro"/>
              </a:rPr>
              <a:t>  and  </a:t>
            </a:r>
            <a:r>
              <a:rPr lang="en-US" b="0" i="1" dirty="0">
                <a:effectLst/>
                <a:latin typeface="freight-text-pro"/>
              </a:rPr>
              <a:t>'previous_application.csv’  for solve problem with checking of previous and current data of customer.</a:t>
            </a:r>
            <a:endParaRPr lang="en-IN" dirty="0"/>
          </a:p>
        </p:txBody>
      </p:sp>
    </p:spTree>
    <p:extLst>
      <p:ext uri="{BB962C8B-B14F-4D97-AF65-F5344CB8AC3E}">
        <p14:creationId xmlns:p14="http://schemas.microsoft.com/office/powerpoint/2010/main" val="1142226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1993E-999F-17CE-F9E0-990147106916}"/>
              </a:ext>
            </a:extLst>
          </p:cNvPr>
          <p:cNvSpPr>
            <a:spLocks noGrp="1"/>
          </p:cNvSpPr>
          <p:nvPr>
            <p:ph type="title"/>
          </p:nvPr>
        </p:nvSpPr>
        <p:spPr/>
        <p:txBody>
          <a:bodyPr/>
          <a:lstStyle/>
          <a:p>
            <a:r>
              <a:rPr lang="en-IN" dirty="0"/>
              <a:t>EDA</a:t>
            </a:r>
          </a:p>
        </p:txBody>
      </p:sp>
      <p:sp>
        <p:nvSpPr>
          <p:cNvPr id="3" name="Content Placeholder 2">
            <a:extLst>
              <a:ext uri="{FF2B5EF4-FFF2-40B4-BE49-F238E27FC236}">
                <a16:creationId xmlns:a16="http://schemas.microsoft.com/office/drawing/2014/main" id="{42911252-04D5-84D3-C843-DF9FD6490750}"/>
              </a:ext>
            </a:extLst>
          </p:cNvPr>
          <p:cNvSpPr>
            <a:spLocks noGrp="1"/>
          </p:cNvSpPr>
          <p:nvPr>
            <p:ph idx="1"/>
          </p:nvPr>
        </p:nvSpPr>
        <p:spPr/>
        <p:txBody>
          <a:bodyPr>
            <a:normAutofit fontScale="70000" lnSpcReduction="20000"/>
          </a:bodyPr>
          <a:lstStyle/>
          <a:p>
            <a:pPr marL="0" indent="0">
              <a:buNone/>
            </a:pPr>
            <a:r>
              <a:rPr lang="en-IN" dirty="0"/>
              <a:t>1.DATA </a:t>
            </a:r>
            <a:r>
              <a:rPr lang="en-IN" dirty="0" err="1"/>
              <a:t>SOURCING:use</a:t>
            </a:r>
            <a:r>
              <a:rPr lang="en-IN" dirty="0"/>
              <a:t> different </a:t>
            </a:r>
            <a:r>
              <a:rPr lang="en-IN" dirty="0" err="1"/>
              <a:t>numpy</a:t>
            </a:r>
            <a:r>
              <a:rPr lang="en-IN" dirty="0"/>
              <a:t> and pandas function :</a:t>
            </a:r>
          </a:p>
          <a:p>
            <a:pPr marL="0" indent="0">
              <a:buNone/>
            </a:pPr>
            <a:r>
              <a:rPr lang="en-US" b="0" dirty="0">
                <a:solidFill>
                  <a:srgbClr val="D4D4D4"/>
                </a:solidFill>
                <a:effectLst/>
                <a:latin typeface="Courier New" panose="02070309020205020404" pitchFamily="49" charset="0"/>
              </a:rPr>
              <a:t> Summary In Data Exploring we check first </a:t>
            </a:r>
            <a:r>
              <a:rPr lang="en-US" b="0" dirty="0" err="1">
                <a:solidFill>
                  <a:srgbClr val="D4D4D4"/>
                </a:solidFill>
                <a:effectLst/>
                <a:latin typeface="Courier New" panose="02070309020205020404" pitchFamily="49" charset="0"/>
              </a:rPr>
              <a:t>record,last</a:t>
            </a:r>
            <a:r>
              <a:rPr lang="en-US" b="0" dirty="0">
                <a:solidFill>
                  <a:srgbClr val="D4D4D4"/>
                </a:solidFill>
                <a:effectLst/>
                <a:latin typeface="Courier New" panose="02070309020205020404" pitchFamily="49" charset="0"/>
              </a:rPr>
              <a:t> </a:t>
            </a:r>
            <a:r>
              <a:rPr lang="en-US" b="0" dirty="0" err="1">
                <a:solidFill>
                  <a:srgbClr val="D4D4D4"/>
                </a:solidFill>
                <a:effectLst/>
                <a:latin typeface="Courier New" panose="02070309020205020404" pitchFamily="49" charset="0"/>
              </a:rPr>
              <a:t>record,shape</a:t>
            </a:r>
            <a:r>
              <a:rPr lang="en-US" b="0" dirty="0">
                <a:solidFill>
                  <a:srgbClr val="D4D4D4"/>
                </a:solidFill>
                <a:effectLst/>
                <a:latin typeface="Courier New" panose="02070309020205020404" pitchFamily="49" charset="0"/>
              </a:rPr>
              <a:t> of </a:t>
            </a:r>
            <a:r>
              <a:rPr lang="en-US" b="0" dirty="0" err="1">
                <a:solidFill>
                  <a:srgbClr val="D4D4D4"/>
                </a:solidFill>
                <a:effectLst/>
                <a:latin typeface="Courier New" panose="02070309020205020404" pitchFamily="49" charset="0"/>
              </a:rPr>
              <a:t>dataset,columns</a:t>
            </a:r>
            <a:r>
              <a:rPr lang="en-US" b="0" dirty="0">
                <a:solidFill>
                  <a:srgbClr val="D4D4D4"/>
                </a:solidFill>
                <a:effectLst/>
                <a:latin typeface="Courier New" panose="02070309020205020404" pitchFamily="49" charset="0"/>
              </a:rPr>
              <a:t> present in </a:t>
            </a:r>
            <a:r>
              <a:rPr lang="en-US" b="0" dirty="0" err="1">
                <a:solidFill>
                  <a:srgbClr val="D4D4D4"/>
                </a:solidFill>
                <a:effectLst/>
                <a:latin typeface="Courier New" panose="02070309020205020404" pitchFamily="49" charset="0"/>
              </a:rPr>
              <a:t>dataset,missing</a:t>
            </a:r>
            <a:r>
              <a:rPr lang="en-US" b="0" dirty="0">
                <a:solidFill>
                  <a:srgbClr val="D4D4D4"/>
                </a:solidFill>
                <a:effectLst/>
                <a:latin typeface="Courier New" panose="02070309020205020404" pitchFamily="49" charset="0"/>
              </a:rPr>
              <a:t> values count in </a:t>
            </a:r>
            <a:r>
              <a:rPr lang="en-US" b="0" dirty="0" err="1">
                <a:solidFill>
                  <a:srgbClr val="D4D4D4"/>
                </a:solidFill>
                <a:effectLst/>
                <a:latin typeface="Courier New" panose="02070309020205020404" pitchFamily="49" charset="0"/>
              </a:rPr>
              <a:t>dataset,information</a:t>
            </a:r>
            <a:r>
              <a:rPr lang="en-US" b="0" dirty="0">
                <a:solidFill>
                  <a:srgbClr val="D4D4D4"/>
                </a:solidFill>
                <a:effectLst/>
                <a:latin typeface="Courier New" panose="02070309020205020404" pitchFamily="49" charset="0"/>
              </a:rPr>
              <a:t> &amp; statistics and check duplicates.</a:t>
            </a:r>
          </a:p>
          <a:p>
            <a:pPr marL="0" indent="0">
              <a:buNone/>
            </a:pPr>
            <a:r>
              <a:rPr lang="en-IN" dirty="0"/>
              <a:t>2&gt;DATA CLENING: different </a:t>
            </a:r>
            <a:r>
              <a:rPr lang="en-IN" dirty="0" err="1"/>
              <a:t>numpy</a:t>
            </a:r>
            <a:r>
              <a:rPr lang="en-IN" dirty="0"/>
              <a:t> and pandas function:</a:t>
            </a:r>
          </a:p>
          <a:p>
            <a:pPr marL="0" indent="0">
              <a:buNone/>
            </a:pPr>
            <a:r>
              <a:rPr lang="en-US" b="0" dirty="0">
                <a:solidFill>
                  <a:srgbClr val="D4D4D4"/>
                </a:solidFill>
                <a:effectLst/>
                <a:latin typeface="Courier New" panose="02070309020205020404" pitchFamily="49" charset="0"/>
              </a:rPr>
              <a:t> In Data Cleaning we can drop unnecessary </a:t>
            </a:r>
            <a:r>
              <a:rPr lang="en-US" b="0" dirty="0" err="1">
                <a:solidFill>
                  <a:srgbClr val="D4D4D4"/>
                </a:solidFill>
                <a:effectLst/>
                <a:latin typeface="Courier New" panose="02070309020205020404" pitchFamily="49" charset="0"/>
              </a:rPr>
              <a:t>columns,fill</a:t>
            </a:r>
            <a:r>
              <a:rPr lang="en-US" b="0" dirty="0">
                <a:solidFill>
                  <a:srgbClr val="D4D4D4"/>
                </a:solidFill>
                <a:effectLst/>
                <a:latin typeface="Courier New" panose="02070309020205020404" pitchFamily="49" charset="0"/>
              </a:rPr>
              <a:t> missing values and change data types of few columns.</a:t>
            </a:r>
            <a:endParaRPr lang="en-IN" dirty="0"/>
          </a:p>
          <a:p>
            <a:pPr marL="0" indent="0">
              <a:buNone/>
            </a:pPr>
            <a:r>
              <a:rPr lang="en-IN" dirty="0"/>
              <a:t>3&gt;UNIVARIANT,BIVARIANT,MULTIVARIANT </a:t>
            </a:r>
            <a:r>
              <a:rPr lang="en-IN" dirty="0" err="1"/>
              <a:t>ANLYSIS:use</a:t>
            </a:r>
            <a:r>
              <a:rPr lang="en-IN" dirty="0"/>
              <a:t> different library like matplotlib or seaborn</a:t>
            </a:r>
          </a:p>
          <a:p>
            <a:r>
              <a:rPr lang="en-US" b="0" i="0" dirty="0">
                <a:solidFill>
                  <a:srgbClr val="D5D5D5"/>
                </a:solidFill>
                <a:effectLst/>
                <a:latin typeface="Roboto" panose="02000000000000000000" pitchFamily="2" charset="0"/>
              </a:rPr>
              <a:t>Use </a:t>
            </a:r>
            <a:r>
              <a:rPr lang="en-US" b="0" i="0" dirty="0" err="1">
                <a:solidFill>
                  <a:srgbClr val="D5D5D5"/>
                </a:solidFill>
                <a:effectLst/>
                <a:latin typeface="Roboto" panose="02000000000000000000" pitchFamily="2" charset="0"/>
              </a:rPr>
              <a:t>countplot</a:t>
            </a:r>
            <a:r>
              <a:rPr lang="en-US" b="0" i="0" dirty="0">
                <a:solidFill>
                  <a:srgbClr val="D5D5D5"/>
                </a:solidFill>
                <a:effectLst/>
                <a:latin typeface="Roboto" panose="02000000000000000000" pitchFamily="2" charset="0"/>
              </a:rPr>
              <a:t> to check reasons are distributed across different contract status </a:t>
            </a:r>
          </a:p>
          <a:p>
            <a:r>
              <a:rPr lang="en-US" b="0" i="0" dirty="0">
                <a:solidFill>
                  <a:srgbClr val="D5D5D5"/>
                </a:solidFill>
                <a:effectLst/>
                <a:latin typeface="Roboto" panose="02000000000000000000" pitchFamily="2" charset="0"/>
              </a:rPr>
              <a:t>count plot helps to visualize the distribution of the "TARGET“</a:t>
            </a:r>
          </a:p>
          <a:p>
            <a:r>
              <a:rPr lang="en-US" b="0" i="0" dirty="0">
                <a:solidFill>
                  <a:srgbClr val="D5D5D5"/>
                </a:solidFill>
                <a:effectLst/>
                <a:latin typeface="Roboto" panose="02000000000000000000" pitchFamily="2" charset="0"/>
              </a:rPr>
              <a:t>allows to quickly understand the relative frequency of each income type in the dataset.</a:t>
            </a:r>
          </a:p>
          <a:p>
            <a:r>
              <a:rPr lang="en-US" b="0" i="0" dirty="0">
                <a:solidFill>
                  <a:srgbClr val="D5D5D5"/>
                </a:solidFill>
                <a:effectLst/>
                <a:latin typeface="Roboto" panose="02000000000000000000" pitchFamily="2" charset="0"/>
              </a:rPr>
              <a:t>The visualizations offer insights into how the default rate varies across different demographics, including gender, age groups and location.</a:t>
            </a:r>
          </a:p>
          <a:p>
            <a:r>
              <a:rPr lang="en-US" b="0" i="0" dirty="0">
                <a:solidFill>
                  <a:srgbClr val="D5D5D5"/>
                </a:solidFill>
                <a:effectLst/>
                <a:latin typeface="Roboto" panose="02000000000000000000" pitchFamily="2" charset="0"/>
              </a:rPr>
              <a:t>The numeric variables heatmap helps identify correlations among financial attributes, potentially highlighting factors that contribute to risk</a:t>
            </a:r>
          </a:p>
          <a:p>
            <a:endParaRPr lang="en-IN" dirty="0"/>
          </a:p>
          <a:p>
            <a:endParaRPr lang="en-IN" dirty="0"/>
          </a:p>
        </p:txBody>
      </p:sp>
    </p:spTree>
    <p:extLst>
      <p:ext uri="{BB962C8B-B14F-4D97-AF65-F5344CB8AC3E}">
        <p14:creationId xmlns:p14="http://schemas.microsoft.com/office/powerpoint/2010/main" val="981548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9ADE4-ECB9-F05C-1AF8-1E2E697B0881}"/>
              </a:ext>
            </a:extLst>
          </p:cNvPr>
          <p:cNvSpPr>
            <a:spLocks noGrp="1"/>
          </p:cNvSpPr>
          <p:nvPr>
            <p:ph type="title"/>
          </p:nvPr>
        </p:nvSpPr>
        <p:spPr>
          <a:xfrm>
            <a:off x="4492666" y="196021"/>
            <a:ext cx="10131425" cy="197224"/>
          </a:xfrm>
        </p:spPr>
        <p:txBody>
          <a:bodyPr>
            <a:normAutofit fontScale="90000"/>
          </a:bodyPr>
          <a:lstStyle/>
          <a:p>
            <a:r>
              <a:rPr lang="en-IN" dirty="0"/>
              <a:t>graph</a:t>
            </a:r>
          </a:p>
        </p:txBody>
      </p:sp>
      <p:pic>
        <p:nvPicPr>
          <p:cNvPr id="5" name="Content Placeholder 4">
            <a:extLst>
              <a:ext uri="{FF2B5EF4-FFF2-40B4-BE49-F238E27FC236}">
                <a16:creationId xmlns:a16="http://schemas.microsoft.com/office/drawing/2014/main" id="{7273D320-8BE8-5D60-AD7E-9003BFC29876}"/>
              </a:ext>
            </a:extLst>
          </p:cNvPr>
          <p:cNvPicPr>
            <a:picLocks noGrp="1" noChangeAspect="1"/>
          </p:cNvPicPr>
          <p:nvPr>
            <p:ph idx="1"/>
          </p:nvPr>
        </p:nvPicPr>
        <p:blipFill>
          <a:blip r:embed="rId2"/>
          <a:stretch>
            <a:fillRect/>
          </a:stretch>
        </p:blipFill>
        <p:spPr>
          <a:xfrm>
            <a:off x="225661" y="504838"/>
            <a:ext cx="3467625" cy="2458353"/>
          </a:xfrm>
        </p:spPr>
      </p:pic>
      <p:sp>
        <p:nvSpPr>
          <p:cNvPr id="7" name="TextBox 6">
            <a:extLst>
              <a:ext uri="{FF2B5EF4-FFF2-40B4-BE49-F238E27FC236}">
                <a16:creationId xmlns:a16="http://schemas.microsoft.com/office/drawing/2014/main" id="{D30104B5-7676-38C5-9FB1-FEF12F8A4575}"/>
              </a:ext>
            </a:extLst>
          </p:cNvPr>
          <p:cNvSpPr txBox="1"/>
          <p:nvPr/>
        </p:nvSpPr>
        <p:spPr>
          <a:xfrm>
            <a:off x="118312" y="3372515"/>
            <a:ext cx="3467625" cy="1600438"/>
          </a:xfrm>
          <a:prstGeom prst="rect">
            <a:avLst/>
          </a:prstGeom>
          <a:noFill/>
        </p:spPr>
        <p:txBody>
          <a:bodyPr wrap="square" rtlCol="0">
            <a:spAutoFit/>
          </a:bodyPr>
          <a:lstStyle/>
          <a:p>
            <a:pPr marL="285750" indent="-285750">
              <a:buFont typeface="Wingdings" panose="05000000000000000000" pitchFamily="2" charset="2"/>
              <a:buChar char="Ø"/>
            </a:pPr>
            <a:r>
              <a:rPr lang="en-US" sz="1400" b="0" i="0" dirty="0">
                <a:effectLst/>
                <a:latin typeface="Söhne"/>
              </a:rPr>
              <a:t>In summary, this EDA provides valuable insights into the relationship between reasons and contract status, aiding in the assessment of consumers who are right to take a loan and those who may pose a higher risk, thus helping to minimize the company's financial loss.</a:t>
            </a:r>
            <a:endParaRPr lang="en-IN" sz="1400" dirty="0"/>
          </a:p>
        </p:txBody>
      </p:sp>
      <p:pic>
        <p:nvPicPr>
          <p:cNvPr id="9" name="Picture 8">
            <a:extLst>
              <a:ext uri="{FF2B5EF4-FFF2-40B4-BE49-F238E27FC236}">
                <a16:creationId xmlns:a16="http://schemas.microsoft.com/office/drawing/2014/main" id="{33BDCD59-F456-C7ED-766B-6D83F60E94D2}"/>
              </a:ext>
            </a:extLst>
          </p:cNvPr>
          <p:cNvPicPr>
            <a:picLocks noChangeAspect="1"/>
          </p:cNvPicPr>
          <p:nvPr/>
        </p:nvPicPr>
        <p:blipFill>
          <a:blip r:embed="rId3"/>
          <a:stretch>
            <a:fillRect/>
          </a:stretch>
        </p:blipFill>
        <p:spPr>
          <a:xfrm>
            <a:off x="3809371" y="504838"/>
            <a:ext cx="3614906" cy="2671482"/>
          </a:xfrm>
          <a:prstGeom prst="rect">
            <a:avLst/>
          </a:prstGeom>
        </p:spPr>
      </p:pic>
      <p:sp>
        <p:nvSpPr>
          <p:cNvPr id="11" name="TextBox 10">
            <a:extLst>
              <a:ext uri="{FF2B5EF4-FFF2-40B4-BE49-F238E27FC236}">
                <a16:creationId xmlns:a16="http://schemas.microsoft.com/office/drawing/2014/main" id="{C6ACC267-7341-E100-C188-A8849D78EA5E}"/>
              </a:ext>
            </a:extLst>
          </p:cNvPr>
          <p:cNvSpPr txBox="1"/>
          <p:nvPr/>
        </p:nvSpPr>
        <p:spPr>
          <a:xfrm>
            <a:off x="3693286" y="3372515"/>
            <a:ext cx="3684494" cy="1384995"/>
          </a:xfrm>
          <a:prstGeom prst="rect">
            <a:avLst/>
          </a:prstGeom>
          <a:noFill/>
        </p:spPr>
        <p:txBody>
          <a:bodyPr wrap="square" rtlCol="0">
            <a:spAutoFit/>
          </a:bodyPr>
          <a:lstStyle/>
          <a:p>
            <a:pPr marL="285750" indent="-285750">
              <a:buFont typeface="Wingdings" panose="05000000000000000000" pitchFamily="2" charset="2"/>
              <a:buChar char="Ø"/>
            </a:pPr>
            <a:r>
              <a:rPr lang="en-US" sz="1400" b="0" i="0" dirty="0">
                <a:effectLst/>
                <a:latin typeface="Söhne"/>
              </a:rPr>
              <a:t>In summary, this initial EDA helps in understanding the distribution of customers with and without payment difficulties, providing insights that can guide loan approval decisions and mitigate the risk of financial loss for the company.</a:t>
            </a:r>
            <a:endParaRPr lang="en-IN" sz="1400" dirty="0"/>
          </a:p>
        </p:txBody>
      </p:sp>
      <p:pic>
        <p:nvPicPr>
          <p:cNvPr id="13" name="Picture 12">
            <a:extLst>
              <a:ext uri="{FF2B5EF4-FFF2-40B4-BE49-F238E27FC236}">
                <a16:creationId xmlns:a16="http://schemas.microsoft.com/office/drawing/2014/main" id="{6C258319-A936-8357-D39B-E548F601B67D}"/>
              </a:ext>
            </a:extLst>
          </p:cNvPr>
          <p:cNvPicPr>
            <a:picLocks noChangeAspect="1"/>
          </p:cNvPicPr>
          <p:nvPr/>
        </p:nvPicPr>
        <p:blipFill>
          <a:blip r:embed="rId4"/>
          <a:stretch>
            <a:fillRect/>
          </a:stretch>
        </p:blipFill>
        <p:spPr>
          <a:xfrm>
            <a:off x="7789744" y="393245"/>
            <a:ext cx="3885020" cy="3342872"/>
          </a:xfrm>
          <a:prstGeom prst="rect">
            <a:avLst/>
          </a:prstGeom>
        </p:spPr>
      </p:pic>
      <p:sp>
        <p:nvSpPr>
          <p:cNvPr id="14" name="TextBox 13">
            <a:extLst>
              <a:ext uri="{FF2B5EF4-FFF2-40B4-BE49-F238E27FC236}">
                <a16:creationId xmlns:a16="http://schemas.microsoft.com/office/drawing/2014/main" id="{1F8759D4-01E8-A078-CB36-A8EE66A6FE2E}"/>
              </a:ext>
            </a:extLst>
          </p:cNvPr>
          <p:cNvSpPr txBox="1"/>
          <p:nvPr/>
        </p:nvSpPr>
        <p:spPr>
          <a:xfrm>
            <a:off x="7998691" y="4082473"/>
            <a:ext cx="3269673" cy="1384995"/>
          </a:xfrm>
          <a:prstGeom prst="rect">
            <a:avLst/>
          </a:prstGeom>
          <a:noFill/>
        </p:spPr>
        <p:txBody>
          <a:bodyPr wrap="square" rtlCol="0">
            <a:spAutoFit/>
          </a:bodyPr>
          <a:lstStyle/>
          <a:p>
            <a:r>
              <a:rPr lang="en-US" sz="1400" b="0" i="0" dirty="0">
                <a:effectLst/>
                <a:latin typeface="Söhne"/>
              </a:rPr>
              <a:t>In summary, this EDA provides insights into the distribution of income types among consumers, offering valuable information for making informed decisions about loan approval and minimizing the risk of financial loss for the company.</a:t>
            </a:r>
            <a:endParaRPr lang="en-IN" sz="1400" dirty="0"/>
          </a:p>
        </p:txBody>
      </p:sp>
    </p:spTree>
    <p:extLst>
      <p:ext uri="{BB962C8B-B14F-4D97-AF65-F5344CB8AC3E}">
        <p14:creationId xmlns:p14="http://schemas.microsoft.com/office/powerpoint/2010/main" val="996079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63C3E-F927-EC68-1DDD-6E98E5EC2EA9}"/>
              </a:ext>
            </a:extLst>
          </p:cNvPr>
          <p:cNvSpPr>
            <a:spLocks noGrp="1"/>
          </p:cNvSpPr>
          <p:nvPr>
            <p:ph type="title"/>
          </p:nvPr>
        </p:nvSpPr>
        <p:spPr>
          <a:xfrm>
            <a:off x="695038" y="184728"/>
            <a:ext cx="10131425" cy="609600"/>
          </a:xfrm>
        </p:spPr>
        <p:txBody>
          <a:bodyPr>
            <a:normAutofit fontScale="90000"/>
          </a:bodyPr>
          <a:lstStyle/>
          <a:p>
            <a:r>
              <a:rPr lang="en-IN" dirty="0"/>
              <a:t>                                              GRAPH</a:t>
            </a:r>
          </a:p>
        </p:txBody>
      </p:sp>
      <p:pic>
        <p:nvPicPr>
          <p:cNvPr id="5" name="Content Placeholder 4">
            <a:extLst>
              <a:ext uri="{FF2B5EF4-FFF2-40B4-BE49-F238E27FC236}">
                <a16:creationId xmlns:a16="http://schemas.microsoft.com/office/drawing/2014/main" id="{E14F3C27-5C19-159B-4471-96C9FFD24856}"/>
              </a:ext>
            </a:extLst>
          </p:cNvPr>
          <p:cNvPicPr>
            <a:picLocks noGrp="1" noChangeAspect="1"/>
          </p:cNvPicPr>
          <p:nvPr>
            <p:ph idx="1"/>
          </p:nvPr>
        </p:nvPicPr>
        <p:blipFill>
          <a:blip r:embed="rId2"/>
          <a:stretch>
            <a:fillRect/>
          </a:stretch>
        </p:blipFill>
        <p:spPr>
          <a:xfrm>
            <a:off x="2591212" y="1162483"/>
            <a:ext cx="6339076" cy="3649662"/>
          </a:xfrm>
        </p:spPr>
      </p:pic>
      <p:sp>
        <p:nvSpPr>
          <p:cNvPr id="7" name="TextBox 6">
            <a:extLst>
              <a:ext uri="{FF2B5EF4-FFF2-40B4-BE49-F238E27FC236}">
                <a16:creationId xmlns:a16="http://schemas.microsoft.com/office/drawing/2014/main" id="{7BC1CC1C-6EB2-7F90-D593-0724656E7AD5}"/>
              </a:ext>
            </a:extLst>
          </p:cNvPr>
          <p:cNvSpPr txBox="1"/>
          <p:nvPr/>
        </p:nvSpPr>
        <p:spPr>
          <a:xfrm>
            <a:off x="2429164" y="5366327"/>
            <a:ext cx="6936509" cy="923330"/>
          </a:xfrm>
          <a:prstGeom prst="rect">
            <a:avLst/>
          </a:prstGeom>
          <a:noFill/>
        </p:spPr>
        <p:txBody>
          <a:bodyPr wrap="square" rtlCol="0">
            <a:spAutoFit/>
          </a:bodyPr>
          <a:lstStyle/>
          <a:p>
            <a:r>
              <a:rPr lang="en-US" b="0" i="0" dirty="0">
                <a:effectLst/>
                <a:latin typeface="Söhne"/>
              </a:rPr>
              <a:t>Use the bar plot to observe default rates for different genders.</a:t>
            </a:r>
          </a:p>
          <a:p>
            <a:r>
              <a:rPr lang="en-US" b="0" i="0" dirty="0">
                <a:effectLst/>
                <a:latin typeface="Söhne"/>
              </a:rPr>
              <a:t>Utilize the histogram to analyze default rates across different age groups.</a:t>
            </a:r>
          </a:p>
          <a:p>
            <a:r>
              <a:rPr lang="en-US" b="0" i="0" dirty="0">
                <a:effectLst/>
                <a:latin typeface="Söhne"/>
              </a:rPr>
              <a:t>Check for variations in default rates between different locations.</a:t>
            </a:r>
            <a:endParaRPr lang="en-IN" dirty="0"/>
          </a:p>
        </p:txBody>
      </p:sp>
    </p:spTree>
    <p:extLst>
      <p:ext uri="{BB962C8B-B14F-4D97-AF65-F5344CB8AC3E}">
        <p14:creationId xmlns:p14="http://schemas.microsoft.com/office/powerpoint/2010/main" val="2245736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BF41A-03CE-9A7A-8534-6CEA0DE898FD}"/>
              </a:ext>
            </a:extLst>
          </p:cNvPr>
          <p:cNvSpPr>
            <a:spLocks noGrp="1"/>
          </p:cNvSpPr>
          <p:nvPr>
            <p:ph type="title"/>
          </p:nvPr>
        </p:nvSpPr>
        <p:spPr>
          <a:xfrm>
            <a:off x="842819" y="0"/>
            <a:ext cx="10131425" cy="452582"/>
          </a:xfrm>
        </p:spPr>
        <p:txBody>
          <a:bodyPr>
            <a:normAutofit fontScale="90000"/>
          </a:bodyPr>
          <a:lstStyle/>
          <a:p>
            <a:pPr algn="ctr"/>
            <a:r>
              <a:rPr lang="en-IN" dirty="0"/>
              <a:t>GRAPH</a:t>
            </a:r>
          </a:p>
        </p:txBody>
      </p:sp>
      <p:pic>
        <p:nvPicPr>
          <p:cNvPr id="5" name="Content Placeholder 4">
            <a:extLst>
              <a:ext uri="{FF2B5EF4-FFF2-40B4-BE49-F238E27FC236}">
                <a16:creationId xmlns:a16="http://schemas.microsoft.com/office/drawing/2014/main" id="{B12F3F15-B10D-5FF4-3B90-0B78D81C588E}"/>
              </a:ext>
            </a:extLst>
          </p:cNvPr>
          <p:cNvPicPr>
            <a:picLocks noGrp="1" noChangeAspect="1"/>
          </p:cNvPicPr>
          <p:nvPr>
            <p:ph idx="1"/>
          </p:nvPr>
        </p:nvPicPr>
        <p:blipFill>
          <a:blip r:embed="rId2"/>
          <a:stretch>
            <a:fillRect/>
          </a:stretch>
        </p:blipFill>
        <p:spPr>
          <a:xfrm>
            <a:off x="6674297" y="578086"/>
            <a:ext cx="5018939" cy="4355671"/>
          </a:xfrm>
        </p:spPr>
      </p:pic>
      <p:pic>
        <p:nvPicPr>
          <p:cNvPr id="7" name="Picture 6">
            <a:extLst>
              <a:ext uri="{FF2B5EF4-FFF2-40B4-BE49-F238E27FC236}">
                <a16:creationId xmlns:a16="http://schemas.microsoft.com/office/drawing/2014/main" id="{4A37012F-3BE2-39F7-A6A4-CAF1E249C5E4}"/>
              </a:ext>
            </a:extLst>
          </p:cNvPr>
          <p:cNvPicPr>
            <a:picLocks noChangeAspect="1"/>
          </p:cNvPicPr>
          <p:nvPr/>
        </p:nvPicPr>
        <p:blipFill>
          <a:blip r:embed="rId3"/>
          <a:stretch>
            <a:fillRect/>
          </a:stretch>
        </p:blipFill>
        <p:spPr>
          <a:xfrm>
            <a:off x="165843" y="578087"/>
            <a:ext cx="5988496" cy="4355671"/>
          </a:xfrm>
          <a:prstGeom prst="rect">
            <a:avLst/>
          </a:prstGeom>
        </p:spPr>
      </p:pic>
      <p:sp>
        <p:nvSpPr>
          <p:cNvPr id="9" name="TextBox 8">
            <a:extLst>
              <a:ext uri="{FF2B5EF4-FFF2-40B4-BE49-F238E27FC236}">
                <a16:creationId xmlns:a16="http://schemas.microsoft.com/office/drawing/2014/main" id="{87B8C70C-8C4D-9B03-89AE-E79119E541BA}"/>
              </a:ext>
            </a:extLst>
          </p:cNvPr>
          <p:cNvSpPr txBox="1"/>
          <p:nvPr/>
        </p:nvSpPr>
        <p:spPr>
          <a:xfrm>
            <a:off x="842819" y="5103674"/>
            <a:ext cx="10623040" cy="1754326"/>
          </a:xfrm>
          <a:prstGeom prst="rect">
            <a:avLst/>
          </a:prstGeom>
          <a:noFill/>
        </p:spPr>
        <p:txBody>
          <a:bodyPr wrap="square" rtlCol="0">
            <a:spAutoFit/>
          </a:bodyPr>
          <a:lstStyle/>
          <a:p>
            <a:pPr algn="l">
              <a:buFont typeface="Arial" panose="020B0604020202020204" pitchFamily="34" charset="0"/>
              <a:buChar char="•"/>
            </a:pPr>
            <a:r>
              <a:rPr lang="en-US" b="0" i="0" dirty="0">
                <a:effectLst/>
                <a:latin typeface="Söhne"/>
              </a:rPr>
              <a:t>The first heatmap shows correlations among numeric variables, highlighting potential relationships and patterns.</a:t>
            </a:r>
          </a:p>
          <a:p>
            <a:pPr algn="l">
              <a:buFont typeface="Arial" panose="020B0604020202020204" pitchFamily="34" charset="0"/>
              <a:buChar char="•"/>
            </a:pPr>
            <a:r>
              <a:rPr lang="en-US" b="0" i="0" dirty="0">
                <a:effectLst/>
                <a:latin typeface="Söhne"/>
              </a:rPr>
              <a:t>The second heatmap focuses on the correlation between categorical variables (after one-hot encoding) and the target variable.</a:t>
            </a:r>
          </a:p>
          <a:p>
            <a:pPr algn="l">
              <a:buFont typeface="Arial" panose="020B0604020202020204" pitchFamily="34" charset="0"/>
              <a:buChar char="•"/>
            </a:pPr>
            <a:r>
              <a:rPr lang="en-US" b="0" i="0" dirty="0">
                <a:effectLst/>
                <a:latin typeface="Söhne"/>
              </a:rPr>
              <a:t>Correlation values closer to 1 indicate a strong positive correlation, while values closer to -1 indicate a strong negative correlation.</a:t>
            </a:r>
          </a:p>
        </p:txBody>
      </p:sp>
    </p:spTree>
    <p:extLst>
      <p:ext uri="{BB962C8B-B14F-4D97-AF65-F5344CB8AC3E}">
        <p14:creationId xmlns:p14="http://schemas.microsoft.com/office/powerpoint/2010/main" val="470038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50B1A-1BC2-D05E-7100-C7D31232FC38}"/>
              </a:ext>
            </a:extLst>
          </p:cNvPr>
          <p:cNvSpPr>
            <a:spLocks noGrp="1"/>
          </p:cNvSpPr>
          <p:nvPr>
            <p:ph type="title"/>
          </p:nvPr>
        </p:nvSpPr>
        <p:spPr/>
        <p:txBody>
          <a:bodyPr/>
          <a:lstStyle/>
          <a:p>
            <a:r>
              <a:rPr lang="en-IN" dirty="0"/>
              <a:t>defaulter</a:t>
            </a:r>
          </a:p>
        </p:txBody>
      </p:sp>
      <p:sp>
        <p:nvSpPr>
          <p:cNvPr id="3" name="Content Placeholder 2">
            <a:extLst>
              <a:ext uri="{FF2B5EF4-FFF2-40B4-BE49-F238E27FC236}">
                <a16:creationId xmlns:a16="http://schemas.microsoft.com/office/drawing/2014/main" id="{1598FD54-9CF0-C716-7E1B-B135B718B4BB}"/>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5097939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2186</TotalTime>
  <Words>732</Words>
  <Application>Microsoft Office PowerPoint</Application>
  <PresentationFormat>Widescreen</PresentationFormat>
  <Paragraphs>45</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freight-text-pro</vt:lpstr>
      <vt:lpstr>Söhne</vt:lpstr>
      <vt:lpstr>Arial</vt:lpstr>
      <vt:lpstr>Calibri</vt:lpstr>
      <vt:lpstr>Calibri Light</vt:lpstr>
      <vt:lpstr>Courier New</vt:lpstr>
      <vt:lpstr>Roboto</vt:lpstr>
      <vt:lpstr>Wingdings</vt:lpstr>
      <vt:lpstr>Celestial</vt:lpstr>
      <vt:lpstr> Credit Risk Analyzer  PREDICTION  </vt:lpstr>
      <vt:lpstr>PROBLEM STATEMENT</vt:lpstr>
      <vt:lpstr>Dataset :-</vt:lpstr>
      <vt:lpstr>Approach</vt:lpstr>
      <vt:lpstr>EDA</vt:lpstr>
      <vt:lpstr>graph</vt:lpstr>
      <vt:lpstr>                                              GRAPH</vt:lpstr>
      <vt:lpstr>GRAPH</vt:lpstr>
      <vt:lpstr>defaulter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Risk Analyzer  PREDICTION: CASE STUDY</dc:title>
  <dc:creator>Sunidhi Gambhir</dc:creator>
  <cp:lastModifiedBy>Sunidhi Gambhir</cp:lastModifiedBy>
  <cp:revision>3</cp:revision>
  <dcterms:created xsi:type="dcterms:W3CDTF">2023-12-13T04:22:03Z</dcterms:created>
  <dcterms:modified xsi:type="dcterms:W3CDTF">2023-12-25T18:24:16Z</dcterms:modified>
</cp:coreProperties>
</file>