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6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C6DB-0CAF-4711-B9EC-B3CA7D11C397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D037-3F33-447F-8B86-270D6700C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15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C6DB-0CAF-4711-B9EC-B3CA7D11C397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D037-3F33-447F-8B86-270D6700C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49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C6DB-0CAF-4711-B9EC-B3CA7D11C397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D037-3F33-447F-8B86-270D6700C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638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C6DB-0CAF-4711-B9EC-B3CA7D11C397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D037-3F33-447F-8B86-270D6700CA7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155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C6DB-0CAF-4711-B9EC-B3CA7D11C397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D037-3F33-447F-8B86-270D6700C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225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C6DB-0CAF-4711-B9EC-B3CA7D11C397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D037-3F33-447F-8B86-270D6700C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627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C6DB-0CAF-4711-B9EC-B3CA7D11C397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D037-3F33-447F-8B86-270D6700C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458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C6DB-0CAF-4711-B9EC-B3CA7D11C397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D037-3F33-447F-8B86-270D6700C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024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C6DB-0CAF-4711-B9EC-B3CA7D11C397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D037-3F33-447F-8B86-270D6700C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94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C6DB-0CAF-4711-B9EC-B3CA7D11C397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D037-3F33-447F-8B86-270D6700C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84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C6DB-0CAF-4711-B9EC-B3CA7D11C397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D037-3F33-447F-8B86-270D6700C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3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C6DB-0CAF-4711-B9EC-B3CA7D11C397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D037-3F33-447F-8B86-270D6700C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46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C6DB-0CAF-4711-B9EC-B3CA7D11C397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D037-3F33-447F-8B86-270D6700C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81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C6DB-0CAF-4711-B9EC-B3CA7D11C397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D037-3F33-447F-8B86-270D6700C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28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C6DB-0CAF-4711-B9EC-B3CA7D11C397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D037-3F33-447F-8B86-270D6700C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24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C6DB-0CAF-4711-B9EC-B3CA7D11C397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D037-3F33-447F-8B86-270D6700C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91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C6DB-0CAF-4711-B9EC-B3CA7D11C397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D037-3F33-447F-8B86-270D6700C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46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0ACC6DB-0CAF-4711-B9EC-B3CA7D11C397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9AFD037-3F33-447F-8B86-270D6700C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957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E3B06-20BC-AAC2-FF84-7B07035193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Traffic Sign Recognition Using Deep Learning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B6336-DEF2-50F7-DF10-D3E8B15CD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r"/>
            <a:r>
              <a:rPr lang="en-US" dirty="0"/>
              <a:t> </a:t>
            </a:r>
          </a:p>
          <a:p>
            <a:pPr algn="r"/>
            <a:endParaRPr lang="en-US" b="1" dirty="0"/>
          </a:p>
          <a:p>
            <a:pPr algn="r"/>
            <a:r>
              <a:rPr lang="en-US" b="1" dirty="0"/>
              <a:t>Name: </a:t>
            </a:r>
            <a:r>
              <a:rPr lang="en-US" dirty="0"/>
              <a:t>Sushruth Danivasa Sridhar</a:t>
            </a:r>
          </a:p>
          <a:p>
            <a:pPr algn="r"/>
            <a:r>
              <a:rPr lang="en-US" b="1" dirty="0"/>
              <a:t>Course: </a:t>
            </a:r>
            <a:r>
              <a:rPr lang="en-US" dirty="0"/>
              <a:t>Programming for Machine Learning</a:t>
            </a:r>
          </a:p>
          <a:p>
            <a:pPr algn="r"/>
            <a:endParaRPr lang="en-IN" dirty="0"/>
          </a:p>
        </p:txBody>
      </p:sp>
      <p:pic>
        <p:nvPicPr>
          <p:cNvPr id="1026" name="Picture 2" descr="Warning Traffic Signal Sign - Striping Services and Supply">
            <a:extLst>
              <a:ext uri="{FF2B5EF4-FFF2-40B4-BE49-F238E27FC236}">
                <a16:creationId xmlns:a16="http://schemas.microsoft.com/office/drawing/2014/main" id="{0E8D5DBF-FE6E-7A5C-4EF1-F7D83A5C6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92" y="3602038"/>
            <a:ext cx="2903838" cy="290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636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C871-86D2-B302-DBD7-89419B1E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9A6A7-ECC9-7F68-B05A-BBF3B44FC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Conclusion:</a:t>
            </a:r>
          </a:p>
          <a:p>
            <a:pPr lvl="1"/>
            <a:r>
              <a:rPr lang="en-IN" dirty="0"/>
              <a:t>Model 3 performed best with 98.52% accuracy.</a:t>
            </a:r>
          </a:p>
          <a:p>
            <a:pPr lvl="1"/>
            <a:r>
              <a:rPr lang="en-IN" dirty="0"/>
              <a:t>Deep learning effectively handles traffic sign classification.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Future Work:</a:t>
            </a:r>
          </a:p>
          <a:p>
            <a:pPr lvl="1"/>
            <a:r>
              <a:rPr lang="en-IN" dirty="0"/>
              <a:t>Real-time detection and classification.</a:t>
            </a:r>
          </a:p>
          <a:p>
            <a:pPr lvl="1"/>
            <a:r>
              <a:rPr lang="en-IN" dirty="0"/>
              <a:t>Deployment on edge devices (Raspberry Pi).Expand to include multilingual traffic sign datasets.</a:t>
            </a:r>
          </a:p>
        </p:txBody>
      </p:sp>
    </p:spTree>
    <p:extLst>
      <p:ext uri="{BB962C8B-B14F-4D97-AF65-F5344CB8AC3E}">
        <p14:creationId xmlns:p14="http://schemas.microsoft.com/office/powerpoint/2010/main" val="3699898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3C8A11-DCDD-B661-196D-B6FA952E8C9B}"/>
              </a:ext>
            </a:extLst>
          </p:cNvPr>
          <p:cNvSpPr/>
          <p:nvPr/>
        </p:nvSpPr>
        <p:spPr>
          <a:xfrm>
            <a:off x="4229518" y="2824832"/>
            <a:ext cx="342420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5882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1CAE-D846-8DD9-9444-E03D93F53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CBED4-D6C5-4DC1-7748-025A3B6C6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Problem Statement: </a:t>
            </a:r>
            <a:r>
              <a:rPr lang="en-IN" dirty="0"/>
              <a:t>Traffic sign recognition is critical for autonomous driving and road safety.</a:t>
            </a:r>
          </a:p>
          <a:p>
            <a:endParaRPr lang="en-IN" dirty="0"/>
          </a:p>
          <a:p>
            <a:r>
              <a:rPr lang="en-IN" b="1" dirty="0"/>
              <a:t>Objective: </a:t>
            </a:r>
            <a:r>
              <a:rPr lang="en-IN" dirty="0"/>
              <a:t>Build a model to classify traffic signs into 43 categories using the German Traffic Sign Recognition Benchmark (GTSRB).</a:t>
            </a:r>
          </a:p>
          <a:p>
            <a:endParaRPr lang="en-IN" dirty="0"/>
          </a:p>
          <a:p>
            <a:r>
              <a:rPr lang="en-IN" b="1" dirty="0"/>
              <a:t>Significance: </a:t>
            </a:r>
            <a:r>
              <a:rPr lang="en-IN" dirty="0"/>
              <a:t>Reduces human error, ensures real-time decisions, and enhances driver assistance systems.</a:t>
            </a:r>
          </a:p>
        </p:txBody>
      </p:sp>
    </p:spTree>
    <p:extLst>
      <p:ext uri="{BB962C8B-B14F-4D97-AF65-F5344CB8AC3E}">
        <p14:creationId xmlns:p14="http://schemas.microsoft.com/office/powerpoint/2010/main" val="28398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8479-D07A-5E83-CB39-099E44E0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F314A-AE59-E9A2-BB4B-91F1D9645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GTSRB Dataset.</a:t>
            </a:r>
          </a:p>
          <a:p>
            <a:r>
              <a:rPr lang="en-US" dirty="0"/>
              <a:t>Dataset Details:</a:t>
            </a:r>
          </a:p>
          <a:p>
            <a:pPr lvl="1"/>
            <a:r>
              <a:rPr lang="en-US" dirty="0"/>
              <a:t>43 classes of traffic signs.</a:t>
            </a:r>
          </a:p>
          <a:p>
            <a:pPr lvl="1"/>
            <a:r>
              <a:rPr lang="en-US" dirty="0"/>
              <a:t>~39,000 training images.</a:t>
            </a:r>
          </a:p>
          <a:p>
            <a:pPr lvl="1"/>
            <a:r>
              <a:rPr lang="en-US" dirty="0"/>
              <a:t>~12,000 testing images.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B66FD5-63FC-4147-4DBE-A26A016CD4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54" t="1297" r="2323"/>
          <a:stretch/>
        </p:blipFill>
        <p:spPr>
          <a:xfrm>
            <a:off x="5430795" y="1371600"/>
            <a:ext cx="5923005" cy="505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B075-5D2A-A578-4265-3A815860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55B8A-F1C4-C946-6098-21A37953A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Workflow</a:t>
            </a:r>
            <a:r>
              <a:rPr lang="en-IN" dirty="0"/>
              <a:t>:</a:t>
            </a:r>
          </a:p>
          <a:p>
            <a:r>
              <a:rPr lang="en-IN" dirty="0"/>
              <a:t>Data Preprocessing:</a:t>
            </a:r>
          </a:p>
          <a:p>
            <a:pPr marL="457200" lvl="1" indent="0">
              <a:buNone/>
            </a:pPr>
            <a:r>
              <a:rPr lang="en-IN" dirty="0"/>
              <a:t>Resize to 30×30, normalization, one-hot encoding.</a:t>
            </a:r>
          </a:p>
          <a:p>
            <a:r>
              <a:rPr lang="en-IN" dirty="0"/>
              <a:t>Data Augmentation:</a:t>
            </a:r>
          </a:p>
          <a:p>
            <a:pPr marL="457200" lvl="1" indent="0">
              <a:buNone/>
            </a:pPr>
            <a:r>
              <a:rPr lang="en-IN" dirty="0"/>
              <a:t>Techniques: rotation, zoom, shifting, etc.</a:t>
            </a:r>
          </a:p>
          <a:p>
            <a:r>
              <a:rPr lang="en-IN" dirty="0"/>
              <a:t>Model Training:</a:t>
            </a:r>
          </a:p>
          <a:p>
            <a:pPr marL="457200" lvl="1" indent="0">
              <a:buNone/>
            </a:pPr>
            <a:r>
              <a:rPr lang="en-IN" dirty="0"/>
              <a:t>Trained three models: MobileNetV2, Model 2 (Custom CNN), and Model 3 (Enhanced CNN).</a:t>
            </a:r>
          </a:p>
          <a:p>
            <a:r>
              <a:rPr lang="en-IN" dirty="0"/>
              <a:t>Evaluation:</a:t>
            </a:r>
          </a:p>
          <a:p>
            <a:pPr marL="457200" lvl="1" indent="0">
              <a:buNone/>
            </a:pPr>
            <a:r>
              <a:rPr lang="en-IN" dirty="0"/>
              <a:t>Used metrics like accuracy, confusion matrix, and ROC-AUC scores to determine the best model</a:t>
            </a:r>
          </a:p>
          <a:p>
            <a:pPr marL="457200" lvl="1" indent="0">
              <a:buNone/>
            </a:pPr>
            <a:endParaRPr lang="en-IN" dirty="0"/>
          </a:p>
          <a:p>
            <a:pPr marL="36900" indent="0">
              <a:buNone/>
            </a:pPr>
            <a:r>
              <a:rPr lang="en-US" b="1" dirty="0"/>
              <a:t>Data Collection</a:t>
            </a:r>
            <a:r>
              <a:rPr lang="en-US" dirty="0"/>
              <a:t> → </a:t>
            </a:r>
            <a:r>
              <a:rPr lang="en-US" b="1" dirty="0"/>
              <a:t>Data Preprocessing</a:t>
            </a:r>
            <a:r>
              <a:rPr lang="en-US" dirty="0"/>
              <a:t> → </a:t>
            </a:r>
            <a:r>
              <a:rPr lang="en-US" b="1" dirty="0"/>
              <a:t>Model Development</a:t>
            </a:r>
            <a:r>
              <a:rPr lang="en-US" dirty="0"/>
              <a:t> → </a:t>
            </a:r>
            <a:r>
              <a:rPr lang="en-US" b="1" dirty="0"/>
              <a:t>Training &amp; Validation</a:t>
            </a:r>
            <a:r>
              <a:rPr lang="en-US" dirty="0"/>
              <a:t> → </a:t>
            </a:r>
            <a:r>
              <a:rPr lang="en-US" b="1" dirty="0"/>
              <a:t>Evaluation &amp; Insights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434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CB83-4D80-9440-4C9B-F5A5DDE1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Model Architectures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24BD6B30-EF23-00A9-15D9-B55B7E46AE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920071"/>
              </p:ext>
            </p:extLst>
          </p:nvPr>
        </p:nvGraphicFramePr>
        <p:xfrm>
          <a:off x="914400" y="1731962"/>
          <a:ext cx="10353676" cy="277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419">
                  <a:extLst>
                    <a:ext uri="{9D8B030D-6E8A-4147-A177-3AD203B41FA5}">
                      <a16:colId xmlns:a16="http://schemas.microsoft.com/office/drawing/2014/main" val="2685914050"/>
                    </a:ext>
                  </a:extLst>
                </a:gridCol>
                <a:gridCol w="2588419">
                  <a:extLst>
                    <a:ext uri="{9D8B030D-6E8A-4147-A177-3AD203B41FA5}">
                      <a16:colId xmlns:a16="http://schemas.microsoft.com/office/drawing/2014/main" val="2632188672"/>
                    </a:ext>
                  </a:extLst>
                </a:gridCol>
                <a:gridCol w="2588419">
                  <a:extLst>
                    <a:ext uri="{9D8B030D-6E8A-4147-A177-3AD203B41FA5}">
                      <a16:colId xmlns:a16="http://schemas.microsoft.com/office/drawing/2014/main" val="3708772983"/>
                    </a:ext>
                  </a:extLst>
                </a:gridCol>
                <a:gridCol w="2588419">
                  <a:extLst>
                    <a:ext uri="{9D8B030D-6E8A-4147-A177-3AD203B41FA5}">
                      <a16:colId xmlns:a16="http://schemas.microsoft.com/office/drawing/2014/main" val="4159640786"/>
                    </a:ext>
                  </a:extLst>
                </a:gridCol>
              </a:tblGrid>
              <a:tr h="878430">
                <a:tc>
                  <a:txBody>
                    <a:bodyPr/>
                    <a:lstStyle/>
                    <a:p>
                      <a:r>
                        <a:rPr lang="en-IN" b="1" dirty="0"/>
                        <a:t>Feature</a:t>
                      </a:r>
                      <a:endParaRPr lang="en-IN" dirty="0"/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Model 1 (MobileNetV2)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Model 2 (Custom CNN)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Model 3 (Enhanced CNN)</a:t>
                      </a:r>
                    </a:p>
                  </a:txBody>
                  <a:tcPr marL="90032" marR="90032"/>
                </a:tc>
                <a:extLst>
                  <a:ext uri="{0D108BD9-81ED-4DB2-BD59-A6C34878D82A}">
                    <a16:rowId xmlns:a16="http://schemas.microsoft.com/office/drawing/2014/main" val="2191618024"/>
                  </a:ext>
                </a:extLst>
              </a:tr>
              <a:tr h="878430">
                <a:tc>
                  <a:txBody>
                    <a:bodyPr/>
                    <a:lstStyle/>
                    <a:p>
                      <a:r>
                        <a:rPr lang="en-IN" dirty="0"/>
                        <a:t>Base Model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Pre-trained MobileNetV2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 architecture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Enhanced architecture</a:t>
                      </a:r>
                    </a:p>
                  </a:txBody>
                  <a:tcPr marL="90032" marR="90032"/>
                </a:tc>
                <a:extLst>
                  <a:ext uri="{0D108BD9-81ED-4DB2-BD59-A6C34878D82A}">
                    <a16:rowId xmlns:a16="http://schemas.microsoft.com/office/drawing/2014/main" val="4164865461"/>
                  </a:ext>
                </a:extLst>
              </a:tr>
              <a:tr h="508932">
                <a:tc>
                  <a:txBody>
                    <a:bodyPr/>
                    <a:lstStyle/>
                    <a:p>
                      <a:r>
                        <a:rPr lang="en-IN" dirty="0"/>
                        <a:t>Parameters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~2M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~4M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~4.5M</a:t>
                      </a:r>
                    </a:p>
                  </a:txBody>
                  <a:tcPr marL="90032" marR="90032"/>
                </a:tc>
                <a:extLst>
                  <a:ext uri="{0D108BD9-81ED-4DB2-BD59-A6C34878D82A}">
                    <a16:rowId xmlns:a16="http://schemas.microsoft.com/office/drawing/2014/main" val="4028047916"/>
                  </a:ext>
                </a:extLst>
              </a:tr>
              <a:tr h="508932"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79.22%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98.81%</a:t>
                      </a:r>
                    </a:p>
                  </a:txBody>
                  <a:tcPr marL="90032" marR="90032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98.52%</a:t>
                      </a:r>
                    </a:p>
                  </a:txBody>
                  <a:tcPr marL="90032" marR="90032"/>
                </a:tc>
                <a:extLst>
                  <a:ext uri="{0D108BD9-81ED-4DB2-BD59-A6C34878D82A}">
                    <a16:rowId xmlns:a16="http://schemas.microsoft.com/office/drawing/2014/main" val="1225099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65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DC66-9776-52F8-CC72-7C725CC8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Results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7BAE2-DE19-9FFD-7060-CF1B25082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614"/>
            <a:ext cx="10515600" cy="435133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IN" sz="1400" dirty="0"/>
          </a:p>
          <a:p>
            <a:r>
              <a:rPr lang="en-IN" sz="1400" b="1" dirty="0"/>
              <a:t>Model 1 </a:t>
            </a:r>
            <a:endParaRPr lang="en-IN" sz="1400" dirty="0"/>
          </a:p>
          <a:p>
            <a:pPr lvl="1"/>
            <a:r>
              <a:rPr lang="en-IN" sz="1400" b="1" dirty="0"/>
              <a:t>Accuracy:</a:t>
            </a:r>
            <a:r>
              <a:rPr lang="en-IN" sz="1400" dirty="0"/>
              <a:t> 0.7922</a:t>
            </a:r>
          </a:p>
          <a:p>
            <a:pPr lvl="1"/>
            <a:r>
              <a:rPr lang="en-IN" sz="1400" b="1" dirty="0"/>
              <a:t>Precision: </a:t>
            </a:r>
            <a:r>
              <a:rPr lang="en-IN" sz="1400" dirty="0"/>
              <a:t>0.8056</a:t>
            </a:r>
          </a:p>
          <a:p>
            <a:pPr lvl="1"/>
            <a:r>
              <a:rPr lang="en-IN" sz="1400" b="1" dirty="0"/>
              <a:t>Recall: </a:t>
            </a:r>
            <a:r>
              <a:rPr lang="en-IN" sz="1400" dirty="0"/>
              <a:t>0.7922</a:t>
            </a:r>
          </a:p>
          <a:p>
            <a:pPr lvl="1"/>
            <a:r>
              <a:rPr lang="en-IN" sz="1400" b="1" dirty="0"/>
              <a:t>F1-Score:</a:t>
            </a:r>
            <a:r>
              <a:rPr lang="en-IN" sz="1400" dirty="0"/>
              <a:t> 0.7919</a:t>
            </a:r>
          </a:p>
          <a:p>
            <a:pPr lvl="1"/>
            <a:r>
              <a:rPr lang="en-IN" sz="1400" b="1" dirty="0"/>
              <a:t>ROC-AUC Score:</a:t>
            </a:r>
            <a:r>
              <a:rPr lang="en-IN" sz="1400" dirty="0"/>
              <a:t> 0.99051045</a:t>
            </a:r>
          </a:p>
          <a:p>
            <a:r>
              <a:rPr lang="en-IN" sz="1400" b="1" dirty="0"/>
              <a:t>Model 2 </a:t>
            </a:r>
          </a:p>
          <a:p>
            <a:pPr lvl="1"/>
            <a:r>
              <a:rPr lang="en-IN" sz="1400" b="1" dirty="0"/>
              <a:t>Accuracy:</a:t>
            </a:r>
            <a:r>
              <a:rPr lang="en-IN" sz="1400" dirty="0"/>
              <a:t> 0.9881</a:t>
            </a:r>
          </a:p>
          <a:p>
            <a:pPr lvl="1"/>
            <a:r>
              <a:rPr lang="en-IN" sz="1400" b="1" dirty="0"/>
              <a:t>Precision:</a:t>
            </a:r>
            <a:r>
              <a:rPr lang="en-IN" sz="1400" dirty="0"/>
              <a:t> 0.9892</a:t>
            </a:r>
          </a:p>
          <a:p>
            <a:pPr lvl="1"/>
            <a:r>
              <a:rPr lang="en-IN" sz="1400" b="1" dirty="0"/>
              <a:t>Recall:</a:t>
            </a:r>
            <a:r>
              <a:rPr lang="en-IN" sz="1400" dirty="0"/>
              <a:t> 0.9881</a:t>
            </a:r>
          </a:p>
          <a:p>
            <a:pPr lvl="1"/>
            <a:r>
              <a:rPr lang="en-IN" sz="1400" b="1" dirty="0"/>
              <a:t>F1-Score:</a:t>
            </a:r>
            <a:r>
              <a:rPr lang="en-IN" sz="1400" dirty="0"/>
              <a:t> 0.9878</a:t>
            </a:r>
          </a:p>
          <a:p>
            <a:pPr lvl="1"/>
            <a:r>
              <a:rPr lang="en-IN" sz="1400" b="1" dirty="0"/>
              <a:t>ROC-AUC Score: </a:t>
            </a:r>
            <a:r>
              <a:rPr lang="en-IN" sz="1400" dirty="0"/>
              <a:t>0.99987625</a:t>
            </a:r>
          </a:p>
          <a:p>
            <a:r>
              <a:rPr lang="en-IN" sz="1400" b="1" dirty="0"/>
              <a:t>Model 3 </a:t>
            </a:r>
          </a:p>
          <a:p>
            <a:pPr lvl="1"/>
            <a:r>
              <a:rPr lang="en-IN" sz="1400" b="1" dirty="0"/>
              <a:t>Accuracy</a:t>
            </a:r>
            <a:r>
              <a:rPr lang="en-IN" sz="1400" dirty="0"/>
              <a:t>: 0.9852</a:t>
            </a:r>
          </a:p>
          <a:p>
            <a:pPr lvl="1"/>
            <a:r>
              <a:rPr lang="en-IN" sz="1400" b="1" dirty="0"/>
              <a:t>Precision:</a:t>
            </a:r>
            <a:r>
              <a:rPr lang="en-IN" sz="1400" dirty="0"/>
              <a:t> 0.9856</a:t>
            </a:r>
          </a:p>
          <a:p>
            <a:pPr lvl="1"/>
            <a:r>
              <a:rPr lang="en-IN" sz="1400" b="1" dirty="0"/>
              <a:t>Recall: </a:t>
            </a:r>
            <a:r>
              <a:rPr lang="en-IN" sz="1400" dirty="0"/>
              <a:t>0.9852</a:t>
            </a:r>
          </a:p>
          <a:p>
            <a:pPr lvl="1"/>
            <a:r>
              <a:rPr lang="en-IN" sz="1400" b="1" dirty="0"/>
              <a:t>F1-Score:</a:t>
            </a:r>
            <a:r>
              <a:rPr lang="en-IN" sz="1400" dirty="0"/>
              <a:t> 0.9850</a:t>
            </a:r>
          </a:p>
          <a:p>
            <a:pPr lvl="1"/>
            <a:r>
              <a:rPr lang="en-IN" sz="1400" b="1" dirty="0"/>
              <a:t>ROC-AUC Score:</a:t>
            </a:r>
            <a:r>
              <a:rPr lang="en-IN" sz="1400" dirty="0"/>
              <a:t> 0.99995824</a:t>
            </a: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37C86F7C-B39C-E4D1-2A6D-0431545475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65" t="2502" r="845" b="2394"/>
          <a:stretch/>
        </p:blipFill>
        <p:spPr>
          <a:xfrm>
            <a:off x="4750131" y="1864426"/>
            <a:ext cx="5397335" cy="361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6764015-FAD8-8F9A-6403-F72C49615E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46" t="1299" r="998" b="866"/>
          <a:stretch/>
        </p:blipFill>
        <p:spPr>
          <a:xfrm>
            <a:off x="647206" y="1353787"/>
            <a:ext cx="4465122" cy="38391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38B78C-D59A-CF1D-2A04-9FF40869CF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41" t="2338" r="3556" b="3983"/>
          <a:stretch/>
        </p:blipFill>
        <p:spPr>
          <a:xfrm>
            <a:off x="6341423" y="1353787"/>
            <a:ext cx="3586348" cy="383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2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2478-23F9-E2D7-F778-E79074C9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5083C-D412-7E44-BF85-F32AF8B8C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Overfitting: Solved using data augmentation, dropout, and L2 regularization.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Imbalanced Classes: Addressed through class balancing techniques and augmentation.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Execution Time: Increased with complexity; mitigated using pre-trained models for Model 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0404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7959-BFED-6E44-85EE-C0E2F0CD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Lessons Learned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367AC-982F-5E82-B7D5-875E57953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Augmentation</a:t>
            </a:r>
            <a:r>
              <a:rPr lang="en-US" dirty="0"/>
              <a:t>: Significantly improved generalization by diversifying the dataset.</a:t>
            </a:r>
          </a:p>
          <a:p>
            <a:pPr marL="3690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 Selection</a:t>
            </a:r>
            <a:r>
              <a:rPr lang="en-US" dirty="0"/>
              <a:t>: Model 3, though complex, achieved better results due to its architecture and hyperparameter optimization.</a:t>
            </a:r>
          </a:p>
          <a:p>
            <a:pPr marL="3690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Importance of Regularization</a:t>
            </a:r>
            <a:r>
              <a:rPr lang="en-US" dirty="0"/>
              <a:t>: Techniques like Dropout and L2 regularization were crucial in achieving high validation accuracy.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730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68</TotalTime>
  <Words>421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Calisto MT</vt:lpstr>
      <vt:lpstr>Wingdings 2</vt:lpstr>
      <vt:lpstr>Slate</vt:lpstr>
      <vt:lpstr>Traffic Sign Recognition Using Deep Learning</vt:lpstr>
      <vt:lpstr>Introduction</vt:lpstr>
      <vt:lpstr>Dataset Overview</vt:lpstr>
      <vt:lpstr>Methodology</vt:lpstr>
      <vt:lpstr>Model Architectures</vt:lpstr>
      <vt:lpstr>Results and Evaluation</vt:lpstr>
      <vt:lpstr>PowerPoint Presentation</vt:lpstr>
      <vt:lpstr>Challenges</vt:lpstr>
      <vt:lpstr>Lessons Learned</vt:lpstr>
      <vt:lpstr>Conclusion and 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SUSHRUTH D S</dc:creator>
  <cp:lastModifiedBy>SUSHRUTH D S</cp:lastModifiedBy>
  <cp:revision>9</cp:revision>
  <dcterms:created xsi:type="dcterms:W3CDTF">2024-12-18T03:16:56Z</dcterms:created>
  <dcterms:modified xsi:type="dcterms:W3CDTF">2024-12-18T04:25:26Z</dcterms:modified>
</cp:coreProperties>
</file>