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harts/chart1c272266c9ec.xml" ContentType="application/vnd.openxmlformats-officedocument.drawingml.chart+xml"/>
  <Override PartName="/ppt/slides/slide4.xml" ContentType="application/vnd.openxmlformats-officedocument.presentationml.slide+xml"/>
  <Override PartName="/ppt/charts/chart1c2768f77706.xml" ContentType="application/vnd.openxmlformats-officedocument.drawingml.chart+xml"/>
  <Override PartName="/ppt/slides/slide5.xml" ContentType="application/vnd.openxmlformats-officedocument.presentationml.slide+xml"/>
  <Override PartName="/ppt/charts/chart1c27132f5496.xml" ContentType="application/vnd.openxmlformats-officedocument.drawingml.chart+xml"/>
  <Override PartName="/ppt/slides/slide6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/Relationships>

</file>

<file path=ppt/charts/_rels/chart1c27132f5496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1c2785a4db1.xlsx"/></Relationships>

</file>

<file path=ppt/charts/_rels/chart1c272266c9ec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1c27a52b699.xlsx"/></Relationships>

</file>

<file path=ppt/charts/_rels/chart1c2768f77706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1c274ea760c0.xlsx"/></Relationships>

</file>

<file path=ppt/charts/chart1c27132f549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 xmlns:c="http://schemas.openxmlformats.org/drawingml/2006/chart" xmlns:a="http://schemas.openxmlformats.org/drawingml/2006/main" xmlns:r="http://schemas.openxmlformats.org/officeDocument/2006/relationships">
      <c:layout/>
      <c:scatterChart>
        <c:scatte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last_inflation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12"/>
            <c:spPr>
              <a:solidFill>
                <a:srgbClr val="40BAD2">
                  <a:alpha val="100000"/>
                </a:srgbClr>
              </a:solidFill>
              <a:ln>
                <a:solidFill>
                  <a:srgbClr val="FFFFFF">
                    <a:alpha val="0"/>
                  </a:srgbClr>
                </a:solidFill>
              </a:ln>
              <a:effectLst/>
            </c:spPr>
          </c:marker>
          <c:dLbls>
            <c:dLblPos val="ctr"/>
            <c:numFmt formatCode="General" sourceLinked="0"/>
            <c:separator val=", "/>
            <c:showBubbleSize val="0"/>
            <c:showCatName val="0"/>
            <c:showLegendKey val="0"/>
            <c:showPercent val="0"/>
            <c:showSerName val="0"/>
            <c:showVal val="0"/>
            <c:txPr>
              <a:bodyPr/>
              <a:lstStyle/>
              <a:p>
                <a:pPr>
                  <a:defRPr cap="none" i="0" b="0" u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  <a:ea typeface="Arial"/>
                    <a:sym typeface="Arial"/>
                  </a:defRPr>
                </a:pPr>
              </a:p>
            </c:txPr>
          </c:dLbls>
          <c:xVal>
            <c:numRef>
              <c:f>sheet1!$A$2:$A$6</c:f>
              <c:numCache>
                <c:ptCount val="5"/>
                <c:pt idx="0">
                  <c:v>3203816.8</c:v>
                </c:pt>
                <c:pt idx="1">
                  <c:v>1119225.0</c:v>
                </c:pt>
                <c:pt idx="2">
                  <c:v>2323177.9</c:v>
                </c:pt>
                <c:pt idx="3">
                  <c:v>1677567.5</c:v>
                </c:pt>
                <c:pt idx="4">
                  <c:v>763283.5</c:v>
                </c:pt>
              </c:numCache>
            </c:numRef>
          </c:xVal>
          <c:yVal>
            <c:numRef>
              <c:f>sheet1!$B$2:$B$6</c:f>
              <c:numCache>
                <c:ptCount val="5"/>
                <c:pt idx="0">
                  <c:v>8.8</c:v>
                </c:pt>
                <c:pt idx="1">
                  <c:v>10.3</c:v>
                </c:pt>
                <c:pt idx="2">
                  <c:v>6.5</c:v>
                </c:pt>
                <c:pt idx="3">
                  <c:v>9.0</c:v>
                </c:pt>
                <c:pt idx="4">
                  <c:v>13.6</c:v>
                </c:pt>
              </c:numCache>
            </c:numRef>
          </c:yVal>
          <c:smooth val="0"/>
        </c:ser>
        <c:dLbls>
          <c:dLblPos val="ctr"/>
          <c:numFmt formatCode="General" sourceLinked="0"/>
          <c:separator val=", "/>
          <c:showBubbleSize val="0"/>
          <c:showCatName val="0"/>
          <c:showLegendKey val="0"/>
          <c:showPercent val="0"/>
          <c:showSerName val="0"/>
          <c:showVal val="0"/>
        </c:dLbls>
        <c:axId val="64451712"/>
        <c:axId val="64453248"/>
      </c:scatterChart>
      <c:valAx>
        <c:axId val="64451712"/>
        <c:scaling>
          <c:orientation val="minMax"/>
          <c:max val="3500000.00"/>
          <c:min val="500000.00"/>
        </c:scaling>
        <c:delete val="0"/>
        <c:axPos val="l"/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cap="none" sz="1000" i="0" b="0" u="none">
                    <a:solidFill>
                      <a:srgbClr val="595959">
                        <a:alpha val="100000"/>
                      </a:srgbClr>
                    </a:solidFill>
                    <a:latin typeface="Corbel"/>
                    <a:cs typeface="Corbel"/>
                    <a:ea typeface="Corbel"/>
                    <a:sym typeface="Corbel"/>
                  </a:rPr>
                  <a:t>Latest GDP value (2015 EUR million)</a:t>
                </a:r>
              </a:p>
            </c:rich>
          </c:tx>
          <c:layout/>
          <c:overlay val="0"/>
        </c:title>
        <c:majorTickMark val="none"/>
        <c:minorTickMark val="none"/>
        <c:tickLblPos val="low"/>
        <c:txPr>
          <a:bodyPr rot="0" vert="horz"/>
          <a:lstStyle/>
          <a:p>
            <a:pPr>
              <a:defRPr cap="none" sz="1000" i="0" b="0" u="none">
                <a:solidFill>
                  <a:srgbClr val="595959">
                    <a:alpha val="100000"/>
                  </a:srgbClr>
                </a:solidFill>
                <a:latin typeface="Corbel"/>
                <a:cs typeface="Corbel"/>
                <a:ea typeface="Corbel"/>
                <a:sym typeface="Corbel"/>
              </a:defRPr>
            </a:pPr>
          </a:p>
        </c:txPr>
        <c:spPr>
          <a:ln algn="ctr" w="12700">
            <a:solidFill>
              <a:srgbClr val="D9D9D9">
                <a:alpha val="100000"/>
              </a:srgbClr>
            </a:solidFill>
            <a:prstDash val="solid"/>
          </a:ln>
        </c:spPr>
        <c:numFmt formatCode="#,##0" sourceLinked="0"/>
        <c:crossAx val="64453248"/>
        <c:crosses val="autoZero"/>
      </c:valAx>
      <c:valAx>
        <c:axId val="64453248"/>
        <c:scaling>
          <c:orientation val="minMax"/>
          <c:max val="14.00"/>
          <c:min val="6.00"/>
        </c:scaling>
        <c:delete val="0"/>
        <c:axPos val="l"/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cap="none" sz="1000" i="0" b="0" u="none">
                    <a:solidFill>
                      <a:srgbClr val="595959">
                        <a:alpha val="100000"/>
                      </a:srgbClr>
                    </a:solidFill>
                    <a:latin typeface="Corbel"/>
                    <a:cs typeface="Corbel"/>
                    <a:ea typeface="Corbel"/>
                    <a:sym typeface="Corbel"/>
                  </a:rPr>
                  <a:t>Latest CPI value (%; y-o-y)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txPr>
          <a:bodyPr rot="0" vert="horz"/>
          <a:lstStyle/>
          <a:p>
            <a:pPr>
              <a:defRPr cap="none" sz="1000" i="0" b="0" u="none">
                <a:solidFill>
                  <a:srgbClr val="595959">
                    <a:alpha val="100000"/>
                  </a:srgbClr>
                </a:solidFill>
                <a:latin typeface="Corbel"/>
                <a:cs typeface="Corbel"/>
                <a:ea typeface="Corbel"/>
                <a:sym typeface="Corbel"/>
              </a:defRPr>
            </a:pPr>
          </a:p>
        </c:txPr>
        <c:spPr>
          <a:ln algn="ctr" w="12700">
            <a:solidFill>
              <a:srgbClr val="D9D9D9">
                <a:alpha val="10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1c272266c9ec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values</c:v>
                </c:pt>
              </c:strCache>
            </c:strRef>
          </c:tx>
          <c:spPr>
            <a:solidFill>
              <a:srgbClr val="40BAD2">
                <a:alpha val="100000"/>
              </a:srgbClr>
            </a:solidFill>
            <a:ln w="25400">
              <a:solidFill>
                <a:srgbClr val="FFFFFF">
                  <a:alpha val="0"/>
                </a:srgbClr>
              </a:solidFill>
            </a:ln>
            <a:effectLst/>
          </c:spPr>
          <c:invertIfNegative val="0"/>
          <c:dLbls>
            <c:dLblPos val="ctr"/>
            <c:numFmt formatCode="General" sourceLinked="0"/>
            <c:separator val=", "/>
            <c:showBubbleSize val="0"/>
            <c:showCatName val="0"/>
            <c:showLegendKey val="0"/>
            <c:showPercent val="0"/>
            <c:showSerName val="0"/>
            <c:showVal val="0"/>
            <c:txPr>
              <a:bodyPr/>
              <a:lstStyle/>
              <a:p>
                <a:pPr>
                  <a:defRPr cap="none" i="0" b="0" u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  <a:ea typeface="Arial"/>
                    <a:sym typeface="Arial"/>
                  </a:defRPr>
                </a:pPr>
              </a:p>
            </c:txPr>
          </c:dLbls>
          <c:cat>
            <c:strRef>
              <c:f>sheet1!$A$2:$A$6</c:f>
              <c:strCache>
                <c:ptCount val="5"/>
                <c:pt idx="0">
                  <c:v>Germany</c:v>
                </c:pt>
                <c:pt idx="1">
                  <c:v>France</c:v>
                </c:pt>
                <c:pt idx="2">
                  <c:v>Italy</c:v>
                </c:pt>
                <c:pt idx="3">
                  <c:v>Spain</c:v>
                </c:pt>
                <c:pt idx="4">
                  <c:v>Netherlands</c:v>
                </c:pt>
              </c:strCache>
            </c:strRef>
          </c:cat>
          <c:val>
            <c:numRef>
              <c:f>sheet1!$B$2:$B$6</c:f>
              <c:numCache>
                <c:ptCount val="5"/>
                <c:pt idx="0">
                  <c:v>3203816.8</c:v>
                </c:pt>
                <c:pt idx="1">
                  <c:v>2323177.9</c:v>
                </c:pt>
                <c:pt idx="2">
                  <c:v>1677567.5</c:v>
                </c:pt>
                <c:pt idx="3">
                  <c:v>1119225.0</c:v>
                </c:pt>
                <c:pt idx="4">
                  <c:v>763283.5</c:v>
                </c:pt>
              </c:numCache>
            </c:numRef>
          </c:val>
        </c:ser>
        <c:dLbls>
          <c:dLblPos val="ctr"/>
          <c:numFmt formatCode="General" sourceLinked="0"/>
          <c:separator val=", "/>
          <c:showBubbleSize val="0"/>
          <c:showCatName val="0"/>
          <c:showLegendKey val="0"/>
          <c:showPercent val="0"/>
          <c:showSerName val="0"/>
          <c:showVal val="0"/>
        </c:dLbls>
        <c:gapWidth val="50"/>
        <c:overlap val="0"/>
        <c:axId val="64451712"/>
        <c:axId val="64453248"/>
      </c:barChart>
      <c:catAx>
        <c:axId val="64451712"/>
        <c:scaling>
          <c:orientation val="minMax"/>
        </c:scaling>
        <c:delete val="0"/>
        <c:axPos val="l"/>
        <c:majorTickMark val="none"/>
        <c:minorTickMark val="none"/>
        <c:tickLblPos val="low"/>
        <c:txPr>
          <a:bodyPr rot="0" vert="horz"/>
          <a:lstStyle/>
          <a:p>
            <a:pPr>
              <a:defRPr cap="none" sz="1000" i="0" b="0" u="none">
                <a:solidFill>
                  <a:srgbClr val="595959">
                    <a:alpha val="100000"/>
                  </a:srgbClr>
                </a:solidFill>
                <a:latin typeface="Corbel"/>
                <a:cs typeface="Corbel"/>
                <a:ea typeface="Corbel"/>
                <a:sym typeface="Corbel"/>
              </a:defRPr>
            </a:pPr>
          </a:p>
        </c:txPr>
        <c:spPr>
          <a:ln algn="ctr" w="12700">
            <a:solidFill>
              <a:srgbClr val="D9D9D9">
                <a:alpha val="10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TickMark val="none"/>
        <c:minorTickMark val="none"/>
        <c:tickLblPos val="nextTo"/>
        <c:txPr>
          <a:bodyPr rot="0" vert="horz"/>
          <a:lstStyle/>
          <a:p>
            <a:pPr>
              <a:defRPr cap="none" sz="1000" i="0" b="0" u="none">
                <a:solidFill>
                  <a:srgbClr val="595959">
                    <a:alpha val="100000"/>
                  </a:srgbClr>
                </a:solidFill>
                <a:latin typeface="Corbel"/>
                <a:cs typeface="Corbel"/>
                <a:ea typeface="Corbel"/>
                <a:sym typeface="Corbel"/>
              </a:defRPr>
            </a:pPr>
          </a:p>
        </c:txPr>
        <c:spPr>
          <a:ln algn="ctr" w="12700">
            <a:solidFill>
              <a:srgbClr val="D9D9D9">
                <a:alpha val="100000"/>
              </a:srgbClr>
            </a:solidFill>
            <a:prstDash val="solid"/>
          </a:ln>
        </c:spPr>
        <c:numFmt formatCode="#,##0" sourceLinked="0"/>
        <c:crossAx val="64451712"/>
        <c:crosses val="autoZero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1c2768f7770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 xmlns:c="http://schemas.openxmlformats.org/drawingml/2006/chart" xmlns:a="http://schemas.openxmlformats.org/drawingml/2006/main" xmlns:r="http://schemas.openxmlformats.org/officeDocument/2006/relationships"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France</c:v>
                </c:pt>
              </c:strCache>
            </c:strRef>
          </c:tx>
          <c:spPr>
            <a:ln algn="ctr" w="28575">
              <a:solidFill>
                <a:srgbClr val="FAB900">
                  <a:alpha val="100000"/>
                </a:srgbClr>
              </a:solidFill>
              <a:prstDash val="solid"/>
            </a:ln>
          </c:spPr>
          <c:marker>
            <c:symbol val="none"/>
          </c:marker>
          <c:dLbls>
            <c:dLblPos val="ctr"/>
            <c:numFmt formatCode="General" sourceLinked="0"/>
            <c:separator val=", "/>
            <c:showBubbleSize val="0"/>
            <c:showCatName val="0"/>
            <c:showLegendKey val="0"/>
            <c:showPercent val="0"/>
            <c:showSerName val="0"/>
            <c:showVal val="0"/>
            <c:txPr>
              <a:bodyPr/>
              <a:lstStyle/>
              <a:p>
                <a:pPr>
                  <a:defRPr cap="none" i="0" b="0" u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  <a:ea typeface="Arial"/>
                    <a:sym typeface="Arial"/>
                  </a:defRPr>
                </a:pPr>
              </a:p>
            </c:txPr>
          </c:dLbls>
          <c:cat>
            <c:numRef>
              <c:f>sheet1!$A$2:$A$37</c:f>
              <c:numCache>
                <c:formatCode>yyyy\-mm\-dd</c:formatCode>
                <c:ptCount val="36"/>
                <c:pt idx="0">
                  <c:v>43738</c:v>
                </c:pt>
                <c:pt idx="1">
                  <c:v>43769</c:v>
                </c:pt>
                <c:pt idx="2">
                  <c:v>43799</c:v>
                </c:pt>
                <c:pt idx="3">
                  <c:v>43830</c:v>
                </c:pt>
                <c:pt idx="4">
                  <c:v>43861</c:v>
                </c:pt>
                <c:pt idx="5">
                  <c:v>43890</c:v>
                </c:pt>
                <c:pt idx="6">
                  <c:v>43921</c:v>
                </c:pt>
                <c:pt idx="7">
                  <c:v>43951</c:v>
                </c:pt>
                <c:pt idx="8">
                  <c:v>43982</c:v>
                </c:pt>
                <c:pt idx="9">
                  <c:v>44012</c:v>
                </c:pt>
                <c:pt idx="10">
                  <c:v>44043</c:v>
                </c:pt>
                <c:pt idx="11">
                  <c:v>44074</c:v>
                </c:pt>
                <c:pt idx="12">
                  <c:v>44104</c:v>
                </c:pt>
                <c:pt idx="13">
                  <c:v>44135</c:v>
                </c:pt>
                <c:pt idx="14">
                  <c:v>44165</c:v>
                </c:pt>
                <c:pt idx="15">
                  <c:v>44196</c:v>
                </c:pt>
                <c:pt idx="16">
                  <c:v>44227</c:v>
                </c:pt>
                <c:pt idx="17">
                  <c:v>44255</c:v>
                </c:pt>
                <c:pt idx="18">
                  <c:v>44286</c:v>
                </c:pt>
                <c:pt idx="19">
                  <c:v>44316</c:v>
                </c:pt>
                <c:pt idx="20">
                  <c:v>44347</c:v>
                </c:pt>
                <c:pt idx="21">
                  <c:v>44377</c:v>
                </c:pt>
                <c:pt idx="22">
                  <c:v>44408</c:v>
                </c:pt>
                <c:pt idx="23">
                  <c:v>44439</c:v>
                </c:pt>
                <c:pt idx="24">
                  <c:v>44469</c:v>
                </c:pt>
                <c:pt idx="25">
                  <c:v>44500</c:v>
                </c:pt>
                <c:pt idx="26">
                  <c:v>44530</c:v>
                </c:pt>
                <c:pt idx="27">
                  <c:v>44561</c:v>
                </c:pt>
                <c:pt idx="28">
                  <c:v>44592</c:v>
                </c:pt>
                <c:pt idx="29">
                  <c:v>44620</c:v>
                </c:pt>
                <c:pt idx="30">
                  <c:v>44651</c:v>
                </c:pt>
                <c:pt idx="31">
                  <c:v>44681</c:v>
                </c:pt>
                <c:pt idx="32">
                  <c:v>44712</c:v>
                </c:pt>
                <c:pt idx="33">
                  <c:v>44742</c:v>
                </c:pt>
                <c:pt idx="34">
                  <c:v>44773</c:v>
                </c:pt>
                <c:pt idx="35">
                  <c:v>44804</c:v>
                </c:pt>
              </c:numCache>
            </c:numRef>
          </c:cat>
          <c:val>
            <c:numRef>
              <c:f>sheet1!$B$2:$B$37</c:f>
              <c:numCache>
                <c:ptCount val="36"/>
                <c:pt idx="0">
                  <c:v>1.1</c:v>
                </c:pt>
                <c:pt idx="1">
                  <c:v>0.9</c:v>
                </c:pt>
                <c:pt idx="2">
                  <c:v>1.2</c:v>
                </c:pt>
                <c:pt idx="3">
                  <c:v>1.6</c:v>
                </c:pt>
                <c:pt idx="4">
                  <c:v>1.7</c:v>
                </c:pt>
                <c:pt idx="5">
                  <c:v>1.6</c:v>
                </c:pt>
                <c:pt idx="6">
                  <c:v>0.8</c:v>
                </c:pt>
                <c:pt idx="7">
                  <c:v>0.4</c:v>
                </c:pt>
                <c:pt idx="8">
                  <c:v>0.4</c:v>
                </c:pt>
                <c:pt idx="9">
                  <c:v>0.2</c:v>
                </c:pt>
                <c:pt idx="10">
                  <c:v>0.9</c:v>
                </c:pt>
                <c:pt idx="11">
                  <c:v>0.2</c:v>
                </c:pt>
                <c:pt idx="12">
                  <c:v>0.0</c:v>
                </c:pt>
                <c:pt idx="13">
                  <c:v>0.1</c:v>
                </c:pt>
                <c:pt idx="14">
                  <c:v>0.2</c:v>
                </c:pt>
                <c:pt idx="15">
                  <c:v>0.0</c:v>
                </c:pt>
                <c:pt idx="16">
                  <c:v>0.8</c:v>
                </c:pt>
                <c:pt idx="17">
                  <c:v>0.8</c:v>
                </c:pt>
                <c:pt idx="18">
                  <c:v>1.4</c:v>
                </c:pt>
                <c:pt idx="19">
                  <c:v>1.6</c:v>
                </c:pt>
                <c:pt idx="20">
                  <c:v>1.8</c:v>
                </c:pt>
                <c:pt idx="21">
                  <c:v>1.9</c:v>
                </c:pt>
                <c:pt idx="22">
                  <c:v>1.5</c:v>
                </c:pt>
                <c:pt idx="23">
                  <c:v>2.4</c:v>
                </c:pt>
                <c:pt idx="24">
                  <c:v>2.7</c:v>
                </c:pt>
                <c:pt idx="25">
                  <c:v>3.2</c:v>
                </c:pt>
                <c:pt idx="26">
                  <c:v>3.4</c:v>
                </c:pt>
                <c:pt idx="27">
                  <c:v>3.4</c:v>
                </c:pt>
                <c:pt idx="28">
                  <c:v>3.3</c:v>
                </c:pt>
                <c:pt idx="29">
                  <c:v>4.2</c:v>
                </c:pt>
                <c:pt idx="30">
                  <c:v>5.1</c:v>
                </c:pt>
                <c:pt idx="31">
                  <c:v>5.4</c:v>
                </c:pt>
                <c:pt idx="32">
                  <c:v>5.8</c:v>
                </c:pt>
                <c:pt idx="33">
                  <c:v>6.5</c:v>
                </c:pt>
                <c:pt idx="34">
                  <c:v>6.8</c:v>
                </c:pt>
                <c:pt idx="35">
                  <c:v>6.5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Germany</c:v>
                </c:pt>
              </c:strCache>
            </c:strRef>
          </c:tx>
          <c:spPr>
            <a:ln algn="ctr" w="28575">
              <a:solidFill>
                <a:srgbClr val="40BAD2">
                  <a:alpha val="100000"/>
                </a:srgbClr>
              </a:solidFill>
              <a:prstDash val="solid"/>
            </a:ln>
          </c:spPr>
          <c:marker>
            <c:symbol val="none"/>
          </c:marker>
          <c:dLbls>
            <c:dLblPos val="ctr"/>
            <c:numFmt formatCode="General" sourceLinked="0"/>
            <c:separator val=", "/>
            <c:showBubbleSize val="0"/>
            <c:showCatName val="0"/>
            <c:showLegendKey val="0"/>
            <c:showPercent val="0"/>
            <c:showSerName val="0"/>
            <c:showVal val="0"/>
            <c:txPr>
              <a:bodyPr/>
              <a:lstStyle/>
              <a:p>
                <a:pPr>
                  <a:defRPr cap="none" i="0" b="0" u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  <a:ea typeface="Arial"/>
                    <a:sym typeface="Arial"/>
                  </a:defRPr>
                </a:pPr>
              </a:p>
            </c:txPr>
          </c:dLbls>
          <c:cat>
            <c:numRef>
              <c:f>sheet1!$A$2:$A$37</c:f>
              <c:numCache>
                <c:formatCode>yyyy\-mm\-dd</c:formatCode>
                <c:ptCount val="36"/>
                <c:pt idx="0">
                  <c:v>43738</c:v>
                </c:pt>
                <c:pt idx="1">
                  <c:v>43769</c:v>
                </c:pt>
                <c:pt idx="2">
                  <c:v>43799</c:v>
                </c:pt>
                <c:pt idx="3">
                  <c:v>43830</c:v>
                </c:pt>
                <c:pt idx="4">
                  <c:v>43861</c:v>
                </c:pt>
                <c:pt idx="5">
                  <c:v>43890</c:v>
                </c:pt>
                <c:pt idx="6">
                  <c:v>43921</c:v>
                </c:pt>
                <c:pt idx="7">
                  <c:v>43951</c:v>
                </c:pt>
                <c:pt idx="8">
                  <c:v>43982</c:v>
                </c:pt>
                <c:pt idx="9">
                  <c:v>44012</c:v>
                </c:pt>
                <c:pt idx="10">
                  <c:v>44043</c:v>
                </c:pt>
                <c:pt idx="11">
                  <c:v>44074</c:v>
                </c:pt>
                <c:pt idx="12">
                  <c:v>44104</c:v>
                </c:pt>
                <c:pt idx="13">
                  <c:v>44135</c:v>
                </c:pt>
                <c:pt idx="14">
                  <c:v>44165</c:v>
                </c:pt>
                <c:pt idx="15">
                  <c:v>44196</c:v>
                </c:pt>
                <c:pt idx="16">
                  <c:v>44227</c:v>
                </c:pt>
                <c:pt idx="17">
                  <c:v>44255</c:v>
                </c:pt>
                <c:pt idx="18">
                  <c:v>44286</c:v>
                </c:pt>
                <c:pt idx="19">
                  <c:v>44316</c:v>
                </c:pt>
                <c:pt idx="20">
                  <c:v>44347</c:v>
                </c:pt>
                <c:pt idx="21">
                  <c:v>44377</c:v>
                </c:pt>
                <c:pt idx="22">
                  <c:v>44408</c:v>
                </c:pt>
                <c:pt idx="23">
                  <c:v>44439</c:v>
                </c:pt>
                <c:pt idx="24">
                  <c:v>44469</c:v>
                </c:pt>
                <c:pt idx="25">
                  <c:v>44500</c:v>
                </c:pt>
                <c:pt idx="26">
                  <c:v>44530</c:v>
                </c:pt>
                <c:pt idx="27">
                  <c:v>44561</c:v>
                </c:pt>
                <c:pt idx="28">
                  <c:v>44592</c:v>
                </c:pt>
                <c:pt idx="29">
                  <c:v>44620</c:v>
                </c:pt>
                <c:pt idx="30">
                  <c:v>44651</c:v>
                </c:pt>
                <c:pt idx="31">
                  <c:v>44681</c:v>
                </c:pt>
                <c:pt idx="32">
                  <c:v>44712</c:v>
                </c:pt>
                <c:pt idx="33">
                  <c:v>44742</c:v>
                </c:pt>
                <c:pt idx="34">
                  <c:v>44773</c:v>
                </c:pt>
                <c:pt idx="35">
                  <c:v>44804</c:v>
                </c:pt>
              </c:numCache>
            </c:numRef>
          </c:cat>
          <c:val>
            <c:numRef>
              <c:f>sheet1!$C$2:$C$37</c:f>
              <c:numCache>
                <c:ptCount val="36"/>
                <c:pt idx="0">
                  <c:v>0.9</c:v>
                </c:pt>
                <c:pt idx="1">
                  <c:v>0.9</c:v>
                </c:pt>
                <c:pt idx="2">
                  <c:v>1.2</c:v>
                </c:pt>
                <c:pt idx="3">
                  <c:v>1.5</c:v>
                </c:pt>
                <c:pt idx="4">
                  <c:v>1.6</c:v>
                </c:pt>
                <c:pt idx="5">
                  <c:v>1.7</c:v>
                </c:pt>
                <c:pt idx="6">
                  <c:v>1.3</c:v>
                </c:pt>
                <c:pt idx="7">
                  <c:v>0.8</c:v>
                </c:pt>
                <c:pt idx="8">
                  <c:v>0.5</c:v>
                </c:pt>
                <c:pt idx="9">
                  <c:v>0.8</c:v>
                </c:pt>
                <c:pt idx="10">
                  <c:v>0.0</c:v>
                </c:pt>
                <c:pt idx="11">
                  <c:v>-0.1</c:v>
                </c:pt>
                <c:pt idx="12">
                  <c:v>-0.4</c:v>
                </c:pt>
                <c:pt idx="13">
                  <c:v>-0.5</c:v>
                </c:pt>
                <c:pt idx="14">
                  <c:v>-0.7</c:v>
                </c:pt>
                <c:pt idx="15">
                  <c:v>-0.7</c:v>
                </c:pt>
                <c:pt idx="16">
                  <c:v>1.6</c:v>
                </c:pt>
                <c:pt idx="17">
                  <c:v>1.6</c:v>
                </c:pt>
                <c:pt idx="18">
                  <c:v>2.0</c:v>
                </c:pt>
                <c:pt idx="19">
                  <c:v>2.1</c:v>
                </c:pt>
                <c:pt idx="20">
                  <c:v>2.4</c:v>
                </c:pt>
                <c:pt idx="21">
                  <c:v>2.1</c:v>
                </c:pt>
                <c:pt idx="22">
                  <c:v>3.1</c:v>
                </c:pt>
                <c:pt idx="23">
                  <c:v>3.4</c:v>
                </c:pt>
                <c:pt idx="24">
                  <c:v>4.1</c:v>
                </c:pt>
                <c:pt idx="25">
                  <c:v>4.6</c:v>
                </c:pt>
                <c:pt idx="26">
                  <c:v>6.0</c:v>
                </c:pt>
                <c:pt idx="27">
                  <c:v>5.7</c:v>
                </c:pt>
                <c:pt idx="28">
                  <c:v>5.1</c:v>
                </c:pt>
                <c:pt idx="29">
                  <c:v>5.5</c:v>
                </c:pt>
                <c:pt idx="30">
                  <c:v>7.6</c:v>
                </c:pt>
                <c:pt idx="31">
                  <c:v>7.8</c:v>
                </c:pt>
                <c:pt idx="32">
                  <c:v>8.7</c:v>
                </c:pt>
                <c:pt idx="33">
                  <c:v>8.2</c:v>
                </c:pt>
                <c:pt idx="34">
                  <c:v>8.5</c:v>
                </c:pt>
                <c:pt idx="35">
                  <c:v>8.8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Italy</c:v>
                </c:pt>
              </c:strCache>
            </c:strRef>
          </c:tx>
          <c:spPr>
            <a:ln algn="ctr" w="28575">
              <a:solidFill>
                <a:srgbClr val="90BB23">
                  <a:alpha val="100000"/>
                </a:srgbClr>
              </a:solidFill>
              <a:prstDash val="solid"/>
            </a:ln>
          </c:spPr>
          <c:marker>
            <c:symbol val="none"/>
          </c:marker>
          <c:dLbls>
            <c:dLblPos val="ctr"/>
            <c:numFmt formatCode="General" sourceLinked="0"/>
            <c:separator val=", "/>
            <c:showBubbleSize val="0"/>
            <c:showCatName val="0"/>
            <c:showLegendKey val="0"/>
            <c:showPercent val="0"/>
            <c:showSerName val="0"/>
            <c:showVal val="0"/>
            <c:txPr>
              <a:bodyPr/>
              <a:lstStyle/>
              <a:p>
                <a:pPr>
                  <a:defRPr cap="none" i="0" b="0" u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  <a:ea typeface="Arial"/>
                    <a:sym typeface="Arial"/>
                  </a:defRPr>
                </a:pPr>
              </a:p>
            </c:txPr>
          </c:dLbls>
          <c:cat>
            <c:numRef>
              <c:f>sheet1!$A$2:$A$37</c:f>
              <c:numCache>
                <c:formatCode>yyyy\-mm\-dd</c:formatCode>
                <c:ptCount val="36"/>
                <c:pt idx="0">
                  <c:v>43738</c:v>
                </c:pt>
                <c:pt idx="1">
                  <c:v>43769</c:v>
                </c:pt>
                <c:pt idx="2">
                  <c:v>43799</c:v>
                </c:pt>
                <c:pt idx="3">
                  <c:v>43830</c:v>
                </c:pt>
                <c:pt idx="4">
                  <c:v>43861</c:v>
                </c:pt>
                <c:pt idx="5">
                  <c:v>43890</c:v>
                </c:pt>
                <c:pt idx="6">
                  <c:v>43921</c:v>
                </c:pt>
                <c:pt idx="7">
                  <c:v>43951</c:v>
                </c:pt>
                <c:pt idx="8">
                  <c:v>43982</c:v>
                </c:pt>
                <c:pt idx="9">
                  <c:v>44012</c:v>
                </c:pt>
                <c:pt idx="10">
                  <c:v>44043</c:v>
                </c:pt>
                <c:pt idx="11">
                  <c:v>44074</c:v>
                </c:pt>
                <c:pt idx="12">
                  <c:v>44104</c:v>
                </c:pt>
                <c:pt idx="13">
                  <c:v>44135</c:v>
                </c:pt>
                <c:pt idx="14">
                  <c:v>44165</c:v>
                </c:pt>
                <c:pt idx="15">
                  <c:v>44196</c:v>
                </c:pt>
                <c:pt idx="16">
                  <c:v>44227</c:v>
                </c:pt>
                <c:pt idx="17">
                  <c:v>44255</c:v>
                </c:pt>
                <c:pt idx="18">
                  <c:v>44286</c:v>
                </c:pt>
                <c:pt idx="19">
                  <c:v>44316</c:v>
                </c:pt>
                <c:pt idx="20">
                  <c:v>44347</c:v>
                </c:pt>
                <c:pt idx="21">
                  <c:v>44377</c:v>
                </c:pt>
                <c:pt idx="22">
                  <c:v>44408</c:v>
                </c:pt>
                <c:pt idx="23">
                  <c:v>44439</c:v>
                </c:pt>
                <c:pt idx="24">
                  <c:v>44469</c:v>
                </c:pt>
                <c:pt idx="25">
                  <c:v>44500</c:v>
                </c:pt>
                <c:pt idx="26">
                  <c:v>44530</c:v>
                </c:pt>
                <c:pt idx="27">
                  <c:v>44561</c:v>
                </c:pt>
                <c:pt idx="28">
                  <c:v>44592</c:v>
                </c:pt>
                <c:pt idx="29">
                  <c:v>44620</c:v>
                </c:pt>
                <c:pt idx="30">
                  <c:v>44651</c:v>
                </c:pt>
                <c:pt idx="31">
                  <c:v>44681</c:v>
                </c:pt>
                <c:pt idx="32">
                  <c:v>44712</c:v>
                </c:pt>
                <c:pt idx="33">
                  <c:v>44742</c:v>
                </c:pt>
                <c:pt idx="34">
                  <c:v>44773</c:v>
                </c:pt>
                <c:pt idx="35">
                  <c:v>44804</c:v>
                </c:pt>
              </c:numCache>
            </c:numRef>
          </c:cat>
          <c:val>
            <c:numRef>
              <c:f>sheet1!$D$2:$D$37</c:f>
              <c:numCache>
                <c:ptCount val="36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0.5</c:v>
                </c:pt>
                <c:pt idx="4">
                  <c:v>0.4</c:v>
                </c:pt>
                <c:pt idx="5">
                  <c:v>0.2</c:v>
                </c:pt>
                <c:pt idx="6">
                  <c:v>0.1</c:v>
                </c:pt>
                <c:pt idx="7">
                  <c:v>0.1</c:v>
                </c:pt>
                <c:pt idx="8">
                  <c:v>-0.3</c:v>
                </c:pt>
                <c:pt idx="9">
                  <c:v>-0.4</c:v>
                </c:pt>
                <c:pt idx="10">
                  <c:v>0.8</c:v>
                </c:pt>
                <c:pt idx="11">
                  <c:v>-0.5</c:v>
                </c:pt>
                <c:pt idx="12">
                  <c:v>-1.0</c:v>
                </c:pt>
                <c:pt idx="13">
                  <c:v>-0.6</c:v>
                </c:pt>
                <c:pt idx="14">
                  <c:v>-0.3</c:v>
                </c:pt>
                <c:pt idx="15">
                  <c:v>-0.3</c:v>
                </c:pt>
                <c:pt idx="16">
                  <c:v>0.7</c:v>
                </c:pt>
                <c:pt idx="17">
                  <c:v>1.0</c:v>
                </c:pt>
                <c:pt idx="18">
                  <c:v>0.6</c:v>
                </c:pt>
                <c:pt idx="19">
                  <c:v>1.0</c:v>
                </c:pt>
                <c:pt idx="20">
                  <c:v>1.2</c:v>
                </c:pt>
                <c:pt idx="21">
                  <c:v>1.3</c:v>
                </c:pt>
                <c:pt idx="22">
                  <c:v>1.0</c:v>
                </c:pt>
                <c:pt idx="23">
                  <c:v>2.5</c:v>
                </c:pt>
                <c:pt idx="24">
                  <c:v>2.9</c:v>
                </c:pt>
                <c:pt idx="25">
                  <c:v>3.2</c:v>
                </c:pt>
                <c:pt idx="26">
                  <c:v>3.9</c:v>
                </c:pt>
                <c:pt idx="27">
                  <c:v>4.2</c:v>
                </c:pt>
                <c:pt idx="28">
                  <c:v>5.1</c:v>
                </c:pt>
                <c:pt idx="29">
                  <c:v>6.2</c:v>
                </c:pt>
                <c:pt idx="30">
                  <c:v>6.8</c:v>
                </c:pt>
                <c:pt idx="31">
                  <c:v>6.3</c:v>
                </c:pt>
                <c:pt idx="32">
                  <c:v>7.3</c:v>
                </c:pt>
                <c:pt idx="33">
                  <c:v>8.5</c:v>
                </c:pt>
                <c:pt idx="34">
                  <c:v>8.4</c:v>
                </c:pt>
                <c:pt idx="35">
                  <c:v>9.0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Netherlands</c:v>
                </c:pt>
              </c:strCache>
            </c:strRef>
          </c:tx>
          <c:spPr>
            <a:ln algn="ctr" w="28575">
              <a:solidFill>
                <a:srgbClr val="1AB39F">
                  <a:alpha val="100000"/>
                </a:srgbClr>
              </a:solidFill>
              <a:prstDash val="solid"/>
            </a:ln>
          </c:spPr>
          <c:marker>
            <c:symbol val="none"/>
          </c:marker>
          <c:dLbls>
            <c:dLblPos val="ctr"/>
            <c:numFmt formatCode="General" sourceLinked="0"/>
            <c:separator val=", "/>
            <c:showBubbleSize val="0"/>
            <c:showCatName val="0"/>
            <c:showLegendKey val="0"/>
            <c:showPercent val="0"/>
            <c:showSerName val="0"/>
            <c:showVal val="0"/>
            <c:txPr>
              <a:bodyPr/>
              <a:lstStyle/>
              <a:p>
                <a:pPr>
                  <a:defRPr cap="none" i="0" b="0" u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  <a:ea typeface="Arial"/>
                    <a:sym typeface="Arial"/>
                  </a:defRPr>
                </a:pPr>
              </a:p>
            </c:txPr>
          </c:dLbls>
          <c:cat>
            <c:numRef>
              <c:f>sheet1!$A$2:$A$37</c:f>
              <c:numCache>
                <c:formatCode>yyyy\-mm\-dd</c:formatCode>
                <c:ptCount val="36"/>
                <c:pt idx="0">
                  <c:v>43738</c:v>
                </c:pt>
                <c:pt idx="1">
                  <c:v>43769</c:v>
                </c:pt>
                <c:pt idx="2">
                  <c:v>43799</c:v>
                </c:pt>
                <c:pt idx="3">
                  <c:v>43830</c:v>
                </c:pt>
                <c:pt idx="4">
                  <c:v>43861</c:v>
                </c:pt>
                <c:pt idx="5">
                  <c:v>43890</c:v>
                </c:pt>
                <c:pt idx="6">
                  <c:v>43921</c:v>
                </c:pt>
                <c:pt idx="7">
                  <c:v>43951</c:v>
                </c:pt>
                <c:pt idx="8">
                  <c:v>43982</c:v>
                </c:pt>
                <c:pt idx="9">
                  <c:v>44012</c:v>
                </c:pt>
                <c:pt idx="10">
                  <c:v>44043</c:v>
                </c:pt>
                <c:pt idx="11">
                  <c:v>44074</c:v>
                </c:pt>
                <c:pt idx="12">
                  <c:v>44104</c:v>
                </c:pt>
                <c:pt idx="13">
                  <c:v>44135</c:v>
                </c:pt>
                <c:pt idx="14">
                  <c:v>44165</c:v>
                </c:pt>
                <c:pt idx="15">
                  <c:v>44196</c:v>
                </c:pt>
                <c:pt idx="16">
                  <c:v>44227</c:v>
                </c:pt>
                <c:pt idx="17">
                  <c:v>44255</c:v>
                </c:pt>
                <c:pt idx="18">
                  <c:v>44286</c:v>
                </c:pt>
                <c:pt idx="19">
                  <c:v>44316</c:v>
                </c:pt>
                <c:pt idx="20">
                  <c:v>44347</c:v>
                </c:pt>
                <c:pt idx="21">
                  <c:v>44377</c:v>
                </c:pt>
                <c:pt idx="22">
                  <c:v>44408</c:v>
                </c:pt>
                <c:pt idx="23">
                  <c:v>44439</c:v>
                </c:pt>
                <c:pt idx="24">
                  <c:v>44469</c:v>
                </c:pt>
                <c:pt idx="25">
                  <c:v>44500</c:v>
                </c:pt>
                <c:pt idx="26">
                  <c:v>44530</c:v>
                </c:pt>
                <c:pt idx="27">
                  <c:v>44561</c:v>
                </c:pt>
                <c:pt idx="28">
                  <c:v>44592</c:v>
                </c:pt>
                <c:pt idx="29">
                  <c:v>44620</c:v>
                </c:pt>
                <c:pt idx="30">
                  <c:v>44651</c:v>
                </c:pt>
                <c:pt idx="31">
                  <c:v>44681</c:v>
                </c:pt>
                <c:pt idx="32">
                  <c:v>44712</c:v>
                </c:pt>
                <c:pt idx="33">
                  <c:v>44742</c:v>
                </c:pt>
                <c:pt idx="34">
                  <c:v>44773</c:v>
                </c:pt>
                <c:pt idx="35">
                  <c:v>44804</c:v>
                </c:pt>
              </c:numCache>
            </c:numRef>
          </c:cat>
          <c:val>
            <c:numRef>
              <c:f>sheet1!$E$2:$E$37</c:f>
              <c:numCache>
                <c:ptCount val="36"/>
                <c:pt idx="0">
                  <c:v>2.7</c:v>
                </c:pt>
                <c:pt idx="1">
                  <c:v>2.8</c:v>
                </c:pt>
                <c:pt idx="2">
                  <c:v>2.6</c:v>
                </c:pt>
                <c:pt idx="3">
                  <c:v>2.8</c:v>
                </c:pt>
                <c:pt idx="4">
                  <c:v>1.7</c:v>
                </c:pt>
                <c:pt idx="5">
                  <c:v>1.3</c:v>
                </c:pt>
                <c:pt idx="6">
                  <c:v>1.1</c:v>
                </c:pt>
                <c:pt idx="7">
                  <c:v>1.0</c:v>
                </c:pt>
                <c:pt idx="8">
                  <c:v>1.1</c:v>
                </c:pt>
                <c:pt idx="9">
                  <c:v>1.7</c:v>
                </c:pt>
                <c:pt idx="10">
                  <c:v>1.6</c:v>
                </c:pt>
                <c:pt idx="11">
                  <c:v>0.3</c:v>
                </c:pt>
                <c:pt idx="12">
                  <c:v>1.0</c:v>
                </c:pt>
                <c:pt idx="13">
                  <c:v>1.2</c:v>
                </c:pt>
                <c:pt idx="14">
                  <c:v>0.7</c:v>
                </c:pt>
                <c:pt idx="15">
                  <c:v>0.9</c:v>
                </c:pt>
                <c:pt idx="16">
                  <c:v>1.6</c:v>
                </c:pt>
                <c:pt idx="17">
                  <c:v>1.9</c:v>
                </c:pt>
                <c:pt idx="18">
                  <c:v>1.9</c:v>
                </c:pt>
                <c:pt idx="19">
                  <c:v>1.7</c:v>
                </c:pt>
                <c:pt idx="20">
                  <c:v>2.0</c:v>
                </c:pt>
                <c:pt idx="21">
                  <c:v>1.7</c:v>
                </c:pt>
                <c:pt idx="22">
                  <c:v>1.4</c:v>
                </c:pt>
                <c:pt idx="23">
                  <c:v>2.7</c:v>
                </c:pt>
                <c:pt idx="24">
                  <c:v>3.0</c:v>
                </c:pt>
                <c:pt idx="25">
                  <c:v>3.7</c:v>
                </c:pt>
                <c:pt idx="26">
                  <c:v>5.9</c:v>
                </c:pt>
                <c:pt idx="27">
                  <c:v>6.4</c:v>
                </c:pt>
                <c:pt idx="28">
                  <c:v>7.6</c:v>
                </c:pt>
                <c:pt idx="29">
                  <c:v>7.3</c:v>
                </c:pt>
                <c:pt idx="30">
                  <c:v>11.7</c:v>
                </c:pt>
                <c:pt idx="31">
                  <c:v>11.2</c:v>
                </c:pt>
                <c:pt idx="32">
                  <c:v>10.2</c:v>
                </c:pt>
                <c:pt idx="33">
                  <c:v>9.9</c:v>
                </c:pt>
                <c:pt idx="34">
                  <c:v>11.6</c:v>
                </c:pt>
                <c:pt idx="35">
                  <c:v>13.6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Spain</c:v>
                </c:pt>
              </c:strCache>
            </c:strRef>
          </c:tx>
          <c:spPr>
            <a:ln algn="ctr" w="28575">
              <a:solidFill>
                <a:srgbClr val="EE7008">
                  <a:alpha val="100000"/>
                </a:srgbClr>
              </a:solidFill>
              <a:prstDash val="solid"/>
            </a:ln>
          </c:spPr>
          <c:marker>
            <c:symbol val="none"/>
          </c:marker>
          <c:dLbls>
            <c:dLblPos val="ctr"/>
            <c:numFmt formatCode="General" sourceLinked="0"/>
            <c:separator val=", "/>
            <c:showBubbleSize val="0"/>
            <c:showCatName val="0"/>
            <c:showLegendKey val="0"/>
            <c:showPercent val="0"/>
            <c:showSerName val="0"/>
            <c:showVal val="0"/>
            <c:txPr>
              <a:bodyPr/>
              <a:lstStyle/>
              <a:p>
                <a:pPr>
                  <a:defRPr cap="none" i="0" b="0" u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  <a:ea typeface="Arial"/>
                    <a:sym typeface="Arial"/>
                  </a:defRPr>
                </a:pPr>
              </a:p>
            </c:txPr>
          </c:dLbls>
          <c:cat>
            <c:numRef>
              <c:f>sheet1!$A$2:$A$37</c:f>
              <c:numCache>
                <c:formatCode>yyyy\-mm\-dd</c:formatCode>
                <c:ptCount val="36"/>
                <c:pt idx="0">
                  <c:v>43738</c:v>
                </c:pt>
                <c:pt idx="1">
                  <c:v>43769</c:v>
                </c:pt>
                <c:pt idx="2">
                  <c:v>43799</c:v>
                </c:pt>
                <c:pt idx="3">
                  <c:v>43830</c:v>
                </c:pt>
                <c:pt idx="4">
                  <c:v>43861</c:v>
                </c:pt>
                <c:pt idx="5">
                  <c:v>43890</c:v>
                </c:pt>
                <c:pt idx="6">
                  <c:v>43921</c:v>
                </c:pt>
                <c:pt idx="7">
                  <c:v>43951</c:v>
                </c:pt>
                <c:pt idx="8">
                  <c:v>43982</c:v>
                </c:pt>
                <c:pt idx="9">
                  <c:v>44012</c:v>
                </c:pt>
                <c:pt idx="10">
                  <c:v>44043</c:v>
                </c:pt>
                <c:pt idx="11">
                  <c:v>44074</c:v>
                </c:pt>
                <c:pt idx="12">
                  <c:v>44104</c:v>
                </c:pt>
                <c:pt idx="13">
                  <c:v>44135</c:v>
                </c:pt>
                <c:pt idx="14">
                  <c:v>44165</c:v>
                </c:pt>
                <c:pt idx="15">
                  <c:v>44196</c:v>
                </c:pt>
                <c:pt idx="16">
                  <c:v>44227</c:v>
                </c:pt>
                <c:pt idx="17">
                  <c:v>44255</c:v>
                </c:pt>
                <c:pt idx="18">
                  <c:v>44286</c:v>
                </c:pt>
                <c:pt idx="19">
                  <c:v>44316</c:v>
                </c:pt>
                <c:pt idx="20">
                  <c:v>44347</c:v>
                </c:pt>
                <c:pt idx="21">
                  <c:v>44377</c:v>
                </c:pt>
                <c:pt idx="22">
                  <c:v>44408</c:v>
                </c:pt>
                <c:pt idx="23">
                  <c:v>44439</c:v>
                </c:pt>
                <c:pt idx="24">
                  <c:v>44469</c:v>
                </c:pt>
                <c:pt idx="25">
                  <c:v>44500</c:v>
                </c:pt>
                <c:pt idx="26">
                  <c:v>44530</c:v>
                </c:pt>
                <c:pt idx="27">
                  <c:v>44561</c:v>
                </c:pt>
                <c:pt idx="28">
                  <c:v>44592</c:v>
                </c:pt>
                <c:pt idx="29">
                  <c:v>44620</c:v>
                </c:pt>
                <c:pt idx="30">
                  <c:v>44651</c:v>
                </c:pt>
                <c:pt idx="31">
                  <c:v>44681</c:v>
                </c:pt>
                <c:pt idx="32">
                  <c:v>44712</c:v>
                </c:pt>
                <c:pt idx="33">
                  <c:v>44742</c:v>
                </c:pt>
                <c:pt idx="34">
                  <c:v>44773</c:v>
                </c:pt>
                <c:pt idx="35">
                  <c:v>44804</c:v>
                </c:pt>
              </c:numCache>
            </c:numRef>
          </c:cat>
          <c:val>
            <c:numRef>
              <c:f>sheet1!$F$2:$F$37</c:f>
              <c:numCache>
                <c:ptCount val="36"/>
                <c:pt idx="0">
                  <c:v>0.2</c:v>
                </c:pt>
                <c:pt idx="1">
                  <c:v>0.2</c:v>
                </c:pt>
                <c:pt idx="2">
                  <c:v>0.5</c:v>
                </c:pt>
                <c:pt idx="3">
                  <c:v>0.8</c:v>
                </c:pt>
                <c:pt idx="4">
                  <c:v>1.1</c:v>
                </c:pt>
                <c:pt idx="5">
                  <c:v>0.9</c:v>
                </c:pt>
                <c:pt idx="6">
                  <c:v>0.1</c:v>
                </c:pt>
                <c:pt idx="7">
                  <c:v>-0.7</c:v>
                </c:pt>
                <c:pt idx="8">
                  <c:v>-0.9</c:v>
                </c:pt>
                <c:pt idx="9">
                  <c:v>-0.3</c:v>
                </c:pt>
                <c:pt idx="10">
                  <c:v>-0.7</c:v>
                </c:pt>
                <c:pt idx="11">
                  <c:v>-0.6</c:v>
                </c:pt>
                <c:pt idx="12">
                  <c:v>-0.6</c:v>
                </c:pt>
                <c:pt idx="13">
                  <c:v>-0.9</c:v>
                </c:pt>
                <c:pt idx="14">
                  <c:v>-0.8</c:v>
                </c:pt>
                <c:pt idx="15">
                  <c:v>-0.6</c:v>
                </c:pt>
                <c:pt idx="16">
                  <c:v>0.4</c:v>
                </c:pt>
                <c:pt idx="17">
                  <c:v>-0.1</c:v>
                </c:pt>
                <c:pt idx="18">
                  <c:v>1.2</c:v>
                </c:pt>
                <c:pt idx="19">
                  <c:v>2.0</c:v>
                </c:pt>
                <c:pt idx="20">
                  <c:v>2.4</c:v>
                </c:pt>
                <c:pt idx="21">
                  <c:v>2.5</c:v>
                </c:pt>
                <c:pt idx="22">
                  <c:v>2.9</c:v>
                </c:pt>
                <c:pt idx="23">
                  <c:v>3.3</c:v>
                </c:pt>
                <c:pt idx="24">
                  <c:v>4.0</c:v>
                </c:pt>
                <c:pt idx="25">
                  <c:v>5.4</c:v>
                </c:pt>
                <c:pt idx="26">
                  <c:v>5.5</c:v>
                </c:pt>
                <c:pt idx="27">
                  <c:v>6.6</c:v>
                </c:pt>
                <c:pt idx="28">
                  <c:v>6.2</c:v>
                </c:pt>
                <c:pt idx="29">
                  <c:v>7.6</c:v>
                </c:pt>
                <c:pt idx="30">
                  <c:v>9.8</c:v>
                </c:pt>
                <c:pt idx="31">
                  <c:v>8.3</c:v>
                </c:pt>
                <c:pt idx="32">
                  <c:v>8.5</c:v>
                </c:pt>
                <c:pt idx="33">
                  <c:v>10.0</c:v>
                </c:pt>
                <c:pt idx="34">
                  <c:v>10.7</c:v>
                </c:pt>
                <c:pt idx="35">
                  <c:v>10.3</c:v>
                </c:pt>
              </c:numCache>
            </c:numRef>
          </c:val>
          <c:smooth val="0"/>
        </c:ser>
        <c:dLbls>
          <c:dLblPos val="ctr"/>
          <c:numFmt formatCode="General" sourceLinked="0"/>
          <c:separator val=", "/>
          <c:showBubbleSize val="0"/>
          <c:showCatName val="0"/>
          <c:showLegendKey val="0"/>
          <c:showPercent val="0"/>
          <c:showSerName val="0"/>
          <c:showVal val="0"/>
        </c:dLbls>
        <c:axId val="64451712"/>
        <c:axId val="64453248"/>
      </c:lineChart>
      <c:dateAx>
        <c:axId val="64451712"/>
        <c:scaling>
          <c:orientation val="minMax"/>
        </c:scaling>
        <c:delete val="0"/>
        <c:axPos val="l"/>
        <c:majorTickMark val="none"/>
        <c:minorTickMark val="none"/>
        <c:tickLblPos val="low"/>
        <c:txPr>
          <a:bodyPr rot="0" vert="horz"/>
          <a:lstStyle/>
          <a:p>
            <a:pPr>
              <a:defRPr cap="none" sz="1000" i="0" b="0" u="none">
                <a:solidFill>
                  <a:srgbClr val="595959">
                    <a:alpha val="100000"/>
                  </a:srgbClr>
                </a:solidFill>
                <a:latin typeface="Corbel"/>
                <a:cs typeface="Corbel"/>
                <a:ea typeface="Corbel"/>
                <a:sym typeface="Corbel"/>
              </a:defRPr>
            </a:pPr>
          </a:p>
        </c:txPr>
        <c:spPr>
          <a:ln algn="ctr" w="12700">
            <a:solidFill>
              <a:srgbClr val="D9D9D9">
                <a:alpha val="100000"/>
              </a:srgbClr>
            </a:solidFill>
            <a:prstDash val="solid"/>
          </a:ln>
        </c:spPr>
        <c:numFmt formatCode="mm/yy" sourceLinked="0"/>
        <c:crossAx val="64453248"/>
        <c:crosses val="autoZero"/>
      </c:dateAx>
      <c:valAx>
        <c:axId val="64453248"/>
        <c:scaling>
          <c:orientation val="minMax"/>
        </c:scaling>
        <c:delete val="0"/>
        <c:axPos val="l"/>
        <c:majorTickMark val="none"/>
        <c:minorTickMark val="none"/>
        <c:tickLblPos val="nextTo"/>
        <c:txPr>
          <a:bodyPr rot="0" vert="horz"/>
          <a:lstStyle/>
          <a:p>
            <a:pPr>
              <a:defRPr cap="none" sz="1000" i="0" b="0" u="none">
                <a:solidFill>
                  <a:srgbClr val="595959">
                    <a:alpha val="100000"/>
                  </a:srgbClr>
                </a:solidFill>
                <a:latin typeface="Corbel"/>
                <a:cs typeface="Corbel"/>
                <a:ea typeface="Corbel"/>
                <a:sym typeface="Corbel"/>
              </a:defRPr>
            </a:pPr>
          </a:p>
        </c:txPr>
        <c:spPr>
          <a:ln algn="ctr" w="12700">
            <a:solidFill>
              <a:srgbClr val="D9D9D9">
                <a:alpha val="10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cap="none" sz="1200" i="0" b="0" u="none">
              <a:solidFill>
                <a:srgbClr val="595959">
                  <a:alpha val="100000"/>
                </a:srgbClr>
              </a:solidFill>
              <a:latin typeface="Corbel"/>
              <a:cs typeface="Corbel"/>
              <a:ea typeface="Corbel"/>
              <a:sym typeface="Corbe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9/14/22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9/14/22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9/14/22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9/14/22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9/14/22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chart" Target="../charts/chart1c272266c9ec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chart" Target="../charts/chart1c2768f77706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chart" Target="../charts/chart1c27132f5496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/>
          <a:lstStyle/>
          <a:p>
            <a:r>
              <a:rPr/>
              <a:t>Auto-compiled presentation 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/>
          <a:lstStyle/>
          <a:p>
            <a:r>
              <a:rPr/>
              <a:t>All slides have been created in 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/>
              <a:t>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/>
              <a:t>What are the largest EU economies?</a:t>
            </a:r>
          </a:p>
          <a:p>
            <a:r>
              <a:rPr/>
              <a:t>What is the current inflation in these countries?</a:t>
            </a:r>
          </a:p>
          <a:p>
            <a:r>
              <a:rPr/>
              <a:t>Is economy size related to inflation?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/>
              <a:t>Largest EU economies in 2021 (GDP; 2015 EUR million)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3869268" y="864108"/>
          <a:ext cx="7315200" cy="512064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/>
              <a:t>Inflation in the largest EU countries (%; y-o-y)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3869268" y="864108"/>
          <a:ext cx="7315200" cy="512064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/>
              <a:t>Inflation against GDP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3869268" y="864108"/>
          <a:ext cx="7315200" cy="512064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/>
          <a:lstStyle/>
          <a:p>
            <a:r>
              <a:rPr/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/>
          <a:lstStyle/>
          <a:p>
            <a:r>
              <a:rPr/>
              <a:t>Feel free to approach me with any questions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Corbel</vt:lpstr>
      <vt:lpstr>Wingdings 2</vt:lpstr>
      <vt:lpstr>Frame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Dans Štaermans</dc:creator>
  <cp:lastModifiedBy>dansstaermans</cp:lastModifiedBy>
  <cp:revision>1</cp:revision>
  <dcterms:created xsi:type="dcterms:W3CDTF">2022-09-14T18:28:47Z</dcterms:created>
  <dcterms:modified xsi:type="dcterms:W3CDTF">2022-09-15T23:46:11Z</dcterms:modified>
</cp:coreProperties>
</file>