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Montserrat SemiBold"/>
      <p:regular r:id="rId40"/>
      <p:bold r:id="rId41"/>
      <p:italic r:id="rId42"/>
      <p:boldItalic r:id="rId43"/>
    </p:embeddedFont>
    <p:embeddedFont>
      <p:font typeface="Montserrat"/>
      <p:regular r:id="rId44"/>
      <p:bold r:id="rId45"/>
      <p:italic r:id="rId46"/>
      <p:boldItalic r:id="rId47"/>
    </p:embeddedFont>
    <p:embeddedFont>
      <p:font typeface="Montserrat Medium"/>
      <p:regular r:id="rId48"/>
      <p:bold r:id="rId49"/>
      <p:italic r:id="rId50"/>
      <p:boldItalic r:id="rId51"/>
    </p:embeddedFont>
    <p:embeddedFont>
      <p:font typeface="Montserrat Light"/>
      <p:regular r:id="rId52"/>
      <p:bold r:id="rId53"/>
      <p:italic r:id="rId54"/>
      <p:boldItalic r:id="rId55"/>
    </p:embeddedFont>
    <p:embeddedFont>
      <p:font typeface="Montserrat Alternates"/>
      <p:regular r:id="rId56"/>
      <p:bold r:id="rId57"/>
      <p:italic r:id="rId58"/>
      <p:boldItalic r:id="rId59"/>
    </p:embeddedFont>
    <p:embeddedFont>
      <p:font typeface="Source Sans Pro Black"/>
      <p:bold r:id="rId60"/>
      <p:boldItalic r:id="rId61"/>
    </p:embeddedFont>
    <p:embeddedFont>
      <p:font typeface="Montserrat Alternates ExtraBold"/>
      <p:bold r:id="rId62"/>
      <p:boldItalic r:id="rId63"/>
    </p:embeddedFont>
    <p:embeddedFont>
      <p:font typeface="Source Sans Pr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041402-9A5B-4E08-9DE5-427EB0AF64F3}">
  <a:tblStyle styleId="{3B041402-9A5B-4E08-9DE5-427EB0AF64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023FD58-90BF-46C2-9C4B-B6503EBF5E2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42" Type="http://schemas.openxmlformats.org/officeDocument/2006/relationships/font" Target="fonts/MontserratSemiBold-italic.fntdata"/><Relationship Id="rId41" Type="http://schemas.openxmlformats.org/officeDocument/2006/relationships/font" Target="fonts/MontserratSemiBold-bold.fntdata"/><Relationship Id="rId44" Type="http://schemas.openxmlformats.org/officeDocument/2006/relationships/font" Target="fonts/Montserrat-regular.fntdata"/><Relationship Id="rId43" Type="http://schemas.openxmlformats.org/officeDocument/2006/relationships/font" Target="fonts/MontserratSemiBold-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ontserratMedium-regular.fntdata"/><Relationship Id="rId47" Type="http://schemas.openxmlformats.org/officeDocument/2006/relationships/font" Target="fonts/Montserrat-boldItalic.fntdata"/><Relationship Id="rId49" Type="http://schemas.openxmlformats.org/officeDocument/2006/relationships/font" Target="fonts/Montserrat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MontserratAlternatesExtraBold-bold.fntdata"/><Relationship Id="rId61" Type="http://schemas.openxmlformats.org/officeDocument/2006/relationships/font" Target="fonts/SourceSansProBlack-boldItalic.fntdata"/><Relationship Id="rId20" Type="http://schemas.openxmlformats.org/officeDocument/2006/relationships/slide" Target="slides/slide13.xml"/><Relationship Id="rId64" Type="http://schemas.openxmlformats.org/officeDocument/2006/relationships/font" Target="fonts/SourceSansPro-regular.fntdata"/><Relationship Id="rId63" Type="http://schemas.openxmlformats.org/officeDocument/2006/relationships/font" Target="fonts/MontserratAlternatesExtraBold-boldItalic.fntdata"/><Relationship Id="rId22" Type="http://schemas.openxmlformats.org/officeDocument/2006/relationships/slide" Target="slides/slide15.xml"/><Relationship Id="rId66" Type="http://schemas.openxmlformats.org/officeDocument/2006/relationships/font" Target="fonts/SourceSansPro-italic.fntdata"/><Relationship Id="rId21" Type="http://schemas.openxmlformats.org/officeDocument/2006/relationships/slide" Target="slides/slide14.xml"/><Relationship Id="rId65" Type="http://schemas.openxmlformats.org/officeDocument/2006/relationships/font" Target="fonts/SourceSansPro-bold.fntdata"/><Relationship Id="rId24" Type="http://schemas.openxmlformats.org/officeDocument/2006/relationships/slide" Target="slides/slide17.xml"/><Relationship Id="rId23" Type="http://schemas.openxmlformats.org/officeDocument/2006/relationships/slide" Target="slides/slide16.xml"/><Relationship Id="rId67" Type="http://schemas.openxmlformats.org/officeDocument/2006/relationships/font" Target="fonts/SourceSansPro-boldItalic.fntdata"/><Relationship Id="rId60" Type="http://schemas.openxmlformats.org/officeDocument/2006/relationships/font" Target="fonts/SourceSansProBlack-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MontserratMedium-boldItalic.fntdata"/><Relationship Id="rId50" Type="http://schemas.openxmlformats.org/officeDocument/2006/relationships/font" Target="fonts/MontserratMedium-italic.fntdata"/><Relationship Id="rId53" Type="http://schemas.openxmlformats.org/officeDocument/2006/relationships/font" Target="fonts/MontserratLight-bold.fntdata"/><Relationship Id="rId52" Type="http://schemas.openxmlformats.org/officeDocument/2006/relationships/font" Target="fonts/MontserratLight-regular.fntdata"/><Relationship Id="rId11" Type="http://schemas.openxmlformats.org/officeDocument/2006/relationships/slide" Target="slides/slide4.xml"/><Relationship Id="rId55" Type="http://schemas.openxmlformats.org/officeDocument/2006/relationships/font" Target="fonts/MontserratLight-boldItalic.fntdata"/><Relationship Id="rId10" Type="http://schemas.openxmlformats.org/officeDocument/2006/relationships/slide" Target="slides/slide3.xml"/><Relationship Id="rId54" Type="http://schemas.openxmlformats.org/officeDocument/2006/relationships/font" Target="fonts/MontserratLight-italic.fntdata"/><Relationship Id="rId13" Type="http://schemas.openxmlformats.org/officeDocument/2006/relationships/slide" Target="slides/slide6.xml"/><Relationship Id="rId57" Type="http://schemas.openxmlformats.org/officeDocument/2006/relationships/font" Target="fonts/MontserratAlternates-bold.fntdata"/><Relationship Id="rId12" Type="http://schemas.openxmlformats.org/officeDocument/2006/relationships/slide" Target="slides/slide5.xml"/><Relationship Id="rId56" Type="http://schemas.openxmlformats.org/officeDocument/2006/relationships/font" Target="fonts/MontserratAlternates-regular.fntdata"/><Relationship Id="rId15" Type="http://schemas.openxmlformats.org/officeDocument/2006/relationships/slide" Target="slides/slide8.xml"/><Relationship Id="rId59" Type="http://schemas.openxmlformats.org/officeDocument/2006/relationships/font" Target="fonts/MontserratAlternates-boldItalic.fntdata"/><Relationship Id="rId14" Type="http://schemas.openxmlformats.org/officeDocument/2006/relationships/slide" Target="slides/slide7.xml"/><Relationship Id="rId58" Type="http://schemas.openxmlformats.org/officeDocument/2006/relationships/font" Target="fonts/MontserratAlternate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d2180c16c_34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d2180c16c_34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d2180c16c_34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d2180c16c_34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d2180c16c_34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d2180c16c_34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d2180c16c_34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d2180c16c_34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d2180c16c_34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d2180c16c_34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d2180c16c_34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d2180c16c_34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d2180c16c_34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d2180c16c_34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d2180c16c_34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d2180c16c_34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d2180c16c_34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d2180c16c_34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d2180c16c_34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d2180c16c_34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d2180c16c_34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d2180c16c_34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d2180c16c_34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d2180c16c_34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d2180c16c_34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d2180c16c_34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d2180c16c_34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d2180c16c_3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d2180c16c_34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d2180c16c_34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d2180c16c_34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d2180c16c_34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d2180c16c_34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d2180c16c_34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d2180c16c_34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d2180c16c_34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d2180c16c_34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d2180c16c_34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d2180c16c_34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d2180c16c_34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d2180c16c_34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8d2180c16c_34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d2180c16c_34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d2180c16c_34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d2180c16c_34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d2180c16c_34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d2180c16c_34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8d2180c16c_34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d2180c16c_34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d2180c16c_34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d2180c16c_34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8d2180c16c_34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8d2180c16c_34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8d2180c16c_3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8d2180c16c_34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8d2180c16c_34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d2180c16c_34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d2180c16c_34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d2180c16c_34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d2180c16c_34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d2180c16c_34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d2180c16c_34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d2180c16c_34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d2180c16c_34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fron" type="title">
  <p:cSld name="TITLE">
    <p:bg>
      <p:bgPr>
        <a:solidFill>
          <a:schemeClr val="dk1"/>
        </a:solidFill>
      </p:bgPr>
    </p:bg>
    <p:spTree>
      <p:nvGrpSpPr>
        <p:cNvPr id="54" name="Shape 54"/>
        <p:cNvGrpSpPr/>
        <p:nvPr/>
      </p:nvGrpSpPr>
      <p:grpSpPr>
        <a:xfrm>
          <a:off x="0" y="0"/>
          <a:ext cx="0" cy="0"/>
          <a:chOff x="0" y="0"/>
          <a:chExt cx="0" cy="0"/>
        </a:xfrm>
      </p:grpSpPr>
      <p:pic>
        <p:nvPicPr>
          <p:cNvPr id="55" name="Google Shape;55;p14"/>
          <p:cNvPicPr preferRelativeResize="0"/>
          <p:nvPr/>
        </p:nvPicPr>
        <p:blipFill>
          <a:blip r:embed="rId2">
            <a:alphaModFix/>
          </a:blip>
          <a:stretch>
            <a:fillRect/>
          </a:stretch>
        </p:blipFill>
        <p:spPr>
          <a:xfrm>
            <a:off x="8484424" y="4568884"/>
            <a:ext cx="457651" cy="40910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fron_NoLogo">
  <p:cSld name="TITLE_5">
    <p:bg>
      <p:bgPr>
        <a:solidFill>
          <a:schemeClr val="dk1"/>
        </a:solidFill>
      </p:bgPr>
    </p:bg>
    <p:spTree>
      <p:nvGrpSpPr>
        <p:cNvPr id="56" name="Shape 56"/>
        <p:cNvGrpSpPr/>
        <p:nvPr/>
      </p:nvGrpSpPr>
      <p:grpSpPr>
        <a:xfrm>
          <a:off x="0" y="0"/>
          <a:ext cx="0" cy="0"/>
          <a:chOff x="0" y="0"/>
          <a:chExt cx="0" cy="0"/>
        </a:xfrm>
      </p:grpSpPr>
      <p:sp>
        <p:nvSpPr>
          <p:cNvPr id="57" name="Google Shape;57;p15"/>
          <p:cNvSpPr/>
          <p:nvPr/>
        </p:nvSpPr>
        <p:spPr>
          <a:xfrm>
            <a:off x="8358775" y="4365150"/>
            <a:ext cx="616500" cy="66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cturn">
  <p:cSld name="TITLE_1_2_1">
    <p:bg>
      <p:bgPr>
        <a:solidFill>
          <a:schemeClr val="lt1"/>
        </a:solidFill>
      </p:bgPr>
    </p:bg>
    <p:spTree>
      <p:nvGrpSpPr>
        <p:cNvPr id="58" name="Shape 5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cturn_NoLogo">
  <p:cSld name="TITLE_1_2_1_1">
    <p:bg>
      <p:bgPr>
        <a:solidFill>
          <a:schemeClr val="lt1"/>
        </a:solidFill>
      </p:bgPr>
    </p:bg>
    <p:spTree>
      <p:nvGrpSpPr>
        <p:cNvPr id="59" name="Shape 59"/>
        <p:cNvGrpSpPr/>
        <p:nvPr/>
      </p:nvGrpSpPr>
      <p:grpSpPr>
        <a:xfrm>
          <a:off x="0" y="0"/>
          <a:ext cx="0" cy="0"/>
          <a:chOff x="0" y="0"/>
          <a:chExt cx="0" cy="0"/>
        </a:xfrm>
      </p:grpSpPr>
      <p:sp>
        <p:nvSpPr>
          <p:cNvPr id="60" name="Google Shape;60;p17"/>
          <p:cNvSpPr/>
          <p:nvPr/>
        </p:nvSpPr>
        <p:spPr>
          <a:xfrm>
            <a:off x="8496625" y="4555825"/>
            <a:ext cx="501600" cy="47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
  <p:cSld name="TITLE_1_1_2">
    <p:bg>
      <p:bgPr>
        <a:solidFill>
          <a:schemeClr val="dk2"/>
        </a:solidFill>
      </p:bgPr>
    </p:bg>
    <p:spTree>
      <p:nvGrpSpPr>
        <p:cNvPr id="61" name="Shape 6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p:cSld name="TITLE_1_1_1_3">
    <p:bg>
      <p:bgPr>
        <a:solidFill>
          <a:schemeClr val="accent6"/>
        </a:solidFill>
      </p:bgPr>
    </p:bg>
    <p:spTree>
      <p:nvGrpSpPr>
        <p:cNvPr id="62" name="Shape 6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4">
  <p:cSld name="TITLE_4">
    <p:spTree>
      <p:nvGrpSpPr>
        <p:cNvPr id="63" name="Shape 63"/>
        <p:cNvGrpSpPr/>
        <p:nvPr/>
      </p:nvGrpSpPr>
      <p:grpSpPr>
        <a:xfrm>
          <a:off x="0" y="0"/>
          <a:ext cx="0" cy="0"/>
          <a:chOff x="0" y="0"/>
          <a:chExt cx="0" cy="0"/>
        </a:xfrm>
      </p:grpSpPr>
      <p:sp>
        <p:nvSpPr>
          <p:cNvPr id="64" name="Google Shape;6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5" name="Google Shape;6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Muli"/>
              <a:buChar char="●"/>
              <a:defRPr sz="1800">
                <a:latin typeface="Muli"/>
                <a:ea typeface="Muli"/>
                <a:cs typeface="Muli"/>
                <a:sym typeface="Muli"/>
              </a:defRPr>
            </a:lvl1pPr>
            <a:lvl2pPr indent="-317500" lvl="1" marL="914400" rtl="0">
              <a:lnSpc>
                <a:spcPct val="115000"/>
              </a:lnSpc>
              <a:spcBef>
                <a:spcPts val="1600"/>
              </a:spcBef>
              <a:spcAft>
                <a:spcPts val="0"/>
              </a:spcAft>
              <a:buSzPts val="1400"/>
              <a:buFont typeface="Muli"/>
              <a:buChar char="○"/>
              <a:defRPr>
                <a:latin typeface="Muli"/>
                <a:ea typeface="Muli"/>
                <a:cs typeface="Muli"/>
                <a:sym typeface="Muli"/>
              </a:defRPr>
            </a:lvl2pPr>
            <a:lvl3pPr indent="-317500" lvl="2" marL="1371600" rtl="0">
              <a:lnSpc>
                <a:spcPct val="115000"/>
              </a:lnSpc>
              <a:spcBef>
                <a:spcPts val="1600"/>
              </a:spcBef>
              <a:spcAft>
                <a:spcPts val="0"/>
              </a:spcAft>
              <a:buSzPts val="1400"/>
              <a:buFont typeface="Muli"/>
              <a:buChar char="■"/>
              <a:defRPr>
                <a:latin typeface="Muli"/>
                <a:ea typeface="Muli"/>
                <a:cs typeface="Muli"/>
                <a:sym typeface="Muli"/>
              </a:defRPr>
            </a:lvl3pPr>
            <a:lvl4pPr indent="-317500" lvl="3" marL="1828800" rtl="0">
              <a:lnSpc>
                <a:spcPct val="115000"/>
              </a:lnSpc>
              <a:spcBef>
                <a:spcPts val="1600"/>
              </a:spcBef>
              <a:spcAft>
                <a:spcPts val="0"/>
              </a:spcAft>
              <a:buSzPts val="1400"/>
              <a:buFont typeface="Muli"/>
              <a:buChar char="●"/>
              <a:defRPr>
                <a:latin typeface="Muli"/>
                <a:ea typeface="Muli"/>
                <a:cs typeface="Muli"/>
                <a:sym typeface="Muli"/>
              </a:defRPr>
            </a:lvl4pPr>
            <a:lvl5pPr indent="-317500" lvl="4" marL="2286000" rtl="0">
              <a:lnSpc>
                <a:spcPct val="115000"/>
              </a:lnSpc>
              <a:spcBef>
                <a:spcPts val="1600"/>
              </a:spcBef>
              <a:spcAft>
                <a:spcPts val="0"/>
              </a:spcAft>
              <a:buSzPts val="1400"/>
              <a:buFont typeface="Muli"/>
              <a:buChar char="○"/>
              <a:defRPr>
                <a:latin typeface="Muli"/>
                <a:ea typeface="Muli"/>
                <a:cs typeface="Muli"/>
                <a:sym typeface="Muli"/>
              </a:defRPr>
            </a:lvl5pPr>
            <a:lvl6pPr indent="-317500" lvl="5" marL="2743200" rtl="0">
              <a:lnSpc>
                <a:spcPct val="115000"/>
              </a:lnSpc>
              <a:spcBef>
                <a:spcPts val="1600"/>
              </a:spcBef>
              <a:spcAft>
                <a:spcPts val="0"/>
              </a:spcAft>
              <a:buSzPts val="1400"/>
              <a:buFont typeface="Muli"/>
              <a:buChar char="■"/>
              <a:defRPr>
                <a:latin typeface="Muli"/>
                <a:ea typeface="Muli"/>
                <a:cs typeface="Muli"/>
                <a:sym typeface="Muli"/>
              </a:defRPr>
            </a:lvl6pPr>
            <a:lvl7pPr indent="-317500" lvl="6" marL="3200400" rtl="0">
              <a:lnSpc>
                <a:spcPct val="115000"/>
              </a:lnSpc>
              <a:spcBef>
                <a:spcPts val="1600"/>
              </a:spcBef>
              <a:spcAft>
                <a:spcPts val="0"/>
              </a:spcAft>
              <a:buSzPts val="1400"/>
              <a:buFont typeface="Muli"/>
              <a:buChar char="●"/>
              <a:defRPr>
                <a:latin typeface="Muli"/>
                <a:ea typeface="Muli"/>
                <a:cs typeface="Muli"/>
                <a:sym typeface="Muli"/>
              </a:defRPr>
            </a:lvl7pPr>
            <a:lvl8pPr indent="-317500" lvl="7" marL="3657600" rtl="0">
              <a:lnSpc>
                <a:spcPct val="115000"/>
              </a:lnSpc>
              <a:spcBef>
                <a:spcPts val="1600"/>
              </a:spcBef>
              <a:spcAft>
                <a:spcPts val="0"/>
              </a:spcAft>
              <a:buSzPts val="1400"/>
              <a:buFont typeface="Muli"/>
              <a:buChar char="○"/>
              <a:defRPr>
                <a:latin typeface="Muli"/>
                <a:ea typeface="Muli"/>
                <a:cs typeface="Muli"/>
                <a:sym typeface="Muli"/>
              </a:defRPr>
            </a:lvl8pPr>
            <a:lvl9pPr indent="-317500" lvl="8" marL="4114800" rtl="0">
              <a:lnSpc>
                <a:spcPct val="115000"/>
              </a:lnSpc>
              <a:spcBef>
                <a:spcPts val="1600"/>
              </a:spcBef>
              <a:spcAft>
                <a:spcPts val="1600"/>
              </a:spcAft>
              <a:buSzPts val="1400"/>
              <a:buFont typeface="Muli"/>
              <a:buChar char="■"/>
              <a:defRPr>
                <a:latin typeface="Muli"/>
                <a:ea typeface="Muli"/>
                <a:cs typeface="Muli"/>
                <a:sym typeface="Muli"/>
              </a:defRPr>
            </a:lvl9pPr>
          </a:lstStyle>
          <a:p/>
        </p:txBody>
      </p:sp>
      <p:sp>
        <p:nvSpPr>
          <p:cNvPr id="52" name="Google Shape;52;p13"/>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ontserrat Alternates"/>
              <a:buNone/>
              <a:defRPr b="1" sz="3000">
                <a:solidFill>
                  <a:schemeClr val="dk1"/>
                </a:solidFill>
                <a:latin typeface="Montserrat Alternates"/>
                <a:ea typeface="Montserrat Alternates"/>
                <a:cs typeface="Montserrat Alternates"/>
                <a:sym typeface="Montserrat Alternate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pic>
        <p:nvPicPr>
          <p:cNvPr id="53" name="Google Shape;53;p13"/>
          <p:cNvPicPr preferRelativeResize="0"/>
          <p:nvPr/>
        </p:nvPicPr>
        <p:blipFill>
          <a:blip r:embed="rId1">
            <a:alphaModFix/>
          </a:blip>
          <a:stretch>
            <a:fillRect/>
          </a:stretch>
        </p:blipFill>
        <p:spPr>
          <a:xfrm>
            <a:off x="8484425" y="4568875"/>
            <a:ext cx="457651" cy="4091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s://blog.hootsuite.com/how-to-create-audience-persona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s://blog.hootsuite.com/competitive-analysis-on-social-medi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s://www.hootsuite.com/plans" TargetMode="External"/><Relationship Id="rId4" Type="http://schemas.openxmlformats.org/officeDocument/2006/relationships/image" Target="../media/image4.gif"/><Relationship Id="rId10"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hyperlink" Target="https://hootsuite.com/" TargetMode="External"/><Relationship Id="rId6" Type="http://schemas.openxmlformats.org/officeDocument/2006/relationships/hyperlink" Target="https://www.hootsuite.com/plans" TargetMode="External"/><Relationship Id="rId7" Type="http://schemas.openxmlformats.org/officeDocument/2006/relationships/image" Target="../media/image6.png"/><Relationship Id="rId8"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hyperlink" Target="https://blog.hootsuite.com/social-media-audit-templ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hyperlink" Target="https://blog.hootsuite.com/how-to-create-a-social-media-marketing-plan/" TargetMode="External"/><Relationship Id="rId4" Type="http://schemas.openxmlformats.org/officeDocument/2006/relationships/hyperlink" Target="https://blog.hootsuite.com/how-to-create-a-social-media-marketing-pla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hyperlink" Target="https://www.google.com/url?q=https://blog.hootsuite.com/content-idea-cheat-sheet" TargetMode="External"/><Relationship Id="rId4" Type="http://schemas.openxmlformats.org/officeDocument/2006/relationships/hyperlink" Target="https://blog.hootsuite.com/social-media-templat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blog.hootsuite.com/how-to-create-a-social-media-content-calendar/" TargetMode="External"/><Relationship Id="rId4" Type="http://schemas.openxmlformats.org/officeDocument/2006/relationships/hyperlink" Target="https://blog.hootsuite.com/how-to-create-a-social-media-content-calendar/" TargetMode="External"/><Relationship Id="rId5" Type="http://schemas.openxmlformats.org/officeDocument/2006/relationships/hyperlink" Target="https://blog.hootsuite.com/how-to-create-a-social-media-content-calenda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hyperlink" Target="https://blog.hootsuite.com/social-media-analytic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hyperlink" Target="https://blog.hootsuite.com/smart-social-media-goals/" TargetMode="External"/><Relationship Id="rId4" Type="http://schemas.openxmlformats.org/officeDocument/2006/relationships/hyperlink" Target="https://blog.hootsuite.com/measure-social-media-roi-business/" TargetMode="External"/><Relationship Id="rId5" Type="http://schemas.openxmlformats.org/officeDocument/2006/relationships/hyperlink" Target="https://blog.hootsuite.com/social-media-metric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21"/>
          <p:cNvSpPr txBox="1"/>
          <p:nvPr/>
        </p:nvSpPr>
        <p:spPr>
          <a:xfrm>
            <a:off x="373675" y="3794820"/>
            <a:ext cx="420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[Your name]		</a:t>
            </a:r>
            <a:endParaRPr b="1" sz="1500">
              <a:solidFill>
                <a:srgbClr val="FFFFFF"/>
              </a:solidFill>
              <a:latin typeface="Montserrat"/>
              <a:ea typeface="Montserrat"/>
              <a:cs typeface="Montserrat"/>
              <a:sym typeface="Montserrat"/>
            </a:endParaRPr>
          </a:p>
        </p:txBody>
      </p:sp>
      <p:sp>
        <p:nvSpPr>
          <p:cNvPr id="71" name="Google Shape;71;p21"/>
          <p:cNvSpPr txBox="1"/>
          <p:nvPr/>
        </p:nvSpPr>
        <p:spPr>
          <a:xfrm>
            <a:off x="373675" y="4086305"/>
            <a:ext cx="420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Montserrat Medium"/>
                <a:ea typeface="Montserrat Medium"/>
                <a:cs typeface="Montserrat Medium"/>
                <a:sym typeface="Montserrat Medium"/>
              </a:rPr>
              <a:t>[Your title], [Your team]</a:t>
            </a:r>
            <a:endParaRPr sz="1500">
              <a:solidFill>
                <a:srgbClr val="FFFFFF"/>
              </a:solidFill>
              <a:latin typeface="Montserrat Medium"/>
              <a:ea typeface="Montserrat Medium"/>
              <a:cs typeface="Montserrat Medium"/>
              <a:sym typeface="Montserrat Medium"/>
            </a:endParaRPr>
          </a:p>
        </p:txBody>
      </p:sp>
      <p:sp>
        <p:nvSpPr>
          <p:cNvPr id="72" name="Google Shape;72;p21"/>
          <p:cNvSpPr txBox="1"/>
          <p:nvPr/>
        </p:nvSpPr>
        <p:spPr>
          <a:xfrm>
            <a:off x="373675" y="4377791"/>
            <a:ext cx="42087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FF"/>
                </a:solidFill>
                <a:latin typeface="Montserrat"/>
                <a:ea typeface="Montserrat"/>
                <a:cs typeface="Montserrat"/>
                <a:sym typeface="Montserrat"/>
              </a:rPr>
              <a:t>[email address]</a:t>
            </a:r>
            <a:endParaRPr b="1" sz="1500">
              <a:solidFill>
                <a:srgbClr val="FFFFFF"/>
              </a:solidFill>
              <a:latin typeface="Montserrat"/>
              <a:ea typeface="Montserrat"/>
              <a:cs typeface="Montserrat"/>
              <a:sym typeface="Montserrat"/>
            </a:endParaRPr>
          </a:p>
        </p:txBody>
      </p:sp>
      <p:sp>
        <p:nvSpPr>
          <p:cNvPr id="73" name="Google Shape;73;p21"/>
          <p:cNvSpPr txBox="1"/>
          <p:nvPr/>
        </p:nvSpPr>
        <p:spPr>
          <a:xfrm>
            <a:off x="373675" y="2709915"/>
            <a:ext cx="80742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Medium"/>
                <a:ea typeface="Montserrat Medium"/>
                <a:cs typeface="Montserrat Medium"/>
                <a:sym typeface="Montserrat Medium"/>
              </a:rPr>
              <a:t>[</a:t>
            </a:r>
            <a:r>
              <a:rPr lang="en">
                <a:solidFill>
                  <a:srgbClr val="EEEBE8"/>
                </a:solidFill>
                <a:latin typeface="Montserrat Medium"/>
                <a:ea typeface="Montserrat Medium"/>
                <a:cs typeface="Montserrat Medium"/>
                <a:sym typeface="Montserrat Medium"/>
              </a:rPr>
              <a:t>Date</a:t>
            </a:r>
            <a:r>
              <a:rPr lang="en">
                <a:solidFill>
                  <a:srgbClr val="FFFFFF"/>
                </a:solidFill>
                <a:latin typeface="Montserrat Medium"/>
                <a:ea typeface="Montserrat Medium"/>
                <a:cs typeface="Montserrat Medium"/>
                <a:sym typeface="Montserrat Medium"/>
              </a:rPr>
              <a:t>]</a:t>
            </a:r>
            <a:endParaRPr>
              <a:solidFill>
                <a:srgbClr val="FFFFFF"/>
              </a:solidFill>
              <a:latin typeface="Montserrat Medium"/>
              <a:ea typeface="Montserrat Medium"/>
              <a:cs typeface="Montserrat Medium"/>
              <a:sym typeface="Montserrat Medium"/>
            </a:endParaRPr>
          </a:p>
        </p:txBody>
      </p:sp>
      <p:sp>
        <p:nvSpPr>
          <p:cNvPr id="74" name="Google Shape;74;p21"/>
          <p:cNvSpPr txBox="1"/>
          <p:nvPr/>
        </p:nvSpPr>
        <p:spPr>
          <a:xfrm>
            <a:off x="378850" y="1611821"/>
            <a:ext cx="8074200" cy="1169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solidFill>
                  <a:schemeClr val="accent6"/>
                </a:solidFill>
                <a:latin typeface="Montserrat Alternates"/>
                <a:ea typeface="Montserrat Alternates"/>
                <a:cs typeface="Montserrat Alternates"/>
                <a:sym typeface="Montserrat Alternates"/>
              </a:rPr>
              <a:t>[YOUR COMPANY NAME] </a:t>
            </a:r>
            <a:br>
              <a:rPr b="1" lang="en" sz="4000">
                <a:solidFill>
                  <a:schemeClr val="accent6"/>
                </a:solidFill>
                <a:latin typeface="Montserrat Alternates"/>
                <a:ea typeface="Montserrat Alternates"/>
                <a:cs typeface="Montserrat Alternates"/>
                <a:sym typeface="Montserrat Alternates"/>
              </a:rPr>
            </a:br>
            <a:r>
              <a:rPr b="1" lang="en" sz="4000">
                <a:solidFill>
                  <a:schemeClr val="accent6"/>
                </a:solidFill>
                <a:latin typeface="Montserrat Alternates"/>
                <a:ea typeface="Montserrat Alternates"/>
                <a:cs typeface="Montserrat Alternates"/>
                <a:sym typeface="Montserrat Alternates"/>
              </a:rPr>
              <a:t>SOCIAL MEDIA </a:t>
            </a:r>
            <a:r>
              <a:rPr b="1" lang="en" sz="4000">
                <a:solidFill>
                  <a:schemeClr val="dk2"/>
                </a:solidFill>
                <a:latin typeface="Montserrat Alternates"/>
                <a:ea typeface="Montserrat Alternates"/>
                <a:cs typeface="Montserrat Alternates"/>
                <a:sym typeface="Montserrat Alternates"/>
              </a:rPr>
              <a:t>STRATEGY</a:t>
            </a:r>
            <a:endParaRPr b="1" sz="4000">
              <a:solidFill>
                <a:schemeClr val="dk2"/>
              </a:solidFill>
              <a:latin typeface="Montserrat Alternates"/>
              <a:ea typeface="Montserrat Alternates"/>
              <a:cs typeface="Montserrat Alternates"/>
              <a:sym typeface="Montserrat Alternates"/>
            </a:endParaRPr>
          </a:p>
        </p:txBody>
      </p:sp>
      <p:pic>
        <p:nvPicPr>
          <p:cNvPr id="75" name="Google Shape;75;p21"/>
          <p:cNvPicPr preferRelativeResize="0"/>
          <p:nvPr/>
        </p:nvPicPr>
        <p:blipFill>
          <a:blip r:embed="rId3">
            <a:alphaModFix/>
          </a:blip>
          <a:stretch>
            <a:fillRect/>
          </a:stretch>
        </p:blipFill>
        <p:spPr>
          <a:xfrm>
            <a:off x="6518723" y="3020700"/>
            <a:ext cx="2625275" cy="21228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30"/>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Montserrat Alternates ExtraBold"/>
                <a:ea typeface="Montserrat Alternates ExtraBold"/>
                <a:cs typeface="Montserrat Alternates ExtraBold"/>
                <a:sym typeface="Montserrat Alternates ExtraBold"/>
              </a:rPr>
              <a:t>Target</a:t>
            </a:r>
            <a:r>
              <a:rPr lang="en" sz="4000">
                <a:solidFill>
                  <a:schemeClr val="dk1"/>
                </a:solidFill>
                <a:latin typeface="Montserrat Alternates ExtraBold"/>
                <a:ea typeface="Montserrat Alternates ExtraBold"/>
                <a:cs typeface="Montserrat Alternates ExtraBold"/>
                <a:sym typeface="Montserrat Alternates ExtraBold"/>
              </a:rPr>
              <a:t> Audience</a:t>
            </a:r>
            <a:endParaRPr sz="4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nvSpPr>
        <p:spPr>
          <a:xfrm>
            <a:off x="297475" y="1230925"/>
            <a:ext cx="7037700" cy="19812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a:solidFill>
                  <a:schemeClr val="lt1"/>
                </a:solidFill>
                <a:latin typeface="Montserrat"/>
                <a:ea typeface="Montserrat"/>
                <a:cs typeface="Montserrat"/>
                <a:sym typeface="Montserrat"/>
              </a:rPr>
              <a:t>Knowing who your audience is and what they want to see is key to creating content that they will like, comment on, and share. It’s also critical for planning how to turn followers into customers.</a:t>
            </a:r>
            <a:endParaRPr>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Use the next slide to clearly and succinctly define who your target audience/customer/buyer persona(s) is.</a:t>
            </a:r>
            <a:endParaRPr sz="1200">
              <a:solidFill>
                <a:schemeClr val="lt1"/>
              </a:solidFill>
              <a:latin typeface="Montserrat"/>
              <a:ea typeface="Montserrat"/>
              <a:cs typeface="Montserrat"/>
              <a:sym typeface="Montserrat"/>
            </a:endParaRPr>
          </a:p>
          <a:p>
            <a:pPr indent="-304800" lvl="0" marL="914400" rtl="0" algn="l">
              <a:lnSpc>
                <a:spcPct val="125000"/>
              </a:lnSpc>
              <a:spcBef>
                <a:spcPts val="0"/>
              </a:spcBef>
              <a:spcAft>
                <a:spcPts val="0"/>
              </a:spcAft>
              <a:buClr>
                <a:schemeClr val="lt1"/>
              </a:buClr>
              <a:buSzPts val="1200"/>
              <a:buFont typeface="Montserrat"/>
              <a:buChar char="●"/>
            </a:pPr>
            <a:r>
              <a:rPr lang="en" sz="1200">
                <a:solidFill>
                  <a:schemeClr val="lt1"/>
                </a:solidFill>
                <a:highlight>
                  <a:schemeClr val="dk2"/>
                </a:highlight>
                <a:latin typeface="Montserrat"/>
                <a:ea typeface="Montserrat"/>
                <a:cs typeface="Montserrat"/>
                <a:sym typeface="Montserrat"/>
              </a:rPr>
              <a:t> Related resource:  </a:t>
            </a:r>
            <a:r>
              <a:rPr lang="en" sz="1200">
                <a:solidFill>
                  <a:schemeClr val="lt1"/>
                </a:solidFill>
                <a:latin typeface="Montserrat"/>
                <a:ea typeface="Montserrat"/>
                <a:cs typeface="Montserrat"/>
                <a:sym typeface="Montserrat"/>
              </a:rPr>
              <a:t>  </a:t>
            </a:r>
            <a:r>
              <a:rPr lang="en" sz="1200" u="sng">
                <a:solidFill>
                  <a:schemeClr val="lt1"/>
                </a:solidFill>
                <a:latin typeface="Montserrat"/>
                <a:ea typeface="Montserrat"/>
                <a:cs typeface="Montserrat"/>
                <a:sym typeface="Montserrat"/>
                <a:hlinkClick r:id="rId3">
                  <a:extLst>
                    <a:ext uri="{A12FA001-AC4F-418D-AE19-62706E023703}">
                      <ahyp:hlinkClr val="tx"/>
                    </a:ext>
                  </a:extLst>
                </a:hlinkClick>
              </a:rPr>
              <a:t>How to Build a Buyer Persona (Includes a Free Template)</a:t>
            </a:r>
            <a:endParaRPr sz="1200">
              <a:solidFill>
                <a:schemeClr val="lt1"/>
              </a:solidFill>
              <a:latin typeface="Montserrat"/>
              <a:ea typeface="Montserrat"/>
              <a:cs typeface="Montserrat"/>
              <a:sym typeface="Montserrat"/>
            </a:endParaRPr>
          </a:p>
        </p:txBody>
      </p:sp>
      <p:sp>
        <p:nvSpPr>
          <p:cNvPr id="136" name="Google Shape;136;p31"/>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Defining your audience</a:t>
            </a:r>
            <a:r>
              <a:rPr b="1" lang="en" sz="2800">
                <a:solidFill>
                  <a:srgbClr val="143059"/>
                </a:solidFill>
                <a:latin typeface="Source Sans Pro"/>
                <a:ea typeface="Source Sans Pro"/>
                <a:cs typeface="Source Sans Pro"/>
                <a:sym typeface="Source Sans Pro"/>
              </a:rPr>
              <a:t> </a:t>
            </a:r>
            <a:endParaRPr sz="2000">
              <a:solidFill>
                <a:srgbClr val="143059"/>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graphicFrame>
        <p:nvGraphicFramePr>
          <p:cNvPr id="141" name="Google Shape;141;p32"/>
          <p:cNvGraphicFramePr/>
          <p:nvPr/>
        </p:nvGraphicFramePr>
        <p:xfrm>
          <a:off x="373700" y="161313"/>
          <a:ext cx="3000000" cy="3000000"/>
        </p:xfrm>
        <a:graphic>
          <a:graphicData uri="http://schemas.openxmlformats.org/drawingml/2006/table">
            <a:tbl>
              <a:tblPr>
                <a:noFill/>
                <a:tableStyleId>{3B041402-9A5B-4E08-9DE5-427EB0AF64F3}</a:tableStyleId>
              </a:tblPr>
              <a:tblGrid>
                <a:gridCol w="1512675"/>
                <a:gridCol w="2358750"/>
                <a:gridCol w="2358750"/>
                <a:gridCol w="2358750"/>
              </a:tblGrid>
              <a:tr h="372975">
                <a:tc>
                  <a:txBody>
                    <a:bodyPr/>
                    <a:lstStyle/>
                    <a:p>
                      <a:pPr indent="0" lvl="0" marL="0" rtl="0" algn="l">
                        <a:spcBef>
                          <a:spcPts val="0"/>
                        </a:spcBef>
                        <a:spcAft>
                          <a:spcPts val="0"/>
                        </a:spcAft>
                        <a:buNone/>
                      </a:pPr>
                      <a:r>
                        <a:t/>
                      </a:r>
                      <a:endParaRPr b="1" sz="1100">
                        <a:latin typeface="Source Sans Pro"/>
                        <a:ea typeface="Source Sans Pro"/>
                        <a:cs typeface="Source Sans Pro"/>
                        <a:sym typeface="Source Sans Pr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solidFill>
                            <a:schemeClr val="lt1"/>
                          </a:solidFill>
                          <a:latin typeface="Montserrat Alternates"/>
                          <a:ea typeface="Montserrat Alternates"/>
                          <a:cs typeface="Montserrat Alternates"/>
                          <a:sym typeface="Montserrat Alternates"/>
                        </a:rPr>
                        <a:t>[</a:t>
                      </a:r>
                      <a:r>
                        <a:rPr b="1" lang="en" sz="1100">
                          <a:solidFill>
                            <a:schemeClr val="lt1"/>
                          </a:solidFill>
                          <a:latin typeface="Montserrat Alternates"/>
                          <a:ea typeface="Montserrat Alternates"/>
                          <a:cs typeface="Montserrat Alternates"/>
                          <a:sym typeface="Montserrat Alternates"/>
                        </a:rPr>
                        <a:t>Persona</a:t>
                      </a:r>
                      <a:r>
                        <a:rPr b="1" lang="en" sz="1100">
                          <a:solidFill>
                            <a:schemeClr val="lt1"/>
                          </a:solidFill>
                          <a:latin typeface="Montserrat Alternates"/>
                          <a:ea typeface="Montserrat Alternates"/>
                          <a:cs typeface="Montserrat Alternates"/>
                          <a:sym typeface="Montserrat Alternates"/>
                        </a:rPr>
                        <a:t> name #1]</a:t>
                      </a:r>
                      <a:endParaRPr b="1" sz="1100">
                        <a:solidFill>
                          <a:schemeClr val="lt1"/>
                        </a:solidFill>
                        <a:latin typeface="Montserrat Alternates"/>
                        <a:ea typeface="Montserrat Alternates"/>
                        <a:cs typeface="Montserrat Alternates"/>
                        <a:sym typeface="Montserrat Alternat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100">
                          <a:solidFill>
                            <a:schemeClr val="lt1"/>
                          </a:solidFill>
                          <a:latin typeface="Montserrat Alternates"/>
                          <a:ea typeface="Montserrat Alternates"/>
                          <a:cs typeface="Montserrat Alternates"/>
                          <a:sym typeface="Montserrat Alternates"/>
                        </a:rPr>
                        <a:t>[</a:t>
                      </a:r>
                      <a:r>
                        <a:rPr b="1" lang="en" sz="1100">
                          <a:solidFill>
                            <a:schemeClr val="lt1"/>
                          </a:solidFill>
                          <a:latin typeface="Montserrat Alternates"/>
                          <a:ea typeface="Montserrat Alternates"/>
                          <a:cs typeface="Montserrat Alternates"/>
                          <a:sym typeface="Montserrat Alternates"/>
                        </a:rPr>
                        <a:t>Persona</a:t>
                      </a:r>
                      <a:r>
                        <a:rPr b="1" lang="en" sz="1100">
                          <a:solidFill>
                            <a:schemeClr val="lt1"/>
                          </a:solidFill>
                          <a:latin typeface="Montserrat Alternates"/>
                          <a:ea typeface="Montserrat Alternates"/>
                          <a:cs typeface="Montserrat Alternates"/>
                          <a:sym typeface="Montserrat Alternates"/>
                        </a:rPr>
                        <a:t> name #2]</a:t>
                      </a:r>
                      <a:endParaRPr b="1" sz="1100">
                        <a:solidFill>
                          <a:schemeClr val="lt1"/>
                        </a:solidFill>
                        <a:latin typeface="Montserrat Alternates"/>
                        <a:ea typeface="Montserrat Alternates"/>
                        <a:cs typeface="Montserrat Alternates"/>
                        <a:sym typeface="Montserrat Alternat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100">
                          <a:solidFill>
                            <a:schemeClr val="accent6"/>
                          </a:solidFill>
                          <a:latin typeface="Montserrat Alternates"/>
                          <a:ea typeface="Montserrat Alternates"/>
                          <a:cs typeface="Montserrat Alternates"/>
                          <a:sym typeface="Montserrat Alternates"/>
                        </a:rPr>
                        <a:t>[</a:t>
                      </a:r>
                      <a:r>
                        <a:rPr b="1" lang="en" sz="1100">
                          <a:solidFill>
                            <a:schemeClr val="accent6"/>
                          </a:solidFill>
                          <a:latin typeface="Montserrat Alternates"/>
                          <a:ea typeface="Montserrat Alternates"/>
                          <a:cs typeface="Montserrat Alternates"/>
                          <a:sym typeface="Montserrat Alternates"/>
                        </a:rPr>
                        <a:t>Persona</a:t>
                      </a:r>
                      <a:r>
                        <a:rPr b="1" lang="en" sz="1100">
                          <a:solidFill>
                            <a:schemeClr val="accent6"/>
                          </a:solidFill>
                          <a:latin typeface="Montserrat Alternates"/>
                          <a:ea typeface="Montserrat Alternates"/>
                          <a:cs typeface="Montserrat Alternates"/>
                          <a:sym typeface="Montserrat Alternates"/>
                        </a:rPr>
                        <a:t> name #3]</a:t>
                      </a:r>
                      <a:endParaRPr b="1" sz="1100">
                        <a:solidFill>
                          <a:schemeClr val="accent6"/>
                        </a:solidFill>
                        <a:latin typeface="Montserrat Alternates"/>
                        <a:ea typeface="Montserrat Alternates"/>
                        <a:cs typeface="Montserrat Alternates"/>
                        <a:sym typeface="Montserrat Alternates"/>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5047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Example job title(s)</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[What sort of job titles does this person have?]</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35500">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Demographics</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[i.e., Country, age range, relationship or family life stage, etc.]</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6665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Preferred social network(s)</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[What social media platform does this person use most often, i.e. where is the best place to connect with them?]</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424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Brand Affinities</a:t>
                      </a:r>
                      <a:endParaRPr b="1">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[Which brands do they already interact with or admire on  social media?]</a:t>
                      </a:r>
                      <a:endParaRPr>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5424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Budget (for your product/service)</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[What do we know about how much they are willing or able to spend in our category?]</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04725">
                <a:tc>
                  <a:txBody>
                    <a:bodyPr/>
                    <a:lstStyle/>
                    <a:p>
                      <a:pPr indent="0" lvl="0" marL="0" rtl="0" algn="l">
                        <a:spcBef>
                          <a:spcPts val="0"/>
                        </a:spcBef>
                        <a:spcAft>
                          <a:spcPts val="0"/>
                        </a:spcAft>
                        <a:buClr>
                          <a:srgbClr val="000000"/>
                        </a:buClr>
                        <a:buSzPts val="1100"/>
                        <a:buFont typeface="Arial"/>
                        <a:buNone/>
                      </a:pPr>
                      <a:r>
                        <a:rPr b="1" lang="en" sz="900">
                          <a:solidFill>
                            <a:srgbClr val="143059"/>
                          </a:solidFill>
                          <a:latin typeface="Montserrat"/>
                          <a:ea typeface="Montserrat"/>
                          <a:cs typeface="Montserrat"/>
                          <a:sym typeface="Montserrat"/>
                        </a:rPr>
                        <a:t>Goals/aspirations</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rgbClr val="000000"/>
                        </a:buClr>
                        <a:buSzPts val="1100"/>
                        <a:buFont typeface="Arial"/>
                        <a:buNone/>
                      </a:pPr>
                      <a:r>
                        <a:rPr lang="en" sz="900">
                          <a:latin typeface="Montserrat"/>
                          <a:ea typeface="Montserrat"/>
                          <a:cs typeface="Montserrat"/>
                          <a:sym typeface="Montserrat"/>
                        </a:rPr>
                        <a:t>[What do they aim for in life, and how do we product support them?]</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5047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Pain Point(s)</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[What is their biggest challenge or struggle?]</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504725">
                <a:tc>
                  <a:txBody>
                    <a:bodyPr/>
                    <a:lstStyle/>
                    <a:p>
                      <a:pPr indent="0" lvl="0" marL="0" rtl="0" algn="l">
                        <a:spcBef>
                          <a:spcPts val="0"/>
                        </a:spcBef>
                        <a:spcAft>
                          <a:spcPts val="0"/>
                        </a:spcAft>
                        <a:buClr>
                          <a:srgbClr val="000000"/>
                        </a:buClr>
                        <a:buSzPts val="1100"/>
                        <a:buFont typeface="Arial"/>
                        <a:buNone/>
                      </a:pPr>
                      <a:r>
                        <a:rPr b="1" lang="en" sz="900">
                          <a:solidFill>
                            <a:srgbClr val="143059"/>
                          </a:solidFill>
                          <a:latin typeface="Montserrat"/>
                          <a:ea typeface="Montserrat"/>
                          <a:cs typeface="Montserrat"/>
                          <a:sym typeface="Montserrat"/>
                        </a:rPr>
                        <a:t>How we help</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Clr>
                          <a:srgbClr val="000000"/>
                        </a:buClr>
                        <a:buSzPts val="1100"/>
                        <a:buFont typeface="Arial"/>
                        <a:buNone/>
                      </a:pPr>
                      <a:r>
                        <a:rPr lang="en" sz="900">
                          <a:solidFill>
                            <a:srgbClr val="000000"/>
                          </a:solidFill>
                          <a:latin typeface="Montserrat"/>
                          <a:ea typeface="Montserrat"/>
                          <a:cs typeface="Montserrat"/>
                          <a:sym typeface="Montserrat"/>
                        </a:rPr>
                        <a:t>[</a:t>
                      </a:r>
                      <a:r>
                        <a:rPr lang="en" sz="900">
                          <a:latin typeface="Montserrat"/>
                          <a:ea typeface="Montserrat"/>
                          <a:cs typeface="Montserrat"/>
                          <a:sym typeface="Montserrat"/>
                        </a:rPr>
                        <a:t>How does our product solve their challenge?</a:t>
                      </a:r>
                      <a:r>
                        <a:rPr lang="en" sz="900">
                          <a:solidFill>
                            <a:srgbClr val="000000"/>
                          </a:solidFill>
                          <a:latin typeface="Montserrat"/>
                          <a:ea typeface="Montserrat"/>
                          <a:cs typeface="Montserrat"/>
                          <a:sym typeface="Montserrat"/>
                        </a:rPr>
                        <a:t>]</a:t>
                      </a:r>
                      <a:endParaRPr sz="9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9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9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33"/>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Montserrat Alternates ExtraBold"/>
                <a:ea typeface="Montserrat Alternates ExtraBold"/>
                <a:cs typeface="Montserrat Alternates ExtraBold"/>
                <a:sym typeface="Montserrat Alternates ExtraBold"/>
              </a:rPr>
              <a:t>Competitive</a:t>
            </a:r>
            <a:r>
              <a:rPr lang="en" sz="4000">
                <a:solidFill>
                  <a:schemeClr val="dk1"/>
                </a:solidFill>
                <a:latin typeface="Montserrat Alternates ExtraBold"/>
                <a:ea typeface="Montserrat Alternates ExtraBold"/>
                <a:cs typeface="Montserrat Alternates ExtraBold"/>
                <a:sym typeface="Montserrat Alternates ExtraBold"/>
              </a:rPr>
              <a:t> Analysis</a:t>
            </a:r>
            <a:endParaRPr sz="4000">
              <a:solidFill>
                <a:srgbClr val="FFFFFF"/>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4"/>
          <p:cNvSpPr txBox="1"/>
          <p:nvPr/>
        </p:nvSpPr>
        <p:spPr>
          <a:xfrm>
            <a:off x="318750" y="1213250"/>
            <a:ext cx="8349000" cy="23769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Analyze the competition’s social media presence. This will help inform your own social strategy. If you know what your competitors are doing well—and not so well—you’ll discover where you might have a competitive edge.</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Or, if you’re asking your boss to invest more in social media, showing your leaders where your peers and competitors are succeeding can help with that too.</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Use the next slide to create a high-level overview of your competitors’ plan. Then conduct a SWOT analysis (strengths, weakness, opportunities, threats) for your own brand using slide no. 16</a:t>
            </a:r>
            <a:br>
              <a:rPr lang="en" sz="1200">
                <a:solidFill>
                  <a:schemeClr val="lt1"/>
                </a:solidFill>
                <a:latin typeface="Montserrat"/>
                <a:ea typeface="Montserrat"/>
                <a:cs typeface="Montserrat"/>
                <a:sym typeface="Montserrat"/>
              </a:rPr>
            </a:br>
            <a:endParaRPr sz="1200">
              <a:solidFill>
                <a:schemeClr val="lt1"/>
              </a:solidFill>
              <a:latin typeface="Montserrat"/>
              <a:ea typeface="Montserrat"/>
              <a:cs typeface="Montserrat"/>
              <a:sym typeface="Montserrat"/>
            </a:endParaRPr>
          </a:p>
          <a:p>
            <a:pPr indent="-304800" lvl="0" marL="914400" rtl="0" algn="l">
              <a:lnSpc>
                <a:spcPct val="125000"/>
              </a:lnSpc>
              <a:spcBef>
                <a:spcPts val="0"/>
              </a:spcBef>
              <a:spcAft>
                <a:spcPts val="0"/>
              </a:spcAft>
              <a:buClr>
                <a:schemeClr val="lt1"/>
              </a:buClr>
              <a:buSzPts val="1200"/>
              <a:buFont typeface="Open Sans"/>
              <a:buChar char="●"/>
            </a:pPr>
            <a:r>
              <a:rPr lang="en" sz="1200">
                <a:solidFill>
                  <a:schemeClr val="lt1"/>
                </a:solidFill>
                <a:highlight>
                  <a:schemeClr val="dk2"/>
                </a:highlight>
                <a:latin typeface="Montserrat"/>
                <a:ea typeface="Montserrat"/>
                <a:cs typeface="Montserrat"/>
                <a:sym typeface="Montserrat"/>
              </a:rPr>
              <a:t> </a:t>
            </a:r>
            <a:r>
              <a:rPr b="1" lang="en" sz="1200">
                <a:solidFill>
                  <a:schemeClr val="lt1"/>
                </a:solidFill>
                <a:highlight>
                  <a:schemeClr val="dk2"/>
                </a:highlight>
                <a:latin typeface="Montserrat"/>
                <a:ea typeface="Montserrat"/>
                <a:cs typeface="Montserrat"/>
                <a:sym typeface="Montserrat"/>
              </a:rPr>
              <a:t>Related resource: </a:t>
            </a:r>
            <a:r>
              <a:rPr lang="en" sz="1200">
                <a:solidFill>
                  <a:schemeClr val="lt1"/>
                </a:solidFill>
                <a:highlight>
                  <a:schemeClr val="dk2"/>
                </a:highlight>
                <a:latin typeface="Montserrat"/>
                <a:ea typeface="Montserrat"/>
                <a:cs typeface="Montserrat"/>
                <a:sym typeface="Montserrat"/>
              </a:rPr>
              <a:t> </a:t>
            </a:r>
            <a:r>
              <a:rPr lang="en" sz="1200">
                <a:solidFill>
                  <a:schemeClr val="lt1"/>
                </a:solidFill>
                <a:latin typeface="Montserrat"/>
                <a:ea typeface="Montserrat"/>
                <a:cs typeface="Montserrat"/>
                <a:sym typeface="Montserrat"/>
              </a:rPr>
              <a:t>  </a:t>
            </a:r>
            <a:r>
              <a:rPr lang="en" sz="1200" u="sng">
                <a:solidFill>
                  <a:schemeClr val="lt1"/>
                </a:solidFill>
                <a:latin typeface="Montserrat"/>
                <a:ea typeface="Montserrat"/>
                <a:cs typeface="Montserrat"/>
                <a:sym typeface="Montserrat"/>
                <a:hlinkClick r:id="rId3">
                  <a:extLst>
                    <a:ext uri="{A12FA001-AC4F-418D-AE19-62706E023703}">
                      <ahyp:hlinkClr val="tx"/>
                    </a:ext>
                  </a:extLst>
                </a:hlinkClick>
              </a:rPr>
              <a:t>How to Conduct a Competitive Analysis on Social Media (Free Template Included)</a:t>
            </a:r>
            <a:endParaRPr sz="1200">
              <a:solidFill>
                <a:schemeClr val="lt1"/>
              </a:solidFill>
              <a:latin typeface="Montserrat"/>
              <a:ea typeface="Montserrat"/>
              <a:cs typeface="Montserrat"/>
              <a:sym typeface="Montserrat"/>
            </a:endParaRPr>
          </a:p>
        </p:txBody>
      </p:sp>
      <p:sp>
        <p:nvSpPr>
          <p:cNvPr id="152" name="Google Shape;152;p34"/>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Conducting a competitive analysis </a:t>
            </a:r>
            <a:endParaRPr sz="2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graphicFrame>
        <p:nvGraphicFramePr>
          <p:cNvPr id="157" name="Google Shape;157;p35"/>
          <p:cNvGraphicFramePr/>
          <p:nvPr/>
        </p:nvGraphicFramePr>
        <p:xfrm>
          <a:off x="373725" y="140425"/>
          <a:ext cx="3000000" cy="3000000"/>
        </p:xfrm>
        <a:graphic>
          <a:graphicData uri="http://schemas.openxmlformats.org/drawingml/2006/table">
            <a:tbl>
              <a:tblPr>
                <a:noFill/>
                <a:tableStyleId>{3B041402-9A5B-4E08-9DE5-427EB0AF64F3}</a:tableStyleId>
              </a:tblPr>
              <a:tblGrid>
                <a:gridCol w="1025925"/>
                <a:gridCol w="1437000"/>
                <a:gridCol w="1500575"/>
                <a:gridCol w="1500575"/>
                <a:gridCol w="1500575"/>
                <a:gridCol w="1500575"/>
              </a:tblGrid>
              <a:tr h="630000">
                <a:tc>
                  <a:txBody>
                    <a:bodyPr/>
                    <a:lstStyle/>
                    <a:p>
                      <a:pPr indent="0" lvl="0" marL="0" rtl="0" algn="l">
                        <a:spcBef>
                          <a:spcPts val="0"/>
                        </a:spcBef>
                        <a:spcAft>
                          <a:spcPts val="0"/>
                        </a:spcAft>
                        <a:buNone/>
                      </a:pPr>
                      <a:r>
                        <a:t/>
                      </a:r>
                      <a:endParaRPr b="1" sz="1100">
                        <a:latin typeface="Source Sans Pro"/>
                        <a:ea typeface="Source Sans Pro"/>
                        <a:cs typeface="Source Sans Pro"/>
                        <a:sym typeface="Source Sans Pr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Networks </a:t>
                      </a:r>
                      <a:r>
                        <a:rPr b="1" lang="en" sz="1100">
                          <a:solidFill>
                            <a:srgbClr val="FFFFFF"/>
                          </a:solidFill>
                          <a:latin typeface="Montserrat"/>
                          <a:ea typeface="Montserrat"/>
                          <a:cs typeface="Montserrat"/>
                          <a:sym typeface="Montserrat"/>
                        </a:rPr>
                        <a:t>active</a:t>
                      </a:r>
                      <a:endParaRPr b="1" sz="1100">
                        <a:solidFill>
                          <a:srgbClr val="FFFFFF"/>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43059"/>
                    </a:solidFill>
                  </a:tcPr>
                </a:tc>
                <a:tc>
                  <a:txBody>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Number of followers</a:t>
                      </a:r>
                      <a:endParaRPr b="1" sz="1100">
                        <a:solidFill>
                          <a:srgbClr val="FFFFFF"/>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Strengths</a:t>
                      </a:r>
                      <a:endParaRPr b="1" sz="1100">
                        <a:solidFill>
                          <a:srgbClr val="FFFFFF"/>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Weaknesses</a:t>
                      </a:r>
                      <a:endParaRPr b="1" sz="1100">
                        <a:solidFill>
                          <a:srgbClr val="FFFFFF"/>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solidFill>
                            <a:srgbClr val="FFFFFF"/>
                          </a:solidFill>
                          <a:latin typeface="Montserrat"/>
                          <a:ea typeface="Montserrat"/>
                          <a:cs typeface="Montserrat"/>
                          <a:sym typeface="Montserrat"/>
                        </a:rPr>
                        <a:t>Content that resonates</a:t>
                      </a:r>
                      <a:endParaRPr b="1" sz="1100">
                        <a:solidFill>
                          <a:srgbClr val="FFFFFF"/>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1367225">
                <a:tc>
                  <a:txBody>
                    <a:bodyPr/>
                    <a:lstStyle/>
                    <a:p>
                      <a:pPr indent="0" lvl="0" marL="0" rtl="0" algn="l">
                        <a:spcBef>
                          <a:spcPts val="0"/>
                        </a:spcBef>
                        <a:spcAft>
                          <a:spcPts val="0"/>
                        </a:spcAft>
                        <a:buNone/>
                      </a:pPr>
                      <a:r>
                        <a:rPr b="1" lang="en" sz="800">
                          <a:solidFill>
                            <a:srgbClr val="143059"/>
                          </a:solidFill>
                          <a:latin typeface="Montserrat"/>
                          <a:ea typeface="Montserrat"/>
                          <a:cs typeface="Montserrat"/>
                          <a:sym typeface="Montserrat"/>
                        </a:rPr>
                        <a:t>[Competitor </a:t>
                      </a:r>
                      <a:br>
                        <a:rPr b="1" lang="en" sz="800">
                          <a:solidFill>
                            <a:srgbClr val="143059"/>
                          </a:solidFill>
                          <a:latin typeface="Montserrat"/>
                          <a:ea typeface="Montserrat"/>
                          <a:cs typeface="Montserrat"/>
                          <a:sym typeface="Montserrat"/>
                        </a:rPr>
                      </a:br>
                      <a:r>
                        <a:rPr b="1" lang="en" sz="800">
                          <a:solidFill>
                            <a:srgbClr val="143059"/>
                          </a:solidFill>
                          <a:latin typeface="Montserrat"/>
                          <a:ea typeface="Montserrat"/>
                          <a:cs typeface="Montserrat"/>
                          <a:sym typeface="Montserrat"/>
                        </a:rPr>
                        <a:t># 1]</a:t>
                      </a:r>
                      <a:endParaRPr b="1" sz="8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800">
                          <a:latin typeface="Montserrat"/>
                          <a:ea typeface="Montserrat"/>
                          <a:cs typeface="Montserrat"/>
                          <a:sym typeface="Montserrat"/>
                        </a:rPr>
                        <a:t>[eg., Facebook, TikTok, etc.]</a:t>
                      </a:r>
                      <a:endParaRPr i="1" sz="800">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800">
                          <a:latin typeface="Montserrat"/>
                          <a:ea typeface="Montserrat"/>
                          <a:cs typeface="Montserrat"/>
                          <a:sym typeface="Montserrat"/>
                        </a:rPr>
                        <a:t>[eg., 15,000]</a:t>
                      </a:r>
                      <a:endParaRPr i="1" sz="8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800">
                          <a:latin typeface="Montserrat"/>
                          <a:ea typeface="Montserrat"/>
                          <a:cs typeface="Montserrat"/>
                          <a:sym typeface="Montserrat"/>
                        </a:rPr>
                        <a:t>[What do people like about their presence? What do you wish you had thought of first?]</a:t>
                      </a:r>
                      <a:endParaRPr i="1" sz="8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800">
                          <a:latin typeface="Montserrat"/>
                          <a:ea typeface="Montserrat"/>
                          <a:cs typeface="Montserrat"/>
                          <a:sym typeface="Montserrat"/>
                        </a:rPr>
                        <a:t>[Which features do they use or not use? What are their engagement rates like? What do you think of their tone and quality?]</a:t>
                      </a:r>
                      <a:endParaRPr i="1" sz="8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i="1" lang="en" sz="800">
                          <a:latin typeface="Montserrat"/>
                          <a:ea typeface="Montserrat"/>
                          <a:cs typeface="Montserrat"/>
                          <a:sym typeface="Montserrat"/>
                        </a:rPr>
                        <a:t>[Which posts have seen unusual success?]</a:t>
                      </a:r>
                      <a:endParaRPr i="1" sz="800">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450600">
                <a:tc>
                  <a:txBody>
                    <a:bodyPr/>
                    <a:lstStyle/>
                    <a:p>
                      <a:pPr indent="0" lvl="0" marL="0" rtl="0" algn="l">
                        <a:spcBef>
                          <a:spcPts val="0"/>
                        </a:spcBef>
                        <a:spcAft>
                          <a:spcPts val="0"/>
                        </a:spcAft>
                        <a:buNone/>
                      </a:pPr>
                      <a:r>
                        <a:rPr b="1" lang="en" sz="800">
                          <a:solidFill>
                            <a:srgbClr val="143059"/>
                          </a:solidFill>
                          <a:latin typeface="Montserrat"/>
                          <a:ea typeface="Montserrat"/>
                          <a:cs typeface="Montserrat"/>
                          <a:sym typeface="Montserrat"/>
                        </a:rPr>
                        <a:t>[Competitor</a:t>
                      </a:r>
                      <a:br>
                        <a:rPr b="1" lang="en" sz="800">
                          <a:solidFill>
                            <a:srgbClr val="143059"/>
                          </a:solidFill>
                          <a:latin typeface="Montserrat"/>
                          <a:ea typeface="Montserrat"/>
                          <a:cs typeface="Montserrat"/>
                          <a:sym typeface="Montserrat"/>
                        </a:rPr>
                      </a:br>
                      <a:r>
                        <a:rPr b="1" lang="en" sz="800">
                          <a:solidFill>
                            <a:srgbClr val="143059"/>
                          </a:solidFill>
                          <a:latin typeface="Montserrat"/>
                          <a:ea typeface="Montserrat"/>
                          <a:cs typeface="Montserrat"/>
                          <a:sym typeface="Montserrat"/>
                        </a:rPr>
                        <a:t># 2]</a:t>
                      </a:r>
                      <a:endParaRPr b="1" sz="8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1367225">
                <a:tc>
                  <a:txBody>
                    <a:bodyPr/>
                    <a:lstStyle/>
                    <a:p>
                      <a:pPr indent="0" lvl="0" marL="0" rtl="0" algn="l">
                        <a:spcBef>
                          <a:spcPts val="0"/>
                        </a:spcBef>
                        <a:spcAft>
                          <a:spcPts val="0"/>
                        </a:spcAft>
                        <a:buNone/>
                      </a:pPr>
                      <a:r>
                        <a:rPr b="1" lang="en" sz="800">
                          <a:solidFill>
                            <a:srgbClr val="143059"/>
                          </a:solidFill>
                          <a:latin typeface="Montserrat"/>
                          <a:ea typeface="Montserrat"/>
                          <a:cs typeface="Montserrat"/>
                          <a:sym typeface="Montserrat"/>
                        </a:rPr>
                        <a:t>[Competitor </a:t>
                      </a:r>
                      <a:br>
                        <a:rPr b="1" lang="en" sz="800">
                          <a:solidFill>
                            <a:srgbClr val="143059"/>
                          </a:solidFill>
                          <a:latin typeface="Montserrat"/>
                          <a:ea typeface="Montserrat"/>
                          <a:cs typeface="Montserrat"/>
                          <a:sym typeface="Montserrat"/>
                        </a:rPr>
                      </a:br>
                      <a:r>
                        <a:rPr b="1" lang="en" sz="800">
                          <a:solidFill>
                            <a:srgbClr val="143059"/>
                          </a:solidFill>
                          <a:latin typeface="Montserrat"/>
                          <a:ea typeface="Montserrat"/>
                          <a:cs typeface="Montserrat"/>
                          <a:sym typeface="Montserrat"/>
                        </a:rPr>
                        <a:t># 3]</a:t>
                      </a:r>
                      <a:endParaRPr b="1" sz="8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graphicFrame>
        <p:nvGraphicFramePr>
          <p:cNvPr id="162" name="Google Shape;162;p36"/>
          <p:cNvGraphicFramePr/>
          <p:nvPr/>
        </p:nvGraphicFramePr>
        <p:xfrm>
          <a:off x="380825" y="1090000"/>
          <a:ext cx="3000000" cy="3000000"/>
        </p:xfrm>
        <a:graphic>
          <a:graphicData uri="http://schemas.openxmlformats.org/drawingml/2006/table">
            <a:tbl>
              <a:tblPr>
                <a:noFill/>
                <a:tableStyleId>{3B041402-9A5B-4E08-9DE5-427EB0AF64F3}</a:tableStyleId>
              </a:tblPr>
              <a:tblGrid>
                <a:gridCol w="1145650"/>
                <a:gridCol w="3322100"/>
                <a:gridCol w="3477150"/>
              </a:tblGrid>
              <a:tr h="675475">
                <a:tc>
                  <a:txBody>
                    <a:bodyPr/>
                    <a:lstStyle/>
                    <a:p>
                      <a:pPr indent="0" lvl="0" marL="0" rtl="0" algn="l">
                        <a:spcBef>
                          <a:spcPts val="0"/>
                        </a:spcBef>
                        <a:spcAft>
                          <a:spcPts val="0"/>
                        </a:spcAft>
                        <a:buNone/>
                      </a:pPr>
                      <a:r>
                        <a:t/>
                      </a:r>
                      <a:endParaRPr b="1" sz="1100">
                        <a:latin typeface="Source Sans Pro"/>
                        <a:ea typeface="Source Sans Pro"/>
                        <a:cs typeface="Source Sans Pro"/>
                        <a:sym typeface="Source Sans Pr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sz="1100">
                          <a:solidFill>
                            <a:srgbClr val="FFFFFF"/>
                          </a:solidFill>
                          <a:latin typeface="Montserrat Alternates"/>
                          <a:ea typeface="Montserrat Alternates"/>
                          <a:cs typeface="Montserrat Alternates"/>
                          <a:sym typeface="Montserrat Alternates"/>
                        </a:rPr>
                        <a:t>Positive</a:t>
                      </a:r>
                      <a:endParaRPr b="1" sz="1100">
                        <a:solidFill>
                          <a:srgbClr val="FFFFFF"/>
                        </a:solidFill>
                        <a:latin typeface="Montserrat Alternates"/>
                        <a:ea typeface="Montserrat Alternates"/>
                        <a:cs typeface="Montserrat Alternates"/>
                        <a:sym typeface="Montserrat Alternates"/>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solidFill>
                            <a:srgbClr val="FFFFFF"/>
                          </a:solidFill>
                          <a:latin typeface="Montserrat Alternates"/>
                          <a:ea typeface="Montserrat Alternates"/>
                          <a:cs typeface="Montserrat Alternates"/>
                          <a:sym typeface="Montserrat Alternates"/>
                        </a:rPr>
                        <a:t>Negative</a:t>
                      </a:r>
                      <a:endParaRPr b="1" sz="1100">
                        <a:solidFill>
                          <a:srgbClr val="FFFFFF"/>
                        </a:solidFill>
                        <a:latin typeface="Montserrat Alternates"/>
                        <a:ea typeface="Montserrat Alternates"/>
                        <a:cs typeface="Montserrat Alternates"/>
                        <a:sym typeface="Montserrat Alternates"/>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2"/>
                    </a:solidFill>
                  </a:tcPr>
                </a:tc>
              </a:tr>
              <a:tr h="1523675">
                <a:tc>
                  <a:txBody>
                    <a:bodyPr/>
                    <a:lstStyle/>
                    <a:p>
                      <a:pPr indent="0" lvl="0" marL="0" rtl="0" algn="ctr">
                        <a:spcBef>
                          <a:spcPts val="0"/>
                        </a:spcBef>
                        <a:spcAft>
                          <a:spcPts val="0"/>
                        </a:spcAft>
                        <a:buNone/>
                      </a:pPr>
                      <a:r>
                        <a:rPr b="1" lang="en" sz="1100">
                          <a:solidFill>
                            <a:srgbClr val="FFFFFF"/>
                          </a:solidFill>
                          <a:latin typeface="Montserrat Alternates"/>
                          <a:ea typeface="Montserrat Alternates"/>
                          <a:cs typeface="Montserrat Alternates"/>
                          <a:sym typeface="Montserrat Alternates"/>
                        </a:rPr>
                        <a:t>Internal</a:t>
                      </a:r>
                      <a:endParaRPr b="1" sz="1100">
                        <a:solidFill>
                          <a:srgbClr val="FFFFFF"/>
                        </a:solidFill>
                        <a:latin typeface="Montserrat Alternates"/>
                        <a:ea typeface="Montserrat Alternates"/>
                        <a:cs typeface="Montserrat Alternates"/>
                        <a:sym typeface="Montserrat Alternate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43597A"/>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rgbClr val="143059"/>
                          </a:solidFill>
                          <a:latin typeface="Montserrat"/>
                          <a:ea typeface="Montserrat"/>
                          <a:cs typeface="Montserrat"/>
                          <a:sym typeface="Montserrat"/>
                        </a:rPr>
                        <a:t>Strengths</a:t>
                      </a:r>
                      <a:br>
                        <a:rPr lang="en" sz="1600">
                          <a:latin typeface="Montserrat"/>
                          <a:ea typeface="Montserrat"/>
                          <a:cs typeface="Montserrat"/>
                          <a:sym typeface="Montserrat"/>
                        </a:rPr>
                      </a:br>
                      <a:endParaRPr sz="9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What are your strengths?</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Eg. “Video production and expertise”</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etc.</a:t>
                      </a:r>
                      <a:endParaRPr sz="1000">
                        <a:latin typeface="Montserrat"/>
                        <a:ea typeface="Montserrat"/>
                        <a:cs typeface="Montserrat"/>
                        <a:sym typeface="Montserrat"/>
                      </a:endParaRPr>
                    </a:p>
                  </a:txBody>
                  <a:tcPr marT="91425" marB="91425" marR="91425" marL="91425">
                    <a:lnL cap="flat" cmpd="sng" w="9525">
                      <a:solidFill>
                        <a:srgbClr val="43597A"/>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b="1" lang="en" sz="1600">
                          <a:solidFill>
                            <a:srgbClr val="143059"/>
                          </a:solidFill>
                          <a:latin typeface="Montserrat"/>
                          <a:ea typeface="Montserrat"/>
                          <a:cs typeface="Montserrat"/>
                          <a:sym typeface="Montserrat"/>
                        </a:rPr>
                        <a:t>Weaknesses</a:t>
                      </a:r>
                      <a:br>
                        <a:rPr b="1" lang="en" sz="1600">
                          <a:latin typeface="Montserrat"/>
                          <a:ea typeface="Montserrat"/>
                          <a:cs typeface="Montserrat"/>
                          <a:sym typeface="Montserrat"/>
                        </a:rPr>
                      </a:br>
                      <a:endParaRPr b="1" sz="9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What are your brand’s weakness on social media?</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Eg. “Low Twitter engagement”</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etc.</a:t>
                      </a:r>
                      <a:endParaRPr sz="1000">
                        <a:latin typeface="Montserrat"/>
                        <a:ea typeface="Montserrat"/>
                        <a:cs typeface="Montserrat"/>
                        <a:sym typeface="Montserrat"/>
                      </a:endParaRPr>
                    </a:p>
                  </a:txBody>
                  <a:tcPr marT="91425" marB="91425" marR="91425" marL="91425">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555325">
                <a:tc>
                  <a:txBody>
                    <a:bodyPr/>
                    <a:lstStyle/>
                    <a:p>
                      <a:pPr indent="0" lvl="0" marL="0" rtl="0" algn="ctr">
                        <a:spcBef>
                          <a:spcPts val="0"/>
                        </a:spcBef>
                        <a:spcAft>
                          <a:spcPts val="0"/>
                        </a:spcAft>
                        <a:buNone/>
                      </a:pPr>
                      <a:r>
                        <a:rPr b="1" lang="en" sz="1100">
                          <a:solidFill>
                            <a:srgbClr val="FFFFFF"/>
                          </a:solidFill>
                          <a:latin typeface="Montserrat Alternates"/>
                          <a:ea typeface="Montserrat Alternates"/>
                          <a:cs typeface="Montserrat Alternates"/>
                          <a:sym typeface="Montserrat Alternates"/>
                        </a:rPr>
                        <a:t>External</a:t>
                      </a:r>
                      <a:endParaRPr b="1" sz="1100">
                        <a:solidFill>
                          <a:srgbClr val="FFFFFF"/>
                        </a:solidFill>
                        <a:latin typeface="Montserrat Alternates"/>
                        <a:ea typeface="Montserrat Alternates"/>
                        <a:cs typeface="Montserrat Alternates"/>
                        <a:sym typeface="Montserrat Alternates"/>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43597A"/>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rgbClr val="143059"/>
                          </a:solidFill>
                          <a:latin typeface="Montserrat"/>
                          <a:ea typeface="Montserrat"/>
                          <a:cs typeface="Montserrat"/>
                          <a:sym typeface="Montserrat"/>
                        </a:rPr>
                        <a:t>Opportunities</a:t>
                      </a:r>
                      <a:br>
                        <a:rPr lang="en" sz="1600">
                          <a:latin typeface="Montserrat"/>
                          <a:ea typeface="Montserrat"/>
                          <a:cs typeface="Montserrat"/>
                          <a:sym typeface="Montserrat"/>
                        </a:rPr>
                      </a:br>
                      <a:endParaRPr sz="9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What/where are the opportunities for your business on social media?</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Eg. “Competitors aren’t using Instagram Stories”</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etc. </a:t>
                      </a:r>
                      <a:endParaRPr sz="1000">
                        <a:latin typeface="Montserrat"/>
                        <a:ea typeface="Montserrat"/>
                        <a:cs typeface="Montserrat"/>
                        <a:sym typeface="Montserrat"/>
                      </a:endParaRPr>
                    </a:p>
                  </a:txBody>
                  <a:tcPr marT="91425" marB="91425" marR="91425" marL="91425">
                    <a:lnL cap="flat" cmpd="sng" w="9525">
                      <a:solidFill>
                        <a:srgbClr val="43597A"/>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rgbClr val="143059"/>
                          </a:solidFill>
                          <a:latin typeface="Montserrat"/>
                          <a:ea typeface="Montserrat"/>
                          <a:cs typeface="Montserrat"/>
                          <a:sym typeface="Montserrat"/>
                        </a:rPr>
                        <a:t>Threats</a:t>
                      </a:r>
                      <a:br>
                        <a:rPr lang="en" sz="1600">
                          <a:latin typeface="Montserrat"/>
                          <a:ea typeface="Montserrat"/>
                          <a:cs typeface="Montserrat"/>
                          <a:sym typeface="Montserrat"/>
                        </a:rPr>
                      </a:br>
                      <a:endParaRPr sz="9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What are your brand’s threats?</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Eg. “Competitor Y has 2x our social share of voice”</a:t>
                      </a:r>
                      <a:endParaRPr sz="1000">
                        <a:latin typeface="Montserrat"/>
                        <a:ea typeface="Montserrat"/>
                        <a:cs typeface="Montserrat"/>
                        <a:sym typeface="Montserrat"/>
                      </a:endParaRPr>
                    </a:p>
                    <a:p>
                      <a:pPr indent="-292100" lvl="0" marL="365760" rtl="0" algn="l">
                        <a:lnSpc>
                          <a:spcPct val="115000"/>
                        </a:lnSpc>
                        <a:spcBef>
                          <a:spcPts val="0"/>
                        </a:spcBef>
                        <a:spcAft>
                          <a:spcPts val="0"/>
                        </a:spcAft>
                        <a:buSzPts val="1000"/>
                        <a:buFont typeface="Montserrat"/>
                        <a:buChar char="●"/>
                      </a:pPr>
                      <a:r>
                        <a:rPr lang="en" sz="1000">
                          <a:latin typeface="Montserrat"/>
                          <a:ea typeface="Montserrat"/>
                          <a:cs typeface="Montserrat"/>
                          <a:sym typeface="Montserrat"/>
                        </a:rPr>
                        <a:t>etc.</a:t>
                      </a:r>
                      <a:endParaRPr sz="1000">
                        <a:latin typeface="Montserrat"/>
                        <a:ea typeface="Montserrat"/>
                        <a:cs typeface="Montserrat"/>
                        <a:sym typeface="Montserrat"/>
                      </a:endParaRPr>
                    </a:p>
                  </a:txBody>
                  <a:tcPr marT="91425" marB="91425" marR="91425" marL="91425">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bl>
          </a:graphicData>
        </a:graphic>
      </p:graphicFrame>
      <p:sp>
        <p:nvSpPr>
          <p:cNvPr id="163" name="Google Shape;163;p36"/>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SWOT Analysis</a:t>
            </a:r>
            <a:endParaRPr sz="2000">
              <a:solidFill>
                <a:schemeClr val="accent6"/>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67" name="Shape 167"/>
        <p:cNvGrpSpPr/>
        <p:nvPr/>
      </p:nvGrpSpPr>
      <p:grpSpPr>
        <a:xfrm>
          <a:off x="0" y="0"/>
          <a:ext cx="0" cy="0"/>
          <a:chOff x="0" y="0"/>
          <a:chExt cx="0" cy="0"/>
        </a:xfrm>
      </p:grpSpPr>
      <p:sp>
        <p:nvSpPr>
          <p:cNvPr id="168" name="Google Shape;168;p37"/>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Pardon our shameless plug…</a:t>
            </a:r>
            <a:endParaRPr sz="2000">
              <a:solidFill>
                <a:schemeClr val="dk1"/>
              </a:solidFill>
              <a:latin typeface="Montserrat Alternates ExtraBold"/>
              <a:ea typeface="Montserrat Alternates ExtraBold"/>
              <a:cs typeface="Montserrat Alternates ExtraBold"/>
              <a:sym typeface="Montserrat Alternates ExtraBold"/>
            </a:endParaRPr>
          </a:p>
        </p:txBody>
      </p:sp>
      <p:sp>
        <p:nvSpPr>
          <p:cNvPr id="169" name="Google Shape;169;p37"/>
          <p:cNvSpPr/>
          <p:nvPr/>
        </p:nvSpPr>
        <p:spPr>
          <a:xfrm>
            <a:off x="3386538" y="1856525"/>
            <a:ext cx="2226600" cy="2102400"/>
          </a:xfrm>
          <a:prstGeom prst="ellipse">
            <a:avLst/>
          </a:prstGeom>
          <a:solidFill>
            <a:srgbClr val="FF4C46"/>
          </a:solidFill>
          <a:ln cap="flat" cmpd="sng" w="9525">
            <a:solidFill>
              <a:srgbClr val="FF4C4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7"/>
          <p:cNvSpPr txBox="1"/>
          <p:nvPr/>
        </p:nvSpPr>
        <p:spPr>
          <a:xfrm>
            <a:off x="3506095" y="2549805"/>
            <a:ext cx="20745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000">
              <a:latin typeface="Montserrat"/>
              <a:ea typeface="Montserrat"/>
              <a:cs typeface="Montserrat"/>
              <a:sym typeface="Montserrat"/>
            </a:endParaRPr>
          </a:p>
          <a:p>
            <a:pPr indent="0" lvl="0" marL="0" rtl="0" algn="ctr">
              <a:spcBef>
                <a:spcPts val="0"/>
              </a:spcBef>
              <a:spcAft>
                <a:spcPts val="0"/>
              </a:spcAft>
              <a:buNone/>
            </a:pPr>
            <a:r>
              <a:rPr b="1" lang="en" sz="1600">
                <a:solidFill>
                  <a:schemeClr val="accent6"/>
                </a:solidFill>
                <a:latin typeface="Montserrat"/>
                <a:ea typeface="Montserrat"/>
                <a:cs typeface="Montserrat"/>
                <a:sym typeface="Montserrat"/>
              </a:rPr>
              <a:t>Hootsuite helps you crush your social goals</a:t>
            </a:r>
            <a:endParaRPr b="1" sz="1600">
              <a:solidFill>
                <a:schemeClr val="accent6"/>
              </a:solidFill>
              <a:latin typeface="Montserrat"/>
              <a:ea typeface="Montserrat"/>
              <a:cs typeface="Montserrat"/>
              <a:sym typeface="Montserrat"/>
            </a:endParaRPr>
          </a:p>
        </p:txBody>
      </p:sp>
      <p:pic>
        <p:nvPicPr>
          <p:cNvPr id="171" name="Google Shape;171;p37">
            <a:hlinkClick r:id="rId3"/>
          </p:cNvPr>
          <p:cNvPicPr preferRelativeResize="0"/>
          <p:nvPr/>
        </p:nvPicPr>
        <p:blipFill>
          <a:blip r:embed="rId4">
            <a:alphaModFix/>
          </a:blip>
          <a:stretch>
            <a:fillRect/>
          </a:stretch>
        </p:blipFill>
        <p:spPr>
          <a:xfrm>
            <a:off x="3267036" y="1278749"/>
            <a:ext cx="2465600" cy="1568999"/>
          </a:xfrm>
          <a:prstGeom prst="rect">
            <a:avLst/>
          </a:prstGeom>
          <a:noFill/>
          <a:ln>
            <a:noFill/>
          </a:ln>
        </p:spPr>
      </p:pic>
      <p:sp>
        <p:nvSpPr>
          <p:cNvPr id="172" name="Google Shape;172;p37"/>
          <p:cNvSpPr txBox="1"/>
          <p:nvPr/>
        </p:nvSpPr>
        <p:spPr>
          <a:xfrm>
            <a:off x="318750" y="893850"/>
            <a:ext cx="8419500" cy="3693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lang="en" sz="1200">
                <a:solidFill>
                  <a:srgbClr val="143059"/>
                </a:solidFill>
                <a:latin typeface="Muli"/>
                <a:ea typeface="Muli"/>
                <a:cs typeface="Muli"/>
                <a:sym typeface="Muli"/>
              </a:rPr>
              <a:t>…But </a:t>
            </a:r>
            <a:r>
              <a:rPr lang="en" sz="1200" u="sng">
                <a:solidFill>
                  <a:srgbClr val="143059"/>
                </a:solidFill>
                <a:latin typeface="Muli"/>
                <a:ea typeface="Muli"/>
                <a:cs typeface="Muli"/>
                <a:sym typeface="Muli"/>
                <a:hlinkClick r:id="rId5">
                  <a:extLst>
                    <a:ext uri="{A12FA001-AC4F-418D-AE19-62706E023703}">
                      <ahyp:hlinkClr val="tx"/>
                    </a:ext>
                  </a:extLst>
                </a:hlinkClick>
              </a:rPr>
              <a:t>Hootsuite</a:t>
            </a:r>
            <a:r>
              <a:rPr lang="en" sz="1200">
                <a:solidFill>
                  <a:srgbClr val="143059"/>
                </a:solidFill>
                <a:latin typeface="Muli"/>
                <a:ea typeface="Muli"/>
                <a:cs typeface="Muli"/>
                <a:sym typeface="Muli"/>
              </a:rPr>
              <a:t> is exactly what you need to manage your entire social media strategy from one easy-to-use tool.</a:t>
            </a:r>
            <a:endParaRPr sz="1200">
              <a:solidFill>
                <a:srgbClr val="143059"/>
              </a:solidFill>
              <a:latin typeface="Muli"/>
              <a:ea typeface="Muli"/>
              <a:cs typeface="Muli"/>
              <a:sym typeface="Muli"/>
            </a:endParaRPr>
          </a:p>
        </p:txBody>
      </p:sp>
      <p:sp>
        <p:nvSpPr>
          <p:cNvPr id="173" name="Google Shape;173;p37"/>
          <p:cNvSpPr txBox="1"/>
          <p:nvPr/>
        </p:nvSpPr>
        <p:spPr>
          <a:xfrm>
            <a:off x="5778625" y="2114975"/>
            <a:ext cx="1846800" cy="5484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None/>
            </a:pPr>
            <a:r>
              <a:rPr b="1" lang="en" sz="1050">
                <a:solidFill>
                  <a:srgbClr val="143059"/>
                </a:solidFill>
                <a:highlight>
                  <a:schemeClr val="dk2"/>
                </a:highlight>
                <a:latin typeface="Muli"/>
                <a:ea typeface="Muli"/>
                <a:cs typeface="Muli"/>
                <a:sym typeface="Muli"/>
              </a:rPr>
              <a:t>See what’s working </a:t>
            </a:r>
            <a:endParaRPr b="1" sz="1050">
              <a:solidFill>
                <a:srgbClr val="143059"/>
              </a:solidFill>
              <a:highlight>
                <a:schemeClr val="dk2"/>
              </a:highlight>
              <a:latin typeface="Muli"/>
              <a:ea typeface="Muli"/>
              <a:cs typeface="Muli"/>
              <a:sym typeface="Muli"/>
            </a:endParaRPr>
          </a:p>
          <a:p>
            <a:pPr indent="0" lvl="0" marL="0" rtl="0" algn="ctr">
              <a:lnSpc>
                <a:spcPct val="125000"/>
              </a:lnSpc>
              <a:spcBef>
                <a:spcPts val="0"/>
              </a:spcBef>
              <a:spcAft>
                <a:spcPts val="0"/>
              </a:spcAft>
              <a:buNone/>
            </a:pPr>
            <a:r>
              <a:rPr lang="en" sz="1050">
                <a:solidFill>
                  <a:srgbClr val="143059"/>
                </a:solidFill>
                <a:latin typeface="Muli"/>
                <a:ea typeface="Muli"/>
                <a:cs typeface="Muli"/>
                <a:sym typeface="Muli"/>
              </a:rPr>
              <a:t>with analytics and reports</a:t>
            </a:r>
            <a:endParaRPr sz="1050">
              <a:solidFill>
                <a:srgbClr val="143059"/>
              </a:solidFill>
              <a:latin typeface="Muli"/>
              <a:ea typeface="Muli"/>
              <a:cs typeface="Muli"/>
              <a:sym typeface="Muli"/>
            </a:endParaRPr>
          </a:p>
        </p:txBody>
      </p:sp>
      <p:sp>
        <p:nvSpPr>
          <p:cNvPr id="174" name="Google Shape;174;p37"/>
          <p:cNvSpPr txBox="1"/>
          <p:nvPr/>
        </p:nvSpPr>
        <p:spPr>
          <a:xfrm>
            <a:off x="1113552" y="3729800"/>
            <a:ext cx="2226600" cy="5484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None/>
            </a:pPr>
            <a:r>
              <a:rPr b="1" lang="en" sz="1050">
                <a:solidFill>
                  <a:srgbClr val="143059"/>
                </a:solidFill>
                <a:highlight>
                  <a:schemeClr val="dk2"/>
                </a:highlight>
                <a:latin typeface="Muli"/>
                <a:ea typeface="Muli"/>
                <a:cs typeface="Muli"/>
                <a:sym typeface="Muli"/>
              </a:rPr>
              <a:t>Monitor what people are saying</a:t>
            </a:r>
            <a:endParaRPr b="1" sz="1050">
              <a:solidFill>
                <a:srgbClr val="143059"/>
              </a:solidFill>
              <a:highlight>
                <a:schemeClr val="dk2"/>
              </a:highlight>
              <a:latin typeface="Muli"/>
              <a:ea typeface="Muli"/>
              <a:cs typeface="Muli"/>
              <a:sym typeface="Muli"/>
            </a:endParaRPr>
          </a:p>
          <a:p>
            <a:pPr indent="0" lvl="0" marL="0" rtl="0" algn="ctr">
              <a:lnSpc>
                <a:spcPct val="125000"/>
              </a:lnSpc>
              <a:spcBef>
                <a:spcPts val="0"/>
              </a:spcBef>
              <a:spcAft>
                <a:spcPts val="0"/>
              </a:spcAft>
              <a:buNone/>
            </a:pPr>
            <a:r>
              <a:rPr lang="en" sz="1050">
                <a:solidFill>
                  <a:srgbClr val="143059"/>
                </a:solidFill>
                <a:latin typeface="Muli"/>
                <a:ea typeface="Muli"/>
                <a:cs typeface="Muli"/>
                <a:sym typeface="Muli"/>
              </a:rPr>
              <a:t>about your brand</a:t>
            </a:r>
            <a:endParaRPr sz="1050">
              <a:solidFill>
                <a:srgbClr val="143059"/>
              </a:solidFill>
              <a:latin typeface="Muli"/>
              <a:ea typeface="Muli"/>
              <a:cs typeface="Muli"/>
              <a:sym typeface="Muli"/>
            </a:endParaRPr>
          </a:p>
        </p:txBody>
      </p:sp>
      <p:sp>
        <p:nvSpPr>
          <p:cNvPr id="175" name="Google Shape;175;p37"/>
          <p:cNvSpPr txBox="1"/>
          <p:nvPr/>
        </p:nvSpPr>
        <p:spPr>
          <a:xfrm>
            <a:off x="5274075" y="3781150"/>
            <a:ext cx="2619300" cy="5484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None/>
            </a:pPr>
            <a:r>
              <a:rPr b="1" lang="en" sz="1050">
                <a:solidFill>
                  <a:srgbClr val="143059"/>
                </a:solidFill>
                <a:highlight>
                  <a:schemeClr val="dk2"/>
                </a:highlight>
                <a:latin typeface="Muli"/>
                <a:ea typeface="Muli"/>
                <a:cs typeface="Muli"/>
                <a:sym typeface="Muli"/>
              </a:rPr>
              <a:t>Respond to messages and comments</a:t>
            </a:r>
            <a:endParaRPr b="1" sz="1050">
              <a:solidFill>
                <a:srgbClr val="143059"/>
              </a:solidFill>
              <a:highlight>
                <a:schemeClr val="dk2"/>
              </a:highlight>
              <a:latin typeface="Muli"/>
              <a:ea typeface="Muli"/>
              <a:cs typeface="Muli"/>
              <a:sym typeface="Muli"/>
            </a:endParaRPr>
          </a:p>
          <a:p>
            <a:pPr indent="0" lvl="0" marL="0" rtl="0" algn="ctr">
              <a:lnSpc>
                <a:spcPct val="125000"/>
              </a:lnSpc>
              <a:spcBef>
                <a:spcPts val="0"/>
              </a:spcBef>
              <a:spcAft>
                <a:spcPts val="0"/>
              </a:spcAft>
              <a:buNone/>
            </a:pPr>
            <a:r>
              <a:rPr lang="en" sz="1050">
                <a:solidFill>
                  <a:srgbClr val="143059"/>
                </a:solidFill>
                <a:latin typeface="Muli"/>
                <a:ea typeface="Muli"/>
                <a:cs typeface="Muli"/>
                <a:sym typeface="Muli"/>
              </a:rPr>
              <a:t>from a single inbox</a:t>
            </a:r>
            <a:endParaRPr sz="1050">
              <a:solidFill>
                <a:srgbClr val="143059"/>
              </a:solidFill>
              <a:latin typeface="Muli"/>
              <a:ea typeface="Muli"/>
              <a:cs typeface="Muli"/>
              <a:sym typeface="Muli"/>
            </a:endParaRPr>
          </a:p>
        </p:txBody>
      </p:sp>
      <p:sp>
        <p:nvSpPr>
          <p:cNvPr id="176" name="Google Shape;176;p37"/>
          <p:cNvSpPr txBox="1"/>
          <p:nvPr/>
        </p:nvSpPr>
        <p:spPr>
          <a:xfrm>
            <a:off x="749263" y="2114975"/>
            <a:ext cx="2291400" cy="5484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None/>
            </a:pPr>
            <a:r>
              <a:rPr b="1" lang="en" sz="1050">
                <a:solidFill>
                  <a:srgbClr val="143059"/>
                </a:solidFill>
                <a:highlight>
                  <a:schemeClr val="dk2"/>
                </a:highlight>
                <a:latin typeface="Muli"/>
                <a:ea typeface="Muli"/>
                <a:cs typeface="Muli"/>
                <a:sym typeface="Muli"/>
              </a:rPr>
              <a:t>Create, schedule, and publish</a:t>
            </a:r>
            <a:endParaRPr sz="1050">
              <a:solidFill>
                <a:srgbClr val="143059"/>
              </a:solidFill>
              <a:highlight>
                <a:schemeClr val="dk2"/>
              </a:highlight>
              <a:latin typeface="Source Sans Pro"/>
              <a:ea typeface="Source Sans Pro"/>
              <a:cs typeface="Source Sans Pro"/>
              <a:sym typeface="Source Sans Pro"/>
            </a:endParaRPr>
          </a:p>
          <a:p>
            <a:pPr indent="0" lvl="0" marL="0" rtl="0" algn="ctr">
              <a:lnSpc>
                <a:spcPct val="125000"/>
              </a:lnSpc>
              <a:spcBef>
                <a:spcPts val="0"/>
              </a:spcBef>
              <a:spcAft>
                <a:spcPts val="0"/>
              </a:spcAft>
              <a:buNone/>
            </a:pPr>
            <a:r>
              <a:rPr lang="en" sz="1050">
                <a:solidFill>
                  <a:srgbClr val="143059"/>
                </a:solidFill>
                <a:latin typeface="Muli"/>
                <a:ea typeface="Muli"/>
                <a:cs typeface="Muli"/>
                <a:sym typeface="Muli"/>
              </a:rPr>
              <a:t>to all your profiles from one place</a:t>
            </a:r>
            <a:endParaRPr sz="1050">
              <a:solidFill>
                <a:srgbClr val="143059"/>
              </a:solidFill>
              <a:latin typeface="Muli"/>
              <a:ea typeface="Muli"/>
              <a:cs typeface="Muli"/>
              <a:sym typeface="Muli"/>
            </a:endParaRPr>
          </a:p>
        </p:txBody>
      </p:sp>
      <p:sp>
        <p:nvSpPr>
          <p:cNvPr id="177" name="Google Shape;177;p37"/>
          <p:cNvSpPr/>
          <p:nvPr/>
        </p:nvSpPr>
        <p:spPr>
          <a:xfrm>
            <a:off x="3506100" y="4398000"/>
            <a:ext cx="1846800" cy="344100"/>
          </a:xfrm>
          <a:prstGeom prst="rect">
            <a:avLst/>
          </a:prstGeom>
          <a:solidFill>
            <a:srgbClr val="FF4C46"/>
          </a:solidFill>
          <a:ln cap="flat" cmpd="sng" w="9525">
            <a:solidFill>
              <a:srgbClr val="FF4C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lt1"/>
                </a:solidFill>
                <a:uFill>
                  <a:noFill/>
                </a:uFill>
                <a:latin typeface="Montserrat"/>
                <a:ea typeface="Montserrat"/>
                <a:cs typeface="Montserrat"/>
                <a:sym typeface="Montserrat"/>
                <a:hlinkClick r:id="rId6">
                  <a:extLst>
                    <a:ext uri="{A12FA001-AC4F-418D-AE19-62706E023703}">
                      <ahyp:hlinkClr val="tx"/>
                    </a:ext>
                  </a:extLst>
                </a:hlinkClick>
              </a:rPr>
              <a:t>TRY IT FOR FREE</a:t>
            </a:r>
            <a:endParaRPr b="1" sz="1300">
              <a:solidFill>
                <a:schemeClr val="lt1"/>
              </a:solidFill>
              <a:latin typeface="Montserrat"/>
              <a:ea typeface="Montserrat"/>
              <a:cs typeface="Montserrat"/>
              <a:sym typeface="Montserrat"/>
            </a:endParaRPr>
          </a:p>
        </p:txBody>
      </p:sp>
      <p:pic>
        <p:nvPicPr>
          <p:cNvPr id="178" name="Google Shape;178;p37"/>
          <p:cNvPicPr preferRelativeResize="0"/>
          <p:nvPr/>
        </p:nvPicPr>
        <p:blipFill>
          <a:blip r:embed="rId7">
            <a:alphaModFix/>
          </a:blip>
          <a:stretch>
            <a:fillRect/>
          </a:stretch>
        </p:blipFill>
        <p:spPr>
          <a:xfrm>
            <a:off x="1617400" y="1578575"/>
            <a:ext cx="555140" cy="536400"/>
          </a:xfrm>
          <a:prstGeom prst="rect">
            <a:avLst/>
          </a:prstGeom>
          <a:noFill/>
          <a:ln>
            <a:noFill/>
          </a:ln>
        </p:spPr>
      </p:pic>
      <p:pic>
        <p:nvPicPr>
          <p:cNvPr id="179" name="Google Shape;179;p37"/>
          <p:cNvPicPr preferRelativeResize="0"/>
          <p:nvPr/>
        </p:nvPicPr>
        <p:blipFill>
          <a:blip r:embed="rId8">
            <a:alphaModFix/>
          </a:blip>
          <a:stretch>
            <a:fillRect/>
          </a:stretch>
        </p:blipFill>
        <p:spPr>
          <a:xfrm>
            <a:off x="6378400" y="1569200"/>
            <a:ext cx="555150" cy="555150"/>
          </a:xfrm>
          <a:prstGeom prst="rect">
            <a:avLst/>
          </a:prstGeom>
          <a:noFill/>
          <a:ln>
            <a:noFill/>
          </a:ln>
        </p:spPr>
      </p:pic>
      <p:pic>
        <p:nvPicPr>
          <p:cNvPr id="180" name="Google Shape;180;p37"/>
          <p:cNvPicPr preferRelativeResize="0"/>
          <p:nvPr/>
        </p:nvPicPr>
        <p:blipFill>
          <a:blip r:embed="rId9">
            <a:alphaModFix/>
          </a:blip>
          <a:stretch>
            <a:fillRect/>
          </a:stretch>
        </p:blipFill>
        <p:spPr>
          <a:xfrm>
            <a:off x="1949275" y="3174650"/>
            <a:ext cx="555150" cy="555150"/>
          </a:xfrm>
          <a:prstGeom prst="rect">
            <a:avLst/>
          </a:prstGeom>
          <a:noFill/>
          <a:ln>
            <a:noFill/>
          </a:ln>
        </p:spPr>
      </p:pic>
      <p:pic>
        <p:nvPicPr>
          <p:cNvPr id="181" name="Google Shape;181;p37"/>
          <p:cNvPicPr preferRelativeResize="0"/>
          <p:nvPr/>
        </p:nvPicPr>
        <p:blipFill>
          <a:blip r:embed="rId10">
            <a:alphaModFix/>
          </a:blip>
          <a:stretch>
            <a:fillRect/>
          </a:stretch>
        </p:blipFill>
        <p:spPr>
          <a:xfrm>
            <a:off x="6263775" y="3215650"/>
            <a:ext cx="565500" cy="565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8"/>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Montserrat Alternates ExtraBold"/>
                <a:ea typeface="Montserrat Alternates ExtraBold"/>
                <a:cs typeface="Montserrat Alternates ExtraBold"/>
                <a:sym typeface="Montserrat Alternates ExtraBold"/>
              </a:rPr>
              <a:t>Social Media</a:t>
            </a:r>
            <a:r>
              <a:rPr lang="en" sz="4000">
                <a:solidFill>
                  <a:schemeClr val="dk1"/>
                </a:solidFill>
                <a:latin typeface="Montserrat Alternates ExtraBold"/>
                <a:ea typeface="Montserrat Alternates ExtraBold"/>
                <a:cs typeface="Montserrat Alternates ExtraBold"/>
                <a:sym typeface="Montserrat Alternates ExtraBold"/>
              </a:rPr>
              <a:t> Audit</a:t>
            </a:r>
            <a:endParaRPr sz="4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nvSpPr>
        <p:spPr>
          <a:xfrm>
            <a:off x="318750" y="1116020"/>
            <a:ext cx="8313300" cy="30054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a:solidFill>
                  <a:schemeClr val="lt1"/>
                </a:solidFill>
                <a:latin typeface="Montserrat"/>
                <a:ea typeface="Montserrat"/>
                <a:cs typeface="Montserrat"/>
                <a:sym typeface="Montserrat"/>
              </a:rPr>
              <a:t>If you’re already using social media, take a step back and look at: </a:t>
            </a:r>
            <a:endParaRPr>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chemeClr val="lt1"/>
              </a:solidFill>
              <a:latin typeface="Montserrat"/>
              <a:ea typeface="Montserrat"/>
              <a:cs typeface="Montserrat"/>
              <a:sym typeface="Montserrat"/>
            </a:endParaRPr>
          </a:p>
          <a:p>
            <a:pPr indent="-317500" lvl="0" marL="457200" rtl="0" algn="l">
              <a:lnSpc>
                <a:spcPct val="12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What’s working and what’s not</a:t>
            </a:r>
            <a:endParaRPr>
              <a:solidFill>
                <a:schemeClr val="lt1"/>
              </a:solidFill>
              <a:latin typeface="Montserrat"/>
              <a:ea typeface="Montserrat"/>
              <a:cs typeface="Montserrat"/>
              <a:sym typeface="Montserrat"/>
            </a:endParaRPr>
          </a:p>
          <a:p>
            <a:pPr indent="-317500" lvl="0" marL="457200" rtl="0" algn="l">
              <a:lnSpc>
                <a:spcPct val="12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Who is engaging with you</a:t>
            </a:r>
            <a:endParaRPr>
              <a:solidFill>
                <a:schemeClr val="lt1"/>
              </a:solidFill>
              <a:latin typeface="Montserrat"/>
              <a:ea typeface="Montserrat"/>
              <a:cs typeface="Montserrat"/>
              <a:sym typeface="Montserrat"/>
            </a:endParaRPr>
          </a:p>
          <a:p>
            <a:pPr indent="-317500" lvl="0" marL="457200" rtl="0" algn="l">
              <a:lnSpc>
                <a:spcPct val="12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Which networks your target audience is most active on</a:t>
            </a:r>
            <a:endParaRPr>
              <a:solidFill>
                <a:schemeClr val="lt1"/>
              </a:solidFill>
              <a:latin typeface="Montserrat"/>
              <a:ea typeface="Montserrat"/>
              <a:cs typeface="Montserrat"/>
              <a:sym typeface="Montserrat"/>
            </a:endParaRPr>
          </a:p>
          <a:p>
            <a:pPr indent="-317500" lvl="0" marL="457200" rtl="0" algn="l">
              <a:lnSpc>
                <a:spcPct val="12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How your strategy compares to the competition and/or your peers</a:t>
            </a:r>
            <a:endParaRPr>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a:solidFill>
                  <a:schemeClr val="lt1"/>
                </a:solidFill>
                <a:latin typeface="Montserrat"/>
                <a:ea typeface="Montserrat"/>
                <a:cs typeface="Montserrat"/>
                <a:sym typeface="Montserrat"/>
              </a:rPr>
              <a:t>→ Use our </a:t>
            </a:r>
            <a:r>
              <a:rPr lang="en">
                <a:solidFill>
                  <a:schemeClr val="lt1"/>
                </a:solidFill>
                <a:highlight>
                  <a:schemeClr val="dk2"/>
                </a:highlight>
                <a:latin typeface="Montserrat"/>
                <a:ea typeface="Montserrat"/>
                <a:cs typeface="Montserrat"/>
                <a:sym typeface="Montserrat"/>
              </a:rPr>
              <a:t> </a:t>
            </a:r>
            <a:r>
              <a:rPr lang="en" u="sng">
                <a:solidFill>
                  <a:schemeClr val="lt1"/>
                </a:solidFill>
                <a:highlight>
                  <a:schemeClr val="dk2"/>
                </a:highlight>
                <a:latin typeface="Montserrat"/>
                <a:ea typeface="Montserrat"/>
                <a:cs typeface="Montserrat"/>
                <a:sym typeface="Montserrat"/>
                <a:hlinkClick r:id="rId3">
                  <a:extLst>
                    <a:ext uri="{A12FA001-AC4F-418D-AE19-62706E023703}">
                      <ahyp:hlinkClr val="tx"/>
                    </a:ext>
                  </a:extLst>
                </a:hlinkClick>
              </a:rPr>
              <a:t>step-by-step guide to conducting a social media audit (+ spreadsheet template)</a:t>
            </a:r>
            <a:r>
              <a:rPr lang="en">
                <a:solidFill>
                  <a:schemeClr val="lt1"/>
                </a:solidFill>
                <a:highlight>
                  <a:schemeClr val="dk2"/>
                </a:highlight>
                <a:latin typeface="Montserrat"/>
                <a:ea typeface="Montserrat"/>
                <a:cs typeface="Montserrat"/>
                <a:sym typeface="Montserrat"/>
              </a:rPr>
              <a:t>  </a:t>
            </a:r>
            <a:r>
              <a:rPr lang="en">
                <a:solidFill>
                  <a:schemeClr val="lt1"/>
                </a:solidFill>
                <a:latin typeface="Montserrat"/>
                <a:ea typeface="Montserrat"/>
                <a:cs typeface="Montserrat"/>
                <a:sym typeface="Montserrat"/>
              </a:rPr>
              <a:t> to get this done quickly and stay organized.</a:t>
            </a:r>
            <a:endParaRPr>
              <a:solidFill>
                <a:schemeClr val="lt1"/>
              </a:solidFill>
              <a:latin typeface="Montserrat"/>
              <a:ea typeface="Montserrat"/>
              <a:cs typeface="Montserrat"/>
              <a:sym typeface="Montserrat"/>
            </a:endParaRPr>
          </a:p>
        </p:txBody>
      </p:sp>
      <p:sp>
        <p:nvSpPr>
          <p:cNvPr id="192" name="Google Shape;192;p39"/>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Auditing your social media presence  </a:t>
            </a:r>
            <a:endParaRPr sz="2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2"/>
          <p:cNvSpPr txBox="1"/>
          <p:nvPr/>
        </p:nvSpPr>
        <p:spPr>
          <a:xfrm>
            <a:off x="318750" y="3820900"/>
            <a:ext cx="7638300" cy="6669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sz="1200">
                <a:solidFill>
                  <a:srgbClr val="143059"/>
                </a:solidFill>
                <a:latin typeface="Montserrat SemiBold"/>
                <a:ea typeface="Montserrat SemiBold"/>
                <a:cs typeface="Montserrat SemiBold"/>
                <a:sym typeface="Montserrat SemiBold"/>
              </a:rPr>
              <a:t>Note:</a:t>
            </a:r>
            <a:r>
              <a:rPr lang="en" sz="1200">
                <a:solidFill>
                  <a:srgbClr val="143059"/>
                </a:solidFill>
                <a:latin typeface="Montserrat Light"/>
                <a:ea typeface="Montserrat Light"/>
                <a:cs typeface="Montserrat Light"/>
                <a:sym typeface="Montserrat Light"/>
              </a:rPr>
              <a:t> </a:t>
            </a:r>
            <a:r>
              <a:rPr lang="en" sz="1200">
                <a:solidFill>
                  <a:srgbClr val="143059"/>
                </a:solidFill>
                <a:highlight>
                  <a:schemeClr val="dk2"/>
                </a:highlight>
                <a:latin typeface="Montserrat Light"/>
                <a:ea typeface="Montserrat Light"/>
                <a:cs typeface="Montserrat Light"/>
                <a:sym typeface="Montserrat Light"/>
              </a:rPr>
              <a:t> Slides with a white background, </a:t>
            </a:r>
            <a:r>
              <a:rPr lang="en" sz="1200">
                <a:solidFill>
                  <a:srgbClr val="143059"/>
                </a:solidFill>
                <a:latin typeface="Montserrat Light"/>
                <a:ea typeface="Montserrat Light"/>
                <a:cs typeface="Montserrat Light"/>
                <a:sym typeface="Montserrat Light"/>
              </a:rPr>
              <a:t>  like this one, are instructions to help you customize the template. Before you share your strategy with stakeholders, remember to </a:t>
            </a:r>
            <a:r>
              <a:rPr lang="en" sz="1200">
                <a:solidFill>
                  <a:srgbClr val="143059"/>
                </a:solidFill>
                <a:highlight>
                  <a:schemeClr val="dk2"/>
                </a:highlight>
                <a:latin typeface="Montserrat Light"/>
                <a:ea typeface="Montserrat Light"/>
                <a:cs typeface="Montserrat Light"/>
                <a:sym typeface="Montserrat Light"/>
              </a:rPr>
              <a:t> </a:t>
            </a:r>
            <a:r>
              <a:rPr i="1" lang="en" sz="1200">
                <a:solidFill>
                  <a:srgbClr val="143059"/>
                </a:solidFill>
                <a:highlight>
                  <a:schemeClr val="dk2"/>
                </a:highlight>
                <a:latin typeface="Montserrat Light"/>
                <a:ea typeface="Montserrat Light"/>
                <a:cs typeface="Montserrat Light"/>
                <a:sym typeface="Montserrat Light"/>
              </a:rPr>
              <a:t>remove these slides from the presentation.  </a:t>
            </a:r>
            <a:endParaRPr sz="1200">
              <a:solidFill>
                <a:srgbClr val="143059"/>
              </a:solidFill>
              <a:highlight>
                <a:schemeClr val="dk2"/>
              </a:highlight>
              <a:latin typeface="Montserrat Light"/>
              <a:ea typeface="Montserrat Light"/>
              <a:cs typeface="Montserrat Light"/>
              <a:sym typeface="Montserrat Light"/>
            </a:endParaRPr>
          </a:p>
        </p:txBody>
      </p:sp>
      <p:sp>
        <p:nvSpPr>
          <p:cNvPr id="81" name="Google Shape;81;p22"/>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b="1" lang="en" sz="2800">
                <a:solidFill>
                  <a:schemeClr val="dk1"/>
                </a:solidFill>
                <a:latin typeface="Montserrat Alternates"/>
                <a:ea typeface="Montserrat Alternates"/>
                <a:cs typeface="Montserrat Alternates"/>
                <a:sym typeface="Montserrat Alternates"/>
              </a:rPr>
              <a:t>Instructions for using this template </a:t>
            </a:r>
            <a:endParaRPr b="1" sz="2000">
              <a:solidFill>
                <a:schemeClr val="dk1"/>
              </a:solidFill>
              <a:latin typeface="Montserrat Alternates"/>
              <a:ea typeface="Montserrat Alternates"/>
              <a:cs typeface="Montserrat Alternates"/>
              <a:sym typeface="Montserrat Alternates"/>
            </a:endParaRPr>
          </a:p>
        </p:txBody>
      </p:sp>
      <p:sp>
        <p:nvSpPr>
          <p:cNvPr id="82" name="Google Shape;82;p22"/>
          <p:cNvSpPr txBox="1"/>
          <p:nvPr/>
        </p:nvSpPr>
        <p:spPr>
          <a:xfrm>
            <a:off x="318750" y="1260100"/>
            <a:ext cx="7799400" cy="1663500"/>
          </a:xfrm>
          <a:prstGeom prst="rect">
            <a:avLst/>
          </a:prstGeom>
          <a:noFill/>
          <a:ln>
            <a:noFill/>
          </a:ln>
        </p:spPr>
        <p:txBody>
          <a:bodyPr anchorCtr="0" anchor="t" bIns="91425" lIns="57150"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Montserrat Medium"/>
                <a:ea typeface="Montserrat Medium"/>
                <a:cs typeface="Montserrat Medium"/>
                <a:sym typeface="Montserrat Medium"/>
              </a:rPr>
              <a:t>Once you’ve followed the advice in our </a:t>
            </a:r>
            <a:r>
              <a:rPr lang="en">
                <a:solidFill>
                  <a:schemeClr val="dk1"/>
                </a:solidFill>
                <a:highlight>
                  <a:schemeClr val="dk2"/>
                </a:highlight>
                <a:uFill>
                  <a:noFill/>
                </a:uFill>
                <a:latin typeface="Montserrat Medium"/>
                <a:ea typeface="Montserrat Medium"/>
                <a:cs typeface="Montserrat Medium"/>
                <a:sym typeface="Montserrat Medium"/>
                <a:hlinkClick r:id="rId3">
                  <a:extLst>
                    <a:ext uri="{A12FA001-AC4F-418D-AE19-62706E023703}">
                      <ahyp:hlinkClr val="tx"/>
                    </a:ext>
                  </a:extLst>
                </a:hlinkClick>
              </a:rPr>
              <a:t> </a:t>
            </a:r>
            <a:r>
              <a:rPr lang="en" u="sng">
                <a:solidFill>
                  <a:schemeClr val="dk1"/>
                </a:solidFill>
                <a:highlight>
                  <a:schemeClr val="dk2"/>
                </a:highlight>
                <a:latin typeface="Montserrat Medium"/>
                <a:ea typeface="Montserrat Medium"/>
                <a:cs typeface="Montserrat Medium"/>
                <a:sym typeface="Montserrat Medium"/>
                <a:hlinkClick r:id="rId4">
                  <a:extLst>
                    <a:ext uri="{A12FA001-AC4F-418D-AE19-62706E023703}">
                      <ahyp:hlinkClr val="tx"/>
                    </a:ext>
                  </a:extLst>
                </a:hlinkClick>
              </a:rPr>
              <a:t>social media strategy guide</a:t>
            </a:r>
            <a:r>
              <a:rPr lang="en">
                <a:solidFill>
                  <a:schemeClr val="dk1"/>
                </a:solidFill>
                <a:highlight>
                  <a:schemeClr val="dk2"/>
                </a:highlight>
                <a:latin typeface="Montserrat Medium"/>
                <a:ea typeface="Montserrat Medium"/>
                <a:cs typeface="Montserrat Medium"/>
                <a:sym typeface="Montserrat Medium"/>
              </a:rPr>
              <a:t>, </a:t>
            </a:r>
            <a:r>
              <a:rPr lang="en">
                <a:solidFill>
                  <a:schemeClr val="dk1"/>
                </a:solidFill>
                <a:latin typeface="Montserrat Medium"/>
                <a:ea typeface="Montserrat Medium"/>
                <a:cs typeface="Montserrat Medium"/>
                <a:sym typeface="Montserrat Medium"/>
              </a:rPr>
              <a:t>  you’re ready to use this template.</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
                <a:solidFill>
                  <a:schemeClr val="dk1"/>
                </a:solidFill>
                <a:latin typeface="Montserrat Medium"/>
                <a:ea typeface="Montserrat Medium"/>
                <a:cs typeface="Montserrat Medium"/>
                <a:sym typeface="Montserrat Medium"/>
              </a:rPr>
              <a:t>To fill it out, you need to make your own copy. To do that, click the </a:t>
            </a:r>
            <a:r>
              <a:rPr b="1" lang="en">
                <a:solidFill>
                  <a:schemeClr val="dk1"/>
                </a:solidFill>
                <a:latin typeface="Montserrat"/>
                <a:ea typeface="Montserrat"/>
                <a:cs typeface="Montserrat"/>
                <a:sym typeface="Montserrat"/>
              </a:rPr>
              <a:t>File</a:t>
            </a:r>
            <a:r>
              <a:rPr lang="en">
                <a:solidFill>
                  <a:schemeClr val="dk1"/>
                </a:solidFill>
                <a:latin typeface="Montserrat Medium"/>
                <a:ea typeface="Montserrat Medium"/>
                <a:cs typeface="Montserrat Medium"/>
                <a:sym typeface="Montserrat Medium"/>
              </a:rPr>
              <a:t> tab in the upper left hand corner of your browser. Then select </a:t>
            </a:r>
            <a:r>
              <a:rPr b="1" lang="en">
                <a:solidFill>
                  <a:schemeClr val="dk1"/>
                </a:solidFill>
                <a:latin typeface="Montserrat"/>
                <a:ea typeface="Montserrat"/>
                <a:cs typeface="Montserrat"/>
                <a:sym typeface="Montserrat"/>
              </a:rPr>
              <a:t>Make a copy</a:t>
            </a:r>
            <a:r>
              <a:rPr lang="en">
                <a:solidFill>
                  <a:schemeClr val="dk1"/>
                </a:solidFill>
                <a:latin typeface="Montserrat Medium"/>
                <a:ea typeface="Montserrat Medium"/>
                <a:cs typeface="Montserrat Medium"/>
                <a:sym typeface="Montserrat Medium"/>
              </a:rPr>
              <a:t>…</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a:solidFill>
                <a:schemeClr val="dk1"/>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
                <a:solidFill>
                  <a:schemeClr val="dk1"/>
                </a:solidFill>
                <a:latin typeface="Montserrat Medium"/>
                <a:ea typeface="Montserrat Medium"/>
                <a:cs typeface="Montserrat Medium"/>
                <a:sym typeface="Montserrat Medium"/>
              </a:rPr>
              <a:t>Now you have your own version!</a:t>
            </a:r>
            <a:endParaRPr sz="2000">
              <a:solidFill>
                <a:schemeClr val="dk1"/>
              </a:solidFill>
              <a:latin typeface="Montserrat Medium"/>
              <a:ea typeface="Montserrat Medium"/>
              <a:cs typeface="Montserrat Medium"/>
              <a:sym typeface="Montserrat Medium"/>
            </a:endParaRPr>
          </a:p>
        </p:txBody>
      </p:sp>
      <p:cxnSp>
        <p:nvCxnSpPr>
          <p:cNvPr id="83" name="Google Shape;83;p22"/>
          <p:cNvCxnSpPr/>
          <p:nvPr/>
        </p:nvCxnSpPr>
        <p:spPr>
          <a:xfrm>
            <a:off x="373675" y="3788819"/>
            <a:ext cx="7429500" cy="0"/>
          </a:xfrm>
          <a:prstGeom prst="straightConnector1">
            <a:avLst/>
          </a:prstGeom>
          <a:noFill/>
          <a:ln cap="flat" cmpd="sng" w="19050">
            <a:solidFill>
              <a:srgbClr val="143059"/>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graphicFrame>
        <p:nvGraphicFramePr>
          <p:cNvPr id="197" name="Google Shape;197;p40"/>
          <p:cNvGraphicFramePr/>
          <p:nvPr/>
        </p:nvGraphicFramePr>
        <p:xfrm>
          <a:off x="394488" y="1305800"/>
          <a:ext cx="3000000" cy="3000000"/>
        </p:xfrm>
        <a:graphic>
          <a:graphicData uri="http://schemas.openxmlformats.org/drawingml/2006/table">
            <a:tbl>
              <a:tblPr>
                <a:noFill/>
                <a:tableStyleId>{3B041402-9A5B-4E08-9DE5-427EB0AF64F3}</a:tableStyleId>
              </a:tblPr>
              <a:tblGrid>
                <a:gridCol w="926525"/>
                <a:gridCol w="1249125"/>
                <a:gridCol w="1249125"/>
                <a:gridCol w="1249125"/>
                <a:gridCol w="1249125"/>
                <a:gridCol w="1249125"/>
                <a:gridCol w="1249125"/>
              </a:tblGrid>
              <a:tr h="621300">
                <a:tc>
                  <a:txBody>
                    <a:bodyPr/>
                    <a:lstStyle/>
                    <a:p>
                      <a:pPr indent="0" lvl="0" marL="0" rtl="0" algn="ctr">
                        <a:spcBef>
                          <a:spcPts val="0"/>
                        </a:spcBef>
                        <a:spcAft>
                          <a:spcPts val="0"/>
                        </a:spcAft>
                        <a:buNone/>
                      </a:pPr>
                      <a:r>
                        <a:rPr b="1" lang="en" sz="1000">
                          <a:solidFill>
                            <a:schemeClr val="accent6"/>
                          </a:solidFill>
                          <a:latin typeface="Montserrat"/>
                          <a:ea typeface="Montserrat"/>
                          <a:cs typeface="Montserrat"/>
                          <a:sym typeface="Montserrat"/>
                        </a:rPr>
                        <a:t>Channel</a:t>
                      </a:r>
                      <a:endParaRPr b="1" sz="1000">
                        <a:solidFill>
                          <a:schemeClr val="accent6"/>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Number of followers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chemeClr val="lt1"/>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 of Posts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Average engagement Rate</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Click-through rate</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Mentions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000">
                          <a:solidFill>
                            <a:schemeClr val="dk1"/>
                          </a:solidFill>
                          <a:latin typeface="Montserrat"/>
                          <a:ea typeface="Montserrat"/>
                          <a:cs typeface="Montserrat"/>
                          <a:sym typeface="Montserrat"/>
                        </a:rPr>
                        <a:t>Reach</a:t>
                      </a:r>
                      <a:endParaRPr b="1" sz="10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lt2"/>
                    </a:solidFill>
                  </a:tcPr>
                </a:tc>
              </a:tr>
              <a:tr h="49057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Instagram</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9057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Facebook</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49057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Twitter</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49057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LinkedIn</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49057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Pinterest</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198" name="Google Shape;198;p40"/>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Social media benchmarks</a:t>
            </a:r>
            <a:endParaRPr sz="2800">
              <a:solidFill>
                <a:schemeClr val="accent6"/>
              </a:solidFill>
              <a:latin typeface="Montserrat Alternates ExtraBold"/>
              <a:ea typeface="Montserrat Alternates ExtraBold"/>
              <a:cs typeface="Montserrat Alternates ExtraBold"/>
              <a:sym typeface="Montserrat Alternates ExtraBold"/>
            </a:endParaRPr>
          </a:p>
        </p:txBody>
      </p:sp>
      <p:sp>
        <p:nvSpPr>
          <p:cNvPr id="199" name="Google Shape;199;p40"/>
          <p:cNvSpPr txBox="1"/>
          <p:nvPr/>
        </p:nvSpPr>
        <p:spPr>
          <a:xfrm>
            <a:off x="318750" y="893846"/>
            <a:ext cx="8311500" cy="3132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accent6"/>
                </a:solidFill>
                <a:latin typeface="Montserrat"/>
                <a:ea typeface="Montserrat"/>
                <a:cs typeface="Montserrat"/>
                <a:sym typeface="Montserrat"/>
              </a:rPr>
              <a:t>As of: [date]</a:t>
            </a:r>
            <a:endParaRPr>
              <a:solidFill>
                <a:schemeClr val="accent6"/>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graphicFrame>
        <p:nvGraphicFramePr>
          <p:cNvPr id="204" name="Google Shape;204;p41"/>
          <p:cNvGraphicFramePr/>
          <p:nvPr/>
        </p:nvGraphicFramePr>
        <p:xfrm>
          <a:off x="390588" y="1136125"/>
          <a:ext cx="3000000" cy="3000000"/>
        </p:xfrm>
        <a:graphic>
          <a:graphicData uri="http://schemas.openxmlformats.org/drawingml/2006/table">
            <a:tbl>
              <a:tblPr>
                <a:noFill/>
                <a:tableStyleId>{3B041402-9A5B-4E08-9DE5-427EB0AF64F3}</a:tableStyleId>
              </a:tblPr>
              <a:tblGrid>
                <a:gridCol w="4212300"/>
                <a:gridCol w="4212300"/>
              </a:tblGrid>
              <a:tr h="429900">
                <a:tc>
                  <a:txBody>
                    <a:bodyPr/>
                    <a:lstStyle/>
                    <a:p>
                      <a:pPr indent="0" lvl="0" marL="0" rtl="0" algn="l">
                        <a:spcBef>
                          <a:spcPts val="0"/>
                        </a:spcBef>
                        <a:spcAft>
                          <a:spcPts val="0"/>
                        </a:spcAft>
                        <a:buNone/>
                      </a:pPr>
                      <a:r>
                        <a:rPr b="1" lang="en">
                          <a:solidFill>
                            <a:schemeClr val="accent6"/>
                          </a:solidFill>
                          <a:latin typeface="Montserrat Alternates"/>
                          <a:ea typeface="Montserrat Alternates"/>
                          <a:cs typeface="Montserrat Alternates"/>
                          <a:sym typeface="Montserrat Alternates"/>
                        </a:rPr>
                        <a:t>[Network #1]</a:t>
                      </a:r>
                      <a:endParaRPr b="1">
                        <a:solidFill>
                          <a:schemeClr val="accent6"/>
                        </a:solidFill>
                        <a:latin typeface="Montserrat Alternates"/>
                        <a:ea typeface="Montserrat Alternates"/>
                        <a:cs typeface="Montserrat Alternates"/>
                        <a:sym typeface="Montserrat Alternates"/>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solidFill>
                            <a:schemeClr val="accent6"/>
                          </a:solidFill>
                          <a:latin typeface="Montserrat Alternates"/>
                          <a:ea typeface="Montserrat Alternates"/>
                          <a:cs typeface="Montserrat Alternates"/>
                          <a:sym typeface="Montserrat Alternates"/>
                        </a:rPr>
                        <a:t>[Network #2]</a:t>
                      </a:r>
                      <a:endParaRPr b="1">
                        <a:solidFill>
                          <a:schemeClr val="accent6"/>
                        </a:solidFill>
                        <a:latin typeface="Montserrat Alternates"/>
                        <a:ea typeface="Montserrat Alternates"/>
                        <a:cs typeface="Montserrat Alternates"/>
                        <a:sym typeface="Montserrat Alternates"/>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10075">
                <a:tc>
                  <a:txBody>
                    <a:bodyPr/>
                    <a:lstStyle/>
                    <a:p>
                      <a:pPr indent="0" lvl="0" marL="0" rtl="0" algn="l">
                        <a:spcBef>
                          <a:spcPts val="0"/>
                        </a:spcBef>
                        <a:spcAft>
                          <a:spcPts val="0"/>
                        </a:spcAft>
                        <a:buNone/>
                      </a:pPr>
                      <a:r>
                        <a:rPr b="1" lang="en" sz="1000">
                          <a:latin typeface="Montserrat"/>
                          <a:ea typeface="Montserrat"/>
                          <a:cs typeface="Montserrat"/>
                          <a:sym typeface="Montserrat"/>
                        </a:rPr>
                        <a:t>What’s working:</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 sz="1000">
                          <a:latin typeface="Montserrat"/>
                          <a:ea typeface="Montserrat"/>
                          <a:cs typeface="Montserrat"/>
                          <a:sym typeface="Montserrat"/>
                        </a:rPr>
                        <a:t>What’s working:</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710075">
                <a:tc>
                  <a:txBody>
                    <a:bodyPr/>
                    <a:lstStyle/>
                    <a:p>
                      <a:pPr indent="0" lvl="0" marL="0" rtl="0" algn="l">
                        <a:spcBef>
                          <a:spcPts val="0"/>
                        </a:spcBef>
                        <a:spcAft>
                          <a:spcPts val="0"/>
                        </a:spcAft>
                        <a:buNone/>
                      </a:pPr>
                      <a:r>
                        <a:rPr b="1" lang="en" sz="1000">
                          <a:latin typeface="Montserrat"/>
                          <a:ea typeface="Montserrat"/>
                          <a:cs typeface="Montserrat"/>
                          <a:sym typeface="Montserrat"/>
                        </a:rPr>
                        <a:t>What’s not working: </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000">
                          <a:latin typeface="Montserrat"/>
                          <a:ea typeface="Montserrat"/>
                          <a:cs typeface="Montserrat"/>
                          <a:sym typeface="Montserrat"/>
                        </a:rPr>
                        <a:t>What’s not working: </a:t>
                      </a:r>
                      <a:endParaRPr b="1" sz="12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710075">
                <a:tc>
                  <a:txBody>
                    <a:bodyPr/>
                    <a:lstStyle/>
                    <a:p>
                      <a:pPr indent="0" lvl="0" marL="0" rtl="0" algn="l">
                        <a:spcBef>
                          <a:spcPts val="0"/>
                        </a:spcBef>
                        <a:spcAft>
                          <a:spcPts val="0"/>
                        </a:spcAft>
                        <a:buNone/>
                      </a:pPr>
                      <a:r>
                        <a:rPr b="1" lang="en" sz="1000">
                          <a:latin typeface="Montserrat"/>
                          <a:ea typeface="Montserrat"/>
                          <a:cs typeface="Montserrat"/>
                          <a:sym typeface="Montserrat"/>
                        </a:rPr>
                        <a:t>Audience: </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 sz="1000">
                          <a:latin typeface="Montserrat"/>
                          <a:ea typeface="Montserrat"/>
                          <a:cs typeface="Montserrat"/>
                          <a:sym typeface="Montserrat"/>
                        </a:rPr>
                        <a:t>Audience: </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710075">
                <a:tc>
                  <a:txBody>
                    <a:bodyPr/>
                    <a:lstStyle/>
                    <a:p>
                      <a:pPr indent="0" lvl="0" marL="0" rtl="0" algn="l">
                        <a:spcBef>
                          <a:spcPts val="0"/>
                        </a:spcBef>
                        <a:spcAft>
                          <a:spcPts val="0"/>
                        </a:spcAft>
                        <a:buNone/>
                      </a:pPr>
                      <a:r>
                        <a:rPr b="1" lang="en" sz="1000">
                          <a:latin typeface="Montserrat"/>
                          <a:ea typeface="Montserrat"/>
                          <a:cs typeface="Montserrat"/>
                          <a:sym typeface="Montserrat"/>
                        </a:rPr>
                        <a:t>Lessons / hypotheses:</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000">
                          <a:latin typeface="Montserrat"/>
                          <a:ea typeface="Montserrat"/>
                          <a:cs typeface="Montserrat"/>
                          <a:sym typeface="Montserrat"/>
                        </a:rPr>
                        <a:t>Lessons / hypotheses:</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bl>
          </a:graphicData>
        </a:graphic>
      </p:graphicFrame>
      <p:sp>
        <p:nvSpPr>
          <p:cNvPr id="205" name="Google Shape;205;p41"/>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Social media audit</a:t>
            </a:r>
            <a:endParaRPr sz="2800">
              <a:solidFill>
                <a:schemeClr val="accent6"/>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 name="Shape 209"/>
        <p:cNvGrpSpPr/>
        <p:nvPr/>
      </p:nvGrpSpPr>
      <p:grpSpPr>
        <a:xfrm>
          <a:off x="0" y="0"/>
          <a:ext cx="0" cy="0"/>
          <a:chOff x="0" y="0"/>
          <a:chExt cx="0" cy="0"/>
        </a:xfrm>
      </p:grpSpPr>
      <p:sp>
        <p:nvSpPr>
          <p:cNvPr id="210" name="Google Shape;210;p42"/>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Action Items</a:t>
            </a:r>
            <a:endParaRPr sz="2800">
              <a:solidFill>
                <a:schemeClr val="accent6"/>
              </a:solidFill>
              <a:latin typeface="Montserrat Alternates ExtraBold"/>
              <a:ea typeface="Montserrat Alternates ExtraBold"/>
              <a:cs typeface="Montserrat Alternates ExtraBold"/>
              <a:sym typeface="Montserrat Alternates ExtraBold"/>
            </a:endParaRPr>
          </a:p>
        </p:txBody>
      </p:sp>
      <p:graphicFrame>
        <p:nvGraphicFramePr>
          <p:cNvPr id="211" name="Google Shape;211;p42"/>
          <p:cNvGraphicFramePr/>
          <p:nvPr/>
        </p:nvGraphicFramePr>
        <p:xfrm>
          <a:off x="381763" y="1178150"/>
          <a:ext cx="3000000" cy="3000000"/>
        </p:xfrm>
        <a:graphic>
          <a:graphicData uri="http://schemas.openxmlformats.org/drawingml/2006/table">
            <a:tbl>
              <a:tblPr>
                <a:noFill/>
                <a:tableStyleId>{3B041402-9A5B-4E08-9DE5-427EB0AF64F3}</a:tableStyleId>
              </a:tblPr>
              <a:tblGrid>
                <a:gridCol w="4203475"/>
                <a:gridCol w="4203475"/>
              </a:tblGrid>
              <a:tr h="532350">
                <a:tc>
                  <a:txBody>
                    <a:bodyPr/>
                    <a:lstStyle/>
                    <a:p>
                      <a:pPr indent="0" lvl="0" marL="0" rtl="0" algn="l">
                        <a:spcBef>
                          <a:spcPts val="0"/>
                        </a:spcBef>
                        <a:spcAft>
                          <a:spcPts val="0"/>
                        </a:spcAft>
                        <a:buNone/>
                      </a:pPr>
                      <a:r>
                        <a:rPr b="1" lang="en">
                          <a:solidFill>
                            <a:schemeClr val="accent6"/>
                          </a:solidFill>
                          <a:latin typeface="Montserrat Alternates"/>
                          <a:ea typeface="Montserrat Alternates"/>
                          <a:cs typeface="Montserrat Alternates"/>
                          <a:sym typeface="Montserrat Alternates"/>
                        </a:rPr>
                        <a:t>To Do</a:t>
                      </a:r>
                      <a:endParaRPr b="1">
                        <a:solidFill>
                          <a:schemeClr val="accent6"/>
                        </a:solidFill>
                        <a:latin typeface="Montserrat Alternates"/>
                        <a:ea typeface="Montserrat Alternates"/>
                        <a:cs typeface="Montserrat Alternates"/>
                        <a:sym typeface="Montserrat Alternates"/>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solidFill>
                            <a:schemeClr val="accent6"/>
                          </a:solidFill>
                          <a:latin typeface="Montserrat Alternates"/>
                          <a:ea typeface="Montserrat Alternates"/>
                          <a:cs typeface="Montserrat Alternates"/>
                          <a:sym typeface="Montserrat Alternates"/>
                        </a:rPr>
                        <a:t>When</a:t>
                      </a:r>
                      <a:endParaRPr b="1">
                        <a:solidFill>
                          <a:schemeClr val="accent6"/>
                        </a:solidFill>
                        <a:latin typeface="Montserrat Alternates"/>
                        <a:ea typeface="Montserrat Alternates"/>
                        <a:cs typeface="Montserrat Alternates"/>
                        <a:sym typeface="Montserrat Alternates"/>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879275">
                <a:tc>
                  <a:txBody>
                    <a:bodyPr/>
                    <a:lstStyle/>
                    <a:p>
                      <a:pPr indent="0" lvl="0" marL="0" rtl="0" algn="l">
                        <a:spcBef>
                          <a:spcPts val="0"/>
                        </a:spcBef>
                        <a:spcAft>
                          <a:spcPts val="0"/>
                        </a:spcAft>
                        <a:buNone/>
                      </a:pPr>
                      <a:r>
                        <a:rPr i="1" lang="en" sz="1200">
                          <a:latin typeface="Montserrat"/>
                          <a:ea typeface="Montserrat"/>
                          <a:cs typeface="Montserrat"/>
                          <a:sym typeface="Montserrat"/>
                        </a:rPr>
                        <a:t>[eg., Deprecate Twitter account, or Request budget for freelance video editor]</a:t>
                      </a:r>
                      <a:endParaRPr i="1" sz="12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i="1" lang="en" sz="1200">
                          <a:latin typeface="Montserrat"/>
                          <a:ea typeface="Montserrat"/>
                          <a:cs typeface="Montserrat"/>
                          <a:sym typeface="Montserrat"/>
                        </a:rPr>
                        <a:t>[end of June]</a:t>
                      </a:r>
                      <a:endParaRPr i="1" sz="12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879275">
                <a:tc>
                  <a:txBody>
                    <a:bodyPr/>
                    <a:lstStyle/>
                    <a:p>
                      <a:pPr indent="0" lvl="0" marL="0" rtl="0" algn="l">
                        <a:spcBef>
                          <a:spcPts val="0"/>
                        </a:spcBef>
                        <a:spcAft>
                          <a:spcPts val="0"/>
                        </a:spcAft>
                        <a:buNone/>
                      </a:pPr>
                      <a:r>
                        <a:t/>
                      </a:r>
                      <a:endParaRPr sz="1200">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879275">
                <a:tc>
                  <a:txBody>
                    <a:bodyPr/>
                    <a:lstStyle/>
                    <a:p>
                      <a:pPr indent="0" lvl="0" marL="0" rtl="0" algn="l">
                        <a:spcBef>
                          <a:spcPts val="0"/>
                        </a:spcBef>
                        <a:spcAft>
                          <a:spcPts val="0"/>
                        </a:spcAft>
                        <a:buNone/>
                      </a:pPr>
                      <a:r>
                        <a:t/>
                      </a:r>
                      <a:endParaRPr b="1" sz="12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1200">
                        <a:latin typeface="Source Sans Pro"/>
                        <a:ea typeface="Source Sans Pro"/>
                        <a:cs typeface="Source Sans Pro"/>
                        <a:sym typeface="Source Sans Pro"/>
                      </a:endParaRPr>
                    </a:p>
                    <a:p>
                      <a:pPr indent="0" lvl="0" marL="0" rtl="0" algn="l">
                        <a:spcBef>
                          <a:spcPts val="0"/>
                        </a:spcBef>
                        <a:spcAft>
                          <a:spcPts val="0"/>
                        </a:spcAft>
                        <a:buNone/>
                      </a:pPr>
                      <a:r>
                        <a:t/>
                      </a:r>
                      <a:endParaRPr b="1" sz="1200">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43"/>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Montserrat Alternates ExtraBold"/>
                <a:ea typeface="Montserrat Alternates ExtraBold"/>
                <a:cs typeface="Montserrat Alternates ExtraBold"/>
                <a:sym typeface="Montserrat Alternates ExtraBold"/>
              </a:rPr>
              <a:t>Content</a:t>
            </a:r>
            <a:r>
              <a:rPr lang="en" sz="4000">
                <a:solidFill>
                  <a:schemeClr val="dk1"/>
                </a:solidFill>
                <a:latin typeface="Montserrat Alternates ExtraBold"/>
                <a:ea typeface="Montserrat Alternates ExtraBold"/>
                <a:cs typeface="Montserrat Alternates ExtraBold"/>
                <a:sym typeface="Montserrat Alternates ExtraBold"/>
              </a:rPr>
              <a:t> Strategy</a:t>
            </a:r>
            <a:endParaRPr sz="4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4"/>
          <p:cNvSpPr txBox="1"/>
          <p:nvPr/>
        </p:nvSpPr>
        <p:spPr>
          <a:xfrm>
            <a:off x="318750" y="1069045"/>
            <a:ext cx="8313300" cy="30054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a:solidFill>
                  <a:srgbClr val="143059"/>
                </a:solidFill>
                <a:latin typeface="Montserrat"/>
                <a:ea typeface="Montserrat"/>
                <a:cs typeface="Montserrat"/>
                <a:sym typeface="Montserrat"/>
              </a:rPr>
              <a:t>Determine your content mix and posting cadence on the next two slides.</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rPr lang="en">
                <a:solidFill>
                  <a:srgbClr val="143059"/>
                </a:solidFill>
                <a:latin typeface="Montserrat"/>
                <a:ea typeface="Montserrat"/>
                <a:cs typeface="Montserrat"/>
                <a:sym typeface="Montserrat"/>
              </a:rPr>
              <a:t>You can start by using the social media content rule of thirds: </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rgbClr val="143059"/>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143059"/>
              </a:buClr>
              <a:buSzPts val="1400"/>
              <a:buFont typeface="Montserrat"/>
              <a:buChar char="●"/>
            </a:pPr>
            <a:r>
              <a:rPr lang="en">
                <a:solidFill>
                  <a:srgbClr val="143059"/>
                </a:solidFill>
                <a:latin typeface="Montserrat"/>
                <a:ea typeface="Montserrat"/>
                <a:cs typeface="Montserrat"/>
                <a:sym typeface="Montserrat"/>
              </a:rPr>
              <a:t>⅓ of content promotes business and converts audience</a:t>
            </a:r>
            <a:endParaRPr>
              <a:solidFill>
                <a:srgbClr val="143059"/>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143059"/>
              </a:buClr>
              <a:buSzPts val="1400"/>
              <a:buFont typeface="Montserrat"/>
              <a:buChar char="●"/>
            </a:pPr>
            <a:r>
              <a:rPr lang="en">
                <a:solidFill>
                  <a:srgbClr val="143059"/>
                </a:solidFill>
                <a:latin typeface="Montserrat"/>
                <a:ea typeface="Montserrat"/>
                <a:cs typeface="Montserrat"/>
                <a:sym typeface="Montserrat"/>
              </a:rPr>
              <a:t>⅓ of content shares / curates ideas and stories from other accounts</a:t>
            </a:r>
            <a:endParaRPr>
              <a:solidFill>
                <a:srgbClr val="143059"/>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143059"/>
              </a:buClr>
              <a:buSzPts val="1400"/>
              <a:buFont typeface="Montserrat"/>
              <a:buChar char="●"/>
            </a:pPr>
            <a:r>
              <a:rPr lang="en">
                <a:solidFill>
                  <a:srgbClr val="143059"/>
                </a:solidFill>
                <a:latin typeface="Montserrat"/>
                <a:ea typeface="Montserrat"/>
                <a:cs typeface="Montserrat"/>
                <a:sym typeface="Montserrat"/>
              </a:rPr>
              <a:t>⅓ is original content </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rPr lang="en">
                <a:solidFill>
                  <a:schemeClr val="dk1"/>
                </a:solidFill>
                <a:highlight>
                  <a:schemeClr val="dk2"/>
                </a:highlight>
                <a:latin typeface="Montserrat"/>
                <a:ea typeface="Montserrat"/>
                <a:cs typeface="Montserrat"/>
                <a:sym typeface="Montserrat"/>
              </a:rPr>
              <a:t> 	</a:t>
            </a:r>
            <a:r>
              <a:rPr b="1" lang="en">
                <a:solidFill>
                  <a:schemeClr val="dk1"/>
                </a:solidFill>
                <a:highlight>
                  <a:schemeClr val="dk2"/>
                </a:highlight>
                <a:latin typeface="Montserrat"/>
                <a:ea typeface="Montserrat"/>
                <a:cs typeface="Montserrat"/>
                <a:sym typeface="Montserrat"/>
              </a:rPr>
              <a:t>Related resources: </a:t>
            </a:r>
            <a:r>
              <a:rPr lang="en">
                <a:solidFill>
                  <a:schemeClr val="dk1"/>
                </a:solidFill>
                <a:highlight>
                  <a:schemeClr val="dk2"/>
                </a:highlight>
                <a:latin typeface="Montserrat"/>
                <a:ea typeface="Montserrat"/>
                <a:cs typeface="Montserrat"/>
                <a:sym typeface="Montserrat"/>
              </a:rPr>
              <a:t> </a:t>
            </a:r>
            <a:r>
              <a:rPr lang="en">
                <a:solidFill>
                  <a:schemeClr val="dk1"/>
                </a:solidFill>
                <a:latin typeface="Montserrat"/>
                <a:ea typeface="Montserrat"/>
                <a:cs typeface="Montserrat"/>
                <a:sym typeface="Montserrat"/>
              </a:rPr>
              <a:t> </a:t>
            </a:r>
            <a:r>
              <a:rPr lang="en" u="sng">
                <a:solidFill>
                  <a:srgbClr val="143059"/>
                </a:solidFill>
                <a:latin typeface="Montserrat"/>
                <a:ea typeface="Montserrat"/>
                <a:cs typeface="Montserrat"/>
                <a:sym typeface="Montserrat"/>
                <a:hlinkClick r:id="rId3">
                  <a:extLst>
                    <a:ext uri="{A12FA001-AC4F-418D-AE19-62706E023703}">
                      <ahyp:hlinkClr val="tx"/>
                    </a:ext>
                  </a:extLst>
                </a:hlinkClick>
              </a:rPr>
              <a:t>Content Idea Cheat Sheet</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rPr lang="en">
                <a:solidFill>
                  <a:srgbClr val="143059"/>
                </a:solidFill>
                <a:latin typeface="Montserrat"/>
                <a:ea typeface="Montserrat"/>
                <a:cs typeface="Montserrat"/>
                <a:sym typeface="Montserrat"/>
              </a:rPr>
              <a:t>Download our editorial calendar template and social media content calendar template (link below) to assist your planning.</a:t>
            </a:r>
            <a:endParaRPr>
              <a:solidFill>
                <a:srgbClr val="143059"/>
              </a:solidFill>
              <a:latin typeface="Montserrat"/>
              <a:ea typeface="Montserrat"/>
              <a:cs typeface="Montserrat"/>
              <a:sym typeface="Montserrat"/>
            </a:endParaRPr>
          </a:p>
          <a:p>
            <a:pPr indent="457200" lvl="0" marL="0" rtl="0" algn="l">
              <a:lnSpc>
                <a:spcPct val="125000"/>
              </a:lnSpc>
              <a:spcBef>
                <a:spcPts val="0"/>
              </a:spcBef>
              <a:spcAft>
                <a:spcPts val="0"/>
              </a:spcAft>
              <a:buNone/>
            </a:pPr>
            <a:r>
              <a:rPr lang="en">
                <a:solidFill>
                  <a:srgbClr val="143059"/>
                </a:solidFill>
                <a:highlight>
                  <a:schemeClr val="dk2"/>
                </a:highlight>
                <a:latin typeface="Montserrat"/>
                <a:ea typeface="Montserrat"/>
                <a:cs typeface="Montserrat"/>
                <a:sym typeface="Montserrat"/>
              </a:rPr>
              <a:t> </a:t>
            </a:r>
            <a:r>
              <a:rPr b="1" lang="en">
                <a:solidFill>
                  <a:srgbClr val="143059"/>
                </a:solidFill>
                <a:highlight>
                  <a:schemeClr val="dk2"/>
                </a:highlight>
                <a:latin typeface="Montserrat"/>
                <a:ea typeface="Montserrat"/>
                <a:cs typeface="Montserrat"/>
                <a:sym typeface="Montserrat"/>
              </a:rPr>
              <a:t>Related resources:</a:t>
            </a:r>
            <a:r>
              <a:rPr lang="en">
                <a:solidFill>
                  <a:srgbClr val="143059"/>
                </a:solidFill>
                <a:highlight>
                  <a:schemeClr val="dk2"/>
                </a:highlight>
                <a:latin typeface="Montserrat"/>
                <a:ea typeface="Montserrat"/>
                <a:cs typeface="Montserrat"/>
                <a:sym typeface="Montserrat"/>
              </a:rPr>
              <a:t>  </a:t>
            </a:r>
            <a:r>
              <a:rPr lang="en">
                <a:solidFill>
                  <a:srgbClr val="143059"/>
                </a:solidFill>
                <a:latin typeface="Montserrat"/>
                <a:ea typeface="Montserrat"/>
                <a:cs typeface="Montserrat"/>
                <a:sym typeface="Montserrat"/>
              </a:rPr>
              <a:t> </a:t>
            </a:r>
            <a:r>
              <a:rPr lang="en" u="sng">
                <a:solidFill>
                  <a:srgbClr val="143059"/>
                </a:solidFill>
                <a:latin typeface="Montserrat"/>
                <a:ea typeface="Montserrat"/>
                <a:cs typeface="Montserrat"/>
                <a:sym typeface="Montserrat"/>
                <a:hlinkClick r:id="rId4">
                  <a:extLst>
                    <a:ext uri="{A12FA001-AC4F-418D-AE19-62706E023703}">
                      <ahyp:hlinkClr val="tx"/>
                    </a:ext>
                  </a:extLst>
                </a:hlinkClick>
              </a:rPr>
              <a:t>Social Media Templates to Save You Hours of Work</a:t>
            </a:r>
            <a:endParaRPr>
              <a:solidFill>
                <a:srgbClr val="143059"/>
              </a:solidFill>
              <a:latin typeface="Montserrat"/>
              <a:ea typeface="Montserrat"/>
              <a:cs typeface="Montserrat"/>
              <a:sym typeface="Montserrat"/>
            </a:endParaRPr>
          </a:p>
        </p:txBody>
      </p:sp>
      <p:sp>
        <p:nvSpPr>
          <p:cNvPr id="222" name="Google Shape;222;p44"/>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Crafting your content strategy</a:t>
            </a:r>
            <a:endParaRPr sz="2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45"/>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Content pillars </a:t>
            </a:r>
            <a:endParaRPr sz="2800">
              <a:solidFill>
                <a:schemeClr val="accent6"/>
              </a:solidFill>
              <a:latin typeface="Montserrat Alternates ExtraBold"/>
              <a:ea typeface="Montserrat Alternates ExtraBold"/>
              <a:cs typeface="Montserrat Alternates ExtraBold"/>
              <a:sym typeface="Montserrat Alternates ExtraBold"/>
            </a:endParaRPr>
          </a:p>
        </p:txBody>
      </p:sp>
      <p:graphicFrame>
        <p:nvGraphicFramePr>
          <p:cNvPr id="228" name="Google Shape;228;p45"/>
          <p:cNvGraphicFramePr/>
          <p:nvPr/>
        </p:nvGraphicFramePr>
        <p:xfrm>
          <a:off x="376238" y="1013575"/>
          <a:ext cx="3000000" cy="3000000"/>
        </p:xfrm>
        <a:graphic>
          <a:graphicData uri="http://schemas.openxmlformats.org/drawingml/2006/table">
            <a:tbl>
              <a:tblPr>
                <a:noFill/>
                <a:tableStyleId>{3B041402-9A5B-4E08-9DE5-427EB0AF64F3}</a:tableStyleId>
              </a:tblPr>
              <a:tblGrid>
                <a:gridCol w="2814925"/>
                <a:gridCol w="2814925"/>
                <a:gridCol w="2814925"/>
              </a:tblGrid>
              <a:tr h="501200">
                <a:tc>
                  <a:txBody>
                    <a:bodyPr/>
                    <a:lstStyle/>
                    <a:p>
                      <a:pPr indent="0" lvl="0" marL="0" rtl="0" algn="l">
                        <a:spcBef>
                          <a:spcPts val="0"/>
                        </a:spcBef>
                        <a:spcAft>
                          <a:spcPts val="0"/>
                        </a:spcAft>
                        <a:buNone/>
                      </a:pPr>
                      <a:r>
                        <a:rPr b="1" lang="en" sz="1200">
                          <a:solidFill>
                            <a:schemeClr val="accent6"/>
                          </a:solidFill>
                          <a:latin typeface="Montserrat Alternates"/>
                          <a:ea typeface="Montserrat Alternates"/>
                          <a:cs typeface="Montserrat Alternates"/>
                          <a:sym typeface="Montserrat Alternates"/>
                        </a:rPr>
                        <a:t>[Content Pillar #1</a:t>
                      </a:r>
                      <a:endParaRPr b="1" sz="1200">
                        <a:solidFill>
                          <a:schemeClr val="accent6"/>
                        </a:solidFill>
                        <a:latin typeface="Montserrat Alternates"/>
                        <a:ea typeface="Montserrat Alternates"/>
                        <a:cs typeface="Montserrat Alternates"/>
                        <a:sym typeface="Montserrat Alternates"/>
                      </a:endParaRPr>
                    </a:p>
                    <a:p>
                      <a:pPr indent="0" lvl="0" marL="0" rtl="0" algn="l">
                        <a:spcBef>
                          <a:spcPts val="0"/>
                        </a:spcBef>
                        <a:spcAft>
                          <a:spcPts val="0"/>
                        </a:spcAft>
                        <a:buNone/>
                      </a:pPr>
                      <a:r>
                        <a:rPr lang="en" sz="1000">
                          <a:solidFill>
                            <a:schemeClr val="accent6"/>
                          </a:solidFill>
                          <a:latin typeface="Montserrat"/>
                          <a:ea typeface="Montserrat"/>
                          <a:cs typeface="Montserrat"/>
                          <a:sym typeface="Montserrat"/>
                        </a:rPr>
                        <a:t>eg., Entertaining/Informative]</a:t>
                      </a:r>
                      <a:endParaRPr sz="1000">
                        <a:solidFill>
                          <a:schemeClr val="accent6"/>
                        </a:solidFill>
                        <a:latin typeface="Montserrat"/>
                        <a:ea typeface="Montserrat"/>
                        <a:cs typeface="Montserrat"/>
                        <a:sym typeface="Montserrat"/>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200">
                          <a:solidFill>
                            <a:schemeClr val="lt1"/>
                          </a:solidFill>
                          <a:latin typeface="Montserrat Alternates"/>
                          <a:ea typeface="Montserrat Alternates"/>
                          <a:cs typeface="Montserrat Alternates"/>
                          <a:sym typeface="Montserrat Alternates"/>
                        </a:rPr>
                        <a:t>[Content Pillar #2</a:t>
                      </a:r>
                      <a:endParaRPr b="1" sz="1200">
                        <a:solidFill>
                          <a:schemeClr val="lt1"/>
                        </a:solidFill>
                        <a:latin typeface="Montserrat Alternates"/>
                        <a:ea typeface="Montserrat Alternates"/>
                        <a:cs typeface="Montserrat Alternates"/>
                        <a:sym typeface="Montserrat Alternates"/>
                      </a:endParaRPr>
                    </a:p>
                    <a:p>
                      <a:pPr indent="0" lvl="0" marL="0" rtl="0" algn="l">
                        <a:spcBef>
                          <a:spcPts val="0"/>
                        </a:spcBef>
                        <a:spcAft>
                          <a:spcPts val="0"/>
                        </a:spcAft>
                        <a:buNone/>
                      </a:pPr>
                      <a:r>
                        <a:rPr lang="en" sz="1000">
                          <a:solidFill>
                            <a:schemeClr val="lt1"/>
                          </a:solidFill>
                          <a:latin typeface="Montserrat"/>
                          <a:ea typeface="Montserrat"/>
                          <a:cs typeface="Montserrat"/>
                          <a:sym typeface="Montserrat"/>
                        </a:rPr>
                        <a:t>eg.,  Branded/Promo/Sales]</a:t>
                      </a:r>
                      <a:endParaRPr sz="1000">
                        <a:solidFill>
                          <a:schemeClr val="lt1"/>
                        </a:solidFill>
                        <a:latin typeface="Montserrat"/>
                        <a:ea typeface="Montserrat"/>
                        <a:cs typeface="Montserrat"/>
                        <a:sym typeface="Montserrat"/>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b="1" lang="en" sz="1200">
                          <a:solidFill>
                            <a:schemeClr val="lt1"/>
                          </a:solidFill>
                          <a:latin typeface="Montserrat Alternates"/>
                          <a:ea typeface="Montserrat Alternates"/>
                          <a:cs typeface="Montserrat Alternates"/>
                          <a:sym typeface="Montserrat Alternates"/>
                        </a:rPr>
                        <a:t>[Content Pillar #3</a:t>
                      </a:r>
                      <a:endParaRPr b="1" sz="1200">
                        <a:solidFill>
                          <a:schemeClr val="lt1"/>
                        </a:solidFill>
                        <a:latin typeface="Montserrat Alternates"/>
                        <a:ea typeface="Montserrat Alternates"/>
                        <a:cs typeface="Montserrat Alternates"/>
                        <a:sym typeface="Montserrat Alternates"/>
                      </a:endParaRPr>
                    </a:p>
                    <a:p>
                      <a:pPr indent="0" lvl="0" marL="0" rtl="0" algn="l">
                        <a:spcBef>
                          <a:spcPts val="0"/>
                        </a:spcBef>
                        <a:spcAft>
                          <a:spcPts val="0"/>
                        </a:spcAft>
                        <a:buNone/>
                      </a:pPr>
                      <a:r>
                        <a:rPr lang="en" sz="1000">
                          <a:solidFill>
                            <a:schemeClr val="lt1"/>
                          </a:solidFill>
                          <a:latin typeface="Montserrat"/>
                          <a:ea typeface="Montserrat"/>
                          <a:cs typeface="Montserrat"/>
                          <a:sym typeface="Montserrat"/>
                        </a:rPr>
                        <a:t>eg., Company Culture/Values]</a:t>
                      </a:r>
                      <a:endParaRPr sz="1000">
                        <a:solidFill>
                          <a:schemeClr val="lt1"/>
                        </a:solidFill>
                        <a:latin typeface="Montserrat"/>
                        <a:ea typeface="Montserrat"/>
                        <a:cs typeface="Montserrat"/>
                        <a:sym typeface="Montserrat"/>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813775">
                <a:tc>
                  <a:txBody>
                    <a:bodyPr/>
                    <a:lstStyle/>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-offers education or entertainment</a:t>
                      </a:r>
                      <a:endParaRPr sz="1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-doesn’t ask for anything back </a:t>
                      </a:r>
                      <a:endParaRPr sz="1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-can be curated or shared from other accounts</a:t>
                      </a:r>
                      <a:endParaRPr sz="1000">
                        <a:solidFill>
                          <a:schemeClr val="lt1"/>
                        </a:solidFill>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-specific to our offering</a:t>
                      </a:r>
                      <a:endParaRPr sz="1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-benefits and features</a:t>
                      </a:r>
                      <a:endParaRPr sz="1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-promotions and sales</a:t>
                      </a:r>
                      <a:endParaRPr sz="1000">
                        <a:solidFill>
                          <a:schemeClr val="lt1"/>
                        </a:solidFill>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-who are we, and what do we stand for?</a:t>
                      </a:r>
                      <a:endParaRPr sz="1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en" sz="1000">
                          <a:solidFill>
                            <a:schemeClr val="lt1"/>
                          </a:solidFill>
                          <a:latin typeface="Source Sans Pro"/>
                          <a:ea typeface="Source Sans Pro"/>
                          <a:cs typeface="Source Sans Pro"/>
                          <a:sym typeface="Source Sans Pro"/>
                        </a:rPr>
                        <a:t>-connect with customers on a deeper emotional level</a:t>
                      </a:r>
                      <a:endParaRPr sz="10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000">
                        <a:solidFill>
                          <a:schemeClr val="lt1"/>
                        </a:solidFill>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397625">
                <a:tc>
                  <a:txBody>
                    <a:bodyPr/>
                    <a:lstStyle/>
                    <a:p>
                      <a:pPr indent="0" lvl="0" marL="0" rtl="0" algn="l">
                        <a:spcBef>
                          <a:spcPts val="0"/>
                        </a:spcBef>
                        <a:spcAft>
                          <a:spcPts val="0"/>
                        </a:spcAft>
                        <a:buNone/>
                      </a:pPr>
                      <a:r>
                        <a:rPr b="1" lang="en" sz="1200">
                          <a:solidFill>
                            <a:srgbClr val="143059"/>
                          </a:solidFill>
                          <a:latin typeface="Montserrat"/>
                          <a:ea typeface="Montserrat"/>
                          <a:cs typeface="Montserrat"/>
                          <a:sym typeface="Montserrat"/>
                        </a:rPr>
                        <a:t>Post ideas</a:t>
                      </a:r>
                      <a:endParaRPr b="1" sz="1200">
                        <a:solidFill>
                          <a:srgbClr val="143059"/>
                        </a:solidFill>
                        <a:latin typeface="Montserrat"/>
                        <a:ea typeface="Montserrat"/>
                        <a:cs typeface="Montserrat"/>
                        <a:sym typeface="Montserrat"/>
                      </a:endParaRPr>
                    </a:p>
                  </a:txBody>
                  <a:tcPr marT="137150"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200">
                          <a:solidFill>
                            <a:srgbClr val="143059"/>
                          </a:solidFill>
                          <a:latin typeface="Montserrat"/>
                          <a:ea typeface="Montserrat"/>
                          <a:cs typeface="Montserrat"/>
                          <a:sym typeface="Montserrat"/>
                        </a:rPr>
                        <a:t>Post ideas</a:t>
                      </a:r>
                      <a:endParaRPr b="1" sz="1200">
                        <a:solidFill>
                          <a:srgbClr val="143059"/>
                        </a:solidFill>
                        <a:latin typeface="Montserrat"/>
                        <a:ea typeface="Montserrat"/>
                        <a:cs typeface="Montserrat"/>
                        <a:sym typeface="Montserrat"/>
                      </a:endParaRPr>
                    </a:p>
                  </a:txBody>
                  <a:tcPr marT="137150"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200">
                          <a:solidFill>
                            <a:srgbClr val="143059"/>
                          </a:solidFill>
                          <a:latin typeface="Montserrat"/>
                          <a:ea typeface="Montserrat"/>
                          <a:cs typeface="Montserrat"/>
                          <a:sym typeface="Montserrat"/>
                        </a:rPr>
                        <a:t>Post ideas</a:t>
                      </a:r>
                      <a:endParaRPr b="1" sz="1200">
                        <a:latin typeface="Montserrat"/>
                        <a:ea typeface="Montserrat"/>
                        <a:cs typeface="Montserrat"/>
                        <a:sym typeface="Montserrat"/>
                      </a:endParaRPr>
                    </a:p>
                  </a:txBody>
                  <a:tcPr marT="137150"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724100">
                <a:tc>
                  <a:txBody>
                    <a:bodyPr/>
                    <a:lstStyle/>
                    <a:p>
                      <a:pPr indent="0" lvl="0" marL="0" rtl="0" algn="l">
                        <a:lnSpc>
                          <a:spcPct val="115000"/>
                        </a:lnSpc>
                        <a:spcBef>
                          <a:spcPts val="0"/>
                        </a:spcBef>
                        <a:spcAft>
                          <a:spcPts val="0"/>
                        </a:spcAft>
                        <a:buNone/>
                      </a:pPr>
                      <a:r>
                        <a:rPr lang="en" sz="900">
                          <a:latin typeface="Montserrat"/>
                          <a:ea typeface="Montserrat"/>
                          <a:cs typeface="Montserrat"/>
                          <a:sym typeface="Montserrat"/>
                        </a:rPr>
                        <a:t>[eg., Instagram Story featuring existing customers (a.k.a. user-generated content or UGC)]</a:t>
                      </a:r>
                      <a:endParaRPr sz="9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900">
                          <a:latin typeface="Montserrat"/>
                          <a:ea typeface="Montserrat"/>
                          <a:cs typeface="Montserrat"/>
                          <a:sym typeface="Montserrat"/>
                        </a:rPr>
                        <a:t>[eg., Black Friday sale]</a:t>
                      </a:r>
                      <a:endParaRPr sz="9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900">
                          <a:latin typeface="Montserrat"/>
                          <a:ea typeface="Montserrat"/>
                          <a:cs typeface="Montserrat"/>
                          <a:sym typeface="Montserrat"/>
                        </a:rPr>
                        <a:t>[eg., volunteer stories from fun run]</a:t>
                      </a:r>
                      <a:endParaRPr sz="9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397625">
                <a:tc>
                  <a:txBody>
                    <a:bodyPr/>
                    <a:lstStyle/>
                    <a:p>
                      <a:pPr indent="0" lvl="0" marL="0" rtl="0" algn="l">
                        <a:spcBef>
                          <a:spcPts val="0"/>
                        </a:spcBef>
                        <a:spcAft>
                          <a:spcPts val="0"/>
                        </a:spcAft>
                        <a:buNone/>
                      </a:pPr>
                      <a:r>
                        <a:rPr b="1" lang="en" sz="1200">
                          <a:solidFill>
                            <a:srgbClr val="143059"/>
                          </a:solidFill>
                          <a:latin typeface="Montserrat"/>
                          <a:ea typeface="Montserrat"/>
                          <a:cs typeface="Montserrat"/>
                          <a:sym typeface="Montserrat"/>
                        </a:rPr>
                        <a:t>Frequency</a:t>
                      </a:r>
                      <a:endParaRPr b="1" sz="1200">
                        <a:solidFill>
                          <a:srgbClr val="143059"/>
                        </a:solidFill>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200">
                          <a:solidFill>
                            <a:srgbClr val="143059"/>
                          </a:solidFill>
                          <a:latin typeface="Montserrat"/>
                          <a:ea typeface="Montserrat"/>
                          <a:cs typeface="Montserrat"/>
                          <a:sym typeface="Montserrat"/>
                        </a:rPr>
                        <a:t>Frequency</a:t>
                      </a:r>
                      <a:endParaRPr b="1" sz="1200">
                        <a:solidFill>
                          <a:srgbClr val="143059"/>
                        </a:solidFill>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200">
                          <a:solidFill>
                            <a:srgbClr val="143059"/>
                          </a:solidFill>
                          <a:latin typeface="Montserrat"/>
                          <a:ea typeface="Montserrat"/>
                          <a:cs typeface="Montserrat"/>
                          <a:sym typeface="Montserrat"/>
                        </a:rPr>
                        <a:t>Frequency</a:t>
                      </a:r>
                      <a:endParaRPr b="1" sz="800">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554850">
                <a:tc>
                  <a:txBody>
                    <a:bodyPr/>
                    <a:lstStyle/>
                    <a:p>
                      <a:pPr indent="0" lvl="0" marL="0" rtl="0" algn="l">
                        <a:lnSpc>
                          <a:spcPct val="115000"/>
                        </a:lnSpc>
                        <a:spcBef>
                          <a:spcPts val="0"/>
                        </a:spcBef>
                        <a:spcAft>
                          <a:spcPts val="0"/>
                        </a:spcAft>
                        <a:buNone/>
                      </a:pPr>
                      <a:r>
                        <a:t/>
                      </a:r>
                      <a:endParaRPr sz="1000">
                        <a:solidFill>
                          <a:srgbClr val="2F6B9A"/>
                        </a:solidFill>
                        <a:latin typeface="Source Sans Pro Black"/>
                        <a:ea typeface="Source Sans Pro Black"/>
                        <a:cs typeface="Source Sans Pro Black"/>
                        <a:sym typeface="Source Sans Pro Black"/>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000">
                        <a:solidFill>
                          <a:srgbClr val="2F6B9A"/>
                        </a:solidFill>
                        <a:latin typeface="Source Sans Pro Black"/>
                        <a:ea typeface="Source Sans Pro Black"/>
                        <a:cs typeface="Source Sans Pro Black"/>
                        <a:sym typeface="Source Sans Pro Black"/>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000">
                        <a:solidFill>
                          <a:srgbClr val="2F6B9A"/>
                        </a:solidFill>
                        <a:latin typeface="Source Sans Pro Black"/>
                        <a:ea typeface="Source Sans Pro Black"/>
                        <a:cs typeface="Source Sans Pro Black"/>
                        <a:sym typeface="Source Sans Pro Black"/>
                      </a:endParaRPr>
                    </a:p>
                    <a:p>
                      <a:pPr indent="0" lvl="0" marL="0" rtl="0" algn="l">
                        <a:lnSpc>
                          <a:spcPct val="115000"/>
                        </a:lnSpc>
                        <a:spcBef>
                          <a:spcPts val="0"/>
                        </a:spcBef>
                        <a:spcAft>
                          <a:spcPts val="0"/>
                        </a:spcAft>
                        <a:buNone/>
                      </a:pPr>
                      <a:r>
                        <a:t/>
                      </a:r>
                      <a:endParaRPr sz="1000">
                        <a:solidFill>
                          <a:srgbClr val="2F6B9A"/>
                        </a:solidFill>
                        <a:latin typeface="Source Sans Pro Black"/>
                        <a:ea typeface="Source Sans Pro Black"/>
                        <a:cs typeface="Source Sans Pro Black"/>
                        <a:sym typeface="Source Sans Pro Black"/>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2" name="Shape 232"/>
        <p:cNvGrpSpPr/>
        <p:nvPr/>
      </p:nvGrpSpPr>
      <p:grpSpPr>
        <a:xfrm>
          <a:off x="0" y="0"/>
          <a:ext cx="0" cy="0"/>
          <a:chOff x="0" y="0"/>
          <a:chExt cx="0" cy="0"/>
        </a:xfrm>
      </p:grpSpPr>
      <p:sp>
        <p:nvSpPr>
          <p:cNvPr id="233" name="Google Shape;233;p46"/>
          <p:cNvSpPr txBox="1"/>
          <p:nvPr/>
        </p:nvSpPr>
        <p:spPr>
          <a:xfrm>
            <a:off x="376251" y="4867300"/>
            <a:ext cx="337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800">
              <a:solidFill>
                <a:srgbClr val="434343"/>
              </a:solidFill>
              <a:latin typeface="Source Sans Pro"/>
              <a:ea typeface="Source Sans Pro"/>
              <a:cs typeface="Source Sans Pro"/>
              <a:sym typeface="Source Sans Pro"/>
            </a:endParaRPr>
          </a:p>
        </p:txBody>
      </p:sp>
      <p:graphicFrame>
        <p:nvGraphicFramePr>
          <p:cNvPr id="234" name="Google Shape;234;p46"/>
          <p:cNvGraphicFramePr/>
          <p:nvPr/>
        </p:nvGraphicFramePr>
        <p:xfrm>
          <a:off x="373663" y="989650"/>
          <a:ext cx="3000000" cy="3000000"/>
        </p:xfrm>
        <a:graphic>
          <a:graphicData uri="http://schemas.openxmlformats.org/drawingml/2006/table">
            <a:tbl>
              <a:tblPr>
                <a:noFill/>
                <a:tableStyleId>{3B041402-9A5B-4E08-9DE5-427EB0AF64F3}</a:tableStyleId>
              </a:tblPr>
              <a:tblGrid>
                <a:gridCol w="8562275"/>
              </a:tblGrid>
              <a:tr h="391875">
                <a:tc>
                  <a:txBody>
                    <a:bodyPr/>
                    <a:lstStyle/>
                    <a:p>
                      <a:pPr indent="0" lvl="0" marL="0" rtl="0" algn="l">
                        <a:spcBef>
                          <a:spcPts val="0"/>
                        </a:spcBef>
                        <a:spcAft>
                          <a:spcPts val="0"/>
                        </a:spcAft>
                        <a:buNone/>
                      </a:pPr>
                      <a:r>
                        <a:rPr b="1" lang="en" sz="1200">
                          <a:solidFill>
                            <a:schemeClr val="accent6"/>
                          </a:solidFill>
                          <a:latin typeface="Montserrat"/>
                          <a:ea typeface="Montserrat"/>
                          <a:cs typeface="Montserrat"/>
                          <a:sym typeface="Montserrat"/>
                        </a:rPr>
                        <a:t>Editorial calendar:</a:t>
                      </a:r>
                      <a:endParaRPr b="1" sz="1200">
                        <a:solidFill>
                          <a:schemeClr val="accent6"/>
                        </a:solidFill>
                        <a:latin typeface="Montserrat"/>
                        <a:ea typeface="Montserrat"/>
                        <a:cs typeface="Montserrat"/>
                        <a:sym typeface="Montserrat"/>
                      </a:endParaRPr>
                    </a:p>
                  </a:txBody>
                  <a:tcPr marT="137150" marB="91425" marR="137150" marL="13715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836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a:t>
                      </a:r>
                      <a:r>
                        <a:rPr lang="en" sz="1000" u="sng">
                          <a:solidFill>
                            <a:srgbClr val="2F6B9A"/>
                          </a:solidFill>
                          <a:latin typeface="Montserrat"/>
                          <a:ea typeface="Montserrat"/>
                          <a:cs typeface="Montserrat"/>
                          <a:sym typeface="Montserrat"/>
                          <a:hlinkClick r:id="rId3">
                            <a:extLst>
                              <a:ext uri="{A12FA001-AC4F-418D-AE19-62706E023703}">
                                <ahyp:hlinkClr val="tx"/>
                              </a:ext>
                            </a:extLst>
                          </a:hlinkClick>
                        </a:rPr>
                        <a:t>Add Link</a:t>
                      </a:r>
                      <a:r>
                        <a:rPr lang="en" sz="1000">
                          <a:latin typeface="Montserrat"/>
                          <a:ea typeface="Montserrat"/>
                          <a:cs typeface="Montserrat"/>
                          <a:sym typeface="Montserrat"/>
                        </a:rPr>
                        <a:t> -- this maps out content release schedule for blog posts, campaigns, product launches—anything that will impact what we post on social]</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000">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350975">
                <a:tc>
                  <a:txBody>
                    <a:bodyPr/>
                    <a:lstStyle/>
                    <a:p>
                      <a:pPr indent="0" lvl="0" marL="0" rtl="0" algn="l">
                        <a:spcBef>
                          <a:spcPts val="0"/>
                        </a:spcBef>
                        <a:spcAft>
                          <a:spcPts val="0"/>
                        </a:spcAft>
                        <a:buNone/>
                      </a:pPr>
                      <a:r>
                        <a:rPr b="1" lang="en" sz="1200">
                          <a:solidFill>
                            <a:schemeClr val="accent6"/>
                          </a:solidFill>
                          <a:latin typeface="Montserrat"/>
                          <a:ea typeface="Montserrat"/>
                          <a:cs typeface="Montserrat"/>
                          <a:sym typeface="Montserrat"/>
                        </a:rPr>
                        <a:t>Social media content calendar:</a:t>
                      </a:r>
                      <a:endParaRPr b="1" sz="1200">
                        <a:solidFill>
                          <a:schemeClr val="accent6"/>
                        </a:solidFill>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636675">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a:t>
                      </a:r>
                      <a:r>
                        <a:rPr lang="en" sz="1000" u="sng">
                          <a:solidFill>
                            <a:srgbClr val="2F6B9A"/>
                          </a:solidFill>
                          <a:latin typeface="Montserrat"/>
                          <a:ea typeface="Montserrat"/>
                          <a:cs typeface="Montserrat"/>
                          <a:sym typeface="Montserrat"/>
                          <a:hlinkClick r:id="rId4">
                            <a:extLst>
                              <a:ext uri="{A12FA001-AC4F-418D-AE19-62706E023703}">
                                <ahyp:hlinkClr val="tx"/>
                              </a:ext>
                            </a:extLst>
                          </a:hlinkClick>
                        </a:rPr>
                        <a:t>Add Link</a:t>
                      </a:r>
                      <a:r>
                        <a:rPr lang="en" sz="1000">
                          <a:latin typeface="Montserrat"/>
                          <a:ea typeface="Montserrat"/>
                          <a:cs typeface="Montserrat"/>
                          <a:sym typeface="Montserrat"/>
                        </a:rPr>
                        <a:t> — this maps out actual individual posts for each social network, along with visuals, links, copy, etc.]</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latin typeface="Source Sans Pro"/>
                        <a:ea typeface="Source Sans Pro"/>
                        <a:cs typeface="Source Sans Pro"/>
                        <a:sym typeface="Source Sans Pro"/>
                      </a:endParaRPr>
                    </a:p>
                    <a:p>
                      <a:pPr indent="0" lvl="0" marL="0" rtl="0" algn="l">
                        <a:lnSpc>
                          <a:spcPct val="115000"/>
                        </a:lnSpc>
                        <a:spcBef>
                          <a:spcPts val="0"/>
                        </a:spcBef>
                        <a:spcAft>
                          <a:spcPts val="0"/>
                        </a:spcAft>
                        <a:buNone/>
                      </a:pPr>
                      <a:r>
                        <a:t/>
                      </a:r>
                      <a:endParaRPr sz="1000">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350975">
                <a:tc>
                  <a:txBody>
                    <a:bodyPr/>
                    <a:lstStyle/>
                    <a:p>
                      <a:pPr indent="0" lvl="0" marL="0" rtl="0" algn="l">
                        <a:spcBef>
                          <a:spcPts val="0"/>
                        </a:spcBef>
                        <a:spcAft>
                          <a:spcPts val="0"/>
                        </a:spcAft>
                        <a:buNone/>
                      </a:pPr>
                      <a:r>
                        <a:rPr b="1" lang="en" sz="1200">
                          <a:solidFill>
                            <a:schemeClr val="lt1"/>
                          </a:solidFill>
                          <a:latin typeface="Montserrat"/>
                          <a:ea typeface="Montserrat"/>
                          <a:cs typeface="Montserrat"/>
                          <a:sym typeface="Montserrat"/>
                        </a:rPr>
                        <a:t>Content library:</a:t>
                      </a:r>
                      <a:endParaRPr b="1" sz="1200">
                        <a:solidFill>
                          <a:schemeClr val="lt1"/>
                        </a:solidFill>
                        <a:latin typeface="Montserrat"/>
                        <a:ea typeface="Montserrat"/>
                        <a:cs typeface="Montserrat"/>
                        <a:sym typeface="Montserrat"/>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7836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a:t>
                      </a:r>
                      <a:r>
                        <a:rPr lang="en" sz="1000" u="sng">
                          <a:solidFill>
                            <a:srgbClr val="2F6B9A"/>
                          </a:solidFill>
                          <a:latin typeface="Montserrat"/>
                          <a:ea typeface="Montserrat"/>
                          <a:cs typeface="Montserrat"/>
                          <a:sym typeface="Montserrat"/>
                          <a:hlinkClick r:id="rId5">
                            <a:extLst>
                              <a:ext uri="{A12FA001-AC4F-418D-AE19-62706E023703}">
                                <ahyp:hlinkClr val="tx"/>
                              </a:ext>
                            </a:extLst>
                          </a:hlinkClick>
                        </a:rPr>
                        <a:t>Add Link</a:t>
                      </a:r>
                      <a:r>
                        <a:rPr lang="en" sz="1000">
                          <a:latin typeface="Montserrat"/>
                          <a:ea typeface="Montserrat"/>
                          <a:cs typeface="Montserrat"/>
                          <a:sym typeface="Montserrat"/>
                        </a:rPr>
                        <a:t> — this is where we store all videos, photos, templates, infographics,  brand assets, style and voice guidelines, including the content we’ve already used and the content we might want to use in the future]</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latin typeface="Source Sans Pro"/>
                        <a:ea typeface="Source Sans Pro"/>
                        <a:cs typeface="Source Sans Pro"/>
                        <a:sym typeface="Source Sans Pro"/>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bl>
          </a:graphicData>
        </a:graphic>
      </p:graphicFrame>
      <p:sp>
        <p:nvSpPr>
          <p:cNvPr id="235" name="Google Shape;235;p46"/>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Resources</a:t>
            </a:r>
            <a:endParaRPr sz="2800">
              <a:solidFill>
                <a:schemeClr val="accent6"/>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47"/>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Montserrat Alternates ExtraBold"/>
                <a:ea typeface="Montserrat Alternates ExtraBold"/>
                <a:cs typeface="Montserrat Alternates ExtraBold"/>
                <a:sym typeface="Montserrat Alternates ExtraBold"/>
              </a:rPr>
              <a:t>Next </a:t>
            </a:r>
            <a:r>
              <a:rPr lang="en" sz="4000">
                <a:solidFill>
                  <a:schemeClr val="dk1"/>
                </a:solidFill>
                <a:latin typeface="Montserrat Alternates ExtraBold"/>
                <a:ea typeface="Montserrat Alternates ExtraBold"/>
                <a:cs typeface="Montserrat Alternates ExtraBold"/>
                <a:sym typeface="Montserrat Alternates ExtraBold"/>
              </a:rPr>
              <a:t>Steps</a:t>
            </a:r>
            <a:endParaRPr sz="4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8"/>
          <p:cNvSpPr txBox="1"/>
          <p:nvPr/>
        </p:nvSpPr>
        <p:spPr>
          <a:xfrm>
            <a:off x="318750" y="1213250"/>
            <a:ext cx="7281600" cy="22722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a:solidFill>
                  <a:srgbClr val="143059"/>
                </a:solidFill>
                <a:latin typeface="Montserrat"/>
                <a:ea typeface="Montserrat"/>
                <a:cs typeface="Montserrat"/>
                <a:sym typeface="Montserrat"/>
              </a:rPr>
              <a:t>Use analytics tools to measure how you’re performing against the goals, business objectives, and metrics you set earlier.</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rgbClr val="143059"/>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143059"/>
              </a:buClr>
              <a:buSzPts val="1400"/>
              <a:buFont typeface="Open Sans"/>
              <a:buChar char="●"/>
            </a:pPr>
            <a:r>
              <a:rPr lang="en">
                <a:solidFill>
                  <a:srgbClr val="143059"/>
                </a:solidFill>
                <a:highlight>
                  <a:schemeClr val="dk2"/>
                </a:highlight>
                <a:latin typeface="Montserrat"/>
                <a:ea typeface="Montserrat"/>
                <a:cs typeface="Montserrat"/>
                <a:sym typeface="Montserrat"/>
              </a:rPr>
              <a:t> Related resource:  </a:t>
            </a:r>
            <a:r>
              <a:rPr lang="en">
                <a:solidFill>
                  <a:srgbClr val="143059"/>
                </a:solidFill>
                <a:latin typeface="Montserrat"/>
                <a:ea typeface="Montserrat"/>
                <a:cs typeface="Montserrat"/>
                <a:sym typeface="Montserrat"/>
              </a:rPr>
              <a:t>  </a:t>
            </a:r>
            <a:r>
              <a:rPr lang="en" u="sng">
                <a:solidFill>
                  <a:srgbClr val="143059"/>
                </a:solidFill>
                <a:latin typeface="Montserrat"/>
                <a:ea typeface="Montserrat"/>
                <a:cs typeface="Montserrat"/>
                <a:sym typeface="Montserrat"/>
                <a:hlinkClick r:id="rId3">
                  <a:extLst>
                    <a:ext uri="{A12FA001-AC4F-418D-AE19-62706E023703}">
                      <ahyp:hlinkClr val="tx"/>
                    </a:ext>
                  </a:extLst>
                </a:hlinkClick>
              </a:rPr>
              <a:t>The Best Social Media Analytics Tools (+ Free Social Media Report Template)</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a:solidFill>
                <a:srgbClr val="143059"/>
              </a:solidFill>
              <a:latin typeface="Montserrat"/>
              <a:ea typeface="Montserrat"/>
              <a:cs typeface="Montserrat"/>
              <a:sym typeface="Montserrat"/>
            </a:endParaRPr>
          </a:p>
          <a:p>
            <a:pPr indent="0" lvl="0" marL="0" rtl="0" algn="l">
              <a:lnSpc>
                <a:spcPct val="125000"/>
              </a:lnSpc>
              <a:spcBef>
                <a:spcPts val="0"/>
              </a:spcBef>
              <a:spcAft>
                <a:spcPts val="0"/>
              </a:spcAft>
              <a:buNone/>
            </a:pPr>
            <a:r>
              <a:rPr lang="en">
                <a:solidFill>
                  <a:srgbClr val="143059"/>
                </a:solidFill>
                <a:latin typeface="Montserrat"/>
                <a:ea typeface="Montserrat"/>
                <a:cs typeface="Montserrat"/>
                <a:sym typeface="Montserrat"/>
              </a:rPr>
              <a:t>Once you compiled data, create slides highlighting key learnings and next steps.</a:t>
            </a:r>
            <a:endParaRPr>
              <a:solidFill>
                <a:srgbClr val="143059"/>
              </a:solidFill>
              <a:latin typeface="Montserrat"/>
              <a:ea typeface="Montserrat"/>
              <a:cs typeface="Montserrat"/>
              <a:sym typeface="Montserrat"/>
            </a:endParaRPr>
          </a:p>
        </p:txBody>
      </p:sp>
      <p:sp>
        <p:nvSpPr>
          <p:cNvPr id="246" name="Google Shape;246;p48"/>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Measuring your progress</a:t>
            </a:r>
            <a:endParaRPr sz="2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sp>
        <p:nvSpPr>
          <p:cNvPr id="251" name="Google Shape;251;p49"/>
          <p:cNvSpPr txBox="1"/>
          <p:nvPr/>
        </p:nvSpPr>
        <p:spPr>
          <a:xfrm>
            <a:off x="376251" y="4867300"/>
            <a:ext cx="337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800">
              <a:solidFill>
                <a:srgbClr val="434343"/>
              </a:solidFill>
              <a:latin typeface="Source Sans Pro"/>
              <a:ea typeface="Source Sans Pro"/>
              <a:cs typeface="Source Sans Pro"/>
              <a:sym typeface="Source Sans Pro"/>
            </a:endParaRPr>
          </a:p>
        </p:txBody>
      </p:sp>
      <p:graphicFrame>
        <p:nvGraphicFramePr>
          <p:cNvPr id="252" name="Google Shape;252;p49"/>
          <p:cNvGraphicFramePr/>
          <p:nvPr/>
        </p:nvGraphicFramePr>
        <p:xfrm>
          <a:off x="394488" y="1305800"/>
          <a:ext cx="3000000" cy="3000000"/>
        </p:xfrm>
        <a:graphic>
          <a:graphicData uri="http://schemas.openxmlformats.org/drawingml/2006/table">
            <a:tbl>
              <a:tblPr>
                <a:noFill/>
                <a:tableStyleId>{3B041402-9A5B-4E08-9DE5-427EB0AF64F3}</a:tableStyleId>
              </a:tblPr>
              <a:tblGrid>
                <a:gridCol w="919225"/>
                <a:gridCol w="1239300"/>
                <a:gridCol w="1239300"/>
                <a:gridCol w="1239300"/>
                <a:gridCol w="1239300"/>
                <a:gridCol w="1239300"/>
                <a:gridCol w="1239300"/>
              </a:tblGrid>
              <a:tr h="515625">
                <a:tc>
                  <a:txBody>
                    <a:bodyPr/>
                    <a:lstStyle/>
                    <a:p>
                      <a:pPr indent="0" lvl="0" marL="0" rtl="0" algn="ctr">
                        <a:spcBef>
                          <a:spcPts val="0"/>
                        </a:spcBef>
                        <a:spcAft>
                          <a:spcPts val="0"/>
                        </a:spcAft>
                        <a:buNone/>
                      </a:pPr>
                      <a:r>
                        <a:rPr b="1" lang="en" sz="1000">
                          <a:solidFill>
                            <a:schemeClr val="accent6"/>
                          </a:solidFill>
                          <a:latin typeface="Montserrat"/>
                          <a:ea typeface="Montserrat"/>
                          <a:cs typeface="Montserrat"/>
                          <a:sym typeface="Montserrat"/>
                        </a:rPr>
                        <a:t>Channel</a:t>
                      </a:r>
                      <a:endParaRPr b="1" sz="1000">
                        <a:solidFill>
                          <a:schemeClr val="accent6"/>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Net Followers Gain/Loss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 of Posts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Engagement Rate</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Click-throughs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1000">
                          <a:solidFill>
                            <a:srgbClr val="FFFFFF"/>
                          </a:solidFill>
                          <a:latin typeface="Montserrat"/>
                          <a:ea typeface="Montserrat"/>
                          <a:cs typeface="Montserrat"/>
                          <a:sym typeface="Montserrat"/>
                        </a:rPr>
                        <a:t>Mentions</a:t>
                      </a:r>
                      <a:endParaRPr b="1" sz="1000">
                        <a:solidFill>
                          <a:srgbClr val="FFFFFF"/>
                        </a:solidFill>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000">
                          <a:solidFill>
                            <a:schemeClr val="dk1"/>
                          </a:solidFill>
                          <a:latin typeface="Montserrat"/>
                          <a:ea typeface="Montserrat"/>
                          <a:cs typeface="Montserrat"/>
                          <a:sym typeface="Montserrat"/>
                        </a:rPr>
                        <a:t>Reach</a:t>
                      </a:r>
                      <a:endParaRPr b="1" sz="1300">
                        <a:latin typeface="Montserrat"/>
                        <a:ea typeface="Montserrat"/>
                        <a:cs typeface="Montserrat"/>
                        <a:sym typeface="Montserrat"/>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143059"/>
                      </a:solidFill>
                      <a:prstDash val="solid"/>
                      <a:round/>
                      <a:headEnd len="sm" w="sm" type="none"/>
                      <a:tailEnd len="sm" w="sm" type="none"/>
                    </a:lnB>
                    <a:solidFill>
                      <a:schemeClr val="dk2"/>
                    </a:solidFill>
                  </a:tcPr>
                </a:tc>
              </a:tr>
              <a:tr h="6023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Instagram</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4305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23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Facebook</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6023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Twitter</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023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LinkedIn</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r>
              <a:tr h="602325">
                <a:tc>
                  <a:txBody>
                    <a:bodyPr/>
                    <a:lstStyle/>
                    <a:p>
                      <a:pPr indent="0" lvl="0" marL="0" rtl="0" algn="l">
                        <a:spcBef>
                          <a:spcPts val="0"/>
                        </a:spcBef>
                        <a:spcAft>
                          <a:spcPts val="0"/>
                        </a:spcAft>
                        <a:buNone/>
                      </a:pPr>
                      <a:r>
                        <a:rPr b="1" lang="en" sz="900">
                          <a:solidFill>
                            <a:srgbClr val="143059"/>
                          </a:solidFill>
                          <a:latin typeface="Montserrat"/>
                          <a:ea typeface="Montserrat"/>
                          <a:cs typeface="Montserrat"/>
                          <a:sym typeface="Montserrat"/>
                        </a:rPr>
                        <a:t>Pinterest</a:t>
                      </a:r>
                      <a:endParaRPr b="1" sz="900">
                        <a:solidFill>
                          <a:srgbClr val="143059"/>
                        </a:solidFill>
                        <a:latin typeface="Montserrat"/>
                        <a:ea typeface="Montserrat"/>
                        <a:cs typeface="Montserrat"/>
                        <a:sym typeface="Montserrat"/>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143059"/>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14305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000">
                        <a:latin typeface="Source Sans Pro"/>
                        <a:ea typeface="Source Sans Pro"/>
                        <a:cs typeface="Source Sans Pro"/>
                        <a:sym typeface="Source Sans Pr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253" name="Google Shape;253;p49"/>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Progress Update</a:t>
            </a:r>
            <a:endParaRPr sz="2800">
              <a:solidFill>
                <a:schemeClr val="accent6"/>
              </a:solidFill>
              <a:latin typeface="Montserrat Alternates ExtraBold"/>
              <a:ea typeface="Montserrat Alternates ExtraBold"/>
              <a:cs typeface="Montserrat Alternates ExtraBold"/>
              <a:sym typeface="Montserrat Alternates ExtraBold"/>
            </a:endParaRPr>
          </a:p>
        </p:txBody>
      </p:sp>
      <p:sp>
        <p:nvSpPr>
          <p:cNvPr id="254" name="Google Shape;254;p49"/>
          <p:cNvSpPr txBox="1"/>
          <p:nvPr/>
        </p:nvSpPr>
        <p:spPr>
          <a:xfrm>
            <a:off x="318750" y="817938"/>
            <a:ext cx="8311500" cy="487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600">
                <a:solidFill>
                  <a:schemeClr val="accent6"/>
                </a:solidFill>
                <a:latin typeface="Montserrat"/>
                <a:ea typeface="Montserrat"/>
                <a:cs typeface="Montserrat"/>
                <a:sym typeface="Montserrat"/>
              </a:rPr>
              <a:t>Date range:</a:t>
            </a:r>
            <a:endParaRPr sz="1100">
              <a:solidFill>
                <a:schemeClr val="accent6"/>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3"/>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000">
                <a:solidFill>
                  <a:schemeClr val="dk2"/>
                </a:solidFill>
                <a:latin typeface="Montserrat Alternates"/>
                <a:ea typeface="Montserrat Alternates"/>
                <a:cs typeface="Montserrat Alternates"/>
                <a:sym typeface="Montserrat Alternates"/>
              </a:rPr>
              <a:t>Executive</a:t>
            </a:r>
            <a:r>
              <a:rPr b="1" lang="en" sz="4000">
                <a:solidFill>
                  <a:schemeClr val="dk1"/>
                </a:solidFill>
                <a:latin typeface="Montserrat Alternates"/>
                <a:ea typeface="Montserrat Alternates"/>
                <a:cs typeface="Montserrat Alternates"/>
                <a:sym typeface="Montserrat Alternates"/>
              </a:rPr>
              <a:t> Summary</a:t>
            </a:r>
            <a:endParaRPr b="1" sz="4000">
              <a:solidFill>
                <a:schemeClr val="dk1"/>
              </a:solidFill>
              <a:latin typeface="Montserrat Alternates"/>
              <a:ea typeface="Montserrat Alternates"/>
              <a:cs typeface="Montserrat Alternates"/>
              <a:sym typeface="Montserrat Alternat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graphicFrame>
        <p:nvGraphicFramePr>
          <p:cNvPr id="259" name="Google Shape;259;p50"/>
          <p:cNvGraphicFramePr/>
          <p:nvPr/>
        </p:nvGraphicFramePr>
        <p:xfrm>
          <a:off x="373663" y="1037825"/>
          <a:ext cx="3000000" cy="3000000"/>
        </p:xfrm>
        <a:graphic>
          <a:graphicData uri="http://schemas.openxmlformats.org/drawingml/2006/table">
            <a:tbl>
              <a:tblPr>
                <a:noFill/>
                <a:tableStyleId>{3B041402-9A5B-4E08-9DE5-427EB0AF64F3}</a:tableStyleId>
              </a:tblPr>
              <a:tblGrid>
                <a:gridCol w="4225200"/>
                <a:gridCol w="4225200"/>
              </a:tblGrid>
              <a:tr h="436300">
                <a:tc>
                  <a:txBody>
                    <a:bodyPr/>
                    <a:lstStyle/>
                    <a:p>
                      <a:pPr indent="0" lvl="0" marL="0" rtl="0" algn="l">
                        <a:spcBef>
                          <a:spcPts val="0"/>
                        </a:spcBef>
                        <a:spcAft>
                          <a:spcPts val="0"/>
                        </a:spcAft>
                        <a:buNone/>
                      </a:pPr>
                      <a:r>
                        <a:rPr b="1" lang="en">
                          <a:solidFill>
                            <a:schemeClr val="accent6"/>
                          </a:solidFill>
                          <a:latin typeface="Muli"/>
                          <a:ea typeface="Muli"/>
                          <a:cs typeface="Muli"/>
                          <a:sym typeface="Muli"/>
                        </a:rPr>
                        <a:t>[Social network]</a:t>
                      </a:r>
                      <a:endParaRPr b="1">
                        <a:solidFill>
                          <a:schemeClr val="accent6"/>
                        </a:solidFill>
                        <a:latin typeface="Muli"/>
                        <a:ea typeface="Muli"/>
                        <a:cs typeface="Muli"/>
                        <a:sym typeface="Muli"/>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solidFill>
                            <a:schemeClr val="accent6"/>
                          </a:solidFill>
                          <a:latin typeface="Muli"/>
                          <a:ea typeface="Muli"/>
                          <a:cs typeface="Muli"/>
                          <a:sym typeface="Muli"/>
                        </a:rPr>
                        <a:t>[Social network]</a:t>
                      </a:r>
                      <a:endParaRPr b="1">
                        <a:solidFill>
                          <a:schemeClr val="accent6"/>
                        </a:solidFill>
                        <a:latin typeface="Muli"/>
                        <a:ea typeface="Muli"/>
                        <a:cs typeface="Muli"/>
                        <a:sym typeface="Muli"/>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20625">
                <a:tc>
                  <a:txBody>
                    <a:bodyPr/>
                    <a:lstStyle/>
                    <a:p>
                      <a:pPr indent="0" lvl="0" marL="0" rtl="0" algn="l">
                        <a:spcBef>
                          <a:spcPts val="0"/>
                        </a:spcBef>
                        <a:spcAft>
                          <a:spcPts val="0"/>
                        </a:spcAft>
                        <a:buNone/>
                      </a:pPr>
                      <a:r>
                        <a:rPr lang="en" sz="1200">
                          <a:latin typeface="Muli"/>
                          <a:ea typeface="Muli"/>
                          <a:cs typeface="Muli"/>
                          <a:sym typeface="Muli"/>
                        </a:rPr>
                        <a:t>What’s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latin typeface="Muli"/>
                          <a:ea typeface="Muli"/>
                          <a:cs typeface="Muli"/>
                          <a:sym typeface="Muli"/>
                        </a:rPr>
                        <a:t>What’s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720625">
                <a:tc>
                  <a:txBody>
                    <a:bodyPr/>
                    <a:lstStyle/>
                    <a:p>
                      <a:pPr indent="0" lvl="0" marL="0" rtl="0" algn="l">
                        <a:spcBef>
                          <a:spcPts val="0"/>
                        </a:spcBef>
                        <a:spcAft>
                          <a:spcPts val="0"/>
                        </a:spcAft>
                        <a:buNone/>
                      </a:pPr>
                      <a:r>
                        <a:rPr lang="en" sz="1200">
                          <a:latin typeface="Muli"/>
                          <a:ea typeface="Muli"/>
                          <a:cs typeface="Muli"/>
                          <a:sym typeface="Muli"/>
                        </a:rPr>
                        <a:t>Why is it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200">
                          <a:latin typeface="Muli"/>
                          <a:ea typeface="Muli"/>
                          <a:cs typeface="Muli"/>
                          <a:sym typeface="Muli"/>
                        </a:rPr>
                        <a:t>Why is it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720625">
                <a:tc>
                  <a:txBody>
                    <a:bodyPr/>
                    <a:lstStyle/>
                    <a:p>
                      <a:pPr indent="0" lvl="0" marL="0" rtl="0" algn="l">
                        <a:spcBef>
                          <a:spcPts val="0"/>
                        </a:spcBef>
                        <a:spcAft>
                          <a:spcPts val="0"/>
                        </a:spcAft>
                        <a:buNone/>
                      </a:pPr>
                      <a:r>
                        <a:rPr lang="en" sz="1200">
                          <a:latin typeface="Muli"/>
                          <a:ea typeface="Muli"/>
                          <a:cs typeface="Muli"/>
                          <a:sym typeface="Muli"/>
                        </a:rPr>
                        <a:t>Action items:</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latin typeface="Muli"/>
                          <a:ea typeface="Muli"/>
                          <a:cs typeface="Muli"/>
                          <a:sym typeface="Muli"/>
                        </a:rPr>
                        <a:t>Action items:</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844350">
                <a:tc>
                  <a:txBody>
                    <a:bodyPr/>
                    <a:lstStyle/>
                    <a:p>
                      <a:pPr indent="0" lvl="0" marL="0" rtl="0" algn="l">
                        <a:spcBef>
                          <a:spcPts val="0"/>
                        </a:spcBef>
                        <a:spcAft>
                          <a:spcPts val="0"/>
                        </a:spcAft>
                        <a:buNone/>
                      </a:pPr>
                      <a:r>
                        <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bl>
          </a:graphicData>
        </a:graphic>
      </p:graphicFrame>
      <p:sp>
        <p:nvSpPr>
          <p:cNvPr id="260" name="Google Shape;260;p50"/>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What should we </a:t>
            </a:r>
            <a:r>
              <a:rPr i="1" lang="en" sz="2800">
                <a:solidFill>
                  <a:schemeClr val="dk2"/>
                </a:solidFill>
                <a:latin typeface="Montserrat Alternates ExtraBold"/>
                <a:ea typeface="Montserrat Alternates ExtraBold"/>
                <a:cs typeface="Montserrat Alternates ExtraBold"/>
                <a:sym typeface="Montserrat Alternates ExtraBold"/>
              </a:rPr>
              <a:t>continue</a:t>
            </a:r>
            <a:r>
              <a:rPr lang="en" sz="2800">
                <a:solidFill>
                  <a:schemeClr val="accent6"/>
                </a:solidFill>
                <a:latin typeface="Montserrat Alternates ExtraBold"/>
                <a:ea typeface="Montserrat Alternates ExtraBold"/>
                <a:cs typeface="Montserrat Alternates ExtraBold"/>
                <a:sym typeface="Montserrat Alternates ExtraBold"/>
              </a:rPr>
              <a:t> doing?</a:t>
            </a:r>
            <a:endParaRPr sz="2800">
              <a:solidFill>
                <a:schemeClr val="accent6"/>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 name="Shape 264"/>
        <p:cNvGrpSpPr/>
        <p:nvPr/>
      </p:nvGrpSpPr>
      <p:grpSpPr>
        <a:xfrm>
          <a:off x="0" y="0"/>
          <a:ext cx="0" cy="0"/>
          <a:chOff x="0" y="0"/>
          <a:chExt cx="0" cy="0"/>
        </a:xfrm>
      </p:grpSpPr>
      <p:sp>
        <p:nvSpPr>
          <p:cNvPr id="265" name="Google Shape;265;p51"/>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What should we </a:t>
            </a:r>
            <a:r>
              <a:rPr i="1" lang="en" sz="2800">
                <a:solidFill>
                  <a:schemeClr val="dk2"/>
                </a:solidFill>
                <a:latin typeface="Montserrat Alternates ExtraBold"/>
                <a:ea typeface="Montserrat Alternates ExtraBold"/>
                <a:cs typeface="Montserrat Alternates ExtraBold"/>
                <a:sym typeface="Montserrat Alternates ExtraBold"/>
              </a:rPr>
              <a:t>stop</a:t>
            </a:r>
            <a:r>
              <a:rPr lang="en" sz="2800">
                <a:solidFill>
                  <a:schemeClr val="accent6"/>
                </a:solidFill>
                <a:latin typeface="Montserrat Alternates ExtraBold"/>
                <a:ea typeface="Montserrat Alternates ExtraBold"/>
                <a:cs typeface="Montserrat Alternates ExtraBold"/>
                <a:sym typeface="Montserrat Alternates ExtraBold"/>
              </a:rPr>
              <a:t> doing?</a:t>
            </a:r>
            <a:endParaRPr sz="2800">
              <a:solidFill>
                <a:schemeClr val="accent6"/>
              </a:solidFill>
              <a:latin typeface="Montserrat Alternates ExtraBold"/>
              <a:ea typeface="Montserrat Alternates ExtraBold"/>
              <a:cs typeface="Montserrat Alternates ExtraBold"/>
              <a:sym typeface="Montserrat Alternates ExtraBold"/>
            </a:endParaRPr>
          </a:p>
        </p:txBody>
      </p:sp>
      <p:graphicFrame>
        <p:nvGraphicFramePr>
          <p:cNvPr id="266" name="Google Shape;266;p51"/>
          <p:cNvGraphicFramePr/>
          <p:nvPr/>
        </p:nvGraphicFramePr>
        <p:xfrm>
          <a:off x="373663" y="1037825"/>
          <a:ext cx="3000000" cy="3000000"/>
        </p:xfrm>
        <a:graphic>
          <a:graphicData uri="http://schemas.openxmlformats.org/drawingml/2006/table">
            <a:tbl>
              <a:tblPr>
                <a:noFill/>
                <a:tableStyleId>{3B041402-9A5B-4E08-9DE5-427EB0AF64F3}</a:tableStyleId>
              </a:tblPr>
              <a:tblGrid>
                <a:gridCol w="4225200"/>
                <a:gridCol w="4225200"/>
              </a:tblGrid>
              <a:tr h="436300">
                <a:tc>
                  <a:txBody>
                    <a:bodyPr/>
                    <a:lstStyle/>
                    <a:p>
                      <a:pPr indent="0" lvl="0" marL="0" rtl="0" algn="l">
                        <a:spcBef>
                          <a:spcPts val="0"/>
                        </a:spcBef>
                        <a:spcAft>
                          <a:spcPts val="0"/>
                        </a:spcAft>
                        <a:buNone/>
                      </a:pPr>
                      <a:r>
                        <a:rPr b="1" lang="en">
                          <a:solidFill>
                            <a:schemeClr val="accent6"/>
                          </a:solidFill>
                          <a:latin typeface="Muli"/>
                          <a:ea typeface="Muli"/>
                          <a:cs typeface="Muli"/>
                          <a:sym typeface="Muli"/>
                        </a:rPr>
                        <a:t>[Social network]</a:t>
                      </a:r>
                      <a:endParaRPr b="1">
                        <a:solidFill>
                          <a:schemeClr val="accent6"/>
                        </a:solidFill>
                        <a:latin typeface="Muli"/>
                        <a:ea typeface="Muli"/>
                        <a:cs typeface="Muli"/>
                        <a:sym typeface="Muli"/>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solidFill>
                            <a:schemeClr val="accent6"/>
                          </a:solidFill>
                          <a:latin typeface="Muli"/>
                          <a:ea typeface="Muli"/>
                          <a:cs typeface="Muli"/>
                          <a:sym typeface="Muli"/>
                        </a:rPr>
                        <a:t>[Social network]</a:t>
                      </a:r>
                      <a:endParaRPr b="1">
                        <a:solidFill>
                          <a:schemeClr val="accent6"/>
                        </a:solidFill>
                        <a:latin typeface="Muli"/>
                        <a:ea typeface="Muli"/>
                        <a:cs typeface="Muli"/>
                        <a:sym typeface="Muli"/>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20625">
                <a:tc>
                  <a:txBody>
                    <a:bodyPr/>
                    <a:lstStyle/>
                    <a:p>
                      <a:pPr indent="0" lvl="0" marL="0" rtl="0" algn="l">
                        <a:spcBef>
                          <a:spcPts val="0"/>
                        </a:spcBef>
                        <a:spcAft>
                          <a:spcPts val="0"/>
                        </a:spcAft>
                        <a:buNone/>
                      </a:pPr>
                      <a:r>
                        <a:rPr lang="en" sz="1200">
                          <a:latin typeface="Muli"/>
                          <a:ea typeface="Muli"/>
                          <a:cs typeface="Muli"/>
                          <a:sym typeface="Muli"/>
                        </a:rPr>
                        <a:t>What’s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latin typeface="Muli"/>
                          <a:ea typeface="Muli"/>
                          <a:cs typeface="Muli"/>
                          <a:sym typeface="Muli"/>
                        </a:rPr>
                        <a:t>What’s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720625">
                <a:tc>
                  <a:txBody>
                    <a:bodyPr/>
                    <a:lstStyle/>
                    <a:p>
                      <a:pPr indent="0" lvl="0" marL="0" rtl="0" algn="l">
                        <a:spcBef>
                          <a:spcPts val="0"/>
                        </a:spcBef>
                        <a:spcAft>
                          <a:spcPts val="0"/>
                        </a:spcAft>
                        <a:buNone/>
                      </a:pPr>
                      <a:r>
                        <a:rPr lang="en" sz="1200">
                          <a:latin typeface="Muli"/>
                          <a:ea typeface="Muli"/>
                          <a:cs typeface="Muli"/>
                          <a:sym typeface="Muli"/>
                        </a:rPr>
                        <a:t>Why is it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200">
                          <a:latin typeface="Muli"/>
                          <a:ea typeface="Muli"/>
                          <a:cs typeface="Muli"/>
                          <a:sym typeface="Muli"/>
                        </a:rPr>
                        <a:t>Why is it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720625">
                <a:tc>
                  <a:txBody>
                    <a:bodyPr/>
                    <a:lstStyle/>
                    <a:p>
                      <a:pPr indent="0" lvl="0" marL="0" rtl="0" algn="l">
                        <a:spcBef>
                          <a:spcPts val="0"/>
                        </a:spcBef>
                        <a:spcAft>
                          <a:spcPts val="0"/>
                        </a:spcAft>
                        <a:buNone/>
                      </a:pPr>
                      <a:r>
                        <a:rPr lang="en" sz="1200">
                          <a:latin typeface="Muli"/>
                          <a:ea typeface="Muli"/>
                          <a:cs typeface="Muli"/>
                          <a:sym typeface="Muli"/>
                        </a:rPr>
                        <a:t>Action items:</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latin typeface="Muli"/>
                          <a:ea typeface="Muli"/>
                          <a:cs typeface="Muli"/>
                          <a:sym typeface="Muli"/>
                        </a:rPr>
                        <a:t>Action items:</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844350">
                <a:tc>
                  <a:txBody>
                    <a:bodyPr/>
                    <a:lstStyle/>
                    <a:p>
                      <a:pPr indent="0" lvl="0" marL="0" rtl="0" algn="l">
                        <a:spcBef>
                          <a:spcPts val="0"/>
                        </a:spcBef>
                        <a:spcAft>
                          <a:spcPts val="0"/>
                        </a:spcAft>
                        <a:buNone/>
                      </a:pPr>
                      <a:r>
                        <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 name="Shape 270"/>
        <p:cNvGrpSpPr/>
        <p:nvPr/>
      </p:nvGrpSpPr>
      <p:grpSpPr>
        <a:xfrm>
          <a:off x="0" y="0"/>
          <a:ext cx="0" cy="0"/>
          <a:chOff x="0" y="0"/>
          <a:chExt cx="0" cy="0"/>
        </a:xfrm>
      </p:grpSpPr>
      <p:graphicFrame>
        <p:nvGraphicFramePr>
          <p:cNvPr id="271" name="Google Shape;271;p52"/>
          <p:cNvGraphicFramePr/>
          <p:nvPr/>
        </p:nvGraphicFramePr>
        <p:xfrm>
          <a:off x="373663" y="1037825"/>
          <a:ext cx="3000000" cy="3000000"/>
        </p:xfrm>
        <a:graphic>
          <a:graphicData uri="http://schemas.openxmlformats.org/drawingml/2006/table">
            <a:tbl>
              <a:tblPr>
                <a:noFill/>
                <a:tableStyleId>{3B041402-9A5B-4E08-9DE5-427EB0AF64F3}</a:tableStyleId>
              </a:tblPr>
              <a:tblGrid>
                <a:gridCol w="4225200"/>
                <a:gridCol w="4225200"/>
              </a:tblGrid>
              <a:tr h="436300">
                <a:tc>
                  <a:txBody>
                    <a:bodyPr/>
                    <a:lstStyle/>
                    <a:p>
                      <a:pPr indent="0" lvl="0" marL="0" rtl="0" algn="l">
                        <a:spcBef>
                          <a:spcPts val="0"/>
                        </a:spcBef>
                        <a:spcAft>
                          <a:spcPts val="0"/>
                        </a:spcAft>
                        <a:buNone/>
                      </a:pPr>
                      <a:r>
                        <a:rPr b="1" lang="en">
                          <a:solidFill>
                            <a:schemeClr val="accent6"/>
                          </a:solidFill>
                          <a:latin typeface="Muli"/>
                          <a:ea typeface="Muli"/>
                          <a:cs typeface="Muli"/>
                          <a:sym typeface="Muli"/>
                        </a:rPr>
                        <a:t>[Social network]</a:t>
                      </a:r>
                      <a:endParaRPr b="1">
                        <a:solidFill>
                          <a:schemeClr val="accent6"/>
                        </a:solidFill>
                        <a:latin typeface="Muli"/>
                        <a:ea typeface="Muli"/>
                        <a:cs typeface="Muli"/>
                        <a:sym typeface="Muli"/>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solidFill>
                            <a:schemeClr val="accent6"/>
                          </a:solidFill>
                          <a:latin typeface="Muli"/>
                          <a:ea typeface="Muli"/>
                          <a:cs typeface="Muli"/>
                          <a:sym typeface="Muli"/>
                        </a:rPr>
                        <a:t>[Social network]</a:t>
                      </a:r>
                      <a:endParaRPr b="1">
                        <a:solidFill>
                          <a:schemeClr val="accent6"/>
                        </a:solidFill>
                        <a:latin typeface="Muli"/>
                        <a:ea typeface="Muli"/>
                        <a:cs typeface="Muli"/>
                        <a:sym typeface="Muli"/>
                      </a:endParaRPr>
                    </a:p>
                  </a:txBody>
                  <a:tcPr marT="91425" marB="91425" marR="137150" marL="1371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720625">
                <a:tc>
                  <a:txBody>
                    <a:bodyPr/>
                    <a:lstStyle/>
                    <a:p>
                      <a:pPr indent="0" lvl="0" marL="0" rtl="0" algn="l">
                        <a:spcBef>
                          <a:spcPts val="0"/>
                        </a:spcBef>
                        <a:spcAft>
                          <a:spcPts val="0"/>
                        </a:spcAft>
                        <a:buNone/>
                      </a:pPr>
                      <a:r>
                        <a:rPr lang="en" sz="1200">
                          <a:latin typeface="Muli"/>
                          <a:ea typeface="Muli"/>
                          <a:cs typeface="Muli"/>
                          <a:sym typeface="Muli"/>
                        </a:rPr>
                        <a:t>What’s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latin typeface="Muli"/>
                          <a:ea typeface="Muli"/>
                          <a:cs typeface="Muli"/>
                          <a:sym typeface="Muli"/>
                        </a:rPr>
                        <a:t>What’s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720625">
                <a:tc>
                  <a:txBody>
                    <a:bodyPr/>
                    <a:lstStyle/>
                    <a:p>
                      <a:pPr indent="0" lvl="0" marL="0" rtl="0" algn="l">
                        <a:spcBef>
                          <a:spcPts val="0"/>
                        </a:spcBef>
                        <a:spcAft>
                          <a:spcPts val="0"/>
                        </a:spcAft>
                        <a:buNone/>
                      </a:pPr>
                      <a:r>
                        <a:rPr lang="en" sz="1200">
                          <a:latin typeface="Muli"/>
                          <a:ea typeface="Muli"/>
                          <a:cs typeface="Muli"/>
                          <a:sym typeface="Muli"/>
                        </a:rPr>
                        <a:t>Why is it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1200">
                          <a:latin typeface="Muli"/>
                          <a:ea typeface="Muli"/>
                          <a:cs typeface="Muli"/>
                          <a:sym typeface="Muli"/>
                        </a:rPr>
                        <a:t>Why is it working:</a:t>
                      </a:r>
                      <a:endParaRPr sz="1200">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r h="720625">
                <a:tc>
                  <a:txBody>
                    <a:bodyPr/>
                    <a:lstStyle/>
                    <a:p>
                      <a:pPr indent="0" lvl="0" marL="0" rtl="0" algn="l">
                        <a:spcBef>
                          <a:spcPts val="0"/>
                        </a:spcBef>
                        <a:spcAft>
                          <a:spcPts val="0"/>
                        </a:spcAft>
                        <a:buNone/>
                      </a:pPr>
                      <a:r>
                        <a:rPr lang="en" sz="1200">
                          <a:latin typeface="Muli"/>
                          <a:ea typeface="Muli"/>
                          <a:cs typeface="Muli"/>
                          <a:sym typeface="Muli"/>
                        </a:rPr>
                        <a:t>Action items:</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latin typeface="Muli"/>
                          <a:ea typeface="Muli"/>
                          <a:cs typeface="Muli"/>
                          <a:sym typeface="Muli"/>
                        </a:rPr>
                        <a:t>Action items:</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844350">
                <a:tc>
                  <a:txBody>
                    <a:bodyPr/>
                    <a:lstStyle/>
                    <a:p>
                      <a:pPr indent="0" lvl="0" marL="0" rtl="0" algn="l">
                        <a:spcBef>
                          <a:spcPts val="0"/>
                        </a:spcBef>
                        <a:spcAft>
                          <a:spcPts val="0"/>
                        </a:spcAft>
                        <a:buNone/>
                      </a:pPr>
                      <a:r>
                        <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a:latin typeface="Muli"/>
                        <a:ea typeface="Muli"/>
                        <a:cs typeface="Muli"/>
                        <a:sym typeface="Muli"/>
                      </a:endParaRPr>
                    </a:p>
                  </a:txBody>
                  <a:tcPr marT="137150" marB="91425" marR="137150" marL="1371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6"/>
                    </a:solidFill>
                  </a:tcPr>
                </a:tc>
              </a:tr>
            </a:tbl>
          </a:graphicData>
        </a:graphic>
      </p:graphicFrame>
      <p:sp>
        <p:nvSpPr>
          <p:cNvPr id="272" name="Google Shape;272;p52"/>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accent6"/>
                </a:solidFill>
                <a:latin typeface="Montserrat Alternates ExtraBold"/>
                <a:ea typeface="Montserrat Alternates ExtraBold"/>
                <a:cs typeface="Montserrat Alternates ExtraBold"/>
                <a:sym typeface="Montserrat Alternates ExtraBold"/>
              </a:rPr>
              <a:t>What should we </a:t>
            </a:r>
            <a:r>
              <a:rPr i="1" lang="en" sz="2800">
                <a:solidFill>
                  <a:schemeClr val="dk2"/>
                </a:solidFill>
                <a:latin typeface="Montserrat Alternates ExtraBold"/>
                <a:ea typeface="Montserrat Alternates ExtraBold"/>
                <a:cs typeface="Montserrat Alternates ExtraBold"/>
                <a:sym typeface="Montserrat Alternates ExtraBold"/>
              </a:rPr>
              <a:t>start</a:t>
            </a:r>
            <a:r>
              <a:rPr lang="en" sz="2800">
                <a:solidFill>
                  <a:schemeClr val="accent6"/>
                </a:solidFill>
                <a:latin typeface="Montserrat Alternates ExtraBold"/>
                <a:ea typeface="Montserrat Alternates ExtraBold"/>
                <a:cs typeface="Montserrat Alternates ExtraBold"/>
                <a:sym typeface="Montserrat Alternates ExtraBold"/>
              </a:rPr>
              <a:t> doing?</a:t>
            </a:r>
            <a:endParaRPr sz="2800">
              <a:solidFill>
                <a:schemeClr val="accent6"/>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4"/>
          <p:cNvSpPr txBox="1"/>
          <p:nvPr/>
        </p:nvSpPr>
        <p:spPr>
          <a:xfrm>
            <a:off x="318750" y="1236692"/>
            <a:ext cx="8313300" cy="22875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a:solidFill>
                  <a:schemeClr val="lt1"/>
                </a:solidFill>
                <a:latin typeface="Montserrat"/>
                <a:ea typeface="Montserrat"/>
                <a:cs typeface="Montserrat"/>
                <a:sym typeface="Montserrat"/>
              </a:rPr>
              <a:t>The executive summary is a synopsis of your social media marketing plan. It should not exceed one page.</a:t>
            </a:r>
            <a:endParaRPr>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b="1">
              <a:solidFill>
                <a:schemeClr val="dk1"/>
              </a:solidFill>
              <a:latin typeface="Montserrat"/>
              <a:ea typeface="Montserrat"/>
              <a:cs typeface="Montserrat"/>
              <a:sym typeface="Montserrat"/>
            </a:endParaRPr>
          </a:p>
          <a:p>
            <a:pPr indent="0" lvl="0" marL="0" rtl="0" algn="l">
              <a:lnSpc>
                <a:spcPct val="125000"/>
              </a:lnSpc>
              <a:spcBef>
                <a:spcPts val="0"/>
              </a:spcBef>
              <a:spcAft>
                <a:spcPts val="0"/>
              </a:spcAft>
              <a:buNone/>
            </a:pPr>
            <a:r>
              <a:rPr b="1" lang="en">
                <a:solidFill>
                  <a:schemeClr val="dk1"/>
                </a:solidFill>
                <a:latin typeface="Montserrat"/>
                <a:ea typeface="Montserrat"/>
                <a:cs typeface="Montserrat"/>
                <a:sym typeface="Montserrat"/>
              </a:rPr>
              <a:t>The summary should contain the following information:</a:t>
            </a:r>
            <a:endParaRPr b="1">
              <a:solidFill>
                <a:schemeClr val="dk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304800" lvl="0" marL="457200" rtl="0" algn="l">
              <a:lnSpc>
                <a:spcPct val="12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Identify the </a:t>
            </a:r>
            <a:r>
              <a:rPr b="1" lang="en" sz="1200">
                <a:solidFill>
                  <a:schemeClr val="lt1"/>
                </a:solidFill>
                <a:latin typeface="Montserrat"/>
                <a:ea typeface="Montserrat"/>
                <a:cs typeface="Montserrat"/>
                <a:sym typeface="Montserrat"/>
              </a:rPr>
              <a:t>problem</a:t>
            </a:r>
            <a:r>
              <a:rPr lang="en" sz="1200">
                <a:solidFill>
                  <a:schemeClr val="lt1"/>
                </a:solidFill>
                <a:latin typeface="Montserrat"/>
                <a:ea typeface="Montserrat"/>
                <a:cs typeface="Montserrat"/>
                <a:sym typeface="Montserrat"/>
              </a:rPr>
              <a:t> or </a:t>
            </a:r>
            <a:r>
              <a:rPr b="1" lang="en" sz="1200">
                <a:solidFill>
                  <a:schemeClr val="lt1"/>
                </a:solidFill>
                <a:latin typeface="Montserrat"/>
                <a:ea typeface="Montserrat"/>
                <a:cs typeface="Montserrat"/>
                <a:sym typeface="Montserrat"/>
              </a:rPr>
              <a:t>need</a:t>
            </a:r>
            <a:r>
              <a:rPr lang="en" sz="1200">
                <a:solidFill>
                  <a:schemeClr val="lt1"/>
                </a:solidFill>
                <a:latin typeface="Montserrat"/>
                <a:ea typeface="Montserrat"/>
                <a:cs typeface="Montserrat"/>
                <a:sym typeface="Montserrat"/>
              </a:rPr>
              <a:t> for a social media strategy or proposed campaign</a:t>
            </a:r>
            <a:endParaRPr sz="1200">
              <a:solidFill>
                <a:schemeClr val="lt1"/>
              </a:solidFill>
              <a:latin typeface="Montserrat"/>
              <a:ea typeface="Montserrat"/>
              <a:cs typeface="Montserrat"/>
              <a:sym typeface="Montserrat"/>
            </a:endParaRPr>
          </a:p>
          <a:p>
            <a:pPr indent="-304800" lvl="0" marL="457200" rtl="0" algn="l">
              <a:lnSpc>
                <a:spcPct val="12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Explain the </a:t>
            </a:r>
            <a:r>
              <a:rPr b="1" lang="en" sz="1200">
                <a:solidFill>
                  <a:schemeClr val="lt1"/>
                </a:solidFill>
                <a:latin typeface="Montserrat"/>
                <a:ea typeface="Montserrat"/>
                <a:cs typeface="Montserrat"/>
                <a:sym typeface="Montserrat"/>
              </a:rPr>
              <a:t>anticipated result(s)</a:t>
            </a:r>
            <a:r>
              <a:rPr lang="en" sz="1200">
                <a:solidFill>
                  <a:schemeClr val="lt1"/>
                </a:solidFill>
                <a:latin typeface="Montserrat"/>
                <a:ea typeface="Montserrat"/>
                <a:cs typeface="Montserrat"/>
                <a:sym typeface="Montserrat"/>
              </a:rPr>
              <a:t> </a:t>
            </a:r>
            <a:endParaRPr sz="1200">
              <a:solidFill>
                <a:schemeClr val="lt1"/>
              </a:solidFill>
              <a:latin typeface="Montserrat"/>
              <a:ea typeface="Montserrat"/>
              <a:cs typeface="Montserrat"/>
              <a:sym typeface="Montserrat"/>
            </a:endParaRPr>
          </a:p>
          <a:p>
            <a:pPr indent="-304800" lvl="0" marL="457200" rtl="0" algn="l">
              <a:lnSpc>
                <a:spcPct val="12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Lay out the </a:t>
            </a:r>
            <a:r>
              <a:rPr b="1" lang="en" sz="1200">
                <a:solidFill>
                  <a:schemeClr val="lt1"/>
                </a:solidFill>
                <a:latin typeface="Montserrat"/>
                <a:ea typeface="Montserrat"/>
                <a:cs typeface="Montserrat"/>
                <a:sym typeface="Montserrat"/>
              </a:rPr>
              <a:t>budget</a:t>
            </a:r>
            <a:r>
              <a:rPr lang="en" sz="1200">
                <a:solidFill>
                  <a:schemeClr val="lt1"/>
                </a:solidFill>
                <a:latin typeface="Montserrat"/>
                <a:ea typeface="Montserrat"/>
                <a:cs typeface="Montserrat"/>
                <a:sym typeface="Montserrat"/>
              </a:rPr>
              <a:t>, </a:t>
            </a:r>
            <a:r>
              <a:rPr b="1" lang="en" sz="1200">
                <a:solidFill>
                  <a:schemeClr val="lt1"/>
                </a:solidFill>
                <a:latin typeface="Montserrat"/>
                <a:ea typeface="Montserrat"/>
                <a:cs typeface="Montserrat"/>
                <a:sym typeface="Montserrat"/>
              </a:rPr>
              <a:t>time</a:t>
            </a:r>
            <a:r>
              <a:rPr lang="en" sz="1200">
                <a:solidFill>
                  <a:schemeClr val="lt1"/>
                </a:solidFill>
                <a:latin typeface="Montserrat"/>
                <a:ea typeface="Montserrat"/>
                <a:cs typeface="Montserrat"/>
                <a:sym typeface="Montserrat"/>
              </a:rPr>
              <a:t>, and </a:t>
            </a:r>
            <a:r>
              <a:rPr b="1" lang="en" sz="1200">
                <a:solidFill>
                  <a:schemeClr val="lt1"/>
                </a:solidFill>
                <a:latin typeface="Montserrat"/>
                <a:ea typeface="Montserrat"/>
                <a:cs typeface="Montserrat"/>
                <a:sym typeface="Montserrat"/>
              </a:rPr>
              <a:t>resources</a:t>
            </a:r>
            <a:r>
              <a:rPr lang="en" sz="1200">
                <a:solidFill>
                  <a:schemeClr val="lt1"/>
                </a:solidFill>
                <a:latin typeface="Montserrat"/>
                <a:ea typeface="Montserrat"/>
                <a:cs typeface="Montserrat"/>
                <a:sym typeface="Montserrat"/>
              </a:rPr>
              <a:t> required to execute</a:t>
            </a:r>
            <a:endParaRPr sz="1200">
              <a:solidFill>
                <a:schemeClr val="lt1"/>
              </a:solidFill>
              <a:latin typeface="Montserrat"/>
              <a:ea typeface="Montserrat"/>
              <a:cs typeface="Montserrat"/>
              <a:sym typeface="Montserrat"/>
            </a:endParaRPr>
          </a:p>
          <a:p>
            <a:pPr indent="-304800" lvl="0" marL="457200" rtl="0" algn="l">
              <a:lnSpc>
                <a:spcPct val="125000"/>
              </a:lnSpc>
              <a:spcBef>
                <a:spcPts val="0"/>
              </a:spcBef>
              <a:spcAft>
                <a:spcPts val="0"/>
              </a:spcAft>
              <a:buClr>
                <a:schemeClr val="lt1"/>
              </a:buClr>
              <a:buSzPts val="1200"/>
              <a:buFont typeface="Montserrat"/>
              <a:buChar char="●"/>
            </a:pPr>
            <a:r>
              <a:rPr lang="en" sz="1200">
                <a:solidFill>
                  <a:schemeClr val="lt1"/>
                </a:solidFill>
                <a:latin typeface="Montserrat"/>
                <a:ea typeface="Montserrat"/>
                <a:cs typeface="Montserrat"/>
                <a:sym typeface="Montserrat"/>
              </a:rPr>
              <a:t>Include any additional information worth noting</a:t>
            </a:r>
            <a:endParaRPr sz="1200">
              <a:solidFill>
                <a:schemeClr val="lt1"/>
              </a:solidFill>
              <a:latin typeface="Montserrat"/>
              <a:ea typeface="Montserrat"/>
              <a:cs typeface="Montserrat"/>
              <a:sym typeface="Montserrat"/>
            </a:endParaRPr>
          </a:p>
        </p:txBody>
      </p:sp>
      <p:sp>
        <p:nvSpPr>
          <p:cNvPr id="94" name="Google Shape;94;p24"/>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b="1" lang="en" sz="2800">
                <a:solidFill>
                  <a:schemeClr val="dk1"/>
                </a:solidFill>
                <a:latin typeface="Montserrat Alternates"/>
                <a:ea typeface="Montserrat Alternates"/>
                <a:cs typeface="Montserrat Alternates"/>
                <a:sym typeface="Montserrat Alternates"/>
              </a:rPr>
              <a:t>Writing an effective executive summary </a:t>
            </a:r>
            <a:endParaRPr b="1" sz="2000">
              <a:solidFill>
                <a:schemeClr val="dk1"/>
              </a:solidFill>
              <a:latin typeface="Montserrat Alternates"/>
              <a:ea typeface="Montserrat Alternates"/>
              <a:cs typeface="Montserrat Alternates"/>
              <a:sym typeface="Montserrat Alternat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25"/>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b="1" lang="en" sz="2800">
                <a:solidFill>
                  <a:schemeClr val="accent6"/>
                </a:solidFill>
                <a:latin typeface="Montserrat Alternates"/>
                <a:ea typeface="Montserrat Alternates"/>
                <a:cs typeface="Montserrat Alternates"/>
                <a:sym typeface="Montserrat Alternates"/>
              </a:rPr>
              <a:t>Executive Summary</a:t>
            </a:r>
            <a:endParaRPr b="1" sz="2800">
              <a:solidFill>
                <a:schemeClr val="accent6"/>
              </a:solidFill>
              <a:latin typeface="Montserrat Alternates"/>
              <a:ea typeface="Montserrat Alternates"/>
              <a:cs typeface="Montserrat Alternates"/>
              <a:sym typeface="Montserrat Alternates"/>
            </a:endParaRPr>
          </a:p>
        </p:txBody>
      </p:sp>
      <p:graphicFrame>
        <p:nvGraphicFramePr>
          <p:cNvPr id="100" name="Google Shape;100;p25"/>
          <p:cNvGraphicFramePr/>
          <p:nvPr/>
        </p:nvGraphicFramePr>
        <p:xfrm>
          <a:off x="318738" y="1093125"/>
          <a:ext cx="3000000" cy="3000000"/>
        </p:xfrm>
        <a:graphic>
          <a:graphicData uri="http://schemas.openxmlformats.org/drawingml/2006/table">
            <a:tbl>
              <a:tblPr>
                <a:noFill/>
                <a:tableStyleId>{3B041402-9A5B-4E08-9DE5-427EB0AF64F3}</a:tableStyleId>
              </a:tblPr>
              <a:tblGrid>
                <a:gridCol w="8184100"/>
              </a:tblGrid>
              <a:tr h="364975">
                <a:tc>
                  <a:txBody>
                    <a:bodyPr/>
                    <a:lstStyle/>
                    <a:p>
                      <a:pPr indent="0" lvl="0" marL="0" rtl="0" algn="l">
                        <a:spcBef>
                          <a:spcPts val="0"/>
                        </a:spcBef>
                        <a:spcAft>
                          <a:spcPts val="0"/>
                        </a:spcAft>
                        <a:buNone/>
                      </a:pPr>
                      <a:r>
                        <a:rPr b="1" lang="en">
                          <a:solidFill>
                            <a:schemeClr val="accent6"/>
                          </a:solidFill>
                          <a:latin typeface="Montserrat Alternates"/>
                          <a:ea typeface="Montserrat Alternates"/>
                          <a:cs typeface="Montserrat Alternates"/>
                          <a:sym typeface="Montserrat Alternates"/>
                        </a:rPr>
                        <a:t>Executive Summary</a:t>
                      </a:r>
                      <a:endParaRPr b="1">
                        <a:solidFill>
                          <a:schemeClr val="accent6"/>
                        </a:solidFill>
                        <a:latin typeface="Montserrat Alternates"/>
                        <a:ea typeface="Montserrat Alternates"/>
                        <a:cs typeface="Montserrat Alternates"/>
                        <a:sym typeface="Montserrat Alternates"/>
                      </a:endParaRPr>
                    </a:p>
                  </a:txBody>
                  <a:tcPr marT="91425" marB="91425" marR="137150" marL="13715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524700">
                <a:tc>
                  <a:txBody>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 PROBLEM / What problems are we facing as a business that social media can help address? (i.e., brand awareness, customer service, reputation, etc.]</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200">
                          <a:solidFill>
                            <a:schemeClr val="lt1"/>
                          </a:solidFill>
                          <a:latin typeface="Montserrat"/>
                          <a:ea typeface="Montserrat"/>
                          <a:cs typeface="Montserrat"/>
                          <a:sym typeface="Montserrat"/>
                        </a:rPr>
                        <a:t>[ RESULTS / What could we potentially achieve by implementing this strategy?]</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200">
                          <a:solidFill>
                            <a:schemeClr val="lt1"/>
                          </a:solidFill>
                          <a:latin typeface="Montserrat"/>
                          <a:ea typeface="Montserrat"/>
                          <a:cs typeface="Montserrat"/>
                          <a:sym typeface="Montserrat"/>
                        </a:rPr>
                        <a:t>[ BUDGET/ RESOURCES  / What will be required in terms of time and money to implement this strategy?]</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200">
                          <a:solidFill>
                            <a:schemeClr val="lt1"/>
                          </a:solidFill>
                          <a:latin typeface="Montserrat"/>
                          <a:ea typeface="Montserrat"/>
                          <a:cs typeface="Montserrat"/>
                          <a:sym typeface="Montserrat"/>
                        </a:rPr>
                        <a:t>[ TIMELINE / When will we implement it?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txBody>
                  <a:tcPr marT="137150" marB="91425"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6"/>
          <p:cNvSpPr txBox="1"/>
          <p:nvPr/>
        </p:nvSpPr>
        <p:spPr>
          <a:xfrm>
            <a:off x="474450" y="1592300"/>
            <a:ext cx="8195100" cy="154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Montserrat Alternates ExtraBold"/>
                <a:ea typeface="Montserrat Alternates ExtraBold"/>
                <a:cs typeface="Montserrat Alternates ExtraBold"/>
                <a:sym typeface="Montserrat Alternates ExtraBold"/>
              </a:rPr>
              <a:t>Social Media </a:t>
            </a:r>
            <a:r>
              <a:rPr lang="en" sz="4000">
                <a:solidFill>
                  <a:schemeClr val="dk1"/>
                </a:solidFill>
                <a:latin typeface="Montserrat Alternates ExtraBold"/>
                <a:ea typeface="Montserrat Alternates ExtraBold"/>
                <a:cs typeface="Montserrat Alternates ExtraBold"/>
                <a:sym typeface="Montserrat Alternates ExtraBold"/>
              </a:rPr>
              <a:t>Goals</a:t>
            </a:r>
            <a:endParaRPr sz="4000">
              <a:solidFill>
                <a:schemeClr val="dk1"/>
              </a:solidFill>
              <a:latin typeface="Montserrat Alternates ExtraBold"/>
              <a:ea typeface="Montserrat Alternates ExtraBold"/>
              <a:cs typeface="Montserrat Alternates ExtraBold"/>
              <a:sym typeface="Montserrat Alternate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nvSpPr>
        <p:spPr>
          <a:xfrm>
            <a:off x="318750" y="357450"/>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Setting smart goals</a:t>
            </a:r>
            <a:endParaRPr sz="2000">
              <a:solidFill>
                <a:schemeClr val="dk1"/>
              </a:solidFill>
              <a:latin typeface="Montserrat Alternates ExtraBold"/>
              <a:ea typeface="Montserrat Alternates ExtraBold"/>
              <a:cs typeface="Montserrat Alternates ExtraBold"/>
              <a:sym typeface="Montserrat Alternates ExtraBold"/>
            </a:endParaRPr>
          </a:p>
        </p:txBody>
      </p:sp>
      <p:sp>
        <p:nvSpPr>
          <p:cNvPr id="111" name="Google Shape;111;p27"/>
          <p:cNvSpPr txBox="1"/>
          <p:nvPr/>
        </p:nvSpPr>
        <p:spPr>
          <a:xfrm>
            <a:off x="318750" y="1213245"/>
            <a:ext cx="8313300" cy="3005400"/>
          </a:xfrm>
          <a:prstGeom prst="rect">
            <a:avLst/>
          </a:prstGeom>
          <a:noFill/>
          <a:ln>
            <a:noFill/>
          </a:ln>
        </p:spPr>
        <p:txBody>
          <a:bodyPr anchorCtr="0" anchor="t" bIns="91425" lIns="57150" spcFirstLastPara="1" rIns="91425" wrap="square" tIns="91425">
            <a:noAutofit/>
          </a:bodyPr>
          <a:lstStyle/>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Set goals that are specific, measurable, attainable, relevant, </a:t>
            </a:r>
            <a:r>
              <a:rPr i="1" lang="en" sz="1200">
                <a:solidFill>
                  <a:schemeClr val="lt1"/>
                </a:solidFill>
                <a:latin typeface="Montserrat"/>
                <a:ea typeface="Montserrat"/>
                <a:cs typeface="Montserrat"/>
                <a:sym typeface="Montserrat"/>
              </a:rPr>
              <a:t>and</a:t>
            </a:r>
            <a:r>
              <a:rPr lang="en" sz="1200">
                <a:solidFill>
                  <a:schemeClr val="lt1"/>
                </a:solidFill>
                <a:latin typeface="Montserrat"/>
                <a:ea typeface="Montserrat"/>
                <a:cs typeface="Montserrat"/>
                <a:sym typeface="Montserrat"/>
              </a:rPr>
              <a:t> timely</a:t>
            </a:r>
            <a:endParaRPr sz="1200">
              <a:solidFill>
                <a:schemeClr val="lt1"/>
              </a:solidFill>
              <a:latin typeface="Montserrat"/>
              <a:ea typeface="Montserrat"/>
              <a:cs typeface="Montserrat"/>
              <a:sym typeface="Montserrat"/>
            </a:endParaRPr>
          </a:p>
          <a:p>
            <a:pPr indent="-304800" lvl="0" marL="914400" rtl="0" algn="l">
              <a:lnSpc>
                <a:spcPct val="125000"/>
              </a:lnSpc>
              <a:spcBef>
                <a:spcPts val="0"/>
              </a:spcBef>
              <a:spcAft>
                <a:spcPts val="0"/>
              </a:spcAft>
              <a:buClr>
                <a:schemeClr val="lt1"/>
              </a:buClr>
              <a:buSzPts val="1200"/>
              <a:buFont typeface="Open Sans"/>
              <a:buChar char="●"/>
            </a:pPr>
            <a:r>
              <a:rPr lang="en" sz="1200">
                <a:solidFill>
                  <a:schemeClr val="lt1"/>
                </a:solidFill>
                <a:highlight>
                  <a:schemeClr val="dk2"/>
                </a:highlight>
                <a:latin typeface="Montserrat"/>
                <a:ea typeface="Montserrat"/>
                <a:cs typeface="Montserrat"/>
                <a:sym typeface="Montserrat"/>
              </a:rPr>
              <a:t>  </a:t>
            </a:r>
            <a:r>
              <a:rPr b="1" lang="en" sz="1200">
                <a:solidFill>
                  <a:schemeClr val="lt1"/>
                </a:solidFill>
                <a:highlight>
                  <a:schemeClr val="dk2"/>
                </a:highlight>
                <a:latin typeface="Montserrat"/>
                <a:ea typeface="Montserrat"/>
                <a:cs typeface="Montserrat"/>
                <a:sym typeface="Montserrat"/>
              </a:rPr>
              <a:t>Related resource:</a:t>
            </a:r>
            <a:r>
              <a:rPr lang="en" sz="1200">
                <a:solidFill>
                  <a:schemeClr val="lt1"/>
                </a:solidFill>
                <a:highlight>
                  <a:schemeClr val="dk2"/>
                </a:highlight>
                <a:latin typeface="Montserrat"/>
                <a:ea typeface="Montserrat"/>
                <a:cs typeface="Montserrat"/>
                <a:sym typeface="Montserrat"/>
              </a:rPr>
              <a:t> </a:t>
            </a:r>
            <a:r>
              <a:rPr lang="en" sz="1200">
                <a:solidFill>
                  <a:schemeClr val="lt1"/>
                </a:solidFill>
                <a:latin typeface="Montserrat"/>
                <a:ea typeface="Montserrat"/>
                <a:cs typeface="Montserrat"/>
                <a:sym typeface="Montserrat"/>
              </a:rPr>
              <a:t>  </a:t>
            </a:r>
            <a:r>
              <a:rPr lang="en" sz="1200" u="sng">
                <a:solidFill>
                  <a:schemeClr val="lt1"/>
                </a:solidFill>
                <a:latin typeface="Montserrat"/>
                <a:ea typeface="Montserrat"/>
                <a:cs typeface="Montserrat"/>
                <a:sym typeface="Montserrat"/>
                <a:hlinkClick r:id="rId3">
                  <a:extLst>
                    <a:ext uri="{A12FA001-AC4F-418D-AE19-62706E023703}">
                      <ahyp:hlinkClr val="tx"/>
                    </a:ext>
                  </a:extLst>
                </a:hlinkClick>
              </a:rPr>
              <a:t>How to Set Social Media Goals And Reach Them</a:t>
            </a:r>
            <a:endParaRPr sz="1200">
              <a:solidFill>
                <a:schemeClr val="lt1"/>
              </a:solidFill>
              <a:latin typeface="Montserrat"/>
              <a:ea typeface="Montserrat"/>
              <a:cs typeface="Montserrat"/>
              <a:sym typeface="Montserrat"/>
            </a:endParaRPr>
          </a:p>
          <a:p>
            <a:pPr indent="0" lvl="0" marL="91440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Make sure they are aligned to business objectives to accurately measure return on investment</a:t>
            </a:r>
            <a:endParaRPr sz="1200">
              <a:solidFill>
                <a:schemeClr val="lt1"/>
              </a:solidFill>
              <a:latin typeface="Montserrat"/>
              <a:ea typeface="Montserrat"/>
              <a:cs typeface="Montserrat"/>
              <a:sym typeface="Montserrat"/>
            </a:endParaRPr>
          </a:p>
          <a:p>
            <a:pPr indent="-304800" lvl="0" marL="914400" rtl="0" algn="l">
              <a:lnSpc>
                <a:spcPct val="125000"/>
              </a:lnSpc>
              <a:spcBef>
                <a:spcPts val="0"/>
              </a:spcBef>
              <a:spcAft>
                <a:spcPts val="0"/>
              </a:spcAft>
              <a:buClr>
                <a:schemeClr val="lt1"/>
              </a:buClr>
              <a:buSzPts val="1200"/>
              <a:buFont typeface="Open Sans"/>
              <a:buChar char="●"/>
            </a:pPr>
            <a:r>
              <a:rPr lang="en" sz="1200">
                <a:solidFill>
                  <a:schemeClr val="lt1"/>
                </a:solidFill>
                <a:highlight>
                  <a:schemeClr val="dk2"/>
                </a:highlight>
                <a:latin typeface="Montserrat"/>
                <a:ea typeface="Montserrat"/>
                <a:cs typeface="Montserrat"/>
                <a:sym typeface="Montserrat"/>
              </a:rPr>
              <a:t> </a:t>
            </a:r>
            <a:r>
              <a:rPr b="1" lang="en" sz="1200">
                <a:solidFill>
                  <a:schemeClr val="lt1"/>
                </a:solidFill>
                <a:highlight>
                  <a:schemeClr val="dk2"/>
                </a:highlight>
                <a:latin typeface="Montserrat"/>
                <a:ea typeface="Montserrat"/>
                <a:cs typeface="Montserrat"/>
                <a:sym typeface="Montserrat"/>
              </a:rPr>
              <a:t>Related resource</a:t>
            </a:r>
            <a:r>
              <a:rPr lang="en" sz="1200">
                <a:solidFill>
                  <a:schemeClr val="lt1"/>
                </a:solidFill>
                <a:highlight>
                  <a:schemeClr val="dk2"/>
                </a:highlight>
                <a:latin typeface="Montserrat"/>
                <a:ea typeface="Montserrat"/>
                <a:cs typeface="Montserrat"/>
                <a:sym typeface="Montserrat"/>
              </a:rPr>
              <a:t>: </a:t>
            </a:r>
            <a:r>
              <a:rPr lang="en" sz="1200">
                <a:solidFill>
                  <a:schemeClr val="lt1"/>
                </a:solidFill>
                <a:latin typeface="Montserrat"/>
                <a:ea typeface="Montserrat"/>
                <a:cs typeface="Montserrat"/>
                <a:sym typeface="Montserrat"/>
              </a:rPr>
              <a:t>   </a:t>
            </a:r>
            <a:r>
              <a:rPr lang="en" sz="1200" u="sng">
                <a:solidFill>
                  <a:schemeClr val="lt1"/>
                </a:solidFill>
                <a:latin typeface="Montserrat"/>
                <a:ea typeface="Montserrat"/>
                <a:cs typeface="Montserrat"/>
                <a:sym typeface="Montserrat"/>
                <a:hlinkClick r:id="rId4">
                  <a:extLst>
                    <a:ext uri="{A12FA001-AC4F-418D-AE19-62706E023703}">
                      <ahyp:hlinkClr val="tx"/>
                    </a:ext>
                  </a:extLst>
                </a:hlinkClick>
              </a:rPr>
              <a:t>A Step-by-Step Guide to Proving Social Media ROI</a:t>
            </a:r>
            <a:endParaRPr sz="1200">
              <a:solidFill>
                <a:schemeClr val="lt1"/>
              </a:solidFill>
              <a:latin typeface="Montserrat"/>
              <a:ea typeface="Montserrat"/>
              <a:cs typeface="Montserrat"/>
              <a:sym typeface="Montserrat"/>
            </a:endParaRPr>
          </a:p>
          <a:p>
            <a:pPr indent="0" lvl="0" marL="91440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Track the right metrics to stay focused on what matters</a:t>
            </a:r>
            <a:endParaRPr sz="1200">
              <a:solidFill>
                <a:schemeClr val="lt1"/>
              </a:solidFill>
              <a:latin typeface="Montserrat"/>
              <a:ea typeface="Montserrat"/>
              <a:cs typeface="Montserrat"/>
              <a:sym typeface="Montserrat"/>
            </a:endParaRPr>
          </a:p>
          <a:p>
            <a:pPr indent="-304800" lvl="0" marL="914400" rtl="0" algn="l">
              <a:lnSpc>
                <a:spcPct val="125000"/>
              </a:lnSpc>
              <a:spcBef>
                <a:spcPts val="0"/>
              </a:spcBef>
              <a:spcAft>
                <a:spcPts val="0"/>
              </a:spcAft>
              <a:buClr>
                <a:schemeClr val="lt1"/>
              </a:buClr>
              <a:buSzPts val="1200"/>
              <a:buFont typeface="Open Sans"/>
              <a:buChar char="●"/>
            </a:pPr>
            <a:r>
              <a:rPr b="1" lang="en" sz="1200">
                <a:solidFill>
                  <a:schemeClr val="lt1"/>
                </a:solidFill>
                <a:highlight>
                  <a:schemeClr val="dk2"/>
                </a:highlight>
                <a:latin typeface="Montserrat"/>
                <a:ea typeface="Montserrat"/>
                <a:cs typeface="Montserrat"/>
                <a:sym typeface="Montserrat"/>
              </a:rPr>
              <a:t> Related resource:</a:t>
            </a:r>
            <a:r>
              <a:rPr lang="en" sz="1200">
                <a:solidFill>
                  <a:schemeClr val="lt1"/>
                </a:solidFill>
                <a:highlight>
                  <a:schemeClr val="dk2"/>
                </a:highlight>
                <a:latin typeface="Montserrat"/>
                <a:ea typeface="Montserrat"/>
                <a:cs typeface="Montserrat"/>
                <a:sym typeface="Montserrat"/>
              </a:rPr>
              <a:t> </a:t>
            </a:r>
            <a:r>
              <a:rPr lang="en" sz="1200">
                <a:solidFill>
                  <a:schemeClr val="lt1"/>
                </a:solidFill>
                <a:latin typeface="Montserrat"/>
                <a:ea typeface="Montserrat"/>
                <a:cs typeface="Montserrat"/>
                <a:sym typeface="Montserrat"/>
              </a:rPr>
              <a:t>   </a:t>
            </a:r>
            <a:r>
              <a:rPr lang="en" sz="1200" u="sng">
                <a:solidFill>
                  <a:schemeClr val="lt1"/>
                </a:solidFill>
                <a:latin typeface="Montserrat"/>
                <a:ea typeface="Montserrat"/>
                <a:cs typeface="Montserrat"/>
                <a:sym typeface="Montserrat"/>
                <a:hlinkClick r:id="rId5">
                  <a:extLst>
                    <a:ext uri="{A12FA001-AC4F-418D-AE19-62706E023703}">
                      <ahyp:hlinkClr val="tx"/>
                    </a:ext>
                  </a:extLst>
                </a:hlinkClick>
              </a:rPr>
              <a:t>The Social Media Metrics That Really Matter (And How to Track Them)</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lnSpc>
                <a:spcPct val="125000"/>
              </a:lnSpc>
              <a:spcBef>
                <a:spcPts val="0"/>
              </a:spcBef>
              <a:spcAft>
                <a:spcPts val="0"/>
              </a:spcAft>
              <a:buNone/>
            </a:pPr>
            <a:r>
              <a:rPr lang="en" sz="1200">
                <a:solidFill>
                  <a:schemeClr val="lt1"/>
                </a:solidFill>
                <a:latin typeface="Montserrat"/>
                <a:ea typeface="Montserrat"/>
                <a:cs typeface="Montserrat"/>
                <a:sym typeface="Montserrat"/>
              </a:rPr>
              <a:t>The objective, goals, and metrics you’ll see further down in th</a:t>
            </a:r>
            <a:r>
              <a:rPr lang="en" sz="1200">
                <a:solidFill>
                  <a:schemeClr val="lt1"/>
                </a:solidFill>
                <a:latin typeface="Montserrat"/>
                <a:ea typeface="Montserrat"/>
                <a:cs typeface="Montserrat"/>
                <a:sym typeface="Montserrat"/>
              </a:rPr>
              <a:t>is template</a:t>
            </a:r>
            <a:r>
              <a:rPr lang="en" sz="1200">
                <a:solidFill>
                  <a:schemeClr val="lt1"/>
                </a:solidFill>
                <a:latin typeface="Montserrat"/>
                <a:ea typeface="Montserrat"/>
                <a:cs typeface="Montserrat"/>
                <a:sym typeface="Montserrat"/>
              </a:rPr>
              <a:t> </a:t>
            </a:r>
            <a:r>
              <a:rPr lang="en" sz="1200">
                <a:solidFill>
                  <a:schemeClr val="lt1"/>
                </a:solidFill>
                <a:latin typeface="Montserrat"/>
                <a:ea typeface="Montserrat"/>
                <a:cs typeface="Montserrat"/>
                <a:sym typeface="Montserrat"/>
              </a:rPr>
              <a:t>are examples. Update with what works for your business.</a:t>
            </a:r>
            <a:endParaRPr sz="12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8"/>
          <p:cNvSpPr txBox="1"/>
          <p:nvPr/>
        </p:nvSpPr>
        <p:spPr>
          <a:xfrm>
            <a:off x="293000" y="355425"/>
            <a:ext cx="8198700" cy="62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2800">
                <a:solidFill>
                  <a:schemeClr val="dk1"/>
                </a:solidFill>
                <a:latin typeface="Montserrat Alternates"/>
                <a:ea typeface="Montserrat Alternates"/>
                <a:cs typeface="Montserrat Alternates"/>
                <a:sym typeface="Montserrat Alternates"/>
              </a:rPr>
              <a:t>How your social goals align to your business goals</a:t>
            </a:r>
            <a:endParaRPr b="1" sz="3000">
              <a:solidFill>
                <a:schemeClr val="dk1"/>
              </a:solidFill>
              <a:latin typeface="Montserrat Alternates"/>
              <a:ea typeface="Montserrat Alternates"/>
              <a:cs typeface="Montserrat Alternates"/>
              <a:sym typeface="Montserrat Alternates"/>
            </a:endParaRPr>
          </a:p>
        </p:txBody>
      </p:sp>
      <p:graphicFrame>
        <p:nvGraphicFramePr>
          <p:cNvPr id="117" name="Google Shape;117;p28"/>
          <p:cNvGraphicFramePr/>
          <p:nvPr/>
        </p:nvGraphicFramePr>
        <p:xfrm>
          <a:off x="407140" y="1377836"/>
          <a:ext cx="3000000" cy="3000000"/>
        </p:xfrm>
        <a:graphic>
          <a:graphicData uri="http://schemas.openxmlformats.org/drawingml/2006/table">
            <a:tbl>
              <a:tblPr>
                <a:noFill/>
                <a:tableStyleId>{C023FD58-90BF-46C2-9C4B-B6503EBF5E24}</a:tableStyleId>
              </a:tblPr>
              <a:tblGrid>
                <a:gridCol w="2270900"/>
                <a:gridCol w="2880275"/>
                <a:gridCol w="2933375"/>
              </a:tblGrid>
              <a:tr h="362575">
                <a:tc>
                  <a:txBody>
                    <a:bodyPr/>
                    <a:lstStyle/>
                    <a:p>
                      <a:pPr indent="0" lvl="0" marL="0" rtl="0" algn="l">
                        <a:lnSpc>
                          <a:spcPct val="100000"/>
                        </a:lnSpc>
                        <a:spcBef>
                          <a:spcPts val="0"/>
                        </a:spcBef>
                        <a:spcAft>
                          <a:spcPts val="0"/>
                        </a:spcAft>
                        <a:buNone/>
                      </a:pPr>
                      <a:r>
                        <a:rPr b="1" lang="en" sz="1200">
                          <a:solidFill>
                            <a:srgbClr val="FFFFFF"/>
                          </a:solidFill>
                          <a:latin typeface="Montserrat Alternates"/>
                          <a:ea typeface="Montserrat Alternates"/>
                          <a:cs typeface="Montserrat Alternates"/>
                          <a:sym typeface="Montserrat Alternates"/>
                        </a:rPr>
                        <a:t>Our business goals</a:t>
                      </a:r>
                      <a:endParaRPr b="1" sz="1200">
                        <a:solidFill>
                          <a:srgbClr val="FFFFFF"/>
                        </a:solidFill>
                        <a:latin typeface="Montserrat Alternates"/>
                        <a:ea typeface="Montserrat Alternates"/>
                        <a:cs typeface="Montserrat Alternates"/>
                        <a:sym typeface="Montserrat Alternates"/>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3"/>
                    </a:solidFill>
                  </a:tcPr>
                </a:tc>
                <a:tc>
                  <a:txBody>
                    <a:bodyPr/>
                    <a:lstStyle/>
                    <a:p>
                      <a:pPr indent="0" lvl="0" marL="0" rtl="0" algn="l">
                        <a:lnSpc>
                          <a:spcPct val="100000"/>
                        </a:lnSpc>
                        <a:spcBef>
                          <a:spcPts val="0"/>
                        </a:spcBef>
                        <a:spcAft>
                          <a:spcPts val="0"/>
                        </a:spcAft>
                        <a:buNone/>
                      </a:pPr>
                      <a:r>
                        <a:rPr b="1" lang="en" sz="1200">
                          <a:solidFill>
                            <a:srgbClr val="FFFFFF"/>
                          </a:solidFill>
                          <a:latin typeface="Montserrat Alternates"/>
                          <a:ea typeface="Montserrat Alternates"/>
                          <a:cs typeface="Montserrat Alternates"/>
                          <a:sym typeface="Montserrat Alternates"/>
                        </a:rPr>
                        <a:t>Our goals on social</a:t>
                      </a:r>
                      <a:endParaRPr b="1" sz="1200">
                        <a:solidFill>
                          <a:srgbClr val="FFFFFF"/>
                        </a:solidFill>
                        <a:latin typeface="Montserrat Alternates"/>
                        <a:ea typeface="Montserrat Alternates"/>
                        <a:cs typeface="Montserrat Alternates"/>
                        <a:sym typeface="Montserrat Alternates"/>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2"/>
                    </a:solidFill>
                  </a:tcPr>
                </a:tc>
                <a:tc>
                  <a:txBody>
                    <a:bodyPr/>
                    <a:lstStyle/>
                    <a:p>
                      <a:pPr indent="0" lvl="0" marL="0" rtl="0" algn="l">
                        <a:lnSpc>
                          <a:spcPct val="100000"/>
                        </a:lnSpc>
                        <a:spcBef>
                          <a:spcPts val="0"/>
                        </a:spcBef>
                        <a:spcAft>
                          <a:spcPts val="0"/>
                        </a:spcAft>
                        <a:buNone/>
                      </a:pPr>
                      <a:r>
                        <a:rPr b="1" lang="en" sz="1200">
                          <a:solidFill>
                            <a:srgbClr val="FFFFFF"/>
                          </a:solidFill>
                          <a:latin typeface="Montserrat Alternates"/>
                          <a:ea typeface="Montserrat Alternates"/>
                          <a:cs typeface="Montserrat Alternates"/>
                          <a:sym typeface="Montserrat Alternates"/>
                        </a:rPr>
                        <a:t>Our metrics</a:t>
                      </a:r>
                      <a:endParaRPr b="1" sz="1200">
                        <a:solidFill>
                          <a:srgbClr val="FFFFFF"/>
                        </a:solidFill>
                        <a:latin typeface="Montserrat Alternates"/>
                        <a:ea typeface="Montserrat Alternates"/>
                        <a:cs typeface="Montserrat Alternates"/>
                        <a:sym typeface="Montserrat Alternates"/>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1"/>
                    </a:solidFill>
                  </a:tcPr>
                </a:tc>
              </a:tr>
              <a:tr h="593300">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Help potential customers find us</a:t>
                      </a:r>
                      <a:endParaRPr b="1" sz="10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Awareness</a:t>
                      </a:r>
                      <a:br>
                        <a:rPr b="1" lang="en" sz="1300">
                          <a:solidFill>
                            <a:schemeClr val="lt1"/>
                          </a:solidFill>
                          <a:latin typeface="Montserrat"/>
                          <a:ea typeface="Montserrat"/>
                          <a:cs typeface="Montserrat"/>
                          <a:sym typeface="Montserrat"/>
                        </a:rPr>
                      </a:br>
                      <a:r>
                        <a:rPr i="1" lang="en" sz="800">
                          <a:solidFill>
                            <a:schemeClr val="lt1"/>
                          </a:solidFill>
                          <a:latin typeface="Montserrat"/>
                          <a:ea typeface="Montserrat"/>
                          <a:cs typeface="Montserrat"/>
                          <a:sym typeface="Montserrat"/>
                        </a:rPr>
                        <a:t>(these metrics illuminate your current </a:t>
                      </a:r>
                      <a:br>
                        <a:rPr i="1" lang="en" sz="800">
                          <a:solidFill>
                            <a:schemeClr val="lt1"/>
                          </a:solidFill>
                          <a:latin typeface="Montserrat"/>
                          <a:ea typeface="Montserrat"/>
                          <a:cs typeface="Montserrat"/>
                          <a:sym typeface="Montserrat"/>
                        </a:rPr>
                      </a:br>
                      <a:r>
                        <a:rPr i="1" lang="en" sz="800">
                          <a:solidFill>
                            <a:schemeClr val="lt1"/>
                          </a:solidFill>
                          <a:latin typeface="Montserrat"/>
                          <a:ea typeface="Montserrat"/>
                          <a:cs typeface="Montserrat"/>
                          <a:sym typeface="Montserrat"/>
                        </a:rPr>
                        <a:t>and potential audience)</a:t>
                      </a:r>
                      <a:endParaRPr i="1"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800">
                          <a:solidFill>
                            <a:schemeClr val="lt1"/>
                          </a:solidFill>
                          <a:latin typeface="Montserrat"/>
                          <a:ea typeface="Montserrat"/>
                          <a:cs typeface="Montserrat"/>
                          <a:sym typeface="Montserrat"/>
                        </a:rPr>
                        <a:t>Reach, impressions, follower growth, shares, etc. </a:t>
                      </a:r>
                      <a:endParaRPr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6"/>
                    </a:solidFill>
                  </a:tcPr>
                </a:tc>
              </a:tr>
              <a:tr h="743075">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Convince people to choose us</a:t>
                      </a:r>
                      <a:endParaRPr b="1" sz="10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Engagement</a:t>
                      </a:r>
                      <a:r>
                        <a:rPr b="1" i="1" lang="en" sz="1000">
                          <a:solidFill>
                            <a:schemeClr val="lt1"/>
                          </a:solidFill>
                          <a:latin typeface="Montserrat"/>
                          <a:ea typeface="Montserrat"/>
                          <a:cs typeface="Montserrat"/>
                          <a:sym typeface="Montserrat"/>
                        </a:rPr>
                        <a:t> </a:t>
                      </a:r>
                      <a:br>
                        <a:rPr b="1" i="1" lang="en" sz="1200">
                          <a:solidFill>
                            <a:schemeClr val="lt1"/>
                          </a:solidFill>
                          <a:latin typeface="Montserrat"/>
                          <a:ea typeface="Montserrat"/>
                          <a:cs typeface="Montserrat"/>
                          <a:sym typeface="Montserrat"/>
                        </a:rPr>
                      </a:br>
                      <a:r>
                        <a:rPr i="1" lang="en" sz="800">
                          <a:solidFill>
                            <a:schemeClr val="lt1"/>
                          </a:solidFill>
                          <a:latin typeface="Montserrat"/>
                          <a:ea typeface="Montserrat"/>
                          <a:cs typeface="Montserrat"/>
                          <a:sym typeface="Montserrat"/>
                        </a:rPr>
                        <a:t>(these metrics show how audiences are interacting with you)</a:t>
                      </a:r>
                      <a:endParaRPr i="1"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800">
                          <a:solidFill>
                            <a:schemeClr val="lt1"/>
                          </a:solidFill>
                          <a:latin typeface="Montserrat"/>
                          <a:ea typeface="Montserrat"/>
                          <a:cs typeface="Montserrat"/>
                          <a:sym typeface="Montserrat"/>
                        </a:rPr>
                        <a:t>Comments, likes, @mentions, etc.</a:t>
                      </a:r>
                      <a:endParaRPr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2"/>
                    </a:solidFill>
                  </a:tcPr>
                </a:tc>
              </a:tr>
              <a:tr h="760300">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Sell the product!</a:t>
                      </a:r>
                      <a:endParaRPr b="1" sz="10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Conversions</a:t>
                      </a:r>
                      <a:r>
                        <a:rPr b="1" i="1" lang="en" sz="1000">
                          <a:solidFill>
                            <a:schemeClr val="lt1"/>
                          </a:solidFill>
                          <a:latin typeface="Montserrat"/>
                          <a:ea typeface="Montserrat"/>
                          <a:cs typeface="Montserrat"/>
                          <a:sym typeface="Montserrat"/>
                        </a:rPr>
                        <a:t> </a:t>
                      </a:r>
                      <a:br>
                        <a:rPr i="1" lang="en" sz="1300">
                          <a:solidFill>
                            <a:schemeClr val="lt1"/>
                          </a:solidFill>
                          <a:latin typeface="Montserrat"/>
                          <a:ea typeface="Montserrat"/>
                          <a:cs typeface="Montserrat"/>
                          <a:sym typeface="Montserrat"/>
                        </a:rPr>
                      </a:br>
                      <a:r>
                        <a:rPr i="1" lang="en" sz="800">
                          <a:solidFill>
                            <a:schemeClr val="lt1"/>
                          </a:solidFill>
                          <a:latin typeface="Montserrat"/>
                          <a:ea typeface="Montserrat"/>
                          <a:cs typeface="Montserrat"/>
                          <a:sym typeface="Montserrat"/>
                        </a:rPr>
                        <a:t>(these metrics demonstrate the effectiveness of your social engagement)</a:t>
                      </a:r>
                      <a:endParaRPr i="1"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sz="800">
                          <a:solidFill>
                            <a:schemeClr val="lt1"/>
                          </a:solidFill>
                          <a:latin typeface="Montserrat"/>
                          <a:ea typeface="Montserrat"/>
                          <a:cs typeface="Montserrat"/>
                          <a:sym typeface="Montserrat"/>
                        </a:rPr>
                        <a:t>Website clicks, email signups, sales, etc.</a:t>
                      </a:r>
                      <a:endParaRPr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accent6"/>
                    </a:solidFill>
                  </a:tcPr>
                </a:tc>
              </a:tr>
              <a:tr h="743075">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Keep customers happy and earn their loyalty</a:t>
                      </a:r>
                      <a:endParaRPr b="1" sz="10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000">
                          <a:solidFill>
                            <a:schemeClr val="lt1"/>
                          </a:solidFill>
                          <a:latin typeface="Montserrat"/>
                          <a:ea typeface="Montserrat"/>
                          <a:cs typeface="Montserrat"/>
                          <a:sym typeface="Montserrat"/>
                        </a:rPr>
                        <a:t>Consumer Sentiment</a:t>
                      </a:r>
                      <a:r>
                        <a:rPr i="1" lang="en" sz="1200">
                          <a:solidFill>
                            <a:schemeClr val="lt1"/>
                          </a:solidFill>
                          <a:latin typeface="Montserrat"/>
                          <a:ea typeface="Montserrat"/>
                          <a:cs typeface="Montserrat"/>
                          <a:sym typeface="Montserrat"/>
                        </a:rPr>
                        <a:t> </a:t>
                      </a:r>
                      <a:br>
                        <a:rPr i="1" lang="en" sz="1300">
                          <a:solidFill>
                            <a:schemeClr val="lt1"/>
                          </a:solidFill>
                          <a:latin typeface="Montserrat"/>
                          <a:ea typeface="Montserrat"/>
                          <a:cs typeface="Montserrat"/>
                          <a:sym typeface="Montserrat"/>
                        </a:rPr>
                      </a:br>
                      <a:r>
                        <a:rPr i="1" lang="en" sz="800">
                          <a:solidFill>
                            <a:schemeClr val="lt1"/>
                          </a:solidFill>
                          <a:latin typeface="Montserrat"/>
                          <a:ea typeface="Montserrat"/>
                          <a:cs typeface="Montserrat"/>
                          <a:sym typeface="Montserrat"/>
                        </a:rPr>
                        <a:t>(these metrics reflect how active customers think and feel about your brand)</a:t>
                      </a:r>
                      <a:endParaRPr i="1"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800">
                          <a:solidFill>
                            <a:schemeClr val="lt1"/>
                          </a:solidFill>
                          <a:latin typeface="Montserrat"/>
                          <a:ea typeface="Montserrat"/>
                          <a:cs typeface="Montserrat"/>
                          <a:sym typeface="Montserrat"/>
                        </a:rPr>
                        <a:t>Testimonials, social media sentiment, average response time (for social customer service/support) etc.</a:t>
                      </a:r>
                      <a:endParaRPr sz="800">
                        <a:solidFill>
                          <a:schemeClr val="lt1"/>
                        </a:solidFill>
                        <a:latin typeface="Montserrat"/>
                        <a:ea typeface="Montserrat"/>
                        <a:cs typeface="Montserrat"/>
                        <a:sym typeface="Montserrat"/>
                      </a:endParaRPr>
                    </a:p>
                  </a:txBody>
                  <a:tcPr marT="91425" marB="91425" marR="274300" marL="274300"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alpha val="0"/>
                        </a:srgb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1" name="Shape 121"/>
        <p:cNvGrpSpPr/>
        <p:nvPr/>
      </p:nvGrpSpPr>
      <p:grpSpPr>
        <a:xfrm>
          <a:off x="0" y="0"/>
          <a:ext cx="0" cy="0"/>
          <a:chOff x="0" y="0"/>
          <a:chExt cx="0" cy="0"/>
        </a:xfrm>
      </p:grpSpPr>
      <p:sp>
        <p:nvSpPr>
          <p:cNvPr id="122" name="Google Shape;122;p29"/>
          <p:cNvSpPr txBox="1"/>
          <p:nvPr/>
        </p:nvSpPr>
        <p:spPr>
          <a:xfrm>
            <a:off x="318750" y="895376"/>
            <a:ext cx="8311500" cy="487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600">
                <a:solidFill>
                  <a:srgbClr val="143059"/>
                </a:solidFill>
                <a:latin typeface="Montserrat"/>
                <a:ea typeface="Montserrat"/>
                <a:cs typeface="Montserrat"/>
                <a:sym typeface="Montserrat"/>
              </a:rPr>
              <a:t>By [date], we will:</a:t>
            </a:r>
            <a:endParaRPr b="1" sz="1100">
              <a:solidFill>
                <a:srgbClr val="000000"/>
              </a:solidFill>
              <a:latin typeface="Montserrat"/>
              <a:ea typeface="Montserrat"/>
              <a:cs typeface="Montserrat"/>
              <a:sym typeface="Montserrat"/>
            </a:endParaRPr>
          </a:p>
        </p:txBody>
      </p:sp>
      <p:graphicFrame>
        <p:nvGraphicFramePr>
          <p:cNvPr id="123" name="Google Shape;123;p29"/>
          <p:cNvGraphicFramePr/>
          <p:nvPr/>
        </p:nvGraphicFramePr>
        <p:xfrm>
          <a:off x="373663" y="1509023"/>
          <a:ext cx="3000000" cy="3000000"/>
        </p:xfrm>
        <a:graphic>
          <a:graphicData uri="http://schemas.openxmlformats.org/drawingml/2006/table">
            <a:tbl>
              <a:tblPr>
                <a:noFill/>
                <a:tableStyleId>{3B041402-9A5B-4E08-9DE5-427EB0AF64F3}</a:tableStyleId>
              </a:tblPr>
              <a:tblGrid>
                <a:gridCol w="535950"/>
                <a:gridCol w="7938675"/>
              </a:tblGrid>
              <a:tr h="727200">
                <a:tc>
                  <a:txBody>
                    <a:bodyPr/>
                    <a:lstStyle/>
                    <a:p>
                      <a:pPr indent="0" lvl="0" marL="0" rtl="0" algn="ctr">
                        <a:spcBef>
                          <a:spcPts val="0"/>
                        </a:spcBef>
                        <a:spcAft>
                          <a:spcPts val="0"/>
                        </a:spcAft>
                        <a:buNone/>
                      </a:pPr>
                      <a:r>
                        <a:rPr b="1" lang="en" sz="2600">
                          <a:solidFill>
                            <a:schemeClr val="accent6"/>
                          </a:solidFill>
                          <a:latin typeface="Montserrat Alternates"/>
                          <a:ea typeface="Montserrat Alternates"/>
                          <a:cs typeface="Montserrat Alternates"/>
                          <a:sym typeface="Montserrat Alternates"/>
                        </a:rPr>
                        <a:t>1</a:t>
                      </a:r>
                      <a:endParaRPr b="1" sz="2600">
                        <a:solidFill>
                          <a:schemeClr val="accent6"/>
                        </a:solidFill>
                        <a:latin typeface="Montserrat Alternates"/>
                        <a:ea typeface="Montserrat Alternates"/>
                        <a:cs typeface="Montserrat Alternates"/>
                        <a:sym typeface="Montserrat Alternates"/>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EFEFEF">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lt1"/>
                          </a:solidFill>
                          <a:latin typeface="Muli"/>
                          <a:ea typeface="Muli"/>
                          <a:cs typeface="Muli"/>
                          <a:sym typeface="Muli"/>
                        </a:rPr>
                        <a:t>[Insert S.M.A.R.T goal here — eg. </a:t>
                      </a:r>
                      <a:r>
                        <a:rPr i="1" lang="en" sz="1200">
                          <a:solidFill>
                            <a:schemeClr val="lt1"/>
                          </a:solidFill>
                          <a:latin typeface="Muli"/>
                          <a:ea typeface="Muli"/>
                          <a:cs typeface="Muli"/>
                          <a:sym typeface="Muli"/>
                        </a:rPr>
                        <a:t>“We will grow our Instagram audience by 50 new followers per week.”</a:t>
                      </a:r>
                      <a:r>
                        <a:rPr lang="en" sz="1200">
                          <a:solidFill>
                            <a:schemeClr val="lt1"/>
                          </a:solidFill>
                          <a:latin typeface="Muli"/>
                          <a:ea typeface="Muli"/>
                          <a:cs typeface="Muli"/>
                          <a:sym typeface="Muli"/>
                        </a:rPr>
                        <a:t>]</a:t>
                      </a:r>
                      <a:endParaRPr sz="1200">
                        <a:solidFill>
                          <a:schemeClr val="lt1"/>
                        </a:solidFill>
                        <a:latin typeface="Muli"/>
                        <a:ea typeface="Muli"/>
                        <a:cs typeface="Muli"/>
                        <a:sym typeface="Muli"/>
                      </a:endParaRPr>
                    </a:p>
                  </a:txBody>
                  <a:tcPr marT="91425" marB="91425" marR="91425" marL="182875" anchor="ctr">
                    <a:lnL cap="flat" cmpd="sng" w="28575">
                      <a:solidFill>
                        <a:srgbClr val="EFEFEF">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solidFill>
                      <a:srgbClr val="FFFFFF"/>
                    </a:solidFill>
                  </a:tcPr>
                </a:tc>
              </a:tr>
              <a:tr h="727200">
                <a:tc>
                  <a:txBody>
                    <a:bodyPr/>
                    <a:lstStyle/>
                    <a:p>
                      <a:pPr indent="0" lvl="0" marL="0" rtl="0" algn="ctr">
                        <a:spcBef>
                          <a:spcPts val="0"/>
                        </a:spcBef>
                        <a:spcAft>
                          <a:spcPts val="0"/>
                        </a:spcAft>
                        <a:buNone/>
                      </a:pPr>
                      <a:r>
                        <a:rPr b="1" lang="en" sz="2600">
                          <a:solidFill>
                            <a:schemeClr val="accent6"/>
                          </a:solidFill>
                          <a:latin typeface="Montserrat Alternates"/>
                          <a:ea typeface="Montserrat Alternates"/>
                          <a:cs typeface="Montserrat Alternates"/>
                          <a:sym typeface="Montserrat Alternates"/>
                        </a:rPr>
                        <a:t>2</a:t>
                      </a:r>
                      <a:endParaRPr b="1" sz="2600">
                        <a:solidFill>
                          <a:schemeClr val="accent6"/>
                        </a:solidFill>
                        <a:latin typeface="Montserrat Alternates"/>
                        <a:ea typeface="Montserrat Alternates"/>
                        <a:cs typeface="Montserrat Alternates"/>
                        <a:sym typeface="Montserrat Alternates"/>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EFEFEF">
                          <a:alpha val="0"/>
                        </a:srgbClr>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lt1"/>
                          </a:solidFill>
                          <a:latin typeface="Muli"/>
                          <a:ea typeface="Muli"/>
                          <a:cs typeface="Muli"/>
                          <a:sym typeface="Muli"/>
                        </a:rPr>
                        <a:t>[S.M.A.R.T goal]</a:t>
                      </a:r>
                      <a:endParaRPr i="1" sz="1200">
                        <a:solidFill>
                          <a:schemeClr val="lt1"/>
                        </a:solidFill>
                        <a:latin typeface="Muli"/>
                        <a:ea typeface="Muli"/>
                        <a:cs typeface="Muli"/>
                        <a:sym typeface="Muli"/>
                      </a:endParaRPr>
                    </a:p>
                  </a:txBody>
                  <a:tcPr marT="91425" marB="91425" marR="91425" marL="182875" anchor="ctr">
                    <a:lnL cap="flat" cmpd="sng" w="28575">
                      <a:solidFill>
                        <a:srgbClr val="EFEFEF">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solidFill>
                      <a:schemeClr val="lt2"/>
                    </a:solidFill>
                  </a:tcPr>
                </a:tc>
              </a:tr>
              <a:tr h="727200">
                <a:tc>
                  <a:txBody>
                    <a:bodyPr/>
                    <a:lstStyle/>
                    <a:p>
                      <a:pPr indent="0" lvl="0" marL="0" rtl="0" algn="ctr">
                        <a:spcBef>
                          <a:spcPts val="0"/>
                        </a:spcBef>
                        <a:spcAft>
                          <a:spcPts val="0"/>
                        </a:spcAft>
                        <a:buNone/>
                      </a:pPr>
                      <a:r>
                        <a:rPr b="1" lang="en" sz="2600">
                          <a:solidFill>
                            <a:schemeClr val="accent6"/>
                          </a:solidFill>
                          <a:latin typeface="Montserrat Alternates"/>
                          <a:ea typeface="Montserrat Alternates"/>
                          <a:cs typeface="Montserrat Alternates"/>
                          <a:sym typeface="Montserrat Alternates"/>
                        </a:rPr>
                        <a:t>3</a:t>
                      </a:r>
                      <a:endParaRPr b="1" sz="2600">
                        <a:solidFill>
                          <a:schemeClr val="accent6"/>
                        </a:solidFill>
                        <a:latin typeface="Montserrat Alternates"/>
                        <a:ea typeface="Montserrat Alternates"/>
                        <a:cs typeface="Montserrat Alternates"/>
                        <a:sym typeface="Montserrat Alternates"/>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EFEFEF">
                          <a:alpha val="0"/>
                        </a:srgbClr>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lt1"/>
                          </a:solidFill>
                          <a:latin typeface="Muli"/>
                          <a:ea typeface="Muli"/>
                          <a:cs typeface="Muli"/>
                          <a:sym typeface="Muli"/>
                        </a:rPr>
                        <a:t>[S.M.A.R.T goal]</a:t>
                      </a:r>
                      <a:endParaRPr i="1" sz="1200">
                        <a:solidFill>
                          <a:schemeClr val="lt1"/>
                        </a:solidFill>
                        <a:latin typeface="Muli"/>
                        <a:ea typeface="Muli"/>
                        <a:cs typeface="Muli"/>
                        <a:sym typeface="Muli"/>
                      </a:endParaRPr>
                    </a:p>
                  </a:txBody>
                  <a:tcPr marT="91425" marB="91425" marR="91425" marL="182875" anchor="ctr">
                    <a:lnL cap="flat" cmpd="sng" w="28575">
                      <a:solidFill>
                        <a:srgbClr val="EFEFEF">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solidFill>
                      <a:srgbClr val="FFFFFF"/>
                    </a:solidFill>
                  </a:tcPr>
                </a:tc>
              </a:tr>
              <a:tr h="727200">
                <a:tc>
                  <a:txBody>
                    <a:bodyPr/>
                    <a:lstStyle/>
                    <a:p>
                      <a:pPr indent="0" lvl="0" marL="0" rtl="0" algn="ctr">
                        <a:spcBef>
                          <a:spcPts val="0"/>
                        </a:spcBef>
                        <a:spcAft>
                          <a:spcPts val="0"/>
                        </a:spcAft>
                        <a:buNone/>
                      </a:pPr>
                      <a:r>
                        <a:rPr b="1" lang="en" sz="2600">
                          <a:solidFill>
                            <a:schemeClr val="accent6"/>
                          </a:solidFill>
                          <a:latin typeface="Montserrat Alternates"/>
                          <a:ea typeface="Montserrat Alternates"/>
                          <a:cs typeface="Montserrat Alternates"/>
                          <a:sym typeface="Montserrat Alternates"/>
                        </a:rPr>
                        <a:t>4</a:t>
                      </a:r>
                      <a:endParaRPr b="1" sz="2600">
                        <a:solidFill>
                          <a:schemeClr val="accent6"/>
                        </a:solidFill>
                        <a:latin typeface="Montserrat Alternates"/>
                        <a:ea typeface="Montserrat Alternates"/>
                        <a:cs typeface="Montserrat Alternates"/>
                        <a:sym typeface="Montserrat Alternates"/>
                      </a:endParaRPr>
                    </a:p>
                  </a:txBody>
                  <a:tcPr marT="91425" marB="91425" marR="91425" marL="91425" anchor="ctr">
                    <a:lnL cap="flat" cmpd="sng" w="28575">
                      <a:solidFill>
                        <a:srgbClr val="FFFFFF"/>
                      </a:solidFill>
                      <a:prstDash val="solid"/>
                      <a:round/>
                      <a:headEnd len="sm" w="sm" type="none"/>
                      <a:tailEnd len="sm" w="sm" type="none"/>
                    </a:lnL>
                    <a:lnR cap="flat" cmpd="sng" w="28575">
                      <a:solidFill>
                        <a:srgbClr val="EFEFEF">
                          <a:alpha val="0"/>
                        </a:srgbClr>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lt1"/>
                          </a:solidFill>
                          <a:latin typeface="Muli"/>
                          <a:ea typeface="Muli"/>
                          <a:cs typeface="Muli"/>
                          <a:sym typeface="Muli"/>
                        </a:rPr>
                        <a:t>[S.M.A.R.T goal]</a:t>
                      </a:r>
                      <a:endParaRPr sz="1200">
                        <a:solidFill>
                          <a:schemeClr val="lt1"/>
                        </a:solidFill>
                        <a:latin typeface="Muli"/>
                        <a:ea typeface="Muli"/>
                        <a:cs typeface="Muli"/>
                        <a:sym typeface="Muli"/>
                      </a:endParaRPr>
                    </a:p>
                  </a:txBody>
                  <a:tcPr marT="91425" marB="91425" marR="91425" marL="182875" anchor="ctr">
                    <a:lnL cap="flat" cmpd="sng" w="28575">
                      <a:solidFill>
                        <a:srgbClr val="EFEFEF">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chemeClr val="lt2"/>
                    </a:solidFill>
                  </a:tcPr>
                </a:tc>
              </a:tr>
            </a:tbl>
          </a:graphicData>
        </a:graphic>
      </p:graphicFrame>
      <p:sp>
        <p:nvSpPr>
          <p:cNvPr id="124" name="Google Shape;124;p29"/>
          <p:cNvSpPr txBox="1"/>
          <p:nvPr/>
        </p:nvSpPr>
        <p:spPr>
          <a:xfrm>
            <a:off x="318750" y="355925"/>
            <a:ext cx="7638300" cy="536400"/>
          </a:xfrm>
          <a:prstGeom prst="rect">
            <a:avLst/>
          </a:prstGeom>
          <a:noFill/>
          <a:ln>
            <a:noFill/>
          </a:ln>
        </p:spPr>
        <p:txBody>
          <a:bodyPr anchorCtr="0" anchor="t" bIns="91425" lIns="57150" spcFirstLastPara="1" rIns="91425" wrap="square" tIns="91425">
            <a:noAutofit/>
          </a:bodyPr>
          <a:lstStyle/>
          <a:p>
            <a:pPr indent="0" lvl="0" marL="0" rtl="0" algn="l">
              <a:lnSpc>
                <a:spcPct val="90000"/>
              </a:lnSpc>
              <a:spcBef>
                <a:spcPts val="0"/>
              </a:spcBef>
              <a:spcAft>
                <a:spcPts val="0"/>
              </a:spcAft>
              <a:buNone/>
            </a:pPr>
            <a:r>
              <a:rPr lang="en" sz="2800">
                <a:solidFill>
                  <a:schemeClr val="dk1"/>
                </a:solidFill>
                <a:latin typeface="Montserrat Alternates ExtraBold"/>
                <a:ea typeface="Montserrat Alternates ExtraBold"/>
                <a:cs typeface="Montserrat Alternates ExtraBold"/>
                <a:sym typeface="Montserrat Alternates ExtraBold"/>
              </a:rPr>
              <a:t>Social Media Goals</a:t>
            </a:r>
            <a:endParaRPr sz="2800">
              <a:solidFill>
                <a:schemeClr val="dk1"/>
              </a:solidFill>
              <a:latin typeface="Montserrat Alternates ExtraBold"/>
              <a:ea typeface="Montserrat Alternates ExtraBold"/>
              <a:cs typeface="Montserrat Alternates ExtraBold"/>
              <a:sym typeface="Montserrat Alternates ExtraBold"/>
            </a:endParaRPr>
          </a:p>
        </p:txBody>
      </p:sp>
      <p:cxnSp>
        <p:nvCxnSpPr>
          <p:cNvPr id="125" name="Google Shape;125;p29"/>
          <p:cNvCxnSpPr/>
          <p:nvPr/>
        </p:nvCxnSpPr>
        <p:spPr>
          <a:xfrm>
            <a:off x="2959000" y="-355975"/>
            <a:ext cx="711900" cy="71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Hootsuite Master Deck Template 2019">
  <a:themeElements>
    <a:clrScheme name="Simple Light">
      <a:dk1>
        <a:srgbClr val="FF4C46"/>
      </a:dk1>
      <a:lt1>
        <a:srgbClr val="012B3A"/>
      </a:lt1>
      <a:dk2>
        <a:srgbClr val="DFFFDE"/>
      </a:dk2>
      <a:lt2>
        <a:srgbClr val="B2FFC6"/>
      </a:lt2>
      <a:accent1>
        <a:srgbClr val="87F8AE"/>
      </a:accent1>
      <a:accent2>
        <a:srgbClr val="42D49C"/>
      </a:accent2>
      <a:accent3>
        <a:srgbClr val="00A68A"/>
      </a:accent3>
      <a:accent4>
        <a:srgbClr val="007978"/>
      </a:accent4>
      <a:accent5>
        <a:srgbClr val="00496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