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4"/>
  </p:notesMasterIdLst>
  <p:handoutMasterIdLst>
    <p:handoutMasterId r:id="rId15"/>
  </p:handoutMasterIdLst>
  <p:sldIdLst>
    <p:sldId id="314" r:id="rId5"/>
    <p:sldId id="305" r:id="rId6"/>
    <p:sldId id="326" r:id="rId7"/>
    <p:sldId id="306" r:id="rId8"/>
    <p:sldId id="308" r:id="rId9"/>
    <p:sldId id="317" r:id="rId10"/>
    <p:sldId id="320" r:id="rId11"/>
    <p:sldId id="321" r:id="rId12"/>
    <p:sldId id="323" r:id="rId13"/>
  </p:sldIdLst>
  <p:sldSz cx="9144000" cy="6858000" type="screen4x3"/>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2">
          <p15:clr>
            <a:srgbClr val="A4A3A4"/>
          </p15:clr>
        </p15:guide>
        <p15:guide id="2" orient="horz" pos="4071">
          <p15:clr>
            <a:srgbClr val="A4A3A4"/>
          </p15:clr>
        </p15:guide>
        <p15:guide id="3" orient="horz" pos="2387">
          <p15:clr>
            <a:srgbClr val="A4A3A4"/>
          </p15:clr>
        </p15:guide>
        <p15:guide id="4" orient="horz" pos="4216">
          <p15:clr>
            <a:srgbClr val="A4A3A4"/>
          </p15:clr>
        </p15:guide>
        <p15:guide id="5" orient="horz" pos="801">
          <p15:clr>
            <a:srgbClr val="A4A3A4"/>
          </p15:clr>
        </p15:guide>
        <p15:guide id="6" orient="horz" pos="695">
          <p15:clr>
            <a:srgbClr val="A4A3A4"/>
          </p15:clr>
        </p15:guide>
        <p15:guide id="7" orient="horz" pos="4142">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2936">
          <p15:clr>
            <a:srgbClr val="A4A3A4"/>
          </p15:clr>
        </p15:guide>
        <p15:guide id="13" pos="4172">
          <p15:clr>
            <a:srgbClr val="A4A3A4"/>
          </p15:clr>
        </p15:guide>
        <p15:guide id="14" pos="1585">
          <p15:clr>
            <a:srgbClr val="A4A3A4"/>
          </p15:clr>
        </p15:guide>
        <p15:guide id="15" pos="36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D98029"/>
    <a:srgbClr val="F30500"/>
    <a:srgbClr val="000000"/>
    <a:srgbClr val="FF0000"/>
    <a:srgbClr val="EDCAED"/>
    <a:srgbClr val="C85FC8"/>
    <a:srgbClr val="722772"/>
    <a:srgbClr val="869ECC"/>
    <a:srgbClr val="AAAC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showGuides="1">
      <p:cViewPr varScale="1">
        <p:scale>
          <a:sx n="74" d="100"/>
          <a:sy n="74" d="100"/>
        </p:scale>
        <p:origin x="1290" y="72"/>
      </p:cViewPr>
      <p:guideLst>
        <p:guide orient="horz" pos="602"/>
        <p:guide orient="horz" pos="4071"/>
        <p:guide orient="horz" pos="2387"/>
        <p:guide orient="horz" pos="4216"/>
        <p:guide orient="horz" pos="801"/>
        <p:guide orient="horz" pos="695"/>
        <p:guide orient="horz" pos="4142"/>
        <p:guide pos="2880"/>
        <p:guide pos="288"/>
        <p:guide pos="5501"/>
        <p:guide pos="2824"/>
        <p:guide pos="2936"/>
        <p:guide pos="4172"/>
        <p:guide pos="1585"/>
        <p:guide pos="3603"/>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9A542-5F96-429C-A142-F2183D5D4B2A}" type="doc">
      <dgm:prSet loTypeId="urn:microsoft.com/office/officeart/2005/8/layout/chevronAccent" loCatId="process" qsTypeId="urn:microsoft.com/office/officeart/2005/8/quickstyle/simple1" qsCatId="simple" csTypeId="urn:microsoft.com/office/officeart/2005/8/colors/colorful3" csCatId="colorful" phldr="1"/>
      <dgm:spPr/>
      <dgm:t>
        <a:bodyPr/>
        <a:lstStyle/>
        <a:p>
          <a:endParaRPr lang="en-US"/>
        </a:p>
      </dgm:t>
    </dgm:pt>
    <dgm:pt modelId="{6D807909-6CF9-44AA-B79F-D289A4B2173F}">
      <dgm:prSet phldrT="[Text]" custT="1"/>
      <dgm:spPr>
        <a:xfrm>
          <a:off x="260831" y="198253"/>
          <a:ext cx="1500534" cy="563874"/>
        </a:xfrm>
        <a:solidFill>
          <a:sysClr val="window" lastClr="FFFFFF">
            <a:alpha val="90000"/>
            <a:hueOff val="0"/>
            <a:satOff val="0"/>
            <a:lumOff val="0"/>
            <a:alphaOff val="0"/>
          </a:sysClr>
        </a:solidFill>
        <a:ln w="25400" cap="flat" cmpd="sng" algn="ctr">
          <a:solidFill>
            <a:srgbClr val="A04DA3">
              <a:hueOff val="0"/>
              <a:satOff val="0"/>
              <a:lumOff val="0"/>
              <a:alphaOff val="0"/>
            </a:srgbClr>
          </a:solidFill>
          <a:prstDash val="solid"/>
        </a:ln>
        <a:effectLst/>
      </dgm:spPr>
      <dgm:t>
        <a:bodyPr/>
        <a:lstStyle/>
        <a:p>
          <a:pPr>
            <a:spcAft>
              <a:spcPct val="35000"/>
            </a:spcAft>
          </a:pPr>
          <a:r>
            <a:rPr lang="en-GB" sz="1400" b="1" i="0" noProof="0" dirty="0" smtClean="0">
              <a:solidFill>
                <a:sysClr val="windowText" lastClr="000000">
                  <a:hueOff val="0"/>
                  <a:satOff val="0"/>
                  <a:lumOff val="0"/>
                  <a:alphaOff val="0"/>
                </a:sysClr>
              </a:solidFill>
              <a:latin typeface="+mn-lt"/>
              <a:ea typeface="+mn-ea"/>
              <a:cs typeface="Calibri" pitchFamily="34" charset="0"/>
            </a:rPr>
            <a:t>Identify  Specialties</a:t>
          </a:r>
          <a:endParaRPr lang="en-GB" sz="1400" b="0" i="0" noProof="0" dirty="0" smtClean="0">
            <a:solidFill>
              <a:sysClr val="windowText" lastClr="000000">
                <a:hueOff val="0"/>
                <a:satOff val="0"/>
                <a:lumOff val="0"/>
                <a:alphaOff val="0"/>
              </a:sysClr>
            </a:solidFill>
            <a:latin typeface="+mn-lt"/>
            <a:ea typeface="+mn-ea"/>
            <a:cs typeface="Calibri" pitchFamily="34" charset="0"/>
          </a:endParaRPr>
        </a:p>
        <a:p>
          <a:pPr>
            <a:spcAft>
              <a:spcPct val="35000"/>
            </a:spcAft>
          </a:pPr>
          <a:endParaRPr lang="en-GB" sz="1400" b="0" i="0" noProof="0" dirty="0" smtClean="0">
            <a:solidFill>
              <a:sysClr val="windowText" lastClr="000000">
                <a:hueOff val="0"/>
                <a:satOff val="0"/>
                <a:lumOff val="0"/>
                <a:alphaOff val="0"/>
              </a:sysClr>
            </a:solidFill>
            <a:latin typeface="Arial"/>
            <a:ea typeface="+mn-ea"/>
            <a:cs typeface="+mn-cs"/>
          </a:endParaRPr>
        </a:p>
      </dgm:t>
    </dgm:pt>
    <dgm:pt modelId="{4AA1D702-D6F7-422F-AA8B-DB93EBAA702B}" type="parTrans" cxnId="{AE073E42-7788-4571-92BA-967CCE72BDFB}">
      <dgm:prSet/>
      <dgm:spPr/>
      <dgm:t>
        <a:bodyPr/>
        <a:lstStyle/>
        <a:p>
          <a:endParaRPr lang="en-US" sz="1400" b="0"/>
        </a:p>
      </dgm:t>
    </dgm:pt>
    <dgm:pt modelId="{74561660-E468-433A-A12C-EADBC2708CF7}" type="sibTrans" cxnId="{AE073E42-7788-4571-92BA-967CCE72BDFB}">
      <dgm:prSet/>
      <dgm:spPr/>
      <dgm:t>
        <a:bodyPr/>
        <a:lstStyle/>
        <a:p>
          <a:endParaRPr lang="en-US" sz="1400" b="0"/>
        </a:p>
      </dgm:t>
    </dgm:pt>
    <dgm:pt modelId="{C48685B6-339A-4C3F-A3E9-4EAFB7474BE3}">
      <dgm:prSet phldrT="[Text]" custT="1"/>
      <dgm:spPr>
        <a:xfrm>
          <a:off x="3864937" y="198253"/>
          <a:ext cx="1500534" cy="563874"/>
        </a:xfrm>
        <a:solidFill>
          <a:sysClr val="window" lastClr="FFFFFF">
            <a:alpha val="90000"/>
            <a:hueOff val="0"/>
            <a:satOff val="0"/>
            <a:lumOff val="0"/>
            <a:alphaOff val="0"/>
          </a:sysClr>
        </a:solidFill>
        <a:ln w="25400" cap="flat" cmpd="sng" algn="ctr">
          <a:solidFill>
            <a:srgbClr val="A04DA3">
              <a:hueOff val="-8269636"/>
              <a:satOff val="13411"/>
              <a:lumOff val="98"/>
              <a:alphaOff val="0"/>
            </a:srgbClr>
          </a:solidFill>
          <a:prstDash val="solid"/>
        </a:ln>
        <a:effectLst/>
      </dgm:spPr>
      <dgm:t>
        <a:bodyPr/>
        <a:lstStyle/>
        <a:p>
          <a:pPr>
            <a:spcAft>
              <a:spcPct val="35000"/>
            </a:spcAft>
          </a:pPr>
          <a:r>
            <a:rPr lang="en-GB" sz="1400" b="1" noProof="0" dirty="0" smtClean="0">
              <a:solidFill>
                <a:sysClr val="windowText" lastClr="000000">
                  <a:hueOff val="0"/>
                  <a:satOff val="0"/>
                  <a:lumOff val="0"/>
                  <a:alphaOff val="0"/>
                </a:sysClr>
              </a:solidFill>
              <a:latin typeface="Arial"/>
              <a:ea typeface="+mn-ea"/>
              <a:cs typeface="+mn-cs"/>
            </a:rPr>
            <a:t>Validate Proficiency</a:t>
          </a:r>
        </a:p>
        <a:p>
          <a:pPr>
            <a:spcAft>
              <a:spcPct val="35000"/>
            </a:spcAft>
          </a:pPr>
          <a:endParaRPr lang="en-GB" sz="1400" b="0" noProof="0" dirty="0" smtClean="0">
            <a:solidFill>
              <a:sysClr val="windowText" lastClr="000000">
                <a:hueOff val="0"/>
                <a:satOff val="0"/>
                <a:lumOff val="0"/>
                <a:alphaOff val="0"/>
              </a:sysClr>
            </a:solidFill>
            <a:latin typeface="Arial"/>
            <a:ea typeface="+mn-ea"/>
            <a:cs typeface="+mn-cs"/>
          </a:endParaRPr>
        </a:p>
      </dgm:t>
    </dgm:pt>
    <dgm:pt modelId="{F82EB479-D7D1-48BB-81FB-BC152B69F7B2}" type="parTrans" cxnId="{EAE60F24-EB61-44D3-B702-C2863C3CAF9F}">
      <dgm:prSet/>
      <dgm:spPr/>
      <dgm:t>
        <a:bodyPr/>
        <a:lstStyle/>
        <a:p>
          <a:endParaRPr lang="en-US" sz="1400" b="0"/>
        </a:p>
      </dgm:t>
    </dgm:pt>
    <dgm:pt modelId="{37515C94-8B89-4081-9127-6CE2FDB3DCF1}" type="sibTrans" cxnId="{EAE60F24-EB61-44D3-B702-C2863C3CAF9F}">
      <dgm:prSet/>
      <dgm:spPr/>
      <dgm:t>
        <a:bodyPr/>
        <a:lstStyle/>
        <a:p>
          <a:endParaRPr lang="en-US" sz="1400" b="0"/>
        </a:p>
      </dgm:t>
    </dgm:pt>
    <dgm:pt modelId="{21C4E975-3B66-4912-A9AD-4EA6666F2704}">
      <dgm:prSet phldrT="[Text]" custT="1"/>
      <dgm:spPr>
        <a:xfrm>
          <a:off x="5666989" y="198253"/>
          <a:ext cx="1500534" cy="563874"/>
        </a:xfrm>
        <a:solidFill>
          <a:sysClr val="window" lastClr="FFFFFF">
            <a:alpha val="90000"/>
            <a:hueOff val="0"/>
            <a:satOff val="0"/>
            <a:lumOff val="0"/>
            <a:alphaOff val="0"/>
          </a:sysClr>
        </a:solidFill>
        <a:ln w="25400" cap="flat" cmpd="sng" algn="ctr">
          <a:solidFill>
            <a:srgbClr val="A04DA3">
              <a:hueOff val="-12404454"/>
              <a:satOff val="20116"/>
              <a:lumOff val="148"/>
              <a:alphaOff val="0"/>
            </a:srgbClr>
          </a:solidFill>
          <a:prstDash val="solid"/>
        </a:ln>
        <a:effectLst/>
      </dgm:spPr>
      <dgm:t>
        <a:bodyPr/>
        <a:lstStyle/>
        <a:p>
          <a:pPr>
            <a:spcAft>
              <a:spcPts val="600"/>
            </a:spcAft>
          </a:pPr>
          <a:r>
            <a:rPr lang="en-GB" sz="1400" b="1" noProof="0" dirty="0" smtClean="0">
              <a:solidFill>
                <a:sysClr val="windowText" lastClr="000000">
                  <a:hueOff val="0"/>
                  <a:satOff val="0"/>
                  <a:lumOff val="0"/>
                  <a:alphaOff val="0"/>
                </a:sysClr>
              </a:solidFill>
              <a:latin typeface="Arial"/>
              <a:ea typeface="+mn-ea"/>
              <a:cs typeface="+mn-cs"/>
            </a:rPr>
            <a:t>Integrate</a:t>
          </a:r>
        </a:p>
        <a:p>
          <a:pPr>
            <a:spcAft>
              <a:spcPts val="600"/>
            </a:spcAft>
          </a:pPr>
          <a:endParaRPr lang="en-GB" sz="700" b="1" noProof="0" dirty="0" smtClean="0">
            <a:solidFill>
              <a:sysClr val="windowText" lastClr="000000">
                <a:hueOff val="0"/>
                <a:satOff val="0"/>
                <a:lumOff val="0"/>
                <a:alphaOff val="0"/>
              </a:sysClr>
            </a:solidFill>
            <a:latin typeface="Arial"/>
            <a:ea typeface="+mn-ea"/>
            <a:cs typeface="+mn-cs"/>
          </a:endParaRPr>
        </a:p>
        <a:p>
          <a:pPr>
            <a:spcAft>
              <a:spcPts val="600"/>
            </a:spcAft>
          </a:pPr>
          <a:endParaRPr lang="en-GB" sz="1200" b="0" noProof="0" dirty="0">
            <a:solidFill>
              <a:sysClr val="windowText" lastClr="000000">
                <a:hueOff val="0"/>
                <a:satOff val="0"/>
                <a:lumOff val="0"/>
                <a:alphaOff val="0"/>
              </a:sysClr>
            </a:solidFill>
            <a:latin typeface="Arial"/>
            <a:ea typeface="+mn-ea"/>
            <a:cs typeface="+mn-cs"/>
          </a:endParaRPr>
        </a:p>
      </dgm:t>
    </dgm:pt>
    <dgm:pt modelId="{327969BF-A4B6-4F6E-B9DC-5F0A4F3A4223}" type="parTrans" cxnId="{1E733138-0411-4F5F-BE55-000737EBAC09}">
      <dgm:prSet/>
      <dgm:spPr/>
      <dgm:t>
        <a:bodyPr/>
        <a:lstStyle/>
        <a:p>
          <a:endParaRPr lang="en-US" sz="1800"/>
        </a:p>
      </dgm:t>
    </dgm:pt>
    <dgm:pt modelId="{5382854B-D3BF-436D-A953-F0133265CDC7}" type="sibTrans" cxnId="{1E733138-0411-4F5F-BE55-000737EBAC09}">
      <dgm:prSet/>
      <dgm:spPr/>
      <dgm:t>
        <a:bodyPr/>
        <a:lstStyle/>
        <a:p>
          <a:endParaRPr lang="en-US" sz="1800"/>
        </a:p>
      </dgm:t>
    </dgm:pt>
    <dgm:pt modelId="{CA692820-B277-4360-84BF-C24D48D8766A}">
      <dgm:prSet phldrT="[Text]" custT="1"/>
      <dgm:spPr>
        <a:xfrm>
          <a:off x="5666989" y="198253"/>
          <a:ext cx="1500534" cy="563874"/>
        </a:xfrm>
        <a:solidFill>
          <a:sysClr val="window" lastClr="FFFFFF">
            <a:alpha val="90000"/>
            <a:hueOff val="0"/>
            <a:satOff val="0"/>
            <a:lumOff val="0"/>
            <a:alphaOff val="0"/>
          </a:sysClr>
        </a:solidFill>
        <a:ln w="25400" cap="flat" cmpd="sng" algn="ctr">
          <a:solidFill>
            <a:srgbClr val="A04DA3">
              <a:hueOff val="-12404454"/>
              <a:satOff val="20116"/>
              <a:lumOff val="148"/>
              <a:alphaOff val="0"/>
            </a:srgbClr>
          </a:solidFill>
          <a:prstDash val="solid"/>
        </a:ln>
        <a:effectLst/>
      </dgm:spPr>
      <dgm:t>
        <a:bodyPr/>
        <a:lstStyle/>
        <a:p>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Assessed proficiency integrated into </a:t>
          </a:r>
          <a:r>
            <a:rPr lang="en-GB" sz="1200" b="1" noProof="0" dirty="0" smtClean="0">
              <a:solidFill>
                <a:sysClr val="windowText" lastClr="000000">
                  <a:hueOff val="0"/>
                  <a:satOff val="0"/>
                  <a:lumOff val="0"/>
                  <a:alphaOff val="0"/>
                </a:sysClr>
              </a:solidFill>
              <a:latin typeface="Arial" pitchFamily="34" charset="0"/>
              <a:ea typeface="+mn-ea"/>
              <a:cs typeface="Arial" pitchFamily="34" charset="0"/>
            </a:rPr>
            <a:t>SAP</a:t>
          </a:r>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a:t>
          </a:r>
          <a:endParaRPr lang="en-GB" sz="1200" b="0" noProof="0" dirty="0">
            <a:solidFill>
              <a:sysClr val="windowText" lastClr="000000">
                <a:hueOff val="0"/>
                <a:satOff val="0"/>
                <a:lumOff val="0"/>
                <a:alphaOff val="0"/>
              </a:sysClr>
            </a:solidFill>
            <a:latin typeface="Arial" pitchFamily="34" charset="0"/>
            <a:ea typeface="+mn-ea"/>
            <a:cs typeface="Arial" pitchFamily="34" charset="0"/>
          </a:endParaRPr>
        </a:p>
      </dgm:t>
    </dgm:pt>
    <dgm:pt modelId="{A659335A-AE3D-49C8-96D6-03B74298619C}" type="parTrans" cxnId="{A4C31979-7210-4EFE-9E5D-1C6C0FAAADB7}">
      <dgm:prSet/>
      <dgm:spPr/>
      <dgm:t>
        <a:bodyPr/>
        <a:lstStyle/>
        <a:p>
          <a:endParaRPr lang="en-US" sz="1800"/>
        </a:p>
      </dgm:t>
    </dgm:pt>
    <dgm:pt modelId="{CA6934E4-7B63-465A-818C-D02E319CA8DE}" type="sibTrans" cxnId="{A4C31979-7210-4EFE-9E5D-1C6C0FAAADB7}">
      <dgm:prSet/>
      <dgm:spPr/>
      <dgm:t>
        <a:bodyPr/>
        <a:lstStyle/>
        <a:p>
          <a:endParaRPr lang="en-US" sz="1800"/>
        </a:p>
      </dgm:t>
    </dgm:pt>
    <dgm:pt modelId="{5FAF0C54-9DA2-4AD6-AF10-C5BF5E7F6C6C}">
      <dgm:prSet phldrT="[Text]" custT="1"/>
      <dgm:spPr>
        <a:xfrm>
          <a:off x="5666989" y="198253"/>
          <a:ext cx="1500534" cy="563874"/>
        </a:xfrm>
        <a:solidFill>
          <a:sysClr val="window" lastClr="FFFFFF">
            <a:alpha val="90000"/>
            <a:hueOff val="0"/>
            <a:satOff val="0"/>
            <a:lumOff val="0"/>
            <a:alphaOff val="0"/>
          </a:sysClr>
        </a:solidFill>
        <a:ln w="25400" cap="flat" cmpd="sng" algn="ctr">
          <a:solidFill>
            <a:srgbClr val="A04DA3">
              <a:hueOff val="-12404454"/>
              <a:satOff val="20116"/>
              <a:lumOff val="148"/>
              <a:alphaOff val="0"/>
            </a:srgbClr>
          </a:solidFill>
          <a:prstDash val="solid"/>
        </a:ln>
        <a:effectLst/>
      </dgm:spPr>
      <dgm:t>
        <a:bodyPr/>
        <a:lstStyle/>
        <a:p>
          <a:r>
            <a:rPr lang="en-US" sz="1200" b="1" dirty="0" smtClean="0"/>
            <a:t>Reporting</a:t>
          </a:r>
          <a:r>
            <a:rPr lang="en-US" sz="1200" dirty="0" smtClean="0"/>
            <a:t> on proficiency by specialty</a:t>
          </a:r>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a:t>
          </a:r>
          <a:endParaRPr lang="en-GB" sz="1200" b="0" noProof="0" dirty="0">
            <a:solidFill>
              <a:sysClr val="windowText" lastClr="000000">
                <a:hueOff val="0"/>
                <a:satOff val="0"/>
                <a:lumOff val="0"/>
                <a:alphaOff val="0"/>
              </a:sysClr>
            </a:solidFill>
            <a:latin typeface="Arial" pitchFamily="34" charset="0"/>
            <a:ea typeface="+mn-ea"/>
            <a:cs typeface="Arial" pitchFamily="34" charset="0"/>
          </a:endParaRPr>
        </a:p>
      </dgm:t>
    </dgm:pt>
    <dgm:pt modelId="{EA9EA99D-9B36-4E69-9C4D-B5AC7D0E9953}" type="parTrans" cxnId="{9A4EFE21-7196-4B31-B5DF-124291CF06FD}">
      <dgm:prSet/>
      <dgm:spPr/>
      <dgm:t>
        <a:bodyPr/>
        <a:lstStyle/>
        <a:p>
          <a:endParaRPr lang="en-US" sz="1800"/>
        </a:p>
      </dgm:t>
    </dgm:pt>
    <dgm:pt modelId="{64C0583F-01B7-4026-BF7E-B0E906520A1A}" type="sibTrans" cxnId="{9A4EFE21-7196-4B31-B5DF-124291CF06FD}">
      <dgm:prSet/>
      <dgm:spPr/>
      <dgm:t>
        <a:bodyPr/>
        <a:lstStyle/>
        <a:p>
          <a:endParaRPr lang="en-US" sz="1800"/>
        </a:p>
      </dgm:t>
    </dgm:pt>
    <dgm:pt modelId="{09B110EF-A4C3-4328-9DDF-27A14FB2BC1F}">
      <dgm:prSet phldrT="[Text]" custT="1"/>
      <dgm:spPr>
        <a:xfrm>
          <a:off x="5666989" y="198253"/>
          <a:ext cx="1500534" cy="563874"/>
        </a:xfrm>
        <a:solidFill>
          <a:sysClr val="window" lastClr="FFFFFF">
            <a:alpha val="90000"/>
            <a:hueOff val="0"/>
            <a:satOff val="0"/>
            <a:lumOff val="0"/>
            <a:alphaOff val="0"/>
          </a:sysClr>
        </a:solidFill>
        <a:ln w="25400" cap="flat" cmpd="sng" algn="ctr">
          <a:solidFill>
            <a:srgbClr val="A04DA3">
              <a:hueOff val="-12404454"/>
              <a:satOff val="20116"/>
              <a:lumOff val="148"/>
              <a:alphaOff val="0"/>
            </a:srgbClr>
          </a:solidFill>
          <a:prstDash val="solid"/>
        </a:ln>
        <a:effectLst/>
      </dgm:spPr>
      <dgm:t>
        <a:bodyPr/>
        <a:lstStyle/>
        <a:p>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Integrated into </a:t>
          </a:r>
          <a:r>
            <a:rPr lang="en-GB" sz="1200" b="1" noProof="0" dirty="0" smtClean="0">
              <a:solidFill>
                <a:sysClr val="windowText" lastClr="000000">
                  <a:hueOff val="0"/>
                  <a:satOff val="0"/>
                  <a:lumOff val="0"/>
                  <a:alphaOff val="0"/>
                </a:sysClr>
              </a:solidFill>
              <a:latin typeface="Arial" pitchFamily="34" charset="0"/>
              <a:ea typeface="+mn-ea"/>
              <a:cs typeface="Arial" pitchFamily="34" charset="0"/>
            </a:rPr>
            <a:t>myScheduling</a:t>
          </a:r>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 to support repeat staffing.</a:t>
          </a:r>
          <a:endParaRPr lang="en-GB" sz="1200" b="0" noProof="0" dirty="0">
            <a:solidFill>
              <a:sysClr val="windowText" lastClr="000000">
                <a:hueOff val="0"/>
                <a:satOff val="0"/>
                <a:lumOff val="0"/>
                <a:alphaOff val="0"/>
              </a:sysClr>
            </a:solidFill>
            <a:latin typeface="Arial" pitchFamily="34" charset="0"/>
            <a:ea typeface="+mn-ea"/>
            <a:cs typeface="Arial" pitchFamily="34" charset="0"/>
          </a:endParaRPr>
        </a:p>
      </dgm:t>
    </dgm:pt>
    <dgm:pt modelId="{5D1A99FE-FC05-4B06-8103-713BC769388F}" type="parTrans" cxnId="{6ECFCBBF-9E78-470B-ACCB-92D67ABF4E85}">
      <dgm:prSet/>
      <dgm:spPr/>
      <dgm:t>
        <a:bodyPr/>
        <a:lstStyle/>
        <a:p>
          <a:endParaRPr lang="en-US" sz="1800"/>
        </a:p>
      </dgm:t>
    </dgm:pt>
    <dgm:pt modelId="{5E2678E3-218C-4B72-827B-97F6FA5EE9B0}" type="sibTrans" cxnId="{6ECFCBBF-9E78-470B-ACCB-92D67ABF4E85}">
      <dgm:prSet/>
      <dgm:spPr/>
      <dgm:t>
        <a:bodyPr/>
        <a:lstStyle/>
        <a:p>
          <a:endParaRPr lang="en-US" sz="1800"/>
        </a:p>
      </dgm:t>
    </dgm:pt>
    <dgm:pt modelId="{663E8981-A630-4FC9-BBBC-A20A0E228166}">
      <dgm:prSet phldrT="[Text]" custT="1"/>
      <dgm:spPr>
        <a:xfrm>
          <a:off x="5666989" y="198253"/>
          <a:ext cx="1500534" cy="563874"/>
        </a:xfrm>
        <a:solidFill>
          <a:sysClr val="window" lastClr="FFFFFF">
            <a:alpha val="90000"/>
            <a:hueOff val="0"/>
            <a:satOff val="0"/>
            <a:lumOff val="0"/>
            <a:alphaOff val="0"/>
          </a:sysClr>
        </a:solidFill>
        <a:ln w="25400" cap="flat" cmpd="sng" algn="ctr">
          <a:solidFill>
            <a:srgbClr val="A04DA3">
              <a:hueOff val="-12404454"/>
              <a:satOff val="20116"/>
              <a:lumOff val="148"/>
              <a:alphaOff val="0"/>
            </a:srgbClr>
          </a:solidFill>
          <a:prstDash val="solid"/>
        </a:ln>
        <a:effectLst/>
      </dgm:spPr>
      <dgm:t>
        <a:bodyPr/>
        <a:lstStyle/>
        <a:p>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Integrated into </a:t>
          </a:r>
          <a:r>
            <a:rPr lang="en-GB" sz="1200" b="1" noProof="0" dirty="0" smtClean="0">
              <a:solidFill>
                <a:sysClr val="windowText" lastClr="000000">
                  <a:hueOff val="0"/>
                  <a:satOff val="0"/>
                  <a:lumOff val="0"/>
                  <a:alphaOff val="0"/>
                </a:sysClr>
              </a:solidFill>
              <a:latin typeface="Arial" pitchFamily="34" charset="0"/>
              <a:ea typeface="+mn-ea"/>
              <a:cs typeface="Arial" pitchFamily="34" charset="0"/>
            </a:rPr>
            <a:t>myLearning</a:t>
          </a:r>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 to support personalized proficiency-based curricula (roadmaps).</a:t>
          </a:r>
          <a:endParaRPr lang="en-GB" sz="1200" b="0" noProof="0" dirty="0">
            <a:solidFill>
              <a:sysClr val="windowText" lastClr="000000">
                <a:hueOff val="0"/>
                <a:satOff val="0"/>
                <a:lumOff val="0"/>
                <a:alphaOff val="0"/>
              </a:sysClr>
            </a:solidFill>
            <a:latin typeface="Arial" pitchFamily="34" charset="0"/>
            <a:ea typeface="+mn-ea"/>
            <a:cs typeface="Arial" pitchFamily="34" charset="0"/>
          </a:endParaRPr>
        </a:p>
      </dgm:t>
    </dgm:pt>
    <dgm:pt modelId="{F8FEC145-F546-40FA-A78E-CB9CCD526E2A}" type="parTrans" cxnId="{F733D797-2F3D-427E-A053-10B887A7F33D}">
      <dgm:prSet/>
      <dgm:spPr/>
      <dgm:t>
        <a:bodyPr/>
        <a:lstStyle/>
        <a:p>
          <a:endParaRPr lang="en-US" sz="1800"/>
        </a:p>
      </dgm:t>
    </dgm:pt>
    <dgm:pt modelId="{CCD41A32-DBB0-4AF9-A62C-17C0FAA7F86D}" type="sibTrans" cxnId="{F733D797-2F3D-427E-A053-10B887A7F33D}">
      <dgm:prSet/>
      <dgm:spPr/>
      <dgm:t>
        <a:bodyPr/>
        <a:lstStyle/>
        <a:p>
          <a:endParaRPr lang="en-US" sz="1800"/>
        </a:p>
      </dgm:t>
    </dgm:pt>
    <dgm:pt modelId="{C4191A0D-5928-4F1F-9D36-D1ED30470A9E}">
      <dgm:prSet phldrT="[Text]" custT="1"/>
      <dgm:spPr>
        <a:xfrm>
          <a:off x="7602521" y="198253"/>
          <a:ext cx="1233575" cy="563874"/>
        </a:xfrm>
        <a:solidFill>
          <a:sysClr val="window" lastClr="FFFFFF">
            <a:alpha val="90000"/>
            <a:hueOff val="0"/>
            <a:satOff val="0"/>
            <a:lumOff val="0"/>
            <a:alphaOff val="0"/>
          </a:sysClr>
        </a:solidFill>
        <a:ln w="25400" cap="flat" cmpd="sng" algn="ctr">
          <a:solidFill>
            <a:srgbClr val="A04DA3">
              <a:hueOff val="-16539272"/>
              <a:satOff val="26822"/>
              <a:lumOff val="197"/>
              <a:alphaOff val="0"/>
            </a:srgbClr>
          </a:solidFill>
          <a:prstDash val="solid"/>
        </a:ln>
        <a:effectLst/>
      </dgm:spPr>
      <dgm:t>
        <a:bodyPr/>
        <a:lstStyle/>
        <a:p>
          <a:pPr algn="l"/>
          <a:r>
            <a:rPr lang="en-GB" sz="1400" b="1" noProof="0" dirty="0" smtClean="0">
              <a:solidFill>
                <a:sysClr val="windowText" lastClr="000000">
                  <a:hueOff val="0"/>
                  <a:satOff val="0"/>
                  <a:lumOff val="0"/>
                  <a:alphaOff val="0"/>
                </a:sysClr>
              </a:solidFill>
              <a:latin typeface="Arial"/>
              <a:ea typeface="+mn-ea"/>
              <a:cs typeface="+mn-cs"/>
            </a:rPr>
            <a:t>Embed in Culture</a:t>
          </a:r>
          <a:endParaRPr lang="en-GB" sz="1400" b="1" noProof="0" dirty="0">
            <a:solidFill>
              <a:sysClr val="windowText" lastClr="000000">
                <a:hueOff val="0"/>
                <a:satOff val="0"/>
                <a:lumOff val="0"/>
                <a:alphaOff val="0"/>
              </a:sysClr>
            </a:solidFill>
            <a:latin typeface="Arial"/>
            <a:ea typeface="+mn-ea"/>
            <a:cs typeface="+mn-cs"/>
          </a:endParaRPr>
        </a:p>
      </dgm:t>
    </dgm:pt>
    <dgm:pt modelId="{6F0F3683-24FE-41C0-BB6D-96397E2482DE}" type="parTrans" cxnId="{066CE01A-E120-4CA5-93B8-09EB9BC0ED92}">
      <dgm:prSet/>
      <dgm:spPr/>
      <dgm:t>
        <a:bodyPr/>
        <a:lstStyle/>
        <a:p>
          <a:endParaRPr lang="en-US" sz="1800"/>
        </a:p>
      </dgm:t>
    </dgm:pt>
    <dgm:pt modelId="{1B7E36CE-AF7E-43D1-ABE7-DA5A1031B75D}" type="sibTrans" cxnId="{066CE01A-E120-4CA5-93B8-09EB9BC0ED92}">
      <dgm:prSet/>
      <dgm:spPr/>
      <dgm:t>
        <a:bodyPr/>
        <a:lstStyle/>
        <a:p>
          <a:endParaRPr lang="en-US" sz="1800"/>
        </a:p>
      </dgm:t>
    </dgm:pt>
    <dgm:pt modelId="{B4FCD130-575B-44AA-9A7A-7881D6345572}">
      <dgm:prSet phldrT="[Text]" custT="1"/>
      <dgm:spPr>
        <a:xfrm>
          <a:off x="7602521" y="198253"/>
          <a:ext cx="1233575" cy="563874"/>
        </a:xfrm>
        <a:solidFill>
          <a:sysClr val="window" lastClr="FFFFFF">
            <a:alpha val="90000"/>
            <a:hueOff val="0"/>
            <a:satOff val="0"/>
            <a:lumOff val="0"/>
            <a:alphaOff val="0"/>
          </a:sysClr>
        </a:solidFill>
        <a:ln w="25400" cap="flat" cmpd="sng" algn="ctr">
          <a:solidFill>
            <a:srgbClr val="A04DA3">
              <a:hueOff val="-16539272"/>
              <a:satOff val="26822"/>
              <a:lumOff val="197"/>
              <a:alphaOff val="0"/>
            </a:srgbClr>
          </a:solidFill>
          <a:prstDash val="solid"/>
        </a:ln>
        <a:effectLst/>
      </dgm:spPr>
      <dgm:t>
        <a:bodyPr/>
        <a:lstStyle/>
        <a:p>
          <a:pPr algn="l"/>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Specialty and proficiency are </a:t>
          </a:r>
          <a:r>
            <a:rPr lang="en-GB" sz="1200" b="1" noProof="0" dirty="0" smtClean="0">
              <a:solidFill>
                <a:sysClr val="windowText" lastClr="000000">
                  <a:hueOff val="0"/>
                  <a:satOff val="0"/>
                  <a:lumOff val="0"/>
                  <a:alphaOff val="0"/>
                </a:sysClr>
              </a:solidFill>
              <a:latin typeface="Arial" pitchFamily="34" charset="0"/>
              <a:ea typeface="+mn-ea"/>
              <a:cs typeface="Arial" pitchFamily="34" charset="0"/>
            </a:rPr>
            <a:t>meaningful</a:t>
          </a:r>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 for our people</a:t>
          </a:r>
          <a:endParaRPr lang="en-GB" sz="1200" b="0" noProof="0" dirty="0">
            <a:solidFill>
              <a:sysClr val="windowText" lastClr="000000">
                <a:hueOff val="0"/>
                <a:satOff val="0"/>
                <a:lumOff val="0"/>
                <a:alphaOff val="0"/>
              </a:sysClr>
            </a:solidFill>
            <a:latin typeface="Arial" pitchFamily="34" charset="0"/>
            <a:ea typeface="+mn-ea"/>
            <a:cs typeface="Arial" pitchFamily="34" charset="0"/>
          </a:endParaRPr>
        </a:p>
      </dgm:t>
    </dgm:pt>
    <dgm:pt modelId="{02308106-BEED-4F37-92E9-513AFCF16944}" type="parTrans" cxnId="{01250C49-08E4-42AB-A7AF-984B60AC01E7}">
      <dgm:prSet/>
      <dgm:spPr/>
      <dgm:t>
        <a:bodyPr/>
        <a:lstStyle/>
        <a:p>
          <a:endParaRPr lang="en-US" sz="1800"/>
        </a:p>
      </dgm:t>
    </dgm:pt>
    <dgm:pt modelId="{D403A694-BCB5-4956-9A31-53F8BA3E347A}" type="sibTrans" cxnId="{01250C49-08E4-42AB-A7AF-984B60AC01E7}">
      <dgm:prSet/>
      <dgm:spPr/>
      <dgm:t>
        <a:bodyPr/>
        <a:lstStyle/>
        <a:p>
          <a:endParaRPr lang="en-US" sz="1800"/>
        </a:p>
      </dgm:t>
    </dgm:pt>
    <dgm:pt modelId="{E01646F8-5425-4CC4-9074-FAE91145501A}">
      <dgm:prSet phldrT="[Text]" custT="1"/>
      <dgm:spPr>
        <a:xfrm>
          <a:off x="7602521" y="198253"/>
          <a:ext cx="1233575" cy="563874"/>
        </a:xfrm>
        <a:solidFill>
          <a:sysClr val="window" lastClr="FFFFFF">
            <a:alpha val="90000"/>
            <a:hueOff val="0"/>
            <a:satOff val="0"/>
            <a:lumOff val="0"/>
            <a:alphaOff val="0"/>
          </a:sysClr>
        </a:solidFill>
        <a:ln w="25400" cap="flat" cmpd="sng" algn="ctr">
          <a:solidFill>
            <a:srgbClr val="A04DA3">
              <a:hueOff val="-16539272"/>
              <a:satOff val="26822"/>
              <a:lumOff val="197"/>
              <a:alphaOff val="0"/>
            </a:srgbClr>
          </a:solidFill>
          <a:prstDash val="solid"/>
        </a:ln>
        <a:effectLst/>
      </dgm:spPr>
      <dgm:t>
        <a:bodyPr/>
        <a:lstStyle/>
        <a:p>
          <a:pPr algn="l"/>
          <a:endParaRPr lang="en-GB" sz="1000" b="1" noProof="0" dirty="0">
            <a:solidFill>
              <a:sysClr val="windowText" lastClr="000000">
                <a:hueOff val="0"/>
                <a:satOff val="0"/>
                <a:lumOff val="0"/>
                <a:alphaOff val="0"/>
              </a:sysClr>
            </a:solidFill>
            <a:latin typeface="Arial"/>
            <a:ea typeface="+mn-ea"/>
            <a:cs typeface="+mn-cs"/>
          </a:endParaRPr>
        </a:p>
      </dgm:t>
    </dgm:pt>
    <dgm:pt modelId="{55789713-DA67-4692-9ECF-7EAB62FEE350}" type="parTrans" cxnId="{C02A7195-90CE-4DF2-AEA0-E2A7CACC6442}">
      <dgm:prSet/>
      <dgm:spPr/>
      <dgm:t>
        <a:bodyPr/>
        <a:lstStyle/>
        <a:p>
          <a:endParaRPr lang="en-US" sz="1800"/>
        </a:p>
      </dgm:t>
    </dgm:pt>
    <dgm:pt modelId="{FABAC6E2-BAAC-4352-B124-9E227335D0E1}" type="sibTrans" cxnId="{C02A7195-90CE-4DF2-AEA0-E2A7CACC6442}">
      <dgm:prSet/>
      <dgm:spPr/>
      <dgm:t>
        <a:bodyPr/>
        <a:lstStyle/>
        <a:p>
          <a:endParaRPr lang="en-US" sz="1800"/>
        </a:p>
      </dgm:t>
    </dgm:pt>
    <dgm:pt modelId="{CAABA934-2C54-46C5-A112-60C4B95B306C}">
      <dgm:prSet phldrT="[Text]" custT="1"/>
      <dgm:spPr>
        <a:xfrm>
          <a:off x="7602521" y="198253"/>
          <a:ext cx="1233575" cy="563874"/>
        </a:xfrm>
        <a:solidFill>
          <a:sysClr val="window" lastClr="FFFFFF">
            <a:alpha val="90000"/>
            <a:hueOff val="0"/>
            <a:satOff val="0"/>
            <a:lumOff val="0"/>
            <a:alphaOff val="0"/>
          </a:sysClr>
        </a:solidFill>
        <a:ln w="25400" cap="flat" cmpd="sng" algn="ctr">
          <a:solidFill>
            <a:srgbClr val="A04DA3">
              <a:hueOff val="-16539272"/>
              <a:satOff val="26822"/>
              <a:lumOff val="197"/>
              <a:alphaOff val="0"/>
            </a:srgbClr>
          </a:solidFill>
          <a:prstDash val="solid"/>
        </a:ln>
        <a:effectLst/>
      </dgm:spPr>
      <dgm:t>
        <a:bodyPr/>
        <a:lstStyle/>
        <a:p>
          <a:pPr algn="l"/>
          <a:endParaRPr lang="en-GB" sz="1200" b="0" noProof="0" dirty="0">
            <a:solidFill>
              <a:sysClr val="windowText" lastClr="000000">
                <a:hueOff val="0"/>
                <a:satOff val="0"/>
                <a:lumOff val="0"/>
                <a:alphaOff val="0"/>
              </a:sysClr>
            </a:solidFill>
            <a:latin typeface="Arial"/>
            <a:ea typeface="+mn-ea"/>
            <a:cs typeface="+mn-cs"/>
          </a:endParaRPr>
        </a:p>
      </dgm:t>
    </dgm:pt>
    <dgm:pt modelId="{6049F701-8300-47C4-A62F-46B5D3C148F7}" type="parTrans" cxnId="{41BB2AB4-8772-443A-AA15-2E69AEC39324}">
      <dgm:prSet/>
      <dgm:spPr/>
      <dgm:t>
        <a:bodyPr/>
        <a:lstStyle/>
        <a:p>
          <a:endParaRPr lang="en-US" sz="1800"/>
        </a:p>
      </dgm:t>
    </dgm:pt>
    <dgm:pt modelId="{FFAF4845-0D6E-4BFD-BA94-AF4799E691C2}" type="sibTrans" cxnId="{41BB2AB4-8772-443A-AA15-2E69AEC39324}">
      <dgm:prSet/>
      <dgm:spPr/>
      <dgm:t>
        <a:bodyPr/>
        <a:lstStyle/>
        <a:p>
          <a:endParaRPr lang="en-US" sz="1800"/>
        </a:p>
      </dgm:t>
    </dgm:pt>
    <dgm:pt modelId="{6ED8EFDB-7722-4208-A410-317C98407127}">
      <dgm:prSet phldrT="[Text]" custT="1"/>
      <dgm:spPr>
        <a:xfrm>
          <a:off x="260831" y="198253"/>
          <a:ext cx="1500534" cy="563874"/>
        </a:xfrm>
        <a:solidFill>
          <a:sysClr val="window" lastClr="FFFFFF">
            <a:alpha val="90000"/>
            <a:hueOff val="0"/>
            <a:satOff val="0"/>
            <a:lumOff val="0"/>
            <a:alphaOff val="0"/>
          </a:sysClr>
        </a:solidFill>
        <a:ln w="25400" cap="flat" cmpd="sng" algn="ctr">
          <a:solidFill>
            <a:srgbClr val="A04DA3">
              <a:hueOff val="0"/>
              <a:satOff val="0"/>
              <a:lumOff val="0"/>
              <a:alphaOff val="0"/>
            </a:srgbClr>
          </a:solidFill>
          <a:prstDash val="solid"/>
        </a:ln>
        <a:effectLst/>
      </dgm:spPr>
      <dgm:t>
        <a:bodyPr/>
        <a:lstStyle/>
        <a:p>
          <a:pPr>
            <a:spcAft>
              <a:spcPts val="600"/>
            </a:spcAft>
          </a:pPr>
          <a:r>
            <a:rPr lang="en-GB" sz="1200" b="1" i="0" noProof="0" dirty="0" smtClean="0">
              <a:solidFill>
                <a:sysClr val="windowText" lastClr="000000">
                  <a:hueOff val="0"/>
                  <a:satOff val="0"/>
                  <a:lumOff val="0"/>
                  <a:alphaOff val="0"/>
                </a:sysClr>
              </a:solidFill>
              <a:latin typeface="Arial" pitchFamily="34" charset="0"/>
              <a:ea typeface="+mn-ea"/>
              <a:cs typeface="Arial" pitchFamily="34" charset="0"/>
            </a:rPr>
            <a:t>Individual identifies or is assigned two Specialties: </a:t>
          </a:r>
          <a:r>
            <a:rPr lang="en-GB" sz="1200" b="0" i="0" noProof="0" dirty="0" smtClean="0">
              <a:solidFill>
                <a:sysClr val="windowText" lastClr="000000">
                  <a:hueOff val="0"/>
                  <a:satOff val="0"/>
                  <a:lumOff val="0"/>
                  <a:alphaOff val="0"/>
                </a:sysClr>
              </a:solidFill>
              <a:latin typeface="Arial" pitchFamily="34" charset="0"/>
              <a:ea typeface="+mn-ea"/>
              <a:cs typeface="Arial" pitchFamily="34" charset="0"/>
            </a:rPr>
            <a:t>one Tech/Func, one Industry</a:t>
          </a:r>
          <a:endParaRPr lang="en-GB" sz="1200" b="0" i="0" noProof="0" dirty="0">
            <a:solidFill>
              <a:sysClr val="windowText" lastClr="000000">
                <a:hueOff val="0"/>
                <a:satOff val="0"/>
                <a:lumOff val="0"/>
                <a:alphaOff val="0"/>
              </a:sysClr>
            </a:solidFill>
            <a:latin typeface="Arial" pitchFamily="34" charset="0"/>
            <a:ea typeface="+mn-ea"/>
            <a:cs typeface="Arial" pitchFamily="34" charset="0"/>
          </a:endParaRPr>
        </a:p>
      </dgm:t>
    </dgm:pt>
    <dgm:pt modelId="{6FBADB55-EAE0-4FD4-8DE3-AF45AC931D2E}" type="parTrans" cxnId="{51ECE8FE-D9AA-4913-B319-B5777C9D8E6D}">
      <dgm:prSet/>
      <dgm:spPr/>
      <dgm:t>
        <a:bodyPr/>
        <a:lstStyle/>
        <a:p>
          <a:endParaRPr lang="en-US" sz="2400"/>
        </a:p>
      </dgm:t>
    </dgm:pt>
    <dgm:pt modelId="{79F60159-13ED-48F5-AC5F-00AA95A94A30}" type="sibTrans" cxnId="{51ECE8FE-D9AA-4913-B319-B5777C9D8E6D}">
      <dgm:prSet/>
      <dgm:spPr/>
      <dgm:t>
        <a:bodyPr/>
        <a:lstStyle/>
        <a:p>
          <a:endParaRPr lang="en-US" sz="2400"/>
        </a:p>
      </dgm:t>
    </dgm:pt>
    <dgm:pt modelId="{029DC8A8-C66F-44F8-94ED-47EDA5F6173F}">
      <dgm:prSet phldrT="[Text]" custT="1"/>
      <dgm:spPr>
        <a:xfrm>
          <a:off x="260831" y="198253"/>
          <a:ext cx="1500534" cy="563874"/>
        </a:xfrm>
        <a:solidFill>
          <a:sysClr val="window" lastClr="FFFFFF">
            <a:alpha val="90000"/>
            <a:hueOff val="0"/>
            <a:satOff val="0"/>
            <a:lumOff val="0"/>
            <a:alphaOff val="0"/>
          </a:sysClr>
        </a:solidFill>
        <a:ln w="25400" cap="flat" cmpd="sng" algn="ctr">
          <a:solidFill>
            <a:srgbClr val="A04DA3">
              <a:hueOff val="0"/>
              <a:satOff val="0"/>
              <a:lumOff val="0"/>
              <a:alphaOff val="0"/>
            </a:srgbClr>
          </a:solidFill>
          <a:prstDash val="solid"/>
        </a:ln>
        <a:effectLst/>
      </dgm:spPr>
      <dgm:t>
        <a:bodyPr/>
        <a:lstStyle/>
        <a:p>
          <a:pPr>
            <a:spcAft>
              <a:spcPts val="600"/>
            </a:spcAft>
          </a:pPr>
          <a:endParaRPr lang="en-GB" sz="1400" b="0" i="0" noProof="0" dirty="0">
            <a:solidFill>
              <a:sysClr val="windowText" lastClr="000000">
                <a:hueOff val="0"/>
                <a:satOff val="0"/>
                <a:lumOff val="0"/>
                <a:alphaOff val="0"/>
              </a:sysClr>
            </a:solidFill>
            <a:latin typeface="Arial"/>
            <a:ea typeface="+mn-ea"/>
            <a:cs typeface="+mn-cs"/>
          </a:endParaRPr>
        </a:p>
      </dgm:t>
    </dgm:pt>
    <dgm:pt modelId="{485271CB-42C8-443A-8B79-8449D2C373E8}" type="parTrans" cxnId="{CA48BABC-E946-49E8-859F-CB1AB6F60C1D}">
      <dgm:prSet/>
      <dgm:spPr/>
      <dgm:t>
        <a:bodyPr/>
        <a:lstStyle/>
        <a:p>
          <a:endParaRPr lang="en-US" sz="2800"/>
        </a:p>
      </dgm:t>
    </dgm:pt>
    <dgm:pt modelId="{B1499B8B-E854-4768-9E1B-0C0194734F54}" type="sibTrans" cxnId="{CA48BABC-E946-49E8-859F-CB1AB6F60C1D}">
      <dgm:prSet/>
      <dgm:spPr/>
      <dgm:t>
        <a:bodyPr/>
        <a:lstStyle/>
        <a:p>
          <a:endParaRPr lang="en-US" sz="2800"/>
        </a:p>
      </dgm:t>
    </dgm:pt>
    <dgm:pt modelId="{C0451A73-0389-42C0-A179-2B04EE61EB32}">
      <dgm:prSet phldrT="[Text]" custT="1"/>
      <dgm:spPr>
        <a:xfrm>
          <a:off x="7602521" y="198253"/>
          <a:ext cx="1233575" cy="563874"/>
        </a:xfrm>
        <a:solidFill>
          <a:sysClr val="window" lastClr="FFFFFF">
            <a:alpha val="90000"/>
            <a:hueOff val="0"/>
            <a:satOff val="0"/>
            <a:lumOff val="0"/>
            <a:alphaOff val="0"/>
          </a:sysClr>
        </a:solidFill>
        <a:ln w="25400" cap="flat" cmpd="sng" algn="ctr">
          <a:solidFill>
            <a:srgbClr val="A04DA3">
              <a:hueOff val="-16539272"/>
              <a:satOff val="26822"/>
              <a:lumOff val="197"/>
              <a:alphaOff val="0"/>
            </a:srgbClr>
          </a:solidFill>
          <a:prstDash val="solid"/>
        </a:ln>
        <a:effectLst/>
      </dgm:spPr>
      <dgm:t>
        <a:bodyPr/>
        <a:lstStyle/>
        <a:p>
          <a:pPr algn="l"/>
          <a:endParaRPr lang="en-GB" sz="1200" b="0" noProof="0" dirty="0">
            <a:solidFill>
              <a:sysClr val="windowText" lastClr="000000">
                <a:hueOff val="0"/>
                <a:satOff val="0"/>
                <a:lumOff val="0"/>
                <a:alphaOff val="0"/>
              </a:sysClr>
            </a:solidFill>
            <a:latin typeface="Calibri" pitchFamily="34" charset="0"/>
            <a:ea typeface="+mn-ea"/>
            <a:cs typeface="Calibri" pitchFamily="34" charset="0"/>
          </a:endParaRPr>
        </a:p>
      </dgm:t>
    </dgm:pt>
    <dgm:pt modelId="{4AFCB36B-6308-4983-9EA9-4B5C97A2A34F}" type="parTrans" cxnId="{2992BC35-9B46-4215-B57F-A556986B5F26}">
      <dgm:prSet/>
      <dgm:spPr/>
      <dgm:t>
        <a:bodyPr/>
        <a:lstStyle/>
        <a:p>
          <a:endParaRPr lang="en-US" sz="2800"/>
        </a:p>
      </dgm:t>
    </dgm:pt>
    <dgm:pt modelId="{2149073A-4EE8-4606-86D1-79271AC24AA1}" type="sibTrans" cxnId="{2992BC35-9B46-4215-B57F-A556986B5F26}">
      <dgm:prSet/>
      <dgm:spPr/>
      <dgm:t>
        <a:bodyPr/>
        <a:lstStyle/>
        <a:p>
          <a:endParaRPr lang="en-US" sz="2800"/>
        </a:p>
      </dgm:t>
    </dgm:pt>
    <dgm:pt modelId="{C1F047A8-5171-4FD7-9193-EF78899B6644}">
      <dgm:prSet phldrT="[Text]" custT="1"/>
      <dgm:spPr>
        <a:xfrm>
          <a:off x="7602521" y="198253"/>
          <a:ext cx="1233575" cy="563874"/>
        </a:xfrm>
        <a:solidFill>
          <a:sysClr val="window" lastClr="FFFFFF">
            <a:alpha val="90000"/>
            <a:hueOff val="0"/>
            <a:satOff val="0"/>
            <a:lumOff val="0"/>
            <a:alphaOff val="0"/>
          </a:sysClr>
        </a:solidFill>
        <a:ln w="25400" cap="flat" cmpd="sng" algn="ctr">
          <a:solidFill>
            <a:srgbClr val="A04DA3">
              <a:hueOff val="-16539272"/>
              <a:satOff val="26822"/>
              <a:lumOff val="197"/>
              <a:alphaOff val="0"/>
            </a:srgbClr>
          </a:solidFill>
          <a:prstDash val="solid"/>
        </a:ln>
        <a:effectLst/>
      </dgm:spPr>
      <dgm:t>
        <a:bodyPr/>
        <a:lstStyle/>
        <a:p>
          <a:pPr algn="l"/>
          <a:endParaRPr lang="en-GB" sz="1200" b="0" noProof="0" dirty="0">
            <a:solidFill>
              <a:sysClr val="windowText" lastClr="000000">
                <a:hueOff val="0"/>
                <a:satOff val="0"/>
                <a:lumOff val="0"/>
                <a:alphaOff val="0"/>
              </a:sysClr>
            </a:solidFill>
            <a:latin typeface="Calibri" pitchFamily="34" charset="0"/>
            <a:ea typeface="+mn-ea"/>
            <a:cs typeface="Calibri" pitchFamily="34" charset="0"/>
          </a:endParaRPr>
        </a:p>
      </dgm:t>
    </dgm:pt>
    <dgm:pt modelId="{1CB5C352-D6BB-4C57-819E-3B71C10B4451}" type="parTrans" cxnId="{461A153A-6AC0-43F3-8CA3-97B6C0997029}">
      <dgm:prSet/>
      <dgm:spPr/>
      <dgm:t>
        <a:bodyPr/>
        <a:lstStyle/>
        <a:p>
          <a:endParaRPr lang="en-US" sz="2800"/>
        </a:p>
      </dgm:t>
    </dgm:pt>
    <dgm:pt modelId="{037AEB34-2DD3-4571-8E01-6A502E5770AA}" type="sibTrans" cxnId="{461A153A-6AC0-43F3-8CA3-97B6C0997029}">
      <dgm:prSet/>
      <dgm:spPr/>
      <dgm:t>
        <a:bodyPr/>
        <a:lstStyle/>
        <a:p>
          <a:endParaRPr lang="en-US" sz="2800"/>
        </a:p>
      </dgm:t>
    </dgm:pt>
    <dgm:pt modelId="{B73A6C9F-5744-4FD2-AA7F-0D48B006073D}">
      <dgm:prSet phldrT="[Text]" custT="1"/>
      <dgm:spPr>
        <a:xfrm>
          <a:off x="7602521" y="198253"/>
          <a:ext cx="1233575" cy="563874"/>
        </a:xfrm>
        <a:solidFill>
          <a:sysClr val="window" lastClr="FFFFFF">
            <a:alpha val="90000"/>
            <a:hueOff val="0"/>
            <a:satOff val="0"/>
            <a:lumOff val="0"/>
            <a:alphaOff val="0"/>
          </a:sysClr>
        </a:solidFill>
        <a:ln w="25400" cap="flat" cmpd="sng" algn="ctr">
          <a:solidFill>
            <a:srgbClr val="A04DA3">
              <a:hueOff val="-16539272"/>
              <a:satOff val="26822"/>
              <a:lumOff val="197"/>
              <a:alphaOff val="0"/>
            </a:srgbClr>
          </a:solidFill>
          <a:prstDash val="solid"/>
        </a:ln>
        <a:effectLst/>
      </dgm:spPr>
      <dgm:t>
        <a:bodyPr/>
        <a:lstStyle/>
        <a:p>
          <a:pPr algn="l"/>
          <a:endParaRPr lang="en-GB" sz="1100" b="0" noProof="0" dirty="0">
            <a:solidFill>
              <a:sysClr val="windowText" lastClr="000000">
                <a:hueOff val="0"/>
                <a:satOff val="0"/>
                <a:lumOff val="0"/>
                <a:alphaOff val="0"/>
              </a:sysClr>
            </a:solidFill>
            <a:latin typeface="Arial"/>
            <a:ea typeface="+mn-ea"/>
            <a:cs typeface="+mn-cs"/>
          </a:endParaRPr>
        </a:p>
      </dgm:t>
    </dgm:pt>
    <dgm:pt modelId="{7A13AABD-12BF-4624-9FCD-7A5384974484}" type="parTrans" cxnId="{4C9B1DC0-9154-47ED-B6C5-E2CB03720805}">
      <dgm:prSet/>
      <dgm:spPr/>
      <dgm:t>
        <a:bodyPr/>
        <a:lstStyle/>
        <a:p>
          <a:endParaRPr lang="en-US" sz="2800"/>
        </a:p>
      </dgm:t>
    </dgm:pt>
    <dgm:pt modelId="{82C4A046-3E99-4CB9-ACD6-E534A74EAC01}" type="sibTrans" cxnId="{4C9B1DC0-9154-47ED-B6C5-E2CB03720805}">
      <dgm:prSet/>
      <dgm:spPr/>
      <dgm:t>
        <a:bodyPr/>
        <a:lstStyle/>
        <a:p>
          <a:endParaRPr lang="en-US" sz="2800"/>
        </a:p>
      </dgm:t>
    </dgm:pt>
    <dgm:pt modelId="{4F4B5C34-F9CF-4773-AFF1-A07058863E98}">
      <dgm:prSet phldrT="[Text]" custT="1"/>
      <dgm:spPr>
        <a:xfrm>
          <a:off x="7602521" y="198253"/>
          <a:ext cx="1233575" cy="563874"/>
        </a:xfrm>
        <a:solidFill>
          <a:sysClr val="window" lastClr="FFFFFF">
            <a:alpha val="90000"/>
            <a:hueOff val="0"/>
            <a:satOff val="0"/>
            <a:lumOff val="0"/>
            <a:alphaOff val="0"/>
          </a:sysClr>
        </a:solidFill>
        <a:ln w="25400" cap="flat" cmpd="sng" algn="ctr">
          <a:solidFill>
            <a:srgbClr val="A04DA3">
              <a:hueOff val="-16539272"/>
              <a:satOff val="26822"/>
              <a:lumOff val="197"/>
              <a:alphaOff val="0"/>
            </a:srgbClr>
          </a:solidFill>
          <a:prstDash val="solid"/>
        </a:ln>
        <a:effectLst/>
      </dgm:spPr>
      <dgm:t>
        <a:bodyPr/>
        <a:lstStyle/>
        <a:p>
          <a:pPr algn="l"/>
          <a:endParaRPr lang="en-GB" sz="1100" b="0" noProof="0" dirty="0">
            <a:solidFill>
              <a:sysClr val="windowText" lastClr="000000">
                <a:hueOff val="0"/>
                <a:satOff val="0"/>
                <a:lumOff val="0"/>
                <a:alphaOff val="0"/>
              </a:sysClr>
            </a:solidFill>
            <a:latin typeface="Arial"/>
            <a:ea typeface="+mn-ea"/>
            <a:cs typeface="+mn-cs"/>
          </a:endParaRPr>
        </a:p>
      </dgm:t>
    </dgm:pt>
    <dgm:pt modelId="{91A21CDB-9348-4BD0-9C38-92E7B285660E}" type="parTrans" cxnId="{80D27F28-C1B1-4B67-AA51-71A26561D187}">
      <dgm:prSet/>
      <dgm:spPr/>
      <dgm:t>
        <a:bodyPr/>
        <a:lstStyle/>
        <a:p>
          <a:endParaRPr lang="en-US" sz="2800"/>
        </a:p>
      </dgm:t>
    </dgm:pt>
    <dgm:pt modelId="{16E2647E-DC4A-4163-9220-564001217E93}" type="sibTrans" cxnId="{80D27F28-C1B1-4B67-AA51-71A26561D187}">
      <dgm:prSet/>
      <dgm:spPr/>
      <dgm:t>
        <a:bodyPr/>
        <a:lstStyle/>
        <a:p>
          <a:endParaRPr lang="en-US" sz="2800"/>
        </a:p>
      </dgm:t>
    </dgm:pt>
    <dgm:pt modelId="{4F133AD5-9212-441C-A918-261A64C2311E}">
      <dgm:prSet phldrT="[Text]" custT="1"/>
      <dgm:spPr>
        <a:xfrm>
          <a:off x="260831" y="198253"/>
          <a:ext cx="1500534" cy="563874"/>
        </a:xfrm>
        <a:solidFill>
          <a:sysClr val="window" lastClr="FFFFFF">
            <a:alpha val="90000"/>
            <a:hueOff val="0"/>
            <a:satOff val="0"/>
            <a:lumOff val="0"/>
            <a:alphaOff val="0"/>
          </a:sysClr>
        </a:solidFill>
        <a:ln w="25400" cap="flat" cmpd="sng" algn="ctr">
          <a:solidFill>
            <a:srgbClr val="A04DA3">
              <a:hueOff val="0"/>
              <a:satOff val="0"/>
              <a:lumOff val="0"/>
              <a:alphaOff val="0"/>
            </a:srgbClr>
          </a:solidFill>
          <a:prstDash val="solid"/>
        </a:ln>
        <a:effectLst/>
      </dgm:spPr>
      <dgm:t>
        <a:bodyPr/>
        <a:lstStyle/>
        <a:p>
          <a:pPr>
            <a:spcAft>
              <a:spcPts val="600"/>
            </a:spcAft>
          </a:pPr>
          <a:r>
            <a:rPr lang="en-GB" sz="1200" b="0" i="0" noProof="0" dirty="0" smtClean="0">
              <a:solidFill>
                <a:sysClr val="windowText" lastClr="000000">
                  <a:hueOff val="0"/>
                  <a:satOff val="0"/>
                  <a:lumOff val="0"/>
                  <a:alphaOff val="0"/>
                </a:sysClr>
              </a:solidFill>
              <a:latin typeface="Arial" pitchFamily="34" charset="0"/>
              <a:ea typeface="+mn-ea"/>
              <a:cs typeface="Arial" pitchFamily="34" charset="0"/>
            </a:rPr>
            <a:t>Individual may have </a:t>
          </a:r>
          <a:r>
            <a:rPr lang="en-GB" sz="1200" b="1" i="0" noProof="0" dirty="0" smtClean="0">
              <a:solidFill>
                <a:sysClr val="windowText" lastClr="000000">
                  <a:hueOff val="0"/>
                  <a:satOff val="0"/>
                  <a:lumOff val="0"/>
                  <a:alphaOff val="0"/>
                </a:sysClr>
              </a:solidFill>
              <a:latin typeface="Arial" pitchFamily="34" charset="0"/>
              <a:ea typeface="+mn-ea"/>
              <a:cs typeface="Arial" pitchFamily="34" charset="0"/>
            </a:rPr>
            <a:t>two optional Specialties:</a:t>
          </a:r>
          <a:r>
            <a:rPr lang="en-GB" sz="1200" b="0" i="0" noProof="0" dirty="0" smtClean="0">
              <a:solidFill>
                <a:sysClr val="windowText" lastClr="000000">
                  <a:hueOff val="0"/>
                  <a:satOff val="0"/>
                  <a:lumOff val="0"/>
                  <a:alphaOff val="0"/>
                </a:sysClr>
              </a:solidFill>
              <a:latin typeface="Arial" pitchFamily="34" charset="0"/>
              <a:ea typeface="+mn-ea"/>
              <a:cs typeface="Arial" pitchFamily="34" charset="0"/>
            </a:rPr>
            <a:t> Tech, Func, or Industry.</a:t>
          </a:r>
          <a:endParaRPr lang="en-GB" sz="1200" b="0" i="0" noProof="0" dirty="0">
            <a:solidFill>
              <a:sysClr val="windowText" lastClr="000000">
                <a:hueOff val="0"/>
                <a:satOff val="0"/>
                <a:lumOff val="0"/>
                <a:alphaOff val="0"/>
              </a:sysClr>
            </a:solidFill>
            <a:latin typeface="Arial" pitchFamily="34" charset="0"/>
            <a:ea typeface="+mn-ea"/>
            <a:cs typeface="Arial" pitchFamily="34" charset="0"/>
          </a:endParaRPr>
        </a:p>
      </dgm:t>
    </dgm:pt>
    <dgm:pt modelId="{69E4E671-A81B-45F5-89F0-95AA733128DB}" type="parTrans" cxnId="{706DCD8E-6316-438F-94D6-DE9D2C5F8F32}">
      <dgm:prSet/>
      <dgm:spPr/>
      <dgm:t>
        <a:bodyPr/>
        <a:lstStyle/>
        <a:p>
          <a:endParaRPr lang="en-US" sz="2800"/>
        </a:p>
      </dgm:t>
    </dgm:pt>
    <dgm:pt modelId="{FDA872E8-5E2C-4613-95B1-15ABDB98ECFC}" type="sibTrans" cxnId="{706DCD8E-6316-438F-94D6-DE9D2C5F8F32}">
      <dgm:prSet/>
      <dgm:spPr/>
      <dgm:t>
        <a:bodyPr/>
        <a:lstStyle/>
        <a:p>
          <a:endParaRPr lang="en-US" sz="2800"/>
        </a:p>
      </dgm:t>
    </dgm:pt>
    <dgm:pt modelId="{2DCD4C50-1929-4D34-BE60-FD2350D4CF38}">
      <dgm:prSet phldrT="[Text]" custT="1"/>
      <dgm:spPr>
        <a:xfrm>
          <a:off x="7602521" y="198253"/>
          <a:ext cx="1233575" cy="563874"/>
        </a:xfrm>
        <a:solidFill>
          <a:sysClr val="window" lastClr="FFFFFF">
            <a:alpha val="90000"/>
            <a:hueOff val="0"/>
            <a:satOff val="0"/>
            <a:lumOff val="0"/>
            <a:alphaOff val="0"/>
          </a:sysClr>
        </a:solidFill>
        <a:ln w="25400" cap="flat" cmpd="sng" algn="ctr">
          <a:solidFill>
            <a:srgbClr val="A04DA3">
              <a:hueOff val="-16539272"/>
              <a:satOff val="26822"/>
              <a:lumOff val="197"/>
              <a:alphaOff val="0"/>
            </a:srgbClr>
          </a:solidFill>
          <a:prstDash val="solid"/>
        </a:ln>
        <a:effectLst/>
      </dgm:spPr>
      <dgm:t>
        <a:bodyPr/>
        <a:lstStyle/>
        <a:p>
          <a:pPr algn="l"/>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For their work </a:t>
          </a:r>
          <a:r>
            <a:rPr lang="en-GB" sz="1200" b="1" noProof="0" dirty="0" smtClean="0">
              <a:solidFill>
                <a:sysClr val="windowText" lastClr="000000">
                  <a:hueOff val="0"/>
                  <a:satOff val="0"/>
                  <a:lumOff val="0"/>
                  <a:alphaOff val="0"/>
                </a:sysClr>
              </a:solidFill>
              <a:latin typeface="Arial" pitchFamily="34" charset="0"/>
              <a:ea typeface="+mn-ea"/>
              <a:cs typeface="Arial" pitchFamily="34" charset="0"/>
            </a:rPr>
            <a:t>today</a:t>
          </a:r>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 and for their growth for the </a:t>
          </a:r>
          <a:r>
            <a:rPr lang="en-GB" sz="1200" b="1" noProof="0" dirty="0" smtClean="0">
              <a:solidFill>
                <a:sysClr val="windowText" lastClr="000000">
                  <a:hueOff val="0"/>
                  <a:satOff val="0"/>
                  <a:lumOff val="0"/>
                  <a:alphaOff val="0"/>
                </a:sysClr>
              </a:solidFill>
              <a:latin typeface="Arial" pitchFamily="34" charset="0"/>
              <a:ea typeface="+mn-ea"/>
              <a:cs typeface="Arial" pitchFamily="34" charset="0"/>
            </a:rPr>
            <a:t>future</a:t>
          </a:r>
          <a:endParaRPr lang="en-GB" sz="1200" b="1" noProof="0" dirty="0">
            <a:solidFill>
              <a:sysClr val="windowText" lastClr="000000">
                <a:hueOff val="0"/>
                <a:satOff val="0"/>
                <a:lumOff val="0"/>
                <a:alphaOff val="0"/>
              </a:sysClr>
            </a:solidFill>
            <a:latin typeface="Arial" pitchFamily="34" charset="0"/>
            <a:ea typeface="+mn-ea"/>
            <a:cs typeface="Arial" pitchFamily="34" charset="0"/>
          </a:endParaRPr>
        </a:p>
      </dgm:t>
    </dgm:pt>
    <dgm:pt modelId="{55A5A8ED-2E5E-4949-B736-75F71FE11599}" type="sibTrans" cxnId="{D205F578-57D6-494E-8FB8-768FBBFCF7AC}">
      <dgm:prSet/>
      <dgm:spPr/>
      <dgm:t>
        <a:bodyPr/>
        <a:lstStyle/>
        <a:p>
          <a:endParaRPr lang="en-US" sz="1800"/>
        </a:p>
      </dgm:t>
    </dgm:pt>
    <dgm:pt modelId="{7FEED8DE-6131-44EA-9D1E-A7D06F8FA0B9}" type="parTrans" cxnId="{D205F578-57D6-494E-8FB8-768FBBFCF7AC}">
      <dgm:prSet/>
      <dgm:spPr/>
      <dgm:t>
        <a:bodyPr/>
        <a:lstStyle/>
        <a:p>
          <a:endParaRPr lang="en-US" sz="1800"/>
        </a:p>
      </dgm:t>
    </dgm:pt>
    <dgm:pt modelId="{F66C9132-D24E-4F49-A4F9-CFC90A5F363F}">
      <dgm:prSet phldrT="[Text]" custT="1"/>
      <dgm:spPr>
        <a:xfrm>
          <a:off x="3864937" y="198253"/>
          <a:ext cx="1500534" cy="563874"/>
        </a:xfrm>
        <a:solidFill>
          <a:sysClr val="window" lastClr="FFFFFF">
            <a:alpha val="90000"/>
            <a:hueOff val="0"/>
            <a:satOff val="0"/>
            <a:lumOff val="0"/>
            <a:alphaOff val="0"/>
          </a:sysClr>
        </a:solidFill>
        <a:ln w="25400" cap="flat" cmpd="sng" algn="ctr">
          <a:solidFill>
            <a:srgbClr val="A04DA3">
              <a:hueOff val="-8269636"/>
              <a:satOff val="13411"/>
              <a:lumOff val="98"/>
              <a:alphaOff val="0"/>
            </a:srgbClr>
          </a:solidFill>
          <a:prstDash val="solid"/>
        </a:ln>
        <a:effectLst/>
      </dgm:spPr>
      <dgm:t>
        <a:bodyPr/>
        <a:lstStyle/>
        <a:p>
          <a:pPr>
            <a:spcAft>
              <a:spcPts val="600"/>
            </a:spcAft>
          </a:pPr>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P3 and P4 are validated by the SMEs</a:t>
          </a:r>
          <a:endParaRPr lang="en-GB" sz="1200" b="0" noProof="0" dirty="0">
            <a:solidFill>
              <a:sysClr val="windowText" lastClr="000000">
                <a:hueOff val="0"/>
                <a:satOff val="0"/>
                <a:lumOff val="0"/>
                <a:alphaOff val="0"/>
              </a:sysClr>
            </a:solidFill>
            <a:latin typeface="Arial" pitchFamily="34" charset="0"/>
            <a:ea typeface="+mn-ea"/>
            <a:cs typeface="Arial" pitchFamily="34" charset="0"/>
          </a:endParaRPr>
        </a:p>
      </dgm:t>
    </dgm:pt>
    <dgm:pt modelId="{6ED7E78F-8DD8-46ED-A431-6699473292A2}" type="parTrans" cxnId="{70764BB0-0B87-4400-AF78-62594566749B}">
      <dgm:prSet/>
      <dgm:spPr/>
      <dgm:t>
        <a:bodyPr/>
        <a:lstStyle/>
        <a:p>
          <a:endParaRPr lang="en-US"/>
        </a:p>
      </dgm:t>
    </dgm:pt>
    <dgm:pt modelId="{871EF3DE-0E81-4457-9028-7AE361E192E6}" type="sibTrans" cxnId="{70764BB0-0B87-4400-AF78-62594566749B}">
      <dgm:prSet/>
      <dgm:spPr/>
      <dgm:t>
        <a:bodyPr/>
        <a:lstStyle/>
        <a:p>
          <a:endParaRPr lang="en-US"/>
        </a:p>
      </dgm:t>
    </dgm:pt>
    <dgm:pt modelId="{DC1BE126-AA4F-4E0E-944C-1BF5B554A039}">
      <dgm:prSet phldrT="[Text]" custT="1"/>
      <dgm:spPr>
        <a:xfrm>
          <a:off x="2062884" y="198253"/>
          <a:ext cx="1500534" cy="563874"/>
        </a:xfrm>
        <a:solidFill>
          <a:sysClr val="window" lastClr="FFFFFF">
            <a:alpha val="90000"/>
            <a:hueOff val="0"/>
            <a:satOff val="0"/>
            <a:lumOff val="0"/>
            <a:alphaOff val="0"/>
          </a:sysClr>
        </a:solidFill>
        <a:ln w="25400" cap="flat" cmpd="sng" algn="ctr">
          <a:solidFill>
            <a:srgbClr val="A04DA3">
              <a:hueOff val="-4134818"/>
              <a:satOff val="6705"/>
              <a:lumOff val="49"/>
              <a:alphaOff val="0"/>
            </a:srgbClr>
          </a:solidFill>
          <a:prstDash val="solid"/>
        </a:ln>
        <a:effectLst/>
      </dgm:spPr>
      <dgm:t>
        <a:bodyPr/>
        <a:lstStyle/>
        <a:p>
          <a:pPr>
            <a:spcAft>
              <a:spcPts val="600"/>
            </a:spcAft>
          </a:pPr>
          <a:endParaRPr lang="en-GB" sz="1050" b="0" noProof="0" dirty="0">
            <a:solidFill>
              <a:sysClr val="windowText" lastClr="000000">
                <a:hueOff val="0"/>
                <a:satOff val="0"/>
                <a:lumOff val="0"/>
                <a:alphaOff val="0"/>
              </a:sysClr>
            </a:solidFill>
            <a:latin typeface="Arial"/>
            <a:ea typeface="+mn-ea"/>
            <a:cs typeface="+mn-cs"/>
          </a:endParaRPr>
        </a:p>
      </dgm:t>
    </dgm:pt>
    <dgm:pt modelId="{47E903F7-C0C0-4770-95F3-413454B3C6A7}">
      <dgm:prSet phldrT="[Text]" custT="1"/>
      <dgm:spPr>
        <a:xfrm>
          <a:off x="2062884" y="198253"/>
          <a:ext cx="1500534" cy="563874"/>
        </a:xfrm>
        <a:solidFill>
          <a:sysClr val="window" lastClr="FFFFFF">
            <a:alpha val="90000"/>
            <a:hueOff val="0"/>
            <a:satOff val="0"/>
            <a:lumOff val="0"/>
            <a:alphaOff val="0"/>
          </a:sysClr>
        </a:solidFill>
        <a:ln w="25400" cap="flat" cmpd="sng" algn="ctr">
          <a:solidFill>
            <a:srgbClr val="A04DA3">
              <a:hueOff val="-4134818"/>
              <a:satOff val="6705"/>
              <a:lumOff val="49"/>
              <a:alphaOff val="0"/>
            </a:srgbClr>
          </a:solidFill>
          <a:prstDash val="solid"/>
        </a:ln>
        <a:effectLst/>
      </dgm:spPr>
      <dgm:t>
        <a:bodyPr/>
        <a:lstStyle/>
        <a:p>
          <a:pPr>
            <a:spcAft>
              <a:spcPts val="600"/>
            </a:spcAft>
          </a:pPr>
          <a:endParaRPr lang="en-GB" sz="1050" b="0" noProof="0" dirty="0">
            <a:solidFill>
              <a:sysClr val="windowText" lastClr="000000">
                <a:hueOff val="0"/>
                <a:satOff val="0"/>
                <a:lumOff val="0"/>
                <a:alphaOff val="0"/>
              </a:sysClr>
            </a:solidFill>
            <a:latin typeface="Arial"/>
            <a:ea typeface="+mn-ea"/>
            <a:cs typeface="+mn-cs"/>
          </a:endParaRPr>
        </a:p>
      </dgm:t>
    </dgm:pt>
    <dgm:pt modelId="{7B74CED8-E4D0-4FA8-814C-C483E0C6B87C}">
      <dgm:prSet phldrT="[Text]" custT="1"/>
      <dgm:spPr>
        <a:xfrm>
          <a:off x="2062884" y="198253"/>
          <a:ext cx="1500534" cy="563874"/>
        </a:xfrm>
        <a:solidFill>
          <a:sysClr val="window" lastClr="FFFFFF">
            <a:alpha val="90000"/>
            <a:hueOff val="0"/>
            <a:satOff val="0"/>
            <a:lumOff val="0"/>
            <a:alphaOff val="0"/>
          </a:sysClr>
        </a:solidFill>
        <a:ln w="25400" cap="flat" cmpd="sng" algn="ctr">
          <a:solidFill>
            <a:srgbClr val="A04DA3">
              <a:hueOff val="-4134818"/>
              <a:satOff val="6705"/>
              <a:lumOff val="49"/>
              <a:alphaOff val="0"/>
            </a:srgbClr>
          </a:solidFill>
          <a:prstDash val="solid"/>
        </a:ln>
        <a:effectLst/>
      </dgm:spPr>
      <dgm:t>
        <a:bodyPr/>
        <a:lstStyle/>
        <a:p>
          <a:pPr>
            <a:spcAft>
              <a:spcPts val="600"/>
            </a:spcAft>
          </a:pPr>
          <a:r>
            <a:rPr lang="en-GB" sz="1200" b="1" noProof="0" dirty="0" smtClean="0">
              <a:solidFill>
                <a:sysClr val="windowText" lastClr="000000">
                  <a:hueOff val="0"/>
                  <a:satOff val="0"/>
                  <a:lumOff val="0"/>
                  <a:alphaOff val="0"/>
                </a:sysClr>
              </a:solidFill>
              <a:latin typeface="Arial" pitchFamily="34" charset="0"/>
              <a:ea typeface="+mn-ea"/>
              <a:cs typeface="Arial" pitchFamily="34" charset="0"/>
            </a:rPr>
            <a:t>Assess at Speciality level </a:t>
          </a:r>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(e.g., Industry Segment).  </a:t>
          </a:r>
          <a:endParaRPr lang="en-GB" sz="1200" b="0" noProof="0" dirty="0">
            <a:solidFill>
              <a:sysClr val="windowText" lastClr="000000">
                <a:hueOff val="0"/>
                <a:satOff val="0"/>
                <a:lumOff val="0"/>
                <a:alphaOff val="0"/>
              </a:sysClr>
            </a:solidFill>
            <a:latin typeface="Arial" pitchFamily="34" charset="0"/>
            <a:ea typeface="+mn-ea"/>
            <a:cs typeface="Arial" pitchFamily="34" charset="0"/>
          </a:endParaRPr>
        </a:p>
      </dgm:t>
    </dgm:pt>
    <dgm:pt modelId="{C49963F1-D6C7-427B-A30E-C53BA756693C}">
      <dgm:prSet phldrT="[Text]" custT="1"/>
      <dgm:spPr>
        <a:xfrm>
          <a:off x="2062884" y="198253"/>
          <a:ext cx="1500534" cy="563874"/>
        </a:xfrm>
        <a:solidFill>
          <a:sysClr val="window" lastClr="FFFFFF">
            <a:alpha val="90000"/>
            <a:hueOff val="0"/>
            <a:satOff val="0"/>
            <a:lumOff val="0"/>
            <a:alphaOff val="0"/>
          </a:sysClr>
        </a:solidFill>
        <a:ln w="25400" cap="flat" cmpd="sng" algn="ctr">
          <a:solidFill>
            <a:srgbClr val="A04DA3">
              <a:hueOff val="-4134818"/>
              <a:satOff val="6705"/>
              <a:lumOff val="49"/>
              <a:alphaOff val="0"/>
            </a:srgbClr>
          </a:solidFill>
          <a:prstDash val="solid"/>
        </a:ln>
        <a:effectLst/>
      </dgm:spPr>
      <dgm:t>
        <a:bodyPr/>
        <a:lstStyle/>
        <a:p>
          <a:pPr>
            <a:spcAft>
              <a:spcPts val="600"/>
            </a:spcAft>
          </a:pPr>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Consistent, objective assessment using </a:t>
          </a:r>
          <a:r>
            <a:rPr lang="en-GB" sz="1200" b="1" noProof="0" dirty="0" smtClean="0">
              <a:solidFill>
                <a:sysClr val="windowText" lastClr="000000">
                  <a:hueOff val="0"/>
                  <a:satOff val="0"/>
                  <a:lumOff val="0"/>
                  <a:alphaOff val="0"/>
                </a:sysClr>
              </a:solidFill>
              <a:latin typeface="Arial" pitchFamily="34" charset="0"/>
              <a:ea typeface="+mn-ea"/>
              <a:cs typeface="Arial" pitchFamily="34" charset="0"/>
            </a:rPr>
            <a:t>Standard Questionnaire </a:t>
          </a:r>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method in </a:t>
          </a:r>
          <a:r>
            <a:rPr lang="en-GB" sz="1200" b="1" noProof="0" dirty="0" smtClean="0">
              <a:solidFill>
                <a:sysClr val="windowText" lastClr="000000">
                  <a:hueOff val="0"/>
                  <a:satOff val="0"/>
                  <a:lumOff val="0"/>
                  <a:alphaOff val="0"/>
                </a:sysClr>
              </a:solidFill>
              <a:latin typeface="Arial" pitchFamily="34" charset="0"/>
              <a:ea typeface="+mn-ea"/>
              <a:cs typeface="Arial" pitchFamily="34" charset="0"/>
            </a:rPr>
            <a:t>CAMS.</a:t>
          </a:r>
          <a:endParaRPr lang="en-GB" sz="1200" b="1" noProof="0" dirty="0">
            <a:solidFill>
              <a:srgbClr val="FF0000"/>
            </a:solidFill>
            <a:latin typeface="Arial" pitchFamily="34" charset="0"/>
            <a:ea typeface="+mn-ea"/>
            <a:cs typeface="Arial" pitchFamily="34" charset="0"/>
          </a:endParaRPr>
        </a:p>
      </dgm:t>
    </dgm:pt>
    <dgm:pt modelId="{79A7C35C-5024-47E7-959C-13FC710D15E8}">
      <dgm:prSet phldrT="[Text]" custT="1"/>
      <dgm:spPr>
        <a:xfrm>
          <a:off x="2062884" y="198253"/>
          <a:ext cx="1500534" cy="563874"/>
        </a:xfrm>
        <a:solidFill>
          <a:sysClr val="window" lastClr="FFFFFF">
            <a:alpha val="90000"/>
            <a:hueOff val="0"/>
            <a:satOff val="0"/>
            <a:lumOff val="0"/>
            <a:alphaOff val="0"/>
          </a:sysClr>
        </a:solidFill>
        <a:ln w="25400" cap="flat" cmpd="sng" algn="ctr">
          <a:solidFill>
            <a:srgbClr val="A04DA3">
              <a:hueOff val="-4134818"/>
              <a:satOff val="6705"/>
              <a:lumOff val="49"/>
              <a:alphaOff val="0"/>
            </a:srgbClr>
          </a:solidFill>
          <a:prstDash val="solid"/>
        </a:ln>
        <a:effectLst/>
      </dgm:spPr>
      <dgm:t>
        <a:bodyPr/>
        <a:lstStyle/>
        <a:p>
          <a:pPr>
            <a:spcAft>
              <a:spcPct val="35000"/>
            </a:spcAft>
          </a:pPr>
          <a:r>
            <a:rPr lang="en-GB" sz="1400" b="1" noProof="0" dirty="0" smtClean="0">
              <a:solidFill>
                <a:sysClr val="windowText" lastClr="000000">
                  <a:hueOff val="0"/>
                  <a:satOff val="0"/>
                  <a:lumOff val="0"/>
                  <a:alphaOff val="0"/>
                </a:sysClr>
              </a:solidFill>
              <a:latin typeface="Arial"/>
              <a:ea typeface="+mn-ea"/>
              <a:cs typeface="+mn-cs"/>
            </a:rPr>
            <a:t>Assess Proficiency</a:t>
          </a:r>
        </a:p>
        <a:p>
          <a:pPr>
            <a:spcAft>
              <a:spcPct val="35000"/>
            </a:spcAft>
          </a:pPr>
          <a:endParaRPr lang="en-GB" sz="1400" b="0" noProof="0" dirty="0" smtClean="0">
            <a:solidFill>
              <a:sysClr val="windowText" lastClr="000000">
                <a:hueOff val="0"/>
                <a:satOff val="0"/>
                <a:lumOff val="0"/>
                <a:alphaOff val="0"/>
              </a:sysClr>
            </a:solidFill>
            <a:latin typeface="Arial"/>
            <a:ea typeface="+mn-ea"/>
            <a:cs typeface="+mn-cs"/>
          </a:endParaRPr>
        </a:p>
      </dgm:t>
    </dgm:pt>
    <dgm:pt modelId="{9CCF0D1B-6032-4CBA-8ECB-CA2306D4A388}" type="sibTrans" cxnId="{E79FD5A4-17A8-4E06-B40D-813D975AFA01}">
      <dgm:prSet/>
      <dgm:spPr/>
      <dgm:t>
        <a:bodyPr/>
        <a:lstStyle/>
        <a:p>
          <a:endParaRPr lang="en-US" sz="1400" b="0"/>
        </a:p>
      </dgm:t>
    </dgm:pt>
    <dgm:pt modelId="{2F4C72A5-3DA5-4D79-BA27-821B830AA118}" type="parTrans" cxnId="{E79FD5A4-17A8-4E06-B40D-813D975AFA01}">
      <dgm:prSet/>
      <dgm:spPr/>
      <dgm:t>
        <a:bodyPr/>
        <a:lstStyle/>
        <a:p>
          <a:endParaRPr lang="en-US" sz="1400" b="0"/>
        </a:p>
      </dgm:t>
    </dgm:pt>
    <dgm:pt modelId="{A51DCF34-D7E3-4492-B9E4-7BF3CB92085E}" type="sibTrans" cxnId="{5102C294-E0AA-4DA8-B5CE-CE34ABF10D64}">
      <dgm:prSet/>
      <dgm:spPr/>
      <dgm:t>
        <a:bodyPr/>
        <a:lstStyle/>
        <a:p>
          <a:endParaRPr lang="en-US" sz="2800"/>
        </a:p>
      </dgm:t>
    </dgm:pt>
    <dgm:pt modelId="{E9186ED5-2BF1-4D1F-B676-102FBE51E0D9}" type="parTrans" cxnId="{5102C294-E0AA-4DA8-B5CE-CE34ABF10D64}">
      <dgm:prSet/>
      <dgm:spPr/>
      <dgm:t>
        <a:bodyPr/>
        <a:lstStyle/>
        <a:p>
          <a:endParaRPr lang="en-US" sz="2800"/>
        </a:p>
      </dgm:t>
    </dgm:pt>
    <dgm:pt modelId="{4820981A-DA49-420A-8B05-2CEBA3CC528C}" type="sibTrans" cxnId="{3954D564-EF06-4BC4-9404-3FBEFBEF8F2A}">
      <dgm:prSet/>
      <dgm:spPr/>
      <dgm:t>
        <a:bodyPr/>
        <a:lstStyle/>
        <a:p>
          <a:endParaRPr lang="en-US" sz="2800"/>
        </a:p>
      </dgm:t>
    </dgm:pt>
    <dgm:pt modelId="{589019C0-2AFF-479C-B175-5F7879727124}" type="parTrans" cxnId="{3954D564-EF06-4BC4-9404-3FBEFBEF8F2A}">
      <dgm:prSet/>
      <dgm:spPr/>
      <dgm:t>
        <a:bodyPr/>
        <a:lstStyle/>
        <a:p>
          <a:endParaRPr lang="en-US" sz="2800"/>
        </a:p>
      </dgm:t>
    </dgm:pt>
    <dgm:pt modelId="{4F67FEBE-0FB1-41C9-978D-48D819480BB5}" type="sibTrans" cxnId="{31A06C9F-4D86-4C2A-9BA7-35B370895F21}">
      <dgm:prSet/>
      <dgm:spPr/>
      <dgm:t>
        <a:bodyPr/>
        <a:lstStyle/>
        <a:p>
          <a:endParaRPr lang="en-US" sz="1800"/>
        </a:p>
      </dgm:t>
    </dgm:pt>
    <dgm:pt modelId="{2827662D-85F2-4527-A33C-19B960C7E0E9}" type="parTrans" cxnId="{31A06C9F-4D86-4C2A-9BA7-35B370895F21}">
      <dgm:prSet/>
      <dgm:spPr/>
      <dgm:t>
        <a:bodyPr/>
        <a:lstStyle/>
        <a:p>
          <a:endParaRPr lang="en-US" sz="1800"/>
        </a:p>
      </dgm:t>
    </dgm:pt>
    <dgm:pt modelId="{C6CD4241-02CC-42CF-B9A2-F0842304FCB0}" type="sibTrans" cxnId="{BC676D82-856E-4287-8CA2-9EDB01F52578}">
      <dgm:prSet/>
      <dgm:spPr/>
      <dgm:t>
        <a:bodyPr/>
        <a:lstStyle/>
        <a:p>
          <a:endParaRPr lang="en-US" sz="2400"/>
        </a:p>
      </dgm:t>
    </dgm:pt>
    <dgm:pt modelId="{5A9000F0-E6E0-48D9-B90C-DF3AF2FC2AF2}" type="parTrans" cxnId="{BC676D82-856E-4287-8CA2-9EDB01F52578}">
      <dgm:prSet/>
      <dgm:spPr/>
      <dgm:t>
        <a:bodyPr/>
        <a:lstStyle/>
        <a:p>
          <a:endParaRPr lang="en-US" sz="2400"/>
        </a:p>
      </dgm:t>
    </dgm:pt>
    <dgm:pt modelId="{188B5027-18A7-42F7-9189-051ED1800749}">
      <dgm:prSet phldrT="[Text]" custT="1"/>
      <dgm:spPr>
        <a:xfrm>
          <a:off x="3864937" y="198253"/>
          <a:ext cx="1500534" cy="563874"/>
        </a:xfrm>
        <a:solidFill>
          <a:sysClr val="window" lastClr="FFFFFF">
            <a:alpha val="90000"/>
            <a:hueOff val="0"/>
            <a:satOff val="0"/>
            <a:lumOff val="0"/>
            <a:alphaOff val="0"/>
          </a:sysClr>
        </a:solidFill>
        <a:ln w="25400" cap="flat" cmpd="sng" algn="ctr">
          <a:solidFill>
            <a:srgbClr val="A04DA3">
              <a:hueOff val="-8269636"/>
              <a:satOff val="13411"/>
              <a:lumOff val="98"/>
              <a:alphaOff val="0"/>
            </a:srgbClr>
          </a:solidFill>
          <a:prstDash val="solid"/>
        </a:ln>
        <a:effectLst/>
      </dgm:spPr>
      <dgm:t>
        <a:bodyPr/>
        <a:lstStyle/>
        <a:p>
          <a:pPr>
            <a:spcAft>
              <a:spcPts val="600"/>
            </a:spcAft>
          </a:pPr>
          <a:r>
            <a:rPr lang="en-GB" sz="1200" b="0" noProof="0" dirty="0" smtClean="0">
              <a:solidFill>
                <a:sysClr val="windowText" lastClr="000000">
                  <a:hueOff val="0"/>
                  <a:satOff val="0"/>
                  <a:lumOff val="0"/>
                  <a:alphaOff val="0"/>
                </a:sysClr>
              </a:solidFill>
              <a:latin typeface="Arial" pitchFamily="34" charset="0"/>
              <a:ea typeface="+mn-ea"/>
              <a:cs typeface="Arial" pitchFamily="34" charset="0"/>
            </a:rPr>
            <a:t>P0 to P2  do not need  any validation.</a:t>
          </a:r>
          <a:endParaRPr lang="en-GB" sz="1200" b="0" noProof="0" dirty="0">
            <a:solidFill>
              <a:sysClr val="windowText" lastClr="000000">
                <a:hueOff val="0"/>
                <a:satOff val="0"/>
                <a:lumOff val="0"/>
                <a:alphaOff val="0"/>
              </a:sysClr>
            </a:solidFill>
            <a:latin typeface="Arial" pitchFamily="34" charset="0"/>
            <a:ea typeface="+mn-ea"/>
            <a:cs typeface="Arial" pitchFamily="34" charset="0"/>
          </a:endParaRPr>
        </a:p>
      </dgm:t>
    </dgm:pt>
    <dgm:pt modelId="{501E7120-6CA8-470F-8E71-AD5D03CC1D31}" type="parTrans" cxnId="{F8313EE1-108B-4508-9FEE-B9819E157C4D}">
      <dgm:prSet/>
      <dgm:spPr/>
      <dgm:t>
        <a:bodyPr/>
        <a:lstStyle/>
        <a:p>
          <a:endParaRPr lang="en-US"/>
        </a:p>
      </dgm:t>
    </dgm:pt>
    <dgm:pt modelId="{19036173-EDB5-4D57-AC88-E04DDEC77467}" type="sibTrans" cxnId="{F8313EE1-108B-4508-9FEE-B9819E157C4D}">
      <dgm:prSet/>
      <dgm:spPr/>
      <dgm:t>
        <a:bodyPr/>
        <a:lstStyle/>
        <a:p>
          <a:endParaRPr lang="en-US"/>
        </a:p>
      </dgm:t>
    </dgm:pt>
    <dgm:pt modelId="{2065C9F4-7578-421C-95C5-A73176342745}" type="pres">
      <dgm:prSet presAssocID="{A689A542-5F96-429C-A142-F2183D5D4B2A}" presName="Name0" presStyleCnt="0">
        <dgm:presLayoutVars>
          <dgm:dir/>
          <dgm:resizeHandles val="exact"/>
        </dgm:presLayoutVars>
      </dgm:prSet>
      <dgm:spPr/>
      <dgm:t>
        <a:bodyPr/>
        <a:lstStyle/>
        <a:p>
          <a:endParaRPr lang="en-US"/>
        </a:p>
      </dgm:t>
    </dgm:pt>
    <dgm:pt modelId="{4C77ED0A-0345-4765-B02B-E739BBC68A74}" type="pres">
      <dgm:prSet presAssocID="{6D807909-6CF9-44AA-B79F-D289A4B2173F}" presName="composite" presStyleCnt="0"/>
      <dgm:spPr/>
    </dgm:pt>
    <dgm:pt modelId="{2B09DA44-8B0B-4409-B4B3-12CD84B20279}" type="pres">
      <dgm:prSet presAssocID="{6D807909-6CF9-44AA-B79F-D289A4B2173F}" presName="bgChev" presStyleLbl="node1" presStyleIdx="0" presStyleCnt="5" custLinFactNeighborX="-5429"/>
      <dgm:spPr>
        <a:xfrm>
          <a:off x="4760" y="57284"/>
          <a:ext cx="1460813" cy="563874"/>
        </a:xfrm>
        <a:prstGeom prst="chevron">
          <a:avLst>
            <a:gd name="adj" fmla="val 40000"/>
          </a:avLst>
        </a:prstGeom>
        <a:solidFill>
          <a:srgbClr val="A04DA3">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46884D3E-DD44-4A21-AF09-1794D6585996}" type="pres">
      <dgm:prSet presAssocID="{6D807909-6CF9-44AA-B79F-D289A4B2173F}" presName="txNode" presStyleLbl="fgAcc1" presStyleIdx="0" presStyleCnt="5" custScaleX="143007">
        <dgm:presLayoutVars>
          <dgm:bulletEnabled val="1"/>
        </dgm:presLayoutVars>
      </dgm:prSet>
      <dgm:spPr>
        <a:prstGeom prst="roundRect">
          <a:avLst>
            <a:gd name="adj" fmla="val 10000"/>
          </a:avLst>
        </a:prstGeom>
      </dgm:spPr>
      <dgm:t>
        <a:bodyPr/>
        <a:lstStyle/>
        <a:p>
          <a:endParaRPr lang="en-US"/>
        </a:p>
      </dgm:t>
    </dgm:pt>
    <dgm:pt modelId="{055609DF-1E8A-4296-8EB1-7F9A55950928}" type="pres">
      <dgm:prSet presAssocID="{74561660-E468-433A-A12C-EADBC2708CF7}" presName="compositeSpace" presStyleCnt="0"/>
      <dgm:spPr/>
    </dgm:pt>
    <dgm:pt modelId="{BFD6F03E-32D8-41AC-91BB-F461ED6BF013}" type="pres">
      <dgm:prSet presAssocID="{79A7C35C-5024-47E7-959C-13FC710D15E8}" presName="composite" presStyleCnt="0"/>
      <dgm:spPr/>
    </dgm:pt>
    <dgm:pt modelId="{2A4D2339-A9D8-4BE2-9C6E-F95FF31626C8}" type="pres">
      <dgm:prSet presAssocID="{79A7C35C-5024-47E7-959C-13FC710D15E8}" presName="bgChev" presStyleLbl="node1" presStyleIdx="1" presStyleCnt="5"/>
      <dgm:spPr>
        <a:xfrm>
          <a:off x="1806812" y="57284"/>
          <a:ext cx="1460813" cy="563874"/>
        </a:xfrm>
        <a:prstGeom prst="chevron">
          <a:avLst>
            <a:gd name="adj" fmla="val 40000"/>
          </a:avLst>
        </a:prstGeom>
        <a:solidFill>
          <a:srgbClr val="A04DA3">
            <a:hueOff val="-4134818"/>
            <a:satOff val="6705"/>
            <a:lumOff val="49"/>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7AD8506F-BF09-4C23-BBA9-7CA71398AF4E}" type="pres">
      <dgm:prSet presAssocID="{79A7C35C-5024-47E7-959C-13FC710D15E8}" presName="txNode" presStyleLbl="fgAcc1" presStyleIdx="1" presStyleCnt="5" custScaleX="143007">
        <dgm:presLayoutVars>
          <dgm:bulletEnabled val="1"/>
        </dgm:presLayoutVars>
      </dgm:prSet>
      <dgm:spPr>
        <a:prstGeom prst="roundRect">
          <a:avLst>
            <a:gd name="adj" fmla="val 10000"/>
          </a:avLst>
        </a:prstGeom>
      </dgm:spPr>
      <dgm:t>
        <a:bodyPr/>
        <a:lstStyle/>
        <a:p>
          <a:endParaRPr lang="en-US"/>
        </a:p>
      </dgm:t>
    </dgm:pt>
    <dgm:pt modelId="{FFB77DD6-4C35-4019-ACEC-9200039210E5}" type="pres">
      <dgm:prSet presAssocID="{9CCF0D1B-6032-4CBA-8ECB-CA2306D4A388}" presName="compositeSpace" presStyleCnt="0"/>
      <dgm:spPr/>
    </dgm:pt>
    <dgm:pt modelId="{13195A77-A554-4945-B247-778B49850D8C}" type="pres">
      <dgm:prSet presAssocID="{C48685B6-339A-4C3F-A3E9-4EAFB7474BE3}" presName="composite" presStyleCnt="0"/>
      <dgm:spPr/>
    </dgm:pt>
    <dgm:pt modelId="{44699201-4566-4D49-8BE4-CDD90D971BB5}" type="pres">
      <dgm:prSet presAssocID="{C48685B6-339A-4C3F-A3E9-4EAFB7474BE3}" presName="bgChev" presStyleLbl="node1" presStyleIdx="2" presStyleCnt="5"/>
      <dgm:spPr>
        <a:xfrm>
          <a:off x="3608865" y="57284"/>
          <a:ext cx="1460813" cy="563874"/>
        </a:xfrm>
        <a:prstGeom prst="chevron">
          <a:avLst>
            <a:gd name="adj" fmla="val 40000"/>
          </a:avLst>
        </a:prstGeom>
        <a:solidFill>
          <a:srgbClr val="A04DA3">
            <a:hueOff val="-8269636"/>
            <a:satOff val="13411"/>
            <a:lumOff val="98"/>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C09A2374-ABA7-4B59-B398-9B610B2CC25C}" type="pres">
      <dgm:prSet presAssocID="{C48685B6-339A-4C3F-A3E9-4EAFB7474BE3}" presName="txNode" presStyleLbl="fgAcc1" presStyleIdx="2" presStyleCnt="5" custScaleX="143007">
        <dgm:presLayoutVars>
          <dgm:bulletEnabled val="1"/>
        </dgm:presLayoutVars>
      </dgm:prSet>
      <dgm:spPr>
        <a:prstGeom prst="roundRect">
          <a:avLst>
            <a:gd name="adj" fmla="val 10000"/>
          </a:avLst>
        </a:prstGeom>
      </dgm:spPr>
      <dgm:t>
        <a:bodyPr/>
        <a:lstStyle/>
        <a:p>
          <a:endParaRPr lang="en-US"/>
        </a:p>
      </dgm:t>
    </dgm:pt>
    <dgm:pt modelId="{4BCC7A26-B7B1-4C43-BF90-5BD1F9A96FFE}" type="pres">
      <dgm:prSet presAssocID="{37515C94-8B89-4081-9127-6CE2FDB3DCF1}" presName="compositeSpace" presStyleCnt="0"/>
      <dgm:spPr/>
    </dgm:pt>
    <dgm:pt modelId="{6FC3A655-F4B0-4DD1-A474-F0C1B9DFDE95}" type="pres">
      <dgm:prSet presAssocID="{21C4E975-3B66-4912-A9AD-4EA6666F2704}" presName="composite" presStyleCnt="0"/>
      <dgm:spPr/>
    </dgm:pt>
    <dgm:pt modelId="{5F37A2FA-5A80-473A-AB55-3989468E90CB}" type="pres">
      <dgm:prSet presAssocID="{21C4E975-3B66-4912-A9AD-4EA6666F2704}" presName="bgChev" presStyleLbl="node1" presStyleIdx="3" presStyleCnt="5"/>
      <dgm:spPr>
        <a:xfrm>
          <a:off x="5410918" y="57284"/>
          <a:ext cx="1460813" cy="563874"/>
        </a:xfrm>
        <a:prstGeom prst="chevron">
          <a:avLst>
            <a:gd name="adj" fmla="val 40000"/>
          </a:avLst>
        </a:prstGeom>
        <a:solidFill>
          <a:srgbClr val="A04DA3">
            <a:hueOff val="-12404454"/>
            <a:satOff val="20116"/>
            <a:lumOff val="148"/>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8BFED6DF-6717-4E47-9A78-9F5A4EE83364}" type="pres">
      <dgm:prSet presAssocID="{21C4E975-3B66-4912-A9AD-4EA6666F2704}" presName="txNode" presStyleLbl="fgAcc1" presStyleIdx="3" presStyleCnt="5" custScaleX="143007">
        <dgm:presLayoutVars>
          <dgm:bulletEnabled val="1"/>
        </dgm:presLayoutVars>
      </dgm:prSet>
      <dgm:spPr>
        <a:prstGeom prst="roundRect">
          <a:avLst>
            <a:gd name="adj" fmla="val 10000"/>
          </a:avLst>
        </a:prstGeom>
      </dgm:spPr>
      <dgm:t>
        <a:bodyPr/>
        <a:lstStyle/>
        <a:p>
          <a:endParaRPr lang="en-US"/>
        </a:p>
      </dgm:t>
    </dgm:pt>
    <dgm:pt modelId="{BD84F8CA-9ADE-458E-9286-D2EB9DA7937B}" type="pres">
      <dgm:prSet presAssocID="{5382854B-D3BF-436D-A953-F0133265CDC7}" presName="compositeSpace" presStyleCnt="0"/>
      <dgm:spPr/>
    </dgm:pt>
    <dgm:pt modelId="{81AF1B4E-C3D2-4F19-97A0-C15BA21A80C4}" type="pres">
      <dgm:prSet presAssocID="{C4191A0D-5928-4F1F-9D36-D1ED30470A9E}" presName="composite" presStyleCnt="0"/>
      <dgm:spPr/>
    </dgm:pt>
    <dgm:pt modelId="{A3D93BC6-20E4-4DE0-8C81-B0475284BF67}" type="pres">
      <dgm:prSet presAssocID="{C4191A0D-5928-4F1F-9D36-D1ED30470A9E}" presName="bgChev" presStyleLbl="node1" presStyleIdx="4" presStyleCnt="5"/>
      <dgm:spPr>
        <a:xfrm>
          <a:off x="7212971" y="57284"/>
          <a:ext cx="1460813" cy="563874"/>
        </a:xfrm>
        <a:prstGeom prst="chevron">
          <a:avLst>
            <a:gd name="adj" fmla="val 40000"/>
          </a:avLst>
        </a:prstGeom>
        <a:solidFill>
          <a:srgbClr val="A04DA3">
            <a:hueOff val="-16539272"/>
            <a:satOff val="26822"/>
            <a:lumOff val="197"/>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EB042CB8-06CC-4555-9572-54D02878A28B}" type="pres">
      <dgm:prSet presAssocID="{C4191A0D-5928-4F1F-9D36-D1ED30470A9E}" presName="txNode" presStyleLbl="fgAcc1" presStyleIdx="4" presStyleCnt="5" custScaleX="117565">
        <dgm:presLayoutVars>
          <dgm:bulletEnabled val="1"/>
        </dgm:presLayoutVars>
      </dgm:prSet>
      <dgm:spPr>
        <a:prstGeom prst="roundRect">
          <a:avLst>
            <a:gd name="adj" fmla="val 10000"/>
          </a:avLst>
        </a:prstGeom>
      </dgm:spPr>
      <dgm:t>
        <a:bodyPr/>
        <a:lstStyle/>
        <a:p>
          <a:endParaRPr lang="en-US"/>
        </a:p>
      </dgm:t>
    </dgm:pt>
  </dgm:ptLst>
  <dgm:cxnLst>
    <dgm:cxn modelId="{81237F75-588A-4326-8C60-9BE1B5689656}" type="presOf" srcId="{DC1BE126-AA4F-4E0E-944C-1BF5B554A039}" destId="{7AD8506F-BF09-4C23-BBA9-7CA71398AF4E}" srcOrd="0" destOrd="4" presId="urn:microsoft.com/office/officeart/2005/8/layout/chevronAccent"/>
    <dgm:cxn modelId="{8F722A26-649B-45C6-ACCF-777CF2619D23}" type="presOf" srcId="{4F133AD5-9212-441C-A918-261A64C2311E}" destId="{46884D3E-DD44-4A21-AF09-1794D6585996}" srcOrd="0" destOrd="2" presId="urn:microsoft.com/office/officeart/2005/8/layout/chevronAccent"/>
    <dgm:cxn modelId="{D205F578-57D6-494E-8FB8-768FBBFCF7AC}" srcId="{C4191A0D-5928-4F1F-9D36-D1ED30470A9E}" destId="{2DCD4C50-1929-4D34-BE60-FD2350D4CF38}" srcOrd="3" destOrd="0" parTransId="{7FEED8DE-6131-44EA-9D1E-A7D06F8FA0B9}" sibTransId="{55A5A8ED-2E5E-4949-B736-75F71FE11599}"/>
    <dgm:cxn modelId="{2992BC35-9B46-4215-B57F-A556986B5F26}" srcId="{C4191A0D-5928-4F1F-9D36-D1ED30470A9E}" destId="{C0451A73-0389-42C0-A179-2B04EE61EB32}" srcOrd="4" destOrd="0" parTransId="{4AFCB36B-6308-4983-9EA9-4B5C97A2A34F}" sibTransId="{2149073A-4EE8-4606-86D1-79271AC24AA1}"/>
    <dgm:cxn modelId="{C02A7195-90CE-4DF2-AEA0-E2A7CACC6442}" srcId="{C4191A0D-5928-4F1F-9D36-D1ED30470A9E}" destId="{E01646F8-5425-4CC4-9074-FAE91145501A}" srcOrd="0" destOrd="0" parTransId="{55789713-DA67-4692-9ECF-7EAB62FEE350}" sibTransId="{FABAC6E2-BAAC-4352-B124-9E227335D0E1}"/>
    <dgm:cxn modelId="{066CE01A-E120-4CA5-93B8-09EB9BC0ED92}" srcId="{A689A542-5F96-429C-A142-F2183D5D4B2A}" destId="{C4191A0D-5928-4F1F-9D36-D1ED30470A9E}" srcOrd="4" destOrd="0" parTransId="{6F0F3683-24FE-41C0-BB6D-96397E2482DE}" sibTransId="{1B7E36CE-AF7E-43D1-ABE7-DA5A1031B75D}"/>
    <dgm:cxn modelId="{6D58EA49-BA6A-4863-826F-92285B1602CB}" type="presOf" srcId="{C48685B6-339A-4C3F-A3E9-4EAFB7474BE3}" destId="{C09A2374-ABA7-4B59-B398-9B610B2CC25C}" srcOrd="0" destOrd="0" presId="urn:microsoft.com/office/officeart/2005/8/layout/chevronAccent"/>
    <dgm:cxn modelId="{A4C31979-7210-4EFE-9E5D-1C6C0FAAADB7}" srcId="{21C4E975-3B66-4912-A9AD-4EA6666F2704}" destId="{CA692820-B277-4360-84BF-C24D48D8766A}" srcOrd="0" destOrd="0" parTransId="{A659335A-AE3D-49C8-96D6-03B74298619C}" sibTransId="{CA6934E4-7B63-465A-818C-D02E319CA8DE}"/>
    <dgm:cxn modelId="{B05AA4B2-32D9-4C80-A859-51110CB816AF}" type="presOf" srcId="{4F4B5C34-F9CF-4773-AFF1-A07058863E98}" destId="{EB042CB8-06CC-4555-9572-54D02878A28B}" srcOrd="0" destOrd="8" presId="urn:microsoft.com/office/officeart/2005/8/layout/chevronAccent"/>
    <dgm:cxn modelId="{111357BF-CD6B-4713-888F-9C4F8DDFEAF8}" type="presOf" srcId="{CA692820-B277-4360-84BF-C24D48D8766A}" destId="{8BFED6DF-6717-4E47-9A78-9F5A4EE83364}" srcOrd="0" destOrd="1" presId="urn:microsoft.com/office/officeart/2005/8/layout/chevronAccent"/>
    <dgm:cxn modelId="{DE90B771-F7F7-4938-A6D3-E3E26879C022}" type="presOf" srcId="{5FAF0C54-9DA2-4AD6-AF10-C5BF5E7F6C6C}" destId="{8BFED6DF-6717-4E47-9A78-9F5A4EE83364}" srcOrd="0" destOrd="2" presId="urn:microsoft.com/office/officeart/2005/8/layout/chevronAccent"/>
    <dgm:cxn modelId="{F733D797-2F3D-427E-A053-10B887A7F33D}" srcId="{21C4E975-3B66-4912-A9AD-4EA6666F2704}" destId="{663E8981-A630-4FC9-BBBC-A20A0E228166}" srcOrd="3" destOrd="0" parTransId="{F8FEC145-F546-40FA-A78E-CB9CCD526E2A}" sibTransId="{CCD41A32-DBB0-4AF9-A62C-17C0FAA7F86D}"/>
    <dgm:cxn modelId="{96E0740C-D6DE-477E-B7C9-45A7E752F3E3}" type="presOf" srcId="{F66C9132-D24E-4F49-A4F9-CFC90A5F363F}" destId="{C09A2374-ABA7-4B59-B398-9B610B2CC25C}" srcOrd="0" destOrd="1" presId="urn:microsoft.com/office/officeart/2005/8/layout/chevronAccent"/>
    <dgm:cxn modelId="{461A153A-6AC0-43F3-8CA3-97B6C0997029}" srcId="{C4191A0D-5928-4F1F-9D36-D1ED30470A9E}" destId="{C1F047A8-5171-4FD7-9193-EF78899B6644}" srcOrd="5" destOrd="0" parTransId="{1CB5C352-D6BB-4C57-819E-3B71C10B4451}" sibTransId="{037AEB34-2DD3-4571-8E01-6A502E5770AA}"/>
    <dgm:cxn modelId="{EAE60F24-EB61-44D3-B702-C2863C3CAF9F}" srcId="{A689A542-5F96-429C-A142-F2183D5D4B2A}" destId="{C48685B6-339A-4C3F-A3E9-4EAFB7474BE3}" srcOrd="2" destOrd="0" parTransId="{F82EB479-D7D1-48BB-81FB-BC152B69F7B2}" sibTransId="{37515C94-8B89-4081-9127-6CE2FDB3DCF1}"/>
    <dgm:cxn modelId="{F8313EE1-108B-4508-9FEE-B9819E157C4D}" srcId="{C48685B6-339A-4C3F-A3E9-4EAFB7474BE3}" destId="{188B5027-18A7-42F7-9189-051ED1800749}" srcOrd="1" destOrd="0" parTransId="{501E7120-6CA8-470F-8E71-AD5D03CC1D31}" sibTransId="{19036173-EDB5-4D57-AC88-E04DDEC77467}"/>
    <dgm:cxn modelId="{9A4EFE21-7196-4B31-B5DF-124291CF06FD}" srcId="{21C4E975-3B66-4912-A9AD-4EA6666F2704}" destId="{5FAF0C54-9DA2-4AD6-AF10-C5BF5E7F6C6C}" srcOrd="1" destOrd="0" parTransId="{EA9EA99D-9B36-4E69-9C4D-B5AC7D0E9953}" sibTransId="{64C0583F-01B7-4026-BF7E-B0E906520A1A}"/>
    <dgm:cxn modelId="{660414A4-B7EB-445A-8E31-D70F9F3A8A84}" type="presOf" srcId="{B4FCD130-575B-44AA-9A7A-7881D6345572}" destId="{EB042CB8-06CC-4555-9572-54D02878A28B}" srcOrd="0" destOrd="3" presId="urn:microsoft.com/office/officeart/2005/8/layout/chevronAccent"/>
    <dgm:cxn modelId="{E464350E-BF66-49B3-B418-6176A7DB7B6F}" type="presOf" srcId="{188B5027-18A7-42F7-9189-051ED1800749}" destId="{C09A2374-ABA7-4B59-B398-9B610B2CC25C}" srcOrd="0" destOrd="2" presId="urn:microsoft.com/office/officeart/2005/8/layout/chevronAccent"/>
    <dgm:cxn modelId="{6ECFCBBF-9E78-470B-ACCB-92D67ABF4E85}" srcId="{21C4E975-3B66-4912-A9AD-4EA6666F2704}" destId="{09B110EF-A4C3-4328-9DDF-27A14FB2BC1F}" srcOrd="2" destOrd="0" parTransId="{5D1A99FE-FC05-4B06-8103-713BC769388F}" sibTransId="{5E2678E3-218C-4B72-827B-97F6FA5EE9B0}"/>
    <dgm:cxn modelId="{0B8BCE93-AA7A-496D-B02E-B37A9067C4E1}" type="presOf" srcId="{B73A6C9F-5744-4FD2-AA7F-0D48B006073D}" destId="{EB042CB8-06CC-4555-9572-54D02878A28B}" srcOrd="0" destOrd="7" presId="urn:microsoft.com/office/officeart/2005/8/layout/chevronAccent"/>
    <dgm:cxn modelId="{F9413610-B06E-4F81-A1AE-9C91664C8746}" type="presOf" srcId="{47E903F7-C0C0-4770-95F3-413454B3C6A7}" destId="{7AD8506F-BF09-4C23-BBA9-7CA71398AF4E}" srcOrd="0" destOrd="3" presId="urn:microsoft.com/office/officeart/2005/8/layout/chevronAccent"/>
    <dgm:cxn modelId="{928EE3ED-0153-4080-9DA9-2EDE5CAF1DBE}" type="presOf" srcId="{029DC8A8-C66F-44F8-94ED-47EDA5F6173F}" destId="{46884D3E-DD44-4A21-AF09-1794D6585996}" srcOrd="0" destOrd="3" presId="urn:microsoft.com/office/officeart/2005/8/layout/chevronAccent"/>
    <dgm:cxn modelId="{BC676D82-856E-4287-8CA2-9EDB01F52578}" srcId="{79A7C35C-5024-47E7-959C-13FC710D15E8}" destId="{C49963F1-D6C7-427B-A30E-C53BA756693C}" srcOrd="0" destOrd="0" parTransId="{5A9000F0-E6E0-48D9-B90C-DF3AF2FC2AF2}" sibTransId="{C6CD4241-02CC-42CF-B9A2-F0842304FCB0}"/>
    <dgm:cxn modelId="{D84C63BB-C713-471C-AE52-2BC1F323E451}" type="presOf" srcId="{6ED8EFDB-7722-4208-A410-317C98407127}" destId="{46884D3E-DD44-4A21-AF09-1794D6585996}" srcOrd="0" destOrd="1" presId="urn:microsoft.com/office/officeart/2005/8/layout/chevronAccent"/>
    <dgm:cxn modelId="{E79FD5A4-17A8-4E06-B40D-813D975AFA01}" srcId="{A689A542-5F96-429C-A142-F2183D5D4B2A}" destId="{79A7C35C-5024-47E7-959C-13FC710D15E8}" srcOrd="1" destOrd="0" parTransId="{2F4C72A5-3DA5-4D79-BA27-821B830AA118}" sibTransId="{9CCF0D1B-6032-4CBA-8ECB-CA2306D4A388}"/>
    <dgm:cxn modelId="{41184F6B-F19B-4138-A83A-8D4788425272}" type="presOf" srcId="{2DCD4C50-1929-4D34-BE60-FD2350D4CF38}" destId="{EB042CB8-06CC-4555-9572-54D02878A28B}" srcOrd="0" destOrd="4" presId="urn:microsoft.com/office/officeart/2005/8/layout/chevronAccent"/>
    <dgm:cxn modelId="{51ECE8FE-D9AA-4913-B319-B5777C9D8E6D}" srcId="{6D807909-6CF9-44AA-B79F-D289A4B2173F}" destId="{6ED8EFDB-7722-4208-A410-317C98407127}" srcOrd="0" destOrd="0" parTransId="{6FBADB55-EAE0-4FD4-8DE3-AF45AC931D2E}" sibTransId="{79F60159-13ED-48F5-AC5F-00AA95A94A30}"/>
    <dgm:cxn modelId="{B216A129-531F-4989-BB38-B81084B229A8}" type="presOf" srcId="{CAABA934-2C54-46C5-A112-60C4B95B306C}" destId="{EB042CB8-06CC-4555-9572-54D02878A28B}" srcOrd="0" destOrd="2" presId="urn:microsoft.com/office/officeart/2005/8/layout/chevronAccent"/>
    <dgm:cxn modelId="{70764BB0-0B87-4400-AF78-62594566749B}" srcId="{C48685B6-339A-4C3F-A3E9-4EAFB7474BE3}" destId="{F66C9132-D24E-4F49-A4F9-CFC90A5F363F}" srcOrd="0" destOrd="0" parTransId="{6ED7E78F-8DD8-46ED-A431-6699473292A2}" sibTransId="{871EF3DE-0E81-4457-9028-7AE361E192E6}"/>
    <dgm:cxn modelId="{22B6DE63-94E1-4A0C-ADD4-7BA6B0DA8C40}" type="presOf" srcId="{09B110EF-A4C3-4328-9DDF-27A14FB2BC1F}" destId="{8BFED6DF-6717-4E47-9A78-9F5A4EE83364}" srcOrd="0" destOrd="3" presId="urn:microsoft.com/office/officeart/2005/8/layout/chevronAccent"/>
    <dgm:cxn modelId="{1F84C373-4370-429E-A677-8B5D59522007}" type="presOf" srcId="{E01646F8-5425-4CC4-9074-FAE91145501A}" destId="{EB042CB8-06CC-4555-9572-54D02878A28B}" srcOrd="0" destOrd="1" presId="urn:microsoft.com/office/officeart/2005/8/layout/chevronAccent"/>
    <dgm:cxn modelId="{F03B18BE-DA25-4085-83D1-4B6625A53FF1}" type="presOf" srcId="{6D807909-6CF9-44AA-B79F-D289A4B2173F}" destId="{46884D3E-DD44-4A21-AF09-1794D6585996}" srcOrd="0" destOrd="0" presId="urn:microsoft.com/office/officeart/2005/8/layout/chevronAccent"/>
    <dgm:cxn modelId="{7F64C66D-F1CC-42E1-A667-BB65D0F13707}" type="presOf" srcId="{C4191A0D-5928-4F1F-9D36-D1ED30470A9E}" destId="{EB042CB8-06CC-4555-9572-54D02878A28B}" srcOrd="0" destOrd="0" presId="urn:microsoft.com/office/officeart/2005/8/layout/chevronAccent"/>
    <dgm:cxn modelId="{3EC1128A-2177-4B8E-A327-2C2911EF1695}" type="presOf" srcId="{C49963F1-D6C7-427B-A30E-C53BA756693C}" destId="{7AD8506F-BF09-4C23-BBA9-7CA71398AF4E}" srcOrd="0" destOrd="1" presId="urn:microsoft.com/office/officeart/2005/8/layout/chevronAccent"/>
    <dgm:cxn modelId="{1C0DB415-7CC0-415D-A73F-1B4A9B4AE68B}" type="presOf" srcId="{21C4E975-3B66-4912-A9AD-4EA6666F2704}" destId="{8BFED6DF-6717-4E47-9A78-9F5A4EE83364}" srcOrd="0" destOrd="0" presId="urn:microsoft.com/office/officeart/2005/8/layout/chevronAccent"/>
    <dgm:cxn modelId="{4B162F4D-DAB6-4B62-8402-3200053BCA29}" type="presOf" srcId="{79A7C35C-5024-47E7-959C-13FC710D15E8}" destId="{7AD8506F-BF09-4C23-BBA9-7CA71398AF4E}" srcOrd="0" destOrd="0" presId="urn:microsoft.com/office/officeart/2005/8/layout/chevronAccent"/>
    <dgm:cxn modelId="{988D4B1D-F843-45A7-B169-F9462FD61243}" type="presOf" srcId="{C0451A73-0389-42C0-A179-2B04EE61EB32}" destId="{EB042CB8-06CC-4555-9572-54D02878A28B}" srcOrd="0" destOrd="5" presId="urn:microsoft.com/office/officeart/2005/8/layout/chevronAccent"/>
    <dgm:cxn modelId="{4C9B1DC0-9154-47ED-B6C5-E2CB03720805}" srcId="{C4191A0D-5928-4F1F-9D36-D1ED30470A9E}" destId="{B73A6C9F-5744-4FD2-AA7F-0D48B006073D}" srcOrd="6" destOrd="0" parTransId="{7A13AABD-12BF-4624-9FCD-7A5384974484}" sibTransId="{82C4A046-3E99-4CB9-ACD6-E534A74EAC01}"/>
    <dgm:cxn modelId="{41BB2AB4-8772-443A-AA15-2E69AEC39324}" srcId="{C4191A0D-5928-4F1F-9D36-D1ED30470A9E}" destId="{CAABA934-2C54-46C5-A112-60C4B95B306C}" srcOrd="1" destOrd="0" parTransId="{6049F701-8300-47C4-A62F-46B5D3C148F7}" sibTransId="{FFAF4845-0D6E-4BFD-BA94-AF4799E691C2}"/>
    <dgm:cxn modelId="{31A06C9F-4D86-4C2A-9BA7-35B370895F21}" srcId="{79A7C35C-5024-47E7-959C-13FC710D15E8}" destId="{7B74CED8-E4D0-4FA8-814C-C483E0C6B87C}" srcOrd="1" destOrd="0" parTransId="{2827662D-85F2-4527-A33C-19B960C7E0E9}" sibTransId="{4F67FEBE-0FB1-41C9-978D-48D819480BB5}"/>
    <dgm:cxn modelId="{01250C49-08E4-42AB-A7AF-984B60AC01E7}" srcId="{C4191A0D-5928-4F1F-9D36-D1ED30470A9E}" destId="{B4FCD130-575B-44AA-9A7A-7881D6345572}" srcOrd="2" destOrd="0" parTransId="{02308106-BEED-4F37-92E9-513AFCF16944}" sibTransId="{D403A694-BCB5-4956-9A31-53F8BA3E347A}"/>
    <dgm:cxn modelId="{3954D564-EF06-4BC4-9404-3FBEFBEF8F2A}" srcId="{79A7C35C-5024-47E7-959C-13FC710D15E8}" destId="{47E903F7-C0C0-4770-95F3-413454B3C6A7}" srcOrd="2" destOrd="0" parTransId="{589019C0-2AFF-479C-B175-5F7879727124}" sibTransId="{4820981A-DA49-420A-8B05-2CEBA3CC528C}"/>
    <dgm:cxn modelId="{063D02CC-31F5-4B33-8139-610DB48E48D0}" type="presOf" srcId="{A689A542-5F96-429C-A142-F2183D5D4B2A}" destId="{2065C9F4-7578-421C-95C5-A73176342745}" srcOrd="0" destOrd="0" presId="urn:microsoft.com/office/officeart/2005/8/layout/chevronAccent"/>
    <dgm:cxn modelId="{5102C294-E0AA-4DA8-B5CE-CE34ABF10D64}" srcId="{79A7C35C-5024-47E7-959C-13FC710D15E8}" destId="{DC1BE126-AA4F-4E0E-944C-1BF5B554A039}" srcOrd="3" destOrd="0" parTransId="{E9186ED5-2BF1-4D1F-B676-102FBE51E0D9}" sibTransId="{A51DCF34-D7E3-4492-B9E4-7BF3CB92085E}"/>
    <dgm:cxn modelId="{706DCD8E-6316-438F-94D6-DE9D2C5F8F32}" srcId="{6D807909-6CF9-44AA-B79F-D289A4B2173F}" destId="{4F133AD5-9212-441C-A918-261A64C2311E}" srcOrd="1" destOrd="0" parTransId="{69E4E671-A81B-45F5-89F0-95AA733128DB}" sibTransId="{FDA872E8-5E2C-4613-95B1-15ABDB98ECFC}"/>
    <dgm:cxn modelId="{CA48BABC-E946-49E8-859F-CB1AB6F60C1D}" srcId="{6D807909-6CF9-44AA-B79F-D289A4B2173F}" destId="{029DC8A8-C66F-44F8-94ED-47EDA5F6173F}" srcOrd="2" destOrd="0" parTransId="{485271CB-42C8-443A-8B79-8449D2C373E8}" sibTransId="{B1499B8B-E854-4768-9E1B-0C0194734F54}"/>
    <dgm:cxn modelId="{DD22CCFC-C3DB-480C-A185-1315B048C000}" type="presOf" srcId="{663E8981-A630-4FC9-BBBC-A20A0E228166}" destId="{8BFED6DF-6717-4E47-9A78-9F5A4EE83364}" srcOrd="0" destOrd="4" presId="urn:microsoft.com/office/officeart/2005/8/layout/chevronAccent"/>
    <dgm:cxn modelId="{F63EAA59-5A0F-45E3-99AD-C9BB370D7C3F}" type="presOf" srcId="{C1F047A8-5171-4FD7-9193-EF78899B6644}" destId="{EB042CB8-06CC-4555-9572-54D02878A28B}" srcOrd="0" destOrd="6" presId="urn:microsoft.com/office/officeart/2005/8/layout/chevronAccent"/>
    <dgm:cxn modelId="{AE073E42-7788-4571-92BA-967CCE72BDFB}" srcId="{A689A542-5F96-429C-A142-F2183D5D4B2A}" destId="{6D807909-6CF9-44AA-B79F-D289A4B2173F}" srcOrd="0" destOrd="0" parTransId="{4AA1D702-D6F7-422F-AA8B-DB93EBAA702B}" sibTransId="{74561660-E468-433A-A12C-EADBC2708CF7}"/>
    <dgm:cxn modelId="{80D27F28-C1B1-4B67-AA51-71A26561D187}" srcId="{C4191A0D-5928-4F1F-9D36-D1ED30470A9E}" destId="{4F4B5C34-F9CF-4773-AFF1-A07058863E98}" srcOrd="7" destOrd="0" parTransId="{91A21CDB-9348-4BD0-9C38-92E7B285660E}" sibTransId="{16E2647E-DC4A-4163-9220-564001217E93}"/>
    <dgm:cxn modelId="{35B8F680-D50D-4DF1-ABF0-0BA8C4E4A051}" type="presOf" srcId="{7B74CED8-E4D0-4FA8-814C-C483E0C6B87C}" destId="{7AD8506F-BF09-4C23-BBA9-7CA71398AF4E}" srcOrd="0" destOrd="2" presId="urn:microsoft.com/office/officeart/2005/8/layout/chevronAccent"/>
    <dgm:cxn modelId="{1E733138-0411-4F5F-BE55-000737EBAC09}" srcId="{A689A542-5F96-429C-A142-F2183D5D4B2A}" destId="{21C4E975-3B66-4912-A9AD-4EA6666F2704}" srcOrd="3" destOrd="0" parTransId="{327969BF-A4B6-4F6E-B9DC-5F0A4F3A4223}" sibTransId="{5382854B-D3BF-436D-A953-F0133265CDC7}"/>
    <dgm:cxn modelId="{11CF8865-E71A-4B7A-B6C5-9A78F07F9191}" type="presParOf" srcId="{2065C9F4-7578-421C-95C5-A73176342745}" destId="{4C77ED0A-0345-4765-B02B-E739BBC68A74}" srcOrd="0" destOrd="0" presId="urn:microsoft.com/office/officeart/2005/8/layout/chevronAccent"/>
    <dgm:cxn modelId="{D9741A90-BB8D-4FE9-94FB-8A5EEE3F165E}" type="presParOf" srcId="{4C77ED0A-0345-4765-B02B-E739BBC68A74}" destId="{2B09DA44-8B0B-4409-B4B3-12CD84B20279}" srcOrd="0" destOrd="0" presId="urn:microsoft.com/office/officeart/2005/8/layout/chevronAccent"/>
    <dgm:cxn modelId="{C898DCF4-57BC-46D6-82A7-AA6E95BB600B}" type="presParOf" srcId="{4C77ED0A-0345-4765-B02B-E739BBC68A74}" destId="{46884D3E-DD44-4A21-AF09-1794D6585996}" srcOrd="1" destOrd="0" presId="urn:microsoft.com/office/officeart/2005/8/layout/chevronAccent"/>
    <dgm:cxn modelId="{2597AFCF-20E4-41DD-B89D-55374BDBE9A1}" type="presParOf" srcId="{2065C9F4-7578-421C-95C5-A73176342745}" destId="{055609DF-1E8A-4296-8EB1-7F9A55950928}" srcOrd="1" destOrd="0" presId="urn:microsoft.com/office/officeart/2005/8/layout/chevronAccent"/>
    <dgm:cxn modelId="{C1CEECE3-75BC-43E9-BAF0-B5940CCE5295}" type="presParOf" srcId="{2065C9F4-7578-421C-95C5-A73176342745}" destId="{BFD6F03E-32D8-41AC-91BB-F461ED6BF013}" srcOrd="2" destOrd="0" presId="urn:microsoft.com/office/officeart/2005/8/layout/chevronAccent"/>
    <dgm:cxn modelId="{0D526F50-C6ED-49E5-83C6-02C7C029C802}" type="presParOf" srcId="{BFD6F03E-32D8-41AC-91BB-F461ED6BF013}" destId="{2A4D2339-A9D8-4BE2-9C6E-F95FF31626C8}" srcOrd="0" destOrd="0" presId="urn:microsoft.com/office/officeart/2005/8/layout/chevronAccent"/>
    <dgm:cxn modelId="{8037916C-991D-4AC0-99B1-2F23787E2707}" type="presParOf" srcId="{BFD6F03E-32D8-41AC-91BB-F461ED6BF013}" destId="{7AD8506F-BF09-4C23-BBA9-7CA71398AF4E}" srcOrd="1" destOrd="0" presId="urn:microsoft.com/office/officeart/2005/8/layout/chevronAccent"/>
    <dgm:cxn modelId="{28258053-5DB7-4EB9-8E71-7A3D0D9CAB8F}" type="presParOf" srcId="{2065C9F4-7578-421C-95C5-A73176342745}" destId="{FFB77DD6-4C35-4019-ACEC-9200039210E5}" srcOrd="3" destOrd="0" presId="urn:microsoft.com/office/officeart/2005/8/layout/chevronAccent"/>
    <dgm:cxn modelId="{325E3474-1163-412C-B049-B48A5D56DF94}" type="presParOf" srcId="{2065C9F4-7578-421C-95C5-A73176342745}" destId="{13195A77-A554-4945-B247-778B49850D8C}" srcOrd="4" destOrd="0" presId="urn:microsoft.com/office/officeart/2005/8/layout/chevronAccent"/>
    <dgm:cxn modelId="{D1C451B5-139E-4DC8-97AA-99394694EE0D}" type="presParOf" srcId="{13195A77-A554-4945-B247-778B49850D8C}" destId="{44699201-4566-4D49-8BE4-CDD90D971BB5}" srcOrd="0" destOrd="0" presId="urn:microsoft.com/office/officeart/2005/8/layout/chevronAccent"/>
    <dgm:cxn modelId="{FB2A81ED-5E3E-4C16-AA4B-A20238492740}" type="presParOf" srcId="{13195A77-A554-4945-B247-778B49850D8C}" destId="{C09A2374-ABA7-4B59-B398-9B610B2CC25C}" srcOrd="1" destOrd="0" presId="urn:microsoft.com/office/officeart/2005/8/layout/chevronAccent"/>
    <dgm:cxn modelId="{BA2F498B-C555-4F11-9DA6-00B9AE989211}" type="presParOf" srcId="{2065C9F4-7578-421C-95C5-A73176342745}" destId="{4BCC7A26-B7B1-4C43-BF90-5BD1F9A96FFE}" srcOrd="5" destOrd="0" presId="urn:microsoft.com/office/officeart/2005/8/layout/chevronAccent"/>
    <dgm:cxn modelId="{0DE43AB3-2391-4CCD-B0ED-D3CA99A380D2}" type="presParOf" srcId="{2065C9F4-7578-421C-95C5-A73176342745}" destId="{6FC3A655-F4B0-4DD1-A474-F0C1B9DFDE95}" srcOrd="6" destOrd="0" presId="urn:microsoft.com/office/officeart/2005/8/layout/chevronAccent"/>
    <dgm:cxn modelId="{2CA2D828-CCB8-432A-8679-B83DF9606162}" type="presParOf" srcId="{6FC3A655-F4B0-4DD1-A474-F0C1B9DFDE95}" destId="{5F37A2FA-5A80-473A-AB55-3989468E90CB}" srcOrd="0" destOrd="0" presId="urn:microsoft.com/office/officeart/2005/8/layout/chevronAccent"/>
    <dgm:cxn modelId="{DDC3594E-D4BF-46B6-AD9E-B2B9347F2104}" type="presParOf" srcId="{6FC3A655-F4B0-4DD1-A474-F0C1B9DFDE95}" destId="{8BFED6DF-6717-4E47-9A78-9F5A4EE83364}" srcOrd="1" destOrd="0" presId="urn:microsoft.com/office/officeart/2005/8/layout/chevronAccent"/>
    <dgm:cxn modelId="{7ABEABBA-0121-4B47-ABC4-E0C37B483B9D}" type="presParOf" srcId="{2065C9F4-7578-421C-95C5-A73176342745}" destId="{BD84F8CA-9ADE-458E-9286-D2EB9DA7937B}" srcOrd="7" destOrd="0" presId="urn:microsoft.com/office/officeart/2005/8/layout/chevronAccent"/>
    <dgm:cxn modelId="{B77860D3-C696-4214-9302-2FEF97BA7CC1}" type="presParOf" srcId="{2065C9F4-7578-421C-95C5-A73176342745}" destId="{81AF1B4E-C3D2-4F19-97A0-C15BA21A80C4}" srcOrd="8" destOrd="0" presId="urn:microsoft.com/office/officeart/2005/8/layout/chevronAccent"/>
    <dgm:cxn modelId="{C02684F0-507A-4A62-96DB-9C1519FD0416}" type="presParOf" srcId="{81AF1B4E-C3D2-4F19-97A0-C15BA21A80C4}" destId="{A3D93BC6-20E4-4DE0-8C81-B0475284BF67}" srcOrd="0" destOrd="0" presId="urn:microsoft.com/office/officeart/2005/8/layout/chevronAccent"/>
    <dgm:cxn modelId="{42495FF6-A85B-4C2D-A034-5DD35D57A121}" type="presParOf" srcId="{81AF1B4E-C3D2-4F19-97A0-C15BA21A80C4}" destId="{EB042CB8-06CC-4555-9572-54D02878A28B}" srcOrd="1" destOrd="0" presId="urn:microsoft.com/office/officeart/2005/8/layout/chevronAcce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9DA44-8B0B-4409-B4B3-12CD84B20279}">
      <dsp:nvSpPr>
        <dsp:cNvPr id="0" name=""/>
        <dsp:cNvSpPr/>
      </dsp:nvSpPr>
      <dsp:spPr>
        <a:xfrm>
          <a:off x="0" y="80716"/>
          <a:ext cx="1363685" cy="526382"/>
        </a:xfrm>
        <a:prstGeom prst="chevron">
          <a:avLst>
            <a:gd name="adj" fmla="val 40000"/>
          </a:avLst>
        </a:prstGeom>
        <a:solidFill>
          <a:srgbClr val="A04DA3">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46884D3E-DD44-4A21-AF09-1794D6585996}">
      <dsp:nvSpPr>
        <dsp:cNvPr id="0" name=""/>
        <dsp:cNvSpPr/>
      </dsp:nvSpPr>
      <dsp:spPr>
        <a:xfrm>
          <a:off x="117770" y="212312"/>
          <a:ext cx="1646806" cy="526382"/>
        </a:xfrm>
        <a:prstGeom prst="roundRect">
          <a:avLst>
            <a:gd name="adj" fmla="val 10000"/>
          </a:avLst>
        </a:prstGeom>
        <a:solidFill>
          <a:sysClr val="window" lastClr="FFFFFF">
            <a:alpha val="90000"/>
            <a:hueOff val="0"/>
            <a:satOff val="0"/>
            <a:lumOff val="0"/>
            <a:alphaOff val="0"/>
          </a:sysClr>
        </a:solidFill>
        <a:ln w="25400" cap="flat" cmpd="sng" algn="ctr">
          <a:solidFill>
            <a:srgbClr val="A04DA3">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l" defTabSz="622300">
            <a:lnSpc>
              <a:spcPct val="90000"/>
            </a:lnSpc>
            <a:spcBef>
              <a:spcPct val="0"/>
            </a:spcBef>
            <a:spcAft>
              <a:spcPct val="35000"/>
            </a:spcAft>
          </a:pPr>
          <a:r>
            <a:rPr lang="en-GB" sz="1400" b="1" i="0" kern="1200" noProof="0" dirty="0" smtClean="0">
              <a:solidFill>
                <a:sysClr val="windowText" lastClr="000000">
                  <a:hueOff val="0"/>
                  <a:satOff val="0"/>
                  <a:lumOff val="0"/>
                  <a:alphaOff val="0"/>
                </a:sysClr>
              </a:solidFill>
              <a:latin typeface="+mn-lt"/>
              <a:ea typeface="+mn-ea"/>
              <a:cs typeface="Calibri" pitchFamily="34" charset="0"/>
            </a:rPr>
            <a:t>Identify  Specialties</a:t>
          </a:r>
          <a:endParaRPr lang="en-GB" sz="1400" b="0" i="0" kern="1200" noProof="0" dirty="0" smtClean="0">
            <a:solidFill>
              <a:sysClr val="windowText" lastClr="000000">
                <a:hueOff val="0"/>
                <a:satOff val="0"/>
                <a:lumOff val="0"/>
                <a:alphaOff val="0"/>
              </a:sysClr>
            </a:solidFill>
            <a:latin typeface="+mn-lt"/>
            <a:ea typeface="+mn-ea"/>
            <a:cs typeface="Calibri" pitchFamily="34" charset="0"/>
          </a:endParaRPr>
        </a:p>
        <a:p>
          <a:pPr lvl="0" algn="l" defTabSz="622300">
            <a:lnSpc>
              <a:spcPct val="90000"/>
            </a:lnSpc>
            <a:spcBef>
              <a:spcPct val="0"/>
            </a:spcBef>
            <a:spcAft>
              <a:spcPct val="35000"/>
            </a:spcAft>
          </a:pPr>
          <a:endParaRPr lang="en-GB" sz="1400" b="0" i="0" kern="1200" noProof="0" dirty="0" smtClean="0">
            <a:solidFill>
              <a:sysClr val="windowText" lastClr="000000">
                <a:hueOff val="0"/>
                <a:satOff val="0"/>
                <a:lumOff val="0"/>
                <a:alphaOff val="0"/>
              </a:sysClr>
            </a:solidFill>
            <a:latin typeface="Arial"/>
            <a:ea typeface="+mn-ea"/>
            <a:cs typeface="+mn-cs"/>
          </a:endParaRPr>
        </a:p>
        <a:p>
          <a:pPr marL="114300" lvl="1" indent="-114300" algn="l" defTabSz="533400">
            <a:lnSpc>
              <a:spcPct val="90000"/>
            </a:lnSpc>
            <a:spcBef>
              <a:spcPct val="0"/>
            </a:spcBef>
            <a:spcAft>
              <a:spcPts val="600"/>
            </a:spcAft>
            <a:buChar char="••"/>
          </a:pPr>
          <a:r>
            <a:rPr lang="en-GB" sz="1200" b="1" i="0" kern="1200" noProof="0" dirty="0" smtClean="0">
              <a:solidFill>
                <a:sysClr val="windowText" lastClr="000000">
                  <a:hueOff val="0"/>
                  <a:satOff val="0"/>
                  <a:lumOff val="0"/>
                  <a:alphaOff val="0"/>
                </a:sysClr>
              </a:solidFill>
              <a:latin typeface="Arial" pitchFamily="34" charset="0"/>
              <a:ea typeface="+mn-ea"/>
              <a:cs typeface="Arial" pitchFamily="34" charset="0"/>
            </a:rPr>
            <a:t>Individual identifies or is assigned two Specialties: </a:t>
          </a:r>
          <a:r>
            <a:rPr lang="en-GB" sz="1200" b="0" i="0" kern="1200" noProof="0" dirty="0" smtClean="0">
              <a:solidFill>
                <a:sysClr val="windowText" lastClr="000000">
                  <a:hueOff val="0"/>
                  <a:satOff val="0"/>
                  <a:lumOff val="0"/>
                  <a:alphaOff val="0"/>
                </a:sysClr>
              </a:solidFill>
              <a:latin typeface="Arial" pitchFamily="34" charset="0"/>
              <a:ea typeface="+mn-ea"/>
              <a:cs typeface="Arial" pitchFamily="34" charset="0"/>
            </a:rPr>
            <a:t>one Tech/Func, one Industry</a:t>
          </a:r>
          <a:endParaRPr lang="en-GB" sz="1200" b="0" i="0" kern="1200" noProof="0" dirty="0">
            <a:solidFill>
              <a:sysClr val="windowText" lastClr="000000">
                <a:hueOff val="0"/>
                <a:satOff val="0"/>
                <a:lumOff val="0"/>
                <a:alphaOff val="0"/>
              </a:sysClr>
            </a:solidFill>
            <a:latin typeface="Arial" pitchFamily="34" charset="0"/>
            <a:ea typeface="+mn-ea"/>
            <a:cs typeface="Arial" pitchFamily="34" charset="0"/>
          </a:endParaRPr>
        </a:p>
        <a:p>
          <a:pPr marL="114300" lvl="1" indent="-114300" algn="l" defTabSz="533400">
            <a:lnSpc>
              <a:spcPct val="90000"/>
            </a:lnSpc>
            <a:spcBef>
              <a:spcPct val="0"/>
            </a:spcBef>
            <a:spcAft>
              <a:spcPts val="600"/>
            </a:spcAft>
            <a:buChar char="••"/>
          </a:pPr>
          <a:r>
            <a:rPr lang="en-GB" sz="1200" b="0" i="0" kern="1200" noProof="0" dirty="0" smtClean="0">
              <a:solidFill>
                <a:sysClr val="windowText" lastClr="000000">
                  <a:hueOff val="0"/>
                  <a:satOff val="0"/>
                  <a:lumOff val="0"/>
                  <a:alphaOff val="0"/>
                </a:sysClr>
              </a:solidFill>
              <a:latin typeface="Arial" pitchFamily="34" charset="0"/>
              <a:ea typeface="+mn-ea"/>
              <a:cs typeface="Arial" pitchFamily="34" charset="0"/>
            </a:rPr>
            <a:t>Individual may have </a:t>
          </a:r>
          <a:r>
            <a:rPr lang="en-GB" sz="1200" b="1" i="0" kern="1200" noProof="0" dirty="0" smtClean="0">
              <a:solidFill>
                <a:sysClr val="windowText" lastClr="000000">
                  <a:hueOff val="0"/>
                  <a:satOff val="0"/>
                  <a:lumOff val="0"/>
                  <a:alphaOff val="0"/>
                </a:sysClr>
              </a:solidFill>
              <a:latin typeface="Arial" pitchFamily="34" charset="0"/>
              <a:ea typeface="+mn-ea"/>
              <a:cs typeface="Arial" pitchFamily="34" charset="0"/>
            </a:rPr>
            <a:t>two optional Specialties:</a:t>
          </a:r>
          <a:r>
            <a:rPr lang="en-GB" sz="1200" b="0" i="0" kern="1200" noProof="0" dirty="0" smtClean="0">
              <a:solidFill>
                <a:sysClr val="windowText" lastClr="000000">
                  <a:hueOff val="0"/>
                  <a:satOff val="0"/>
                  <a:lumOff val="0"/>
                  <a:alphaOff val="0"/>
                </a:sysClr>
              </a:solidFill>
              <a:latin typeface="Arial" pitchFamily="34" charset="0"/>
              <a:ea typeface="+mn-ea"/>
              <a:cs typeface="Arial" pitchFamily="34" charset="0"/>
            </a:rPr>
            <a:t> Tech, Func, or Industry.</a:t>
          </a:r>
          <a:endParaRPr lang="en-GB" sz="1200" b="0" i="0" kern="1200" noProof="0" dirty="0">
            <a:solidFill>
              <a:sysClr val="windowText" lastClr="000000">
                <a:hueOff val="0"/>
                <a:satOff val="0"/>
                <a:lumOff val="0"/>
                <a:alphaOff val="0"/>
              </a:sysClr>
            </a:solidFill>
            <a:latin typeface="Arial" pitchFamily="34" charset="0"/>
            <a:ea typeface="+mn-ea"/>
            <a:cs typeface="Arial" pitchFamily="34" charset="0"/>
          </a:endParaRPr>
        </a:p>
        <a:p>
          <a:pPr marL="114300" lvl="1" indent="-114300" algn="l" defTabSz="622300">
            <a:lnSpc>
              <a:spcPct val="90000"/>
            </a:lnSpc>
            <a:spcBef>
              <a:spcPct val="0"/>
            </a:spcBef>
            <a:spcAft>
              <a:spcPts val="600"/>
            </a:spcAft>
            <a:buChar char="••"/>
          </a:pPr>
          <a:endParaRPr lang="en-GB" sz="1400" b="0" i="0" kern="1200" noProof="0" dirty="0">
            <a:solidFill>
              <a:sysClr val="windowText" lastClr="000000">
                <a:hueOff val="0"/>
                <a:satOff val="0"/>
                <a:lumOff val="0"/>
                <a:alphaOff val="0"/>
              </a:sysClr>
            </a:solidFill>
            <a:latin typeface="Arial"/>
            <a:ea typeface="+mn-ea"/>
            <a:cs typeface="+mn-cs"/>
          </a:endParaRPr>
        </a:p>
      </dsp:txBody>
      <dsp:txXfrm>
        <a:off x="133187" y="227729"/>
        <a:ext cx="1615972" cy="495548"/>
      </dsp:txXfrm>
    </dsp:sp>
    <dsp:sp modelId="{2A4D2339-A9D8-4BE2-9C6E-F95FF31626C8}">
      <dsp:nvSpPr>
        <dsp:cNvPr id="0" name=""/>
        <dsp:cNvSpPr/>
      </dsp:nvSpPr>
      <dsp:spPr>
        <a:xfrm>
          <a:off x="1807002" y="80716"/>
          <a:ext cx="1363685" cy="526382"/>
        </a:xfrm>
        <a:prstGeom prst="chevron">
          <a:avLst>
            <a:gd name="adj" fmla="val 40000"/>
          </a:avLst>
        </a:prstGeom>
        <a:solidFill>
          <a:srgbClr val="A04DA3">
            <a:hueOff val="-4134818"/>
            <a:satOff val="6705"/>
            <a:lumOff val="4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7AD8506F-BF09-4C23-BBA9-7CA71398AF4E}">
      <dsp:nvSpPr>
        <dsp:cNvPr id="0" name=""/>
        <dsp:cNvSpPr/>
      </dsp:nvSpPr>
      <dsp:spPr>
        <a:xfrm>
          <a:off x="1923026" y="212312"/>
          <a:ext cx="1646806" cy="526382"/>
        </a:xfrm>
        <a:prstGeom prst="roundRect">
          <a:avLst>
            <a:gd name="adj" fmla="val 10000"/>
          </a:avLst>
        </a:prstGeom>
        <a:solidFill>
          <a:sysClr val="window" lastClr="FFFFFF">
            <a:alpha val="90000"/>
            <a:hueOff val="0"/>
            <a:satOff val="0"/>
            <a:lumOff val="0"/>
            <a:alphaOff val="0"/>
          </a:sysClr>
        </a:solidFill>
        <a:ln w="25400" cap="flat" cmpd="sng" algn="ctr">
          <a:solidFill>
            <a:srgbClr val="A04DA3">
              <a:hueOff val="-4134818"/>
              <a:satOff val="6705"/>
              <a:lumOff val="49"/>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l" defTabSz="622300">
            <a:lnSpc>
              <a:spcPct val="90000"/>
            </a:lnSpc>
            <a:spcBef>
              <a:spcPct val="0"/>
            </a:spcBef>
            <a:spcAft>
              <a:spcPct val="35000"/>
            </a:spcAft>
          </a:pPr>
          <a:r>
            <a:rPr lang="en-GB" sz="1400" b="1" kern="1200" noProof="0" dirty="0" smtClean="0">
              <a:solidFill>
                <a:sysClr val="windowText" lastClr="000000">
                  <a:hueOff val="0"/>
                  <a:satOff val="0"/>
                  <a:lumOff val="0"/>
                  <a:alphaOff val="0"/>
                </a:sysClr>
              </a:solidFill>
              <a:latin typeface="Arial"/>
              <a:ea typeface="+mn-ea"/>
              <a:cs typeface="+mn-cs"/>
            </a:rPr>
            <a:t>Assess Proficiency</a:t>
          </a:r>
        </a:p>
        <a:p>
          <a:pPr lvl="0" algn="l" defTabSz="622300">
            <a:lnSpc>
              <a:spcPct val="90000"/>
            </a:lnSpc>
            <a:spcBef>
              <a:spcPct val="0"/>
            </a:spcBef>
            <a:spcAft>
              <a:spcPct val="35000"/>
            </a:spcAft>
          </a:pPr>
          <a:endParaRPr lang="en-GB" sz="1400" b="0" kern="1200" noProof="0" dirty="0" smtClean="0">
            <a:solidFill>
              <a:sysClr val="windowText" lastClr="000000">
                <a:hueOff val="0"/>
                <a:satOff val="0"/>
                <a:lumOff val="0"/>
                <a:alphaOff val="0"/>
              </a:sysClr>
            </a:solidFill>
            <a:latin typeface="Arial"/>
            <a:ea typeface="+mn-ea"/>
            <a:cs typeface="+mn-cs"/>
          </a:endParaRPr>
        </a:p>
        <a:p>
          <a:pPr marL="114300" lvl="1" indent="-114300" algn="l" defTabSz="533400">
            <a:lnSpc>
              <a:spcPct val="90000"/>
            </a:lnSpc>
            <a:spcBef>
              <a:spcPct val="0"/>
            </a:spcBef>
            <a:spcAft>
              <a:spcPts val="600"/>
            </a:spcAft>
            <a:buChar char="••"/>
          </a:pP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Consistent, objective assessment using </a:t>
          </a:r>
          <a:r>
            <a:rPr lang="en-GB" sz="1200" b="1" kern="1200" noProof="0" dirty="0" smtClean="0">
              <a:solidFill>
                <a:sysClr val="windowText" lastClr="000000">
                  <a:hueOff val="0"/>
                  <a:satOff val="0"/>
                  <a:lumOff val="0"/>
                  <a:alphaOff val="0"/>
                </a:sysClr>
              </a:solidFill>
              <a:latin typeface="Arial" pitchFamily="34" charset="0"/>
              <a:ea typeface="+mn-ea"/>
              <a:cs typeface="Arial" pitchFamily="34" charset="0"/>
            </a:rPr>
            <a:t>Standard Questionnaire </a:t>
          </a: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method in </a:t>
          </a:r>
          <a:r>
            <a:rPr lang="en-GB" sz="1200" b="1" kern="1200" noProof="0" dirty="0" smtClean="0">
              <a:solidFill>
                <a:sysClr val="windowText" lastClr="000000">
                  <a:hueOff val="0"/>
                  <a:satOff val="0"/>
                  <a:lumOff val="0"/>
                  <a:alphaOff val="0"/>
                </a:sysClr>
              </a:solidFill>
              <a:latin typeface="Arial" pitchFamily="34" charset="0"/>
              <a:ea typeface="+mn-ea"/>
              <a:cs typeface="Arial" pitchFamily="34" charset="0"/>
            </a:rPr>
            <a:t>CAMS.</a:t>
          </a:r>
          <a:endParaRPr lang="en-GB" sz="1200" b="1" kern="1200" noProof="0" dirty="0">
            <a:solidFill>
              <a:srgbClr val="FF0000"/>
            </a:solidFill>
            <a:latin typeface="Arial" pitchFamily="34" charset="0"/>
            <a:ea typeface="+mn-ea"/>
            <a:cs typeface="Arial" pitchFamily="34" charset="0"/>
          </a:endParaRPr>
        </a:p>
        <a:p>
          <a:pPr marL="114300" lvl="1" indent="-114300" algn="l" defTabSz="533400">
            <a:lnSpc>
              <a:spcPct val="90000"/>
            </a:lnSpc>
            <a:spcBef>
              <a:spcPct val="0"/>
            </a:spcBef>
            <a:spcAft>
              <a:spcPts val="600"/>
            </a:spcAft>
            <a:buChar char="••"/>
          </a:pPr>
          <a:r>
            <a:rPr lang="en-GB" sz="1200" b="1" kern="1200" noProof="0" dirty="0" smtClean="0">
              <a:solidFill>
                <a:sysClr val="windowText" lastClr="000000">
                  <a:hueOff val="0"/>
                  <a:satOff val="0"/>
                  <a:lumOff val="0"/>
                  <a:alphaOff val="0"/>
                </a:sysClr>
              </a:solidFill>
              <a:latin typeface="Arial" pitchFamily="34" charset="0"/>
              <a:ea typeface="+mn-ea"/>
              <a:cs typeface="Arial" pitchFamily="34" charset="0"/>
            </a:rPr>
            <a:t>Assess at Speciality level </a:t>
          </a: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(e.g., Industry Segment).  </a:t>
          </a:r>
          <a:endParaRPr lang="en-GB" sz="1200" b="0" kern="1200" noProof="0" dirty="0">
            <a:solidFill>
              <a:sysClr val="windowText" lastClr="000000">
                <a:hueOff val="0"/>
                <a:satOff val="0"/>
                <a:lumOff val="0"/>
                <a:alphaOff val="0"/>
              </a:sysClr>
            </a:solidFill>
            <a:latin typeface="Arial" pitchFamily="34" charset="0"/>
            <a:ea typeface="+mn-ea"/>
            <a:cs typeface="Arial" pitchFamily="34" charset="0"/>
          </a:endParaRPr>
        </a:p>
        <a:p>
          <a:pPr marL="57150" lvl="1" indent="-57150" algn="l" defTabSz="466725">
            <a:lnSpc>
              <a:spcPct val="90000"/>
            </a:lnSpc>
            <a:spcBef>
              <a:spcPct val="0"/>
            </a:spcBef>
            <a:spcAft>
              <a:spcPts val="600"/>
            </a:spcAft>
            <a:buChar char="••"/>
          </a:pPr>
          <a:endParaRPr lang="en-GB" sz="1050" b="0" kern="1200" noProof="0" dirty="0">
            <a:solidFill>
              <a:sysClr val="windowText" lastClr="000000">
                <a:hueOff val="0"/>
                <a:satOff val="0"/>
                <a:lumOff val="0"/>
                <a:alphaOff val="0"/>
              </a:sysClr>
            </a:solidFill>
            <a:latin typeface="Arial"/>
            <a:ea typeface="+mn-ea"/>
            <a:cs typeface="+mn-cs"/>
          </a:endParaRPr>
        </a:p>
        <a:p>
          <a:pPr marL="57150" lvl="1" indent="-57150" algn="l" defTabSz="466725">
            <a:lnSpc>
              <a:spcPct val="90000"/>
            </a:lnSpc>
            <a:spcBef>
              <a:spcPct val="0"/>
            </a:spcBef>
            <a:spcAft>
              <a:spcPts val="600"/>
            </a:spcAft>
            <a:buChar char="••"/>
          </a:pPr>
          <a:endParaRPr lang="en-GB" sz="1050" b="0" kern="1200" noProof="0" dirty="0">
            <a:solidFill>
              <a:sysClr val="windowText" lastClr="000000">
                <a:hueOff val="0"/>
                <a:satOff val="0"/>
                <a:lumOff val="0"/>
                <a:alphaOff val="0"/>
              </a:sysClr>
            </a:solidFill>
            <a:latin typeface="Arial"/>
            <a:ea typeface="+mn-ea"/>
            <a:cs typeface="+mn-cs"/>
          </a:endParaRPr>
        </a:p>
      </dsp:txBody>
      <dsp:txXfrm>
        <a:off x="1938443" y="227729"/>
        <a:ext cx="1615972" cy="495548"/>
      </dsp:txXfrm>
    </dsp:sp>
    <dsp:sp modelId="{44699201-4566-4D49-8BE4-CDD90D971BB5}">
      <dsp:nvSpPr>
        <dsp:cNvPr id="0" name=""/>
        <dsp:cNvSpPr/>
      </dsp:nvSpPr>
      <dsp:spPr>
        <a:xfrm>
          <a:off x="3612258" y="80716"/>
          <a:ext cx="1363685" cy="526382"/>
        </a:xfrm>
        <a:prstGeom prst="chevron">
          <a:avLst>
            <a:gd name="adj" fmla="val 40000"/>
          </a:avLst>
        </a:prstGeom>
        <a:solidFill>
          <a:srgbClr val="A04DA3">
            <a:hueOff val="-8269636"/>
            <a:satOff val="13411"/>
            <a:lumOff val="9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C09A2374-ABA7-4B59-B398-9B610B2CC25C}">
      <dsp:nvSpPr>
        <dsp:cNvPr id="0" name=""/>
        <dsp:cNvSpPr/>
      </dsp:nvSpPr>
      <dsp:spPr>
        <a:xfrm>
          <a:off x="3728282" y="212312"/>
          <a:ext cx="1646806" cy="526382"/>
        </a:xfrm>
        <a:prstGeom prst="roundRect">
          <a:avLst>
            <a:gd name="adj" fmla="val 10000"/>
          </a:avLst>
        </a:prstGeom>
        <a:solidFill>
          <a:sysClr val="window" lastClr="FFFFFF">
            <a:alpha val="90000"/>
            <a:hueOff val="0"/>
            <a:satOff val="0"/>
            <a:lumOff val="0"/>
            <a:alphaOff val="0"/>
          </a:sysClr>
        </a:solidFill>
        <a:ln w="25400" cap="flat" cmpd="sng" algn="ctr">
          <a:solidFill>
            <a:srgbClr val="A04DA3">
              <a:hueOff val="-8269636"/>
              <a:satOff val="13411"/>
              <a:lumOff val="98"/>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l" defTabSz="622300">
            <a:lnSpc>
              <a:spcPct val="90000"/>
            </a:lnSpc>
            <a:spcBef>
              <a:spcPct val="0"/>
            </a:spcBef>
            <a:spcAft>
              <a:spcPct val="35000"/>
            </a:spcAft>
          </a:pPr>
          <a:r>
            <a:rPr lang="en-GB" sz="1400" b="1" kern="1200" noProof="0" dirty="0" smtClean="0">
              <a:solidFill>
                <a:sysClr val="windowText" lastClr="000000">
                  <a:hueOff val="0"/>
                  <a:satOff val="0"/>
                  <a:lumOff val="0"/>
                  <a:alphaOff val="0"/>
                </a:sysClr>
              </a:solidFill>
              <a:latin typeface="Arial"/>
              <a:ea typeface="+mn-ea"/>
              <a:cs typeface="+mn-cs"/>
            </a:rPr>
            <a:t>Validate Proficiency</a:t>
          </a:r>
        </a:p>
        <a:p>
          <a:pPr lvl="0" algn="l" defTabSz="622300">
            <a:lnSpc>
              <a:spcPct val="90000"/>
            </a:lnSpc>
            <a:spcBef>
              <a:spcPct val="0"/>
            </a:spcBef>
            <a:spcAft>
              <a:spcPct val="35000"/>
            </a:spcAft>
          </a:pPr>
          <a:endParaRPr lang="en-GB" sz="1400" b="0" kern="1200" noProof="0" dirty="0" smtClean="0">
            <a:solidFill>
              <a:sysClr val="windowText" lastClr="000000">
                <a:hueOff val="0"/>
                <a:satOff val="0"/>
                <a:lumOff val="0"/>
                <a:alphaOff val="0"/>
              </a:sysClr>
            </a:solidFill>
            <a:latin typeface="Arial"/>
            <a:ea typeface="+mn-ea"/>
            <a:cs typeface="+mn-cs"/>
          </a:endParaRPr>
        </a:p>
        <a:p>
          <a:pPr marL="114300" lvl="1" indent="-114300" algn="l" defTabSz="533400">
            <a:lnSpc>
              <a:spcPct val="90000"/>
            </a:lnSpc>
            <a:spcBef>
              <a:spcPct val="0"/>
            </a:spcBef>
            <a:spcAft>
              <a:spcPts val="600"/>
            </a:spcAft>
            <a:buChar char="••"/>
          </a:pP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P3 and P4 are validated by the SMEs</a:t>
          </a:r>
          <a:endParaRPr lang="en-GB" sz="1200" b="0" kern="1200" noProof="0" dirty="0">
            <a:solidFill>
              <a:sysClr val="windowText" lastClr="000000">
                <a:hueOff val="0"/>
                <a:satOff val="0"/>
                <a:lumOff val="0"/>
                <a:alphaOff val="0"/>
              </a:sysClr>
            </a:solidFill>
            <a:latin typeface="Arial" pitchFamily="34" charset="0"/>
            <a:ea typeface="+mn-ea"/>
            <a:cs typeface="Arial" pitchFamily="34" charset="0"/>
          </a:endParaRPr>
        </a:p>
        <a:p>
          <a:pPr marL="114300" lvl="1" indent="-114300" algn="l" defTabSz="533400">
            <a:lnSpc>
              <a:spcPct val="90000"/>
            </a:lnSpc>
            <a:spcBef>
              <a:spcPct val="0"/>
            </a:spcBef>
            <a:spcAft>
              <a:spcPts val="600"/>
            </a:spcAft>
            <a:buChar char="••"/>
          </a:pP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P0 to P2  do not need  any validation.</a:t>
          </a:r>
          <a:endParaRPr lang="en-GB" sz="1200" b="0" kern="1200" noProof="0" dirty="0">
            <a:solidFill>
              <a:sysClr val="windowText" lastClr="000000">
                <a:hueOff val="0"/>
                <a:satOff val="0"/>
                <a:lumOff val="0"/>
                <a:alphaOff val="0"/>
              </a:sysClr>
            </a:solidFill>
            <a:latin typeface="Arial" pitchFamily="34" charset="0"/>
            <a:ea typeface="+mn-ea"/>
            <a:cs typeface="Arial" pitchFamily="34" charset="0"/>
          </a:endParaRPr>
        </a:p>
      </dsp:txBody>
      <dsp:txXfrm>
        <a:off x="3743699" y="227729"/>
        <a:ext cx="1615972" cy="495548"/>
      </dsp:txXfrm>
    </dsp:sp>
    <dsp:sp modelId="{5F37A2FA-5A80-473A-AB55-3989468E90CB}">
      <dsp:nvSpPr>
        <dsp:cNvPr id="0" name=""/>
        <dsp:cNvSpPr/>
      </dsp:nvSpPr>
      <dsp:spPr>
        <a:xfrm>
          <a:off x="5417514" y="80716"/>
          <a:ext cx="1363685" cy="526382"/>
        </a:xfrm>
        <a:prstGeom prst="chevron">
          <a:avLst>
            <a:gd name="adj" fmla="val 40000"/>
          </a:avLst>
        </a:prstGeom>
        <a:solidFill>
          <a:srgbClr val="A04DA3">
            <a:hueOff val="-12404454"/>
            <a:satOff val="20116"/>
            <a:lumOff val="14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8BFED6DF-6717-4E47-9A78-9F5A4EE83364}">
      <dsp:nvSpPr>
        <dsp:cNvPr id="0" name=""/>
        <dsp:cNvSpPr/>
      </dsp:nvSpPr>
      <dsp:spPr>
        <a:xfrm>
          <a:off x="5533539" y="212312"/>
          <a:ext cx="1646806" cy="526382"/>
        </a:xfrm>
        <a:prstGeom prst="roundRect">
          <a:avLst>
            <a:gd name="adj" fmla="val 10000"/>
          </a:avLst>
        </a:prstGeom>
        <a:solidFill>
          <a:sysClr val="window" lastClr="FFFFFF">
            <a:alpha val="90000"/>
            <a:hueOff val="0"/>
            <a:satOff val="0"/>
            <a:lumOff val="0"/>
            <a:alphaOff val="0"/>
          </a:sysClr>
        </a:solidFill>
        <a:ln w="25400" cap="flat" cmpd="sng" algn="ctr">
          <a:solidFill>
            <a:srgbClr val="A04DA3">
              <a:hueOff val="-12404454"/>
              <a:satOff val="20116"/>
              <a:lumOff val="148"/>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l" defTabSz="622300">
            <a:lnSpc>
              <a:spcPct val="90000"/>
            </a:lnSpc>
            <a:spcBef>
              <a:spcPct val="0"/>
            </a:spcBef>
            <a:spcAft>
              <a:spcPts val="600"/>
            </a:spcAft>
          </a:pPr>
          <a:r>
            <a:rPr lang="en-GB" sz="1400" b="1" kern="1200" noProof="0" dirty="0" smtClean="0">
              <a:solidFill>
                <a:sysClr val="windowText" lastClr="000000">
                  <a:hueOff val="0"/>
                  <a:satOff val="0"/>
                  <a:lumOff val="0"/>
                  <a:alphaOff val="0"/>
                </a:sysClr>
              </a:solidFill>
              <a:latin typeface="Arial"/>
              <a:ea typeface="+mn-ea"/>
              <a:cs typeface="+mn-cs"/>
            </a:rPr>
            <a:t>Integrate</a:t>
          </a:r>
        </a:p>
        <a:p>
          <a:pPr lvl="0" algn="l" defTabSz="622300">
            <a:lnSpc>
              <a:spcPct val="90000"/>
            </a:lnSpc>
            <a:spcBef>
              <a:spcPct val="0"/>
            </a:spcBef>
            <a:spcAft>
              <a:spcPts val="600"/>
            </a:spcAft>
          </a:pPr>
          <a:endParaRPr lang="en-GB" sz="700" b="1" kern="1200" noProof="0" dirty="0" smtClean="0">
            <a:solidFill>
              <a:sysClr val="windowText" lastClr="000000">
                <a:hueOff val="0"/>
                <a:satOff val="0"/>
                <a:lumOff val="0"/>
                <a:alphaOff val="0"/>
              </a:sysClr>
            </a:solidFill>
            <a:latin typeface="Arial"/>
            <a:ea typeface="+mn-ea"/>
            <a:cs typeface="+mn-cs"/>
          </a:endParaRPr>
        </a:p>
        <a:p>
          <a:pPr lvl="0" algn="l" defTabSz="622300">
            <a:lnSpc>
              <a:spcPct val="90000"/>
            </a:lnSpc>
            <a:spcBef>
              <a:spcPct val="0"/>
            </a:spcBef>
            <a:spcAft>
              <a:spcPts val="600"/>
            </a:spcAft>
          </a:pPr>
          <a:endParaRPr lang="en-GB" sz="1200" b="0" kern="1200" noProof="0" dirty="0">
            <a:solidFill>
              <a:sysClr val="windowText" lastClr="000000">
                <a:hueOff val="0"/>
                <a:satOff val="0"/>
                <a:lumOff val="0"/>
                <a:alphaOff val="0"/>
              </a:sysClr>
            </a:solidFill>
            <a:latin typeface="Arial"/>
            <a:ea typeface="+mn-ea"/>
            <a:cs typeface="+mn-cs"/>
          </a:endParaRPr>
        </a:p>
        <a:p>
          <a:pPr marL="114300" lvl="1" indent="-114300" algn="l" defTabSz="533400">
            <a:lnSpc>
              <a:spcPct val="90000"/>
            </a:lnSpc>
            <a:spcBef>
              <a:spcPct val="0"/>
            </a:spcBef>
            <a:spcAft>
              <a:spcPct val="15000"/>
            </a:spcAft>
            <a:buChar char="••"/>
          </a:pP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Assessed proficiency integrated into </a:t>
          </a:r>
          <a:r>
            <a:rPr lang="en-GB" sz="1200" b="1" kern="1200" noProof="0" dirty="0" smtClean="0">
              <a:solidFill>
                <a:sysClr val="windowText" lastClr="000000">
                  <a:hueOff val="0"/>
                  <a:satOff val="0"/>
                  <a:lumOff val="0"/>
                  <a:alphaOff val="0"/>
                </a:sysClr>
              </a:solidFill>
              <a:latin typeface="Arial" pitchFamily="34" charset="0"/>
              <a:ea typeface="+mn-ea"/>
              <a:cs typeface="Arial" pitchFamily="34" charset="0"/>
            </a:rPr>
            <a:t>SAP</a:t>
          </a: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a:t>
          </a:r>
          <a:endParaRPr lang="en-GB" sz="1200" b="0" kern="1200" noProof="0" dirty="0">
            <a:solidFill>
              <a:sysClr val="windowText" lastClr="000000">
                <a:hueOff val="0"/>
                <a:satOff val="0"/>
                <a:lumOff val="0"/>
                <a:alphaOff val="0"/>
              </a:sysClr>
            </a:solidFill>
            <a:latin typeface="Arial" pitchFamily="34" charset="0"/>
            <a:ea typeface="+mn-ea"/>
            <a:cs typeface="Arial" pitchFamily="34" charset="0"/>
          </a:endParaRPr>
        </a:p>
        <a:p>
          <a:pPr marL="114300" lvl="1" indent="-114300" algn="l" defTabSz="533400">
            <a:lnSpc>
              <a:spcPct val="90000"/>
            </a:lnSpc>
            <a:spcBef>
              <a:spcPct val="0"/>
            </a:spcBef>
            <a:spcAft>
              <a:spcPct val="15000"/>
            </a:spcAft>
            <a:buChar char="••"/>
          </a:pPr>
          <a:r>
            <a:rPr lang="en-US" sz="1200" b="1" kern="1200" dirty="0" smtClean="0"/>
            <a:t>Reporting</a:t>
          </a:r>
          <a:r>
            <a:rPr lang="en-US" sz="1200" kern="1200" dirty="0" smtClean="0"/>
            <a:t> on proficiency by specialty</a:t>
          </a: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a:t>
          </a:r>
          <a:endParaRPr lang="en-GB" sz="1200" b="0" kern="1200" noProof="0" dirty="0">
            <a:solidFill>
              <a:sysClr val="windowText" lastClr="000000">
                <a:hueOff val="0"/>
                <a:satOff val="0"/>
                <a:lumOff val="0"/>
                <a:alphaOff val="0"/>
              </a:sysClr>
            </a:solidFill>
            <a:latin typeface="Arial" pitchFamily="34" charset="0"/>
            <a:ea typeface="+mn-ea"/>
            <a:cs typeface="Arial" pitchFamily="34" charset="0"/>
          </a:endParaRPr>
        </a:p>
        <a:p>
          <a:pPr marL="114300" lvl="1" indent="-114300" algn="l" defTabSz="533400">
            <a:lnSpc>
              <a:spcPct val="90000"/>
            </a:lnSpc>
            <a:spcBef>
              <a:spcPct val="0"/>
            </a:spcBef>
            <a:spcAft>
              <a:spcPct val="15000"/>
            </a:spcAft>
            <a:buChar char="••"/>
          </a:pP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Integrated into </a:t>
          </a:r>
          <a:r>
            <a:rPr lang="en-GB" sz="1200" b="1" kern="1200" noProof="0" dirty="0" smtClean="0">
              <a:solidFill>
                <a:sysClr val="windowText" lastClr="000000">
                  <a:hueOff val="0"/>
                  <a:satOff val="0"/>
                  <a:lumOff val="0"/>
                  <a:alphaOff val="0"/>
                </a:sysClr>
              </a:solidFill>
              <a:latin typeface="Arial" pitchFamily="34" charset="0"/>
              <a:ea typeface="+mn-ea"/>
              <a:cs typeface="Arial" pitchFamily="34" charset="0"/>
            </a:rPr>
            <a:t>myScheduling</a:t>
          </a: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 to support repeat staffing.</a:t>
          </a:r>
          <a:endParaRPr lang="en-GB" sz="1200" b="0" kern="1200" noProof="0" dirty="0">
            <a:solidFill>
              <a:sysClr val="windowText" lastClr="000000">
                <a:hueOff val="0"/>
                <a:satOff val="0"/>
                <a:lumOff val="0"/>
                <a:alphaOff val="0"/>
              </a:sysClr>
            </a:solidFill>
            <a:latin typeface="Arial" pitchFamily="34" charset="0"/>
            <a:ea typeface="+mn-ea"/>
            <a:cs typeface="Arial" pitchFamily="34" charset="0"/>
          </a:endParaRPr>
        </a:p>
        <a:p>
          <a:pPr marL="114300" lvl="1" indent="-114300" algn="l" defTabSz="533400">
            <a:lnSpc>
              <a:spcPct val="90000"/>
            </a:lnSpc>
            <a:spcBef>
              <a:spcPct val="0"/>
            </a:spcBef>
            <a:spcAft>
              <a:spcPct val="15000"/>
            </a:spcAft>
            <a:buChar char="••"/>
          </a:pP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Integrated into </a:t>
          </a:r>
          <a:r>
            <a:rPr lang="en-GB" sz="1200" b="1" kern="1200" noProof="0" dirty="0" smtClean="0">
              <a:solidFill>
                <a:sysClr val="windowText" lastClr="000000">
                  <a:hueOff val="0"/>
                  <a:satOff val="0"/>
                  <a:lumOff val="0"/>
                  <a:alphaOff val="0"/>
                </a:sysClr>
              </a:solidFill>
              <a:latin typeface="Arial" pitchFamily="34" charset="0"/>
              <a:ea typeface="+mn-ea"/>
              <a:cs typeface="Arial" pitchFamily="34" charset="0"/>
            </a:rPr>
            <a:t>myLearning</a:t>
          </a: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 to support personalized proficiency-based curricula (roadmaps).</a:t>
          </a:r>
          <a:endParaRPr lang="en-GB" sz="1200" b="0" kern="1200" noProof="0" dirty="0">
            <a:solidFill>
              <a:sysClr val="windowText" lastClr="000000">
                <a:hueOff val="0"/>
                <a:satOff val="0"/>
                <a:lumOff val="0"/>
                <a:alphaOff val="0"/>
              </a:sysClr>
            </a:solidFill>
            <a:latin typeface="Arial" pitchFamily="34" charset="0"/>
            <a:ea typeface="+mn-ea"/>
            <a:cs typeface="Arial" pitchFamily="34" charset="0"/>
          </a:endParaRPr>
        </a:p>
      </dsp:txBody>
      <dsp:txXfrm>
        <a:off x="5548956" y="227729"/>
        <a:ext cx="1615972" cy="495548"/>
      </dsp:txXfrm>
    </dsp:sp>
    <dsp:sp modelId="{A3D93BC6-20E4-4DE0-8C81-B0475284BF67}">
      <dsp:nvSpPr>
        <dsp:cNvPr id="0" name=""/>
        <dsp:cNvSpPr/>
      </dsp:nvSpPr>
      <dsp:spPr>
        <a:xfrm>
          <a:off x="7222771" y="80716"/>
          <a:ext cx="1363685" cy="526382"/>
        </a:xfrm>
        <a:prstGeom prst="chevron">
          <a:avLst>
            <a:gd name="adj" fmla="val 40000"/>
          </a:avLst>
        </a:prstGeom>
        <a:solidFill>
          <a:srgbClr val="A04DA3">
            <a:hueOff val="-16539272"/>
            <a:satOff val="26822"/>
            <a:lumOff val="197"/>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EB042CB8-06CC-4555-9572-54D02878A28B}">
      <dsp:nvSpPr>
        <dsp:cNvPr id="0" name=""/>
        <dsp:cNvSpPr/>
      </dsp:nvSpPr>
      <dsp:spPr>
        <a:xfrm>
          <a:off x="7485285" y="212312"/>
          <a:ext cx="1353827" cy="526382"/>
        </a:xfrm>
        <a:prstGeom prst="roundRect">
          <a:avLst>
            <a:gd name="adj" fmla="val 10000"/>
          </a:avLst>
        </a:prstGeom>
        <a:solidFill>
          <a:sysClr val="window" lastClr="FFFFFF">
            <a:alpha val="90000"/>
            <a:hueOff val="0"/>
            <a:satOff val="0"/>
            <a:lumOff val="0"/>
            <a:alphaOff val="0"/>
          </a:sysClr>
        </a:solidFill>
        <a:ln w="25400" cap="flat" cmpd="sng" algn="ctr">
          <a:solidFill>
            <a:srgbClr val="A04DA3">
              <a:hueOff val="-16539272"/>
              <a:satOff val="26822"/>
              <a:lumOff val="197"/>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l" defTabSz="622300">
            <a:lnSpc>
              <a:spcPct val="90000"/>
            </a:lnSpc>
            <a:spcBef>
              <a:spcPct val="0"/>
            </a:spcBef>
            <a:spcAft>
              <a:spcPct val="35000"/>
            </a:spcAft>
          </a:pPr>
          <a:r>
            <a:rPr lang="en-GB" sz="1400" b="1" kern="1200" noProof="0" dirty="0" smtClean="0">
              <a:solidFill>
                <a:sysClr val="windowText" lastClr="000000">
                  <a:hueOff val="0"/>
                  <a:satOff val="0"/>
                  <a:lumOff val="0"/>
                  <a:alphaOff val="0"/>
                </a:sysClr>
              </a:solidFill>
              <a:latin typeface="Arial"/>
              <a:ea typeface="+mn-ea"/>
              <a:cs typeface="+mn-cs"/>
            </a:rPr>
            <a:t>Embed in Culture</a:t>
          </a:r>
          <a:endParaRPr lang="en-GB" sz="1400" b="1" kern="1200" noProof="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endParaRPr lang="en-GB" sz="1000" b="1" kern="1200" noProof="0" dirty="0">
            <a:solidFill>
              <a:sysClr val="windowText" lastClr="000000">
                <a:hueOff val="0"/>
                <a:satOff val="0"/>
                <a:lumOff val="0"/>
                <a:alphaOff val="0"/>
              </a:sysClr>
            </a:solidFill>
            <a:latin typeface="Arial"/>
            <a:ea typeface="+mn-ea"/>
            <a:cs typeface="+mn-cs"/>
          </a:endParaRPr>
        </a:p>
        <a:p>
          <a:pPr marL="114300" lvl="1" indent="-114300" algn="l" defTabSz="533400">
            <a:lnSpc>
              <a:spcPct val="90000"/>
            </a:lnSpc>
            <a:spcBef>
              <a:spcPct val="0"/>
            </a:spcBef>
            <a:spcAft>
              <a:spcPct val="15000"/>
            </a:spcAft>
            <a:buChar char="••"/>
          </a:pPr>
          <a:endParaRPr lang="en-GB" sz="1200" b="0" kern="1200" noProof="0" dirty="0">
            <a:solidFill>
              <a:sysClr val="windowText" lastClr="000000">
                <a:hueOff val="0"/>
                <a:satOff val="0"/>
                <a:lumOff val="0"/>
                <a:alphaOff val="0"/>
              </a:sysClr>
            </a:solidFill>
            <a:latin typeface="Arial"/>
            <a:ea typeface="+mn-ea"/>
            <a:cs typeface="+mn-cs"/>
          </a:endParaRPr>
        </a:p>
        <a:p>
          <a:pPr marL="114300" lvl="1" indent="-114300" algn="l" defTabSz="533400">
            <a:lnSpc>
              <a:spcPct val="90000"/>
            </a:lnSpc>
            <a:spcBef>
              <a:spcPct val="0"/>
            </a:spcBef>
            <a:spcAft>
              <a:spcPct val="15000"/>
            </a:spcAft>
            <a:buChar char="••"/>
          </a:pP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Specialty and proficiency are </a:t>
          </a:r>
          <a:r>
            <a:rPr lang="en-GB" sz="1200" b="1" kern="1200" noProof="0" dirty="0" smtClean="0">
              <a:solidFill>
                <a:sysClr val="windowText" lastClr="000000">
                  <a:hueOff val="0"/>
                  <a:satOff val="0"/>
                  <a:lumOff val="0"/>
                  <a:alphaOff val="0"/>
                </a:sysClr>
              </a:solidFill>
              <a:latin typeface="Arial" pitchFamily="34" charset="0"/>
              <a:ea typeface="+mn-ea"/>
              <a:cs typeface="Arial" pitchFamily="34" charset="0"/>
            </a:rPr>
            <a:t>meaningful</a:t>
          </a: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 for our people</a:t>
          </a:r>
          <a:endParaRPr lang="en-GB" sz="1200" b="0" kern="1200" noProof="0" dirty="0">
            <a:solidFill>
              <a:sysClr val="windowText" lastClr="000000">
                <a:hueOff val="0"/>
                <a:satOff val="0"/>
                <a:lumOff val="0"/>
                <a:alphaOff val="0"/>
              </a:sysClr>
            </a:solidFill>
            <a:latin typeface="Arial" pitchFamily="34" charset="0"/>
            <a:ea typeface="+mn-ea"/>
            <a:cs typeface="Arial" pitchFamily="34" charset="0"/>
          </a:endParaRPr>
        </a:p>
        <a:p>
          <a:pPr marL="114300" lvl="1" indent="-114300" algn="l" defTabSz="533400">
            <a:lnSpc>
              <a:spcPct val="90000"/>
            </a:lnSpc>
            <a:spcBef>
              <a:spcPct val="0"/>
            </a:spcBef>
            <a:spcAft>
              <a:spcPct val="15000"/>
            </a:spcAft>
            <a:buChar char="••"/>
          </a:pP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For their work </a:t>
          </a:r>
          <a:r>
            <a:rPr lang="en-GB" sz="1200" b="1" kern="1200" noProof="0" dirty="0" smtClean="0">
              <a:solidFill>
                <a:sysClr val="windowText" lastClr="000000">
                  <a:hueOff val="0"/>
                  <a:satOff val="0"/>
                  <a:lumOff val="0"/>
                  <a:alphaOff val="0"/>
                </a:sysClr>
              </a:solidFill>
              <a:latin typeface="Arial" pitchFamily="34" charset="0"/>
              <a:ea typeface="+mn-ea"/>
              <a:cs typeface="Arial" pitchFamily="34" charset="0"/>
            </a:rPr>
            <a:t>today</a:t>
          </a:r>
          <a:r>
            <a:rPr lang="en-GB" sz="1200" b="0" kern="1200" noProof="0" dirty="0" smtClean="0">
              <a:solidFill>
                <a:sysClr val="windowText" lastClr="000000">
                  <a:hueOff val="0"/>
                  <a:satOff val="0"/>
                  <a:lumOff val="0"/>
                  <a:alphaOff val="0"/>
                </a:sysClr>
              </a:solidFill>
              <a:latin typeface="Arial" pitchFamily="34" charset="0"/>
              <a:ea typeface="+mn-ea"/>
              <a:cs typeface="Arial" pitchFamily="34" charset="0"/>
            </a:rPr>
            <a:t>, and for their growth for the </a:t>
          </a:r>
          <a:r>
            <a:rPr lang="en-GB" sz="1200" b="1" kern="1200" noProof="0" dirty="0" smtClean="0">
              <a:solidFill>
                <a:sysClr val="windowText" lastClr="000000">
                  <a:hueOff val="0"/>
                  <a:satOff val="0"/>
                  <a:lumOff val="0"/>
                  <a:alphaOff val="0"/>
                </a:sysClr>
              </a:solidFill>
              <a:latin typeface="Arial" pitchFamily="34" charset="0"/>
              <a:ea typeface="+mn-ea"/>
              <a:cs typeface="Arial" pitchFamily="34" charset="0"/>
            </a:rPr>
            <a:t>future</a:t>
          </a:r>
          <a:endParaRPr lang="en-GB" sz="1200" b="1" kern="1200" noProof="0" dirty="0">
            <a:solidFill>
              <a:sysClr val="windowText" lastClr="000000">
                <a:hueOff val="0"/>
                <a:satOff val="0"/>
                <a:lumOff val="0"/>
                <a:alphaOff val="0"/>
              </a:sysClr>
            </a:solidFill>
            <a:latin typeface="Arial" pitchFamily="34" charset="0"/>
            <a:ea typeface="+mn-ea"/>
            <a:cs typeface="Arial" pitchFamily="34" charset="0"/>
          </a:endParaRPr>
        </a:p>
        <a:p>
          <a:pPr marL="114300" lvl="1" indent="-114300" algn="l" defTabSz="533400">
            <a:lnSpc>
              <a:spcPct val="90000"/>
            </a:lnSpc>
            <a:spcBef>
              <a:spcPct val="0"/>
            </a:spcBef>
            <a:spcAft>
              <a:spcPct val="15000"/>
            </a:spcAft>
            <a:buChar char="••"/>
          </a:pPr>
          <a:endParaRPr lang="en-GB" sz="1200" b="0" kern="1200" noProof="0" dirty="0">
            <a:solidFill>
              <a:sysClr val="windowText" lastClr="000000">
                <a:hueOff val="0"/>
                <a:satOff val="0"/>
                <a:lumOff val="0"/>
                <a:alphaOff val="0"/>
              </a:sysClr>
            </a:solidFill>
            <a:latin typeface="Calibri" pitchFamily="34" charset="0"/>
            <a:ea typeface="+mn-ea"/>
            <a:cs typeface="Calibri" pitchFamily="34" charset="0"/>
          </a:endParaRPr>
        </a:p>
        <a:p>
          <a:pPr marL="114300" lvl="1" indent="-114300" algn="l" defTabSz="533400">
            <a:lnSpc>
              <a:spcPct val="90000"/>
            </a:lnSpc>
            <a:spcBef>
              <a:spcPct val="0"/>
            </a:spcBef>
            <a:spcAft>
              <a:spcPct val="15000"/>
            </a:spcAft>
            <a:buChar char="••"/>
          </a:pPr>
          <a:endParaRPr lang="en-GB" sz="1200" b="0" kern="1200" noProof="0" dirty="0">
            <a:solidFill>
              <a:sysClr val="windowText" lastClr="000000">
                <a:hueOff val="0"/>
                <a:satOff val="0"/>
                <a:lumOff val="0"/>
                <a:alphaOff val="0"/>
              </a:sysClr>
            </a:solidFill>
            <a:latin typeface="Calibri" pitchFamily="34" charset="0"/>
            <a:ea typeface="+mn-ea"/>
            <a:cs typeface="Calibri" pitchFamily="34" charset="0"/>
          </a:endParaRPr>
        </a:p>
        <a:p>
          <a:pPr marL="57150" lvl="1" indent="-57150" algn="l" defTabSz="488950">
            <a:lnSpc>
              <a:spcPct val="90000"/>
            </a:lnSpc>
            <a:spcBef>
              <a:spcPct val="0"/>
            </a:spcBef>
            <a:spcAft>
              <a:spcPct val="15000"/>
            </a:spcAft>
            <a:buChar char="••"/>
          </a:pPr>
          <a:endParaRPr lang="en-GB" sz="1100" b="0" kern="1200" noProof="0" dirty="0">
            <a:solidFill>
              <a:sysClr val="windowText" lastClr="000000">
                <a:hueOff val="0"/>
                <a:satOff val="0"/>
                <a:lumOff val="0"/>
                <a:alphaOff val="0"/>
              </a:sysClr>
            </a:solidFill>
            <a:latin typeface="Arial"/>
            <a:ea typeface="+mn-ea"/>
            <a:cs typeface="+mn-cs"/>
          </a:endParaRPr>
        </a:p>
        <a:p>
          <a:pPr marL="57150" lvl="1" indent="-57150" algn="l" defTabSz="488950">
            <a:lnSpc>
              <a:spcPct val="90000"/>
            </a:lnSpc>
            <a:spcBef>
              <a:spcPct val="0"/>
            </a:spcBef>
            <a:spcAft>
              <a:spcPct val="15000"/>
            </a:spcAft>
            <a:buChar char="••"/>
          </a:pPr>
          <a:endParaRPr lang="en-GB" sz="1100" b="0" kern="1200" noProof="0" dirty="0">
            <a:solidFill>
              <a:sysClr val="windowText" lastClr="000000">
                <a:hueOff val="0"/>
                <a:satOff val="0"/>
                <a:lumOff val="0"/>
                <a:alphaOff val="0"/>
              </a:sysClr>
            </a:solidFill>
            <a:latin typeface="Arial"/>
            <a:ea typeface="+mn-ea"/>
            <a:cs typeface="+mn-cs"/>
          </a:endParaRPr>
        </a:p>
      </dsp:txBody>
      <dsp:txXfrm>
        <a:off x="7500702" y="227729"/>
        <a:ext cx="1322993" cy="4955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
  <dgm:title val="Chevron Accent Process"/>
  <dgm:desc val="Use to show sequential steps in a task, process, or workflow, or to emphasize movement or direction. Works best with minimal Level 1 and Level 2 text."/>
  <dgm:catLst>
    <dgm:cat type="process" pri="95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31/07/2015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7/31/2015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4" name="Picture 13" descr="LandorGreenAnemone.png"/>
          <p:cNvPicPr>
            <a:picLocks noChangeAspect="1"/>
          </p:cNvPicPr>
          <p:nvPr userDrawn="1"/>
        </p:nvPicPr>
        <p:blipFill>
          <a:blip r:embed="rId2" cstate="print"/>
          <a:srcRect r="42537" b="50647"/>
          <a:stretch>
            <a:fillRect/>
          </a:stretch>
        </p:blipFill>
        <p:spPr>
          <a:xfrm>
            <a:off x="0" y="1640"/>
            <a:ext cx="5254388" cy="3383005"/>
          </a:xfrm>
          <a:prstGeom prst="rect">
            <a:avLst/>
          </a:prstGeom>
        </p:spPr>
      </p:pic>
      <p:grpSp>
        <p:nvGrpSpPr>
          <p:cNvPr id="4" name="Group 3"/>
          <p:cNvGrpSpPr/>
          <p:nvPr userDrawn="1"/>
        </p:nvGrpSpPr>
        <p:grpSpPr>
          <a:xfrm>
            <a:off x="5725513" y="68276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7" name="Group 6"/>
          <p:cNvGrpSpPr/>
          <p:nvPr userDrawn="1"/>
        </p:nvGrpSpPr>
        <p:grpSpPr>
          <a:xfrm>
            <a:off x="459321" y="5826914"/>
            <a:ext cx="2183716" cy="635721"/>
            <a:chOff x="459321" y="5788818"/>
            <a:chExt cx="2183716" cy="635721"/>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Acc_StratLine_Wht_RGB.png"/>
          <p:cNvPicPr>
            <a:picLocks noChangeAspect="1"/>
          </p:cNvPicPr>
          <p:nvPr userDrawn="1"/>
        </p:nvPicPr>
        <p:blipFill>
          <a:blip r:embed="rId5" cstate="print">
            <a:lum bright="-100000"/>
            <a:extLst>
              <a:ext uri="{28A0092B-C50C-407E-A947-70E740481C1C}">
                <a14:useLocalDpi xmlns:a14="http://schemas.microsoft.com/office/drawing/2010/main" val="0"/>
              </a:ext>
            </a:extLst>
          </a:blip>
          <a:stretch>
            <a:fillRect/>
          </a:stretch>
        </p:blipFill>
        <p:spPr>
          <a:xfrm>
            <a:off x="4992942" y="6284689"/>
            <a:ext cx="3739896" cy="224169"/>
          </a:xfrm>
          <a:prstGeom prst="rect">
            <a:avLst/>
          </a:prstGeom>
        </p:spPr>
      </p:pic>
    </p:spTree>
    <p:extLst>
      <p:ext uri="{BB962C8B-B14F-4D97-AF65-F5344CB8AC3E}">
        <p14:creationId xmlns:p14="http://schemas.microsoft.com/office/powerpoint/2010/main" val="41953770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55613" y="4260146"/>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Master Divider Slide Headline</a:t>
            </a:r>
            <a:endParaRPr lang="en-GB" dirty="0"/>
          </a:p>
        </p:txBody>
      </p:sp>
      <p:sp>
        <p:nvSpPr>
          <p:cNvPr id="5" name="TextBox 4"/>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chemeClr val="bg1"/>
                </a:solidFill>
                <a:latin typeface="Arial" pitchFamily="34" charset="0"/>
                <a:cs typeface="Arial" pitchFamily="34" charset="0"/>
              </a:rPr>
              <a:pPr algn="r"/>
              <a:t>‹#›</a:t>
            </a:fld>
            <a:endParaRPr lang="en-CA" sz="9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2015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FF9900"/>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2015 </a:t>
            </a:r>
            <a:r>
              <a:rPr lang="en-US" sz="900" dirty="0">
                <a:solidFill>
                  <a:srgbClr val="7F7F7F"/>
                </a:solidFill>
                <a:latin typeface="Arial" pitchFamily="34" charset="0"/>
                <a:cs typeface="Arial" pitchFamily="34" charset="0"/>
              </a:rPr>
              <a:t>Accenture  All rights reserved.</a:t>
            </a:r>
          </a:p>
        </p:txBody>
      </p:sp>
      <p:cxnSp>
        <p:nvCxnSpPr>
          <p:cNvPr id="8" name="Straight Connector 7"/>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2015 </a:t>
            </a:r>
            <a:r>
              <a:rPr lang="en-US" sz="900" dirty="0">
                <a:solidFill>
                  <a:srgbClr val="7F7F7F"/>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2015 </a:t>
            </a:r>
            <a:r>
              <a:rPr lang="en-US" sz="900" dirty="0">
                <a:solidFill>
                  <a:srgbClr val="7F7F7F"/>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2015 </a:t>
            </a:r>
            <a:r>
              <a:rPr lang="en-US" sz="900" dirty="0">
                <a:solidFill>
                  <a:srgbClr val="7F7F7F"/>
                </a:solidFill>
                <a:latin typeface="Arial" pitchFamily="34" charset="0"/>
                <a:cs typeface="Arial" pitchFamily="34" charset="0"/>
              </a:rPr>
              <a:t>Accenture  All rights reserved.</a:t>
            </a:r>
          </a:p>
        </p:txBody>
      </p:sp>
      <p:cxnSp>
        <p:nvCxnSpPr>
          <p:cNvPr id="7" name="Straight Connector 6"/>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2014 </a:t>
            </a:r>
            <a:r>
              <a:rPr lang="en-US" sz="900" dirty="0">
                <a:solidFill>
                  <a:srgbClr val="7F7F7F"/>
                </a:solidFill>
                <a:latin typeface="Arial" pitchFamily="34" charset="0"/>
                <a:cs typeface="Arial" pitchFamily="34" charset="0"/>
              </a:rPr>
              <a:t>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
              <a:schemeClr val="bg1"/>
            </a:gs>
            <a:gs pos="75000">
              <a:schemeClr val="bg1"/>
            </a:gs>
            <a:gs pos="96000">
              <a:srgbClr val="FFC000">
                <a:alpha val="40000"/>
              </a:srgbClr>
            </a:gs>
          </a:gsLst>
          <a:lin ang="5400000" scaled="1"/>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support.accenture.com/applications/CompetencyArchitecture/Pages/DefaultGlobal.aspx?rd=3&amp;HP=1"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536620" y="4002557"/>
            <a:ext cx="7010400" cy="830997"/>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r>
              <a:rPr lang="en-US" dirty="0"/>
              <a:t>Competency Assessment Overview</a:t>
            </a:r>
            <a:endParaRPr lang="en-US" i="1" dirty="0"/>
          </a:p>
        </p:txBody>
      </p:sp>
    </p:spTree>
    <p:extLst>
      <p:ext uri="{BB962C8B-B14F-4D97-AF65-F5344CB8AC3E}">
        <p14:creationId xmlns:p14="http://schemas.microsoft.com/office/powerpoint/2010/main" val="1050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457201" y="1381125"/>
            <a:ext cx="8228012" cy="4824414"/>
          </a:xfrm>
        </p:spPr>
        <p:txBody>
          <a:bodyPr>
            <a:normAutofit lnSpcReduction="10000"/>
          </a:bodyPr>
          <a:lstStyle/>
          <a:p>
            <a:pPr marL="457200" indent="-457200">
              <a:lnSpc>
                <a:spcPct val="150000"/>
              </a:lnSpc>
              <a:spcBef>
                <a:spcPts val="0"/>
              </a:spcBef>
              <a:buFont typeface="+mj-lt"/>
              <a:buAutoNum type="arabicPeriod"/>
            </a:pPr>
            <a:r>
              <a:rPr lang="es-AR" sz="2800" dirty="0" err="1"/>
              <a:t>Competency</a:t>
            </a:r>
            <a:r>
              <a:rPr lang="es-AR" sz="2800" dirty="0"/>
              <a:t> </a:t>
            </a:r>
            <a:r>
              <a:rPr lang="es-AR" sz="2800" dirty="0" err="1"/>
              <a:t>Assessment</a:t>
            </a:r>
            <a:r>
              <a:rPr lang="es-AR" sz="2800" dirty="0"/>
              <a:t> Overview</a:t>
            </a:r>
          </a:p>
          <a:p>
            <a:pPr marL="457200" indent="-457200">
              <a:lnSpc>
                <a:spcPct val="150000"/>
              </a:lnSpc>
              <a:spcBef>
                <a:spcPts val="0"/>
              </a:spcBef>
              <a:buFont typeface="+mj-lt"/>
              <a:buAutoNum type="arabicPeriod"/>
            </a:pPr>
            <a:r>
              <a:rPr lang="en-US" sz="2800" dirty="0"/>
              <a:t>Table of </a:t>
            </a:r>
            <a:r>
              <a:rPr lang="en-US" sz="2800" dirty="0" smtClean="0"/>
              <a:t>Contents</a:t>
            </a:r>
          </a:p>
          <a:p>
            <a:pPr marL="457200" indent="-457200">
              <a:lnSpc>
                <a:spcPct val="150000"/>
              </a:lnSpc>
              <a:spcBef>
                <a:spcPts val="0"/>
              </a:spcBef>
              <a:buFont typeface="+mj-lt"/>
              <a:buAutoNum type="arabicPeriod"/>
            </a:pPr>
            <a:r>
              <a:rPr lang="en-US" sz="2800" dirty="0"/>
              <a:t>Competency </a:t>
            </a:r>
            <a:r>
              <a:rPr lang="en-US" sz="2800" dirty="0" smtClean="0"/>
              <a:t>Overview</a:t>
            </a:r>
          </a:p>
          <a:p>
            <a:pPr marL="457200" indent="-457200">
              <a:lnSpc>
                <a:spcPct val="150000"/>
              </a:lnSpc>
              <a:spcBef>
                <a:spcPts val="0"/>
              </a:spcBef>
              <a:buFont typeface="+mj-lt"/>
              <a:buAutoNum type="arabicPeriod"/>
            </a:pPr>
            <a:r>
              <a:rPr lang="en-US" sz="2800" dirty="0"/>
              <a:t>Purpose of </a:t>
            </a:r>
            <a:r>
              <a:rPr lang="en-US" sz="2800" dirty="0" smtClean="0"/>
              <a:t>CAMS</a:t>
            </a:r>
          </a:p>
          <a:p>
            <a:pPr marL="457200" indent="-457200">
              <a:lnSpc>
                <a:spcPct val="150000"/>
              </a:lnSpc>
              <a:spcBef>
                <a:spcPts val="0"/>
              </a:spcBef>
              <a:buFont typeface="+mj-lt"/>
              <a:buAutoNum type="arabicPeriod"/>
            </a:pPr>
            <a:r>
              <a:rPr lang="en-US" sz="2800" dirty="0"/>
              <a:t>Competency Assessment </a:t>
            </a:r>
            <a:r>
              <a:rPr lang="en-US" sz="2800" dirty="0" smtClean="0"/>
              <a:t>Process</a:t>
            </a:r>
          </a:p>
          <a:p>
            <a:pPr marL="457200" indent="-457200">
              <a:lnSpc>
                <a:spcPct val="150000"/>
              </a:lnSpc>
              <a:spcBef>
                <a:spcPts val="0"/>
              </a:spcBef>
              <a:buFont typeface="+mj-lt"/>
              <a:buAutoNum type="arabicPeriod"/>
            </a:pPr>
            <a:r>
              <a:rPr lang="en-US" sz="2800" dirty="0" smtClean="0"/>
              <a:t>View </a:t>
            </a:r>
            <a:r>
              <a:rPr lang="en-US" sz="2800" dirty="0"/>
              <a:t>Assessment Proficiency Ratings</a:t>
            </a:r>
          </a:p>
          <a:p>
            <a:pPr marL="457200" indent="-457200">
              <a:lnSpc>
                <a:spcPct val="150000"/>
              </a:lnSpc>
              <a:spcBef>
                <a:spcPts val="0"/>
              </a:spcBef>
              <a:buFont typeface="+mj-lt"/>
              <a:buAutoNum type="arabicPeriod"/>
            </a:pPr>
            <a:r>
              <a:rPr lang="en-US" sz="2800" dirty="0" smtClean="0"/>
              <a:t>FAQs</a:t>
            </a:r>
          </a:p>
          <a:p>
            <a:pPr marL="457200" indent="-457200">
              <a:lnSpc>
                <a:spcPct val="150000"/>
              </a:lnSpc>
              <a:spcBef>
                <a:spcPts val="0"/>
              </a:spcBef>
              <a:buFont typeface="+mj-lt"/>
              <a:buAutoNum type="arabicPeriod"/>
            </a:pPr>
            <a:r>
              <a:rPr lang="es-AR" sz="2800" dirty="0" err="1" smtClean="0"/>
              <a:t>Useful</a:t>
            </a:r>
            <a:r>
              <a:rPr lang="es-AR" sz="2800" dirty="0" smtClean="0"/>
              <a:t> Links</a:t>
            </a:r>
            <a:endParaRPr lang="en-US" sz="2800" dirty="0"/>
          </a:p>
          <a:p>
            <a:endParaRPr lang="en-CA" dirty="0"/>
          </a:p>
        </p:txBody>
      </p:sp>
      <p:sp>
        <p:nvSpPr>
          <p:cNvPr id="4" name="Title 3"/>
          <p:cNvSpPr>
            <a:spLocks noGrp="1"/>
          </p:cNvSpPr>
          <p:nvPr>
            <p:ph type="title"/>
          </p:nvPr>
        </p:nvSpPr>
        <p:spPr>
          <a:xfrm>
            <a:off x="461035" y="170122"/>
            <a:ext cx="8205261" cy="785553"/>
          </a:xfrm>
        </p:spPr>
        <p:txBody>
          <a:bodyPr/>
          <a:lstStyle/>
          <a:p>
            <a:r>
              <a:rPr lang="en-US" dirty="0" smtClean="0">
                <a:solidFill>
                  <a:srgbClr val="FF9900"/>
                </a:solidFill>
              </a:rPr>
              <a:t>Table </a:t>
            </a:r>
            <a:r>
              <a:rPr lang="en-US" dirty="0">
                <a:solidFill>
                  <a:srgbClr val="FF9900"/>
                </a:solidFill>
              </a:rPr>
              <a:t>of Contents</a:t>
            </a:r>
            <a:endParaRPr lang="en-CA" dirty="0">
              <a:solidFill>
                <a:srgbClr val="FF9900"/>
              </a:solidFill>
            </a:endParaRPr>
          </a:p>
        </p:txBody>
      </p:sp>
    </p:spTree>
    <p:extLst>
      <p:ext uri="{BB962C8B-B14F-4D97-AF65-F5344CB8AC3E}">
        <p14:creationId xmlns:p14="http://schemas.microsoft.com/office/powerpoint/2010/main" val="3178355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lstStyle/>
          <a:p>
            <a:r>
              <a:rPr lang="en-US" dirty="0">
                <a:solidFill>
                  <a:srgbClr val="FF9900"/>
                </a:solidFill>
              </a:rPr>
              <a:t>Competency Overview</a:t>
            </a:r>
            <a:endParaRPr lang="en-CA" dirty="0">
              <a:solidFill>
                <a:srgbClr val="FF9900"/>
              </a:solidFill>
            </a:endParaRPr>
          </a:p>
        </p:txBody>
      </p:sp>
      <p:sp>
        <p:nvSpPr>
          <p:cNvPr id="8" name="Rectangle 1"/>
          <p:cNvSpPr>
            <a:spLocks noChangeArrowheads="1"/>
          </p:cNvSpPr>
          <p:nvPr/>
        </p:nvSpPr>
        <p:spPr bwMode="auto">
          <a:xfrm>
            <a:off x="228600" y="1130300"/>
            <a:ext cx="89662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0" marR="0" lvl="0" indent="0" defTabSz="914400" eaLnBrk="1" fontAlgn="base" latinLnBrk="0" hangingPunct="1">
              <a:lnSpc>
                <a:spcPct val="100000"/>
              </a:lnSpc>
              <a:spcBef>
                <a:spcPts val="0"/>
              </a:spcBef>
              <a:spcAft>
                <a:spcPct val="0"/>
              </a:spcAft>
              <a:buClrTx/>
              <a:buSzTx/>
              <a:buFontTx/>
              <a:buNone/>
              <a:tabLst/>
              <a:defRPr/>
            </a:pPr>
            <a:r>
              <a:rPr kumimoji="0" lang="en-US" sz="1200" b="1" i="1" u="none" strike="noStrike" kern="0" cap="none" spc="0" normalizeH="0" baseline="0" noProof="0" dirty="0" smtClean="0">
                <a:ln>
                  <a:noFill/>
                </a:ln>
                <a:solidFill>
                  <a:srgbClr val="000000"/>
                </a:solidFill>
                <a:effectLst/>
                <a:uLnTx/>
                <a:uFillTx/>
                <a:cs typeface="Arial" pitchFamily="34" charset="0"/>
              </a:rPr>
              <a:t>“Our clients want extraordinarily specialized people with deep, differentiated skills</a:t>
            </a:r>
            <a:r>
              <a:rPr kumimoji="0" lang="en-US" sz="1200" b="1" i="1" u="none" strike="noStrike" kern="0" cap="none" spc="0" normalizeH="0" baseline="0" noProof="0" dirty="0" smtClean="0">
                <a:ln>
                  <a:noFill/>
                </a:ln>
                <a:solidFill>
                  <a:srgbClr val="000000"/>
                </a:solidFill>
                <a:effectLst/>
                <a:uLnTx/>
                <a:uFillTx/>
                <a:ea typeface="Times New Roman" pitchFamily="18" charset="0"/>
                <a:cs typeface="Arial" pitchFamily="34" charset="0"/>
              </a:rPr>
              <a:t>.”</a:t>
            </a:r>
            <a:r>
              <a:rPr kumimoji="0" lang="en-US" sz="1200" b="1" i="1" u="none" strike="noStrike" kern="0" cap="none" spc="0" normalizeH="0" baseline="0" noProof="0" dirty="0" smtClean="0">
                <a:ln>
                  <a:noFill/>
                </a:ln>
                <a:solidFill>
                  <a:srgbClr val="1F497D"/>
                </a:solidFill>
                <a:effectLst/>
                <a:uLnTx/>
                <a:uFillTx/>
                <a:ea typeface="Times New Roman" pitchFamily="18" charset="0"/>
                <a:cs typeface="Arial" pitchFamily="34" charset="0"/>
              </a:rPr>
              <a:t> </a:t>
            </a:r>
            <a:endParaRPr kumimoji="0" lang="en-US" sz="1200" b="1" i="0" u="none" strike="noStrike" kern="0" cap="none" spc="0" normalizeH="0" baseline="0" noProof="0" dirty="0" smtClean="0">
              <a:ln>
                <a:noFill/>
              </a:ln>
              <a:solidFill>
                <a:srgbClr val="000000"/>
              </a:solidFill>
              <a:effectLst/>
              <a:uLnTx/>
              <a:uFillTx/>
              <a:cs typeface="Arial" pitchFamily="34" charset="0"/>
            </a:endParaRPr>
          </a:p>
          <a:p>
            <a:pPr marL="0" marR="0" lvl="0" indent="0" defTabSz="914400" eaLnBrk="0" fontAlgn="base" latinLnBrk="0" hangingPunct="0">
              <a:lnSpc>
                <a:spcPct val="100000"/>
              </a:lnSpc>
              <a:spcBef>
                <a:spcPts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ea typeface="Times New Roman" pitchFamily="18" charset="0"/>
                <a:cs typeface="Arial" pitchFamily="34" charset="0"/>
              </a:rPr>
              <a:t>					-Chief Executive Officer Pierre Nanterme</a:t>
            </a:r>
          </a:p>
          <a:p>
            <a:pPr marL="231775" marR="0" lvl="0" indent="-231775" defTabSz="914400" eaLnBrk="1" fontAlgn="base" latinLnBrk="0" hangingPunct="1">
              <a:lnSpc>
                <a:spcPct val="100000"/>
              </a:lnSpc>
              <a:spcBef>
                <a:spcPts val="0"/>
              </a:spcBef>
              <a:spcAft>
                <a:spcPct val="0"/>
              </a:spcAft>
              <a:buClr>
                <a:srgbClr val="000000"/>
              </a:buClr>
              <a:buSzTx/>
              <a:buFontTx/>
              <a:buNone/>
              <a:tabLst/>
              <a:defRPr/>
            </a:pPr>
            <a:endParaRPr kumimoji="0" lang="en-AU" sz="1100" b="1" i="0" u="sng" strike="noStrike" kern="0" cap="none" spc="0" normalizeH="0" baseline="0" noProof="0" dirty="0" smtClean="0">
              <a:ln>
                <a:noFill/>
              </a:ln>
              <a:solidFill>
                <a:srgbClr val="000000"/>
              </a:solidFill>
              <a:effectLst/>
              <a:uLnTx/>
              <a:uFillTx/>
              <a:cs typeface="Arial" pitchFamily="34" charset="0"/>
            </a:endParaRPr>
          </a:p>
          <a:p>
            <a:pPr marL="0" marR="0" lvl="0" indent="0" defTabSz="914400" eaLnBrk="1" fontAlgn="base" latinLnBrk="0" hangingPunct="1">
              <a:lnSpc>
                <a:spcPct val="100000"/>
              </a:lnSpc>
              <a:spcBef>
                <a:spcPts val="0"/>
              </a:spcBef>
              <a:spcAft>
                <a:spcPct val="0"/>
              </a:spcAft>
              <a:buClr>
                <a:srgbClr val="000000"/>
              </a:buClr>
              <a:buSzTx/>
              <a:buFontTx/>
              <a:buNone/>
              <a:tabLst/>
              <a:defRPr/>
            </a:pPr>
            <a:r>
              <a:rPr kumimoji="0" lang="en-AU" sz="1200" b="1" i="1" u="none" strike="noStrike" kern="0" cap="none" spc="0" normalizeH="0" baseline="0" noProof="0" dirty="0" smtClean="0">
                <a:ln>
                  <a:noFill/>
                </a:ln>
                <a:solidFill>
                  <a:srgbClr val="000000"/>
                </a:solidFill>
                <a:effectLst/>
                <a:uLnTx/>
                <a:uFillTx/>
                <a:cs typeface="Arial" pitchFamily="34" charset="0"/>
              </a:rPr>
              <a:t>“</a:t>
            </a:r>
            <a:r>
              <a:rPr kumimoji="0" lang="en-US" sz="1200" b="1" i="1" u="none" strike="noStrike" kern="0" cap="none" spc="0" normalizeH="0" baseline="0" noProof="0" dirty="0" smtClean="0">
                <a:ln>
                  <a:noFill/>
                </a:ln>
                <a:solidFill>
                  <a:srgbClr val="000000"/>
                </a:solidFill>
                <a:effectLst/>
                <a:uLnTx/>
                <a:uFillTx/>
                <a:cs typeface="Arial" pitchFamily="34" charset="0"/>
              </a:rPr>
              <a:t>Recently, a large client in the products industry selected Accenture as their strategic partner on a cross channel optimization program because we brought industry knowledge, CRM experience, and a perspective on how this initiative would affect the client's culture and talent strategy.”</a:t>
            </a:r>
          </a:p>
          <a:p>
            <a:pPr marL="0" marR="0" lvl="0" indent="0" defTabSz="914400" eaLnBrk="1" fontAlgn="base" latinLnBrk="0" hangingPunct="1">
              <a:lnSpc>
                <a:spcPct val="100000"/>
              </a:lnSpc>
              <a:spcBef>
                <a:spcPts val="0"/>
              </a:spcBef>
              <a:spcAft>
                <a:spcPct val="0"/>
              </a:spcAft>
              <a:buClr>
                <a:srgbClr val="000000"/>
              </a:buClr>
              <a:buSzTx/>
              <a:buFontTx/>
              <a:buNone/>
              <a:tabLst/>
              <a:defRPr/>
            </a:pPr>
            <a:r>
              <a:rPr kumimoji="0" lang="en-US" sz="1200" b="1" i="1" u="none" strike="noStrike" kern="0" cap="none" spc="0" normalizeH="0" baseline="0" noProof="0" dirty="0" smtClean="0">
                <a:ln>
                  <a:noFill/>
                </a:ln>
                <a:solidFill>
                  <a:srgbClr val="000000"/>
                </a:solidFill>
                <a:effectLst/>
                <a:uLnTx/>
                <a:uFillTx/>
                <a:cs typeface="Arial" pitchFamily="34" charset="0"/>
              </a:rPr>
              <a:t>					</a:t>
            </a:r>
            <a:r>
              <a:rPr kumimoji="0" lang="en-US" sz="1200" b="1" i="0" u="none" strike="noStrike" kern="0" cap="none" spc="0" normalizeH="0" baseline="0" noProof="0" dirty="0" smtClean="0">
                <a:ln>
                  <a:noFill/>
                </a:ln>
                <a:solidFill>
                  <a:srgbClr val="000000"/>
                </a:solidFill>
                <a:effectLst/>
                <a:uLnTx/>
                <a:uFillTx/>
                <a:cs typeface="Arial" pitchFamily="34" charset="0"/>
              </a:rPr>
              <a:t>-T&amp;OP Lead for C&amp;HT Christine Eberle</a:t>
            </a:r>
            <a:endParaRPr kumimoji="0" lang="en-US" sz="1200" b="1" i="1" u="none" strike="noStrike" kern="0" cap="none" spc="0" normalizeH="0" baseline="0" noProof="0" dirty="0" smtClean="0">
              <a:ln>
                <a:noFill/>
              </a:ln>
              <a:solidFill>
                <a:srgbClr val="000000"/>
              </a:solidFill>
              <a:effectLst/>
              <a:uLnTx/>
              <a:uFillTx/>
              <a:cs typeface="Arial" pitchFamily="34" charset="0"/>
            </a:endParaRPr>
          </a:p>
          <a:p>
            <a:pPr marL="231775" marR="0" lvl="0" indent="-231775" defTabSz="914400" eaLnBrk="1" fontAlgn="base" latinLnBrk="0" hangingPunct="1">
              <a:lnSpc>
                <a:spcPct val="100000"/>
              </a:lnSpc>
              <a:spcBef>
                <a:spcPts val="0"/>
              </a:spcBef>
              <a:spcAft>
                <a:spcPct val="0"/>
              </a:spcAft>
              <a:buClr>
                <a:srgbClr val="000000"/>
              </a:buClr>
              <a:buSzTx/>
              <a:buFontTx/>
              <a:buNone/>
              <a:tabLst/>
              <a:defRPr/>
            </a:pPr>
            <a:endParaRPr kumimoji="0" lang="en-AU" sz="1200" b="1" i="0" u="sng" strike="noStrike" kern="0" cap="none" spc="0" normalizeH="0" baseline="0" noProof="0" dirty="0" smtClean="0">
              <a:ln>
                <a:noFill/>
              </a:ln>
              <a:solidFill>
                <a:srgbClr val="000000"/>
              </a:solidFill>
              <a:effectLst/>
              <a:uLnTx/>
              <a:uFillTx/>
              <a:cs typeface="Arial" pitchFamily="34" charset="0"/>
            </a:endParaRPr>
          </a:p>
          <a:p>
            <a:pPr marL="231775" marR="0" lvl="0" indent="-231775" defTabSz="914400" eaLnBrk="1" fontAlgn="base" latinLnBrk="0" hangingPunct="1">
              <a:lnSpc>
                <a:spcPct val="100000"/>
              </a:lnSpc>
              <a:spcBef>
                <a:spcPts val="0"/>
              </a:spcBef>
              <a:spcAft>
                <a:spcPct val="0"/>
              </a:spcAft>
              <a:buClr>
                <a:srgbClr val="000000"/>
              </a:buClr>
              <a:buSzTx/>
              <a:buFontTx/>
              <a:buNone/>
              <a:tabLst/>
              <a:defRPr/>
            </a:pPr>
            <a:r>
              <a:rPr kumimoji="0" lang="en-AU" sz="1100" b="1" i="0" u="sng" strike="noStrike" kern="0" cap="none" spc="0" normalizeH="0" baseline="0" noProof="0" dirty="0" smtClean="0">
                <a:ln>
                  <a:noFill/>
                </a:ln>
                <a:solidFill>
                  <a:srgbClr val="000000"/>
                </a:solidFill>
                <a:effectLst/>
                <a:uLnTx/>
                <a:uFillTx/>
                <a:cs typeface="Arial" pitchFamily="34" charset="0"/>
              </a:rPr>
              <a:t>What is Competency:</a:t>
            </a:r>
          </a:p>
          <a:p>
            <a:pPr marL="231775" marR="0" lvl="0" indent="-231775" defTabSz="914400" eaLnBrk="1" fontAlgn="base" latinLnBrk="0" hangingPunct="1">
              <a:lnSpc>
                <a:spcPct val="100000"/>
              </a:lnSpc>
              <a:spcBef>
                <a:spcPts val="0"/>
              </a:spcBef>
              <a:spcAft>
                <a:spcPct val="0"/>
              </a:spcAft>
              <a:buClr>
                <a:srgbClr val="FF6600"/>
              </a:buClr>
              <a:buSzPct val="80000"/>
              <a:buFont typeface="Wingdings" pitchFamily="2" charset="2"/>
              <a:buChar char=""/>
              <a:tabLst/>
              <a:defRPr/>
            </a:pPr>
            <a:r>
              <a:rPr kumimoji="0" lang="en-US" sz="1100" b="1" i="0" u="none" strike="noStrike" kern="0" cap="none" spc="0" normalizeH="0" baseline="0" noProof="0" dirty="0" smtClean="0">
                <a:ln>
                  <a:noFill/>
                </a:ln>
                <a:solidFill>
                  <a:srgbClr val="000000"/>
                </a:solidFill>
                <a:effectLst/>
                <a:uLnTx/>
                <a:uFillTx/>
                <a:cs typeface="Times New Roman" pitchFamily="18" charset="0"/>
              </a:rPr>
              <a:t>Competency</a:t>
            </a:r>
            <a:r>
              <a:rPr kumimoji="0" lang="en-US" sz="1100" b="0" i="0" u="none" strike="noStrike" kern="0" cap="none" spc="0" normalizeH="0" baseline="0" noProof="0" dirty="0" smtClean="0">
                <a:ln>
                  <a:noFill/>
                </a:ln>
                <a:solidFill>
                  <a:srgbClr val="000000"/>
                </a:solidFill>
                <a:effectLst/>
                <a:uLnTx/>
                <a:uFillTx/>
                <a:cs typeface="Times New Roman" pitchFamily="18" charset="0"/>
              </a:rPr>
              <a:t> is defined as the combination of knowledge, skills, and process abilities that an individual requires to perform a particular type of work in the organization.</a:t>
            </a:r>
          </a:p>
          <a:p>
            <a:pPr marL="231775" marR="0" lvl="0" indent="-231775" defTabSz="914400" eaLnBrk="1" fontAlgn="base" latinLnBrk="0" hangingPunct="1">
              <a:lnSpc>
                <a:spcPct val="100000"/>
              </a:lnSpc>
              <a:spcBef>
                <a:spcPts val="0"/>
              </a:spcBef>
              <a:spcAft>
                <a:spcPct val="0"/>
              </a:spcAft>
              <a:buClr>
                <a:srgbClr val="FF6600"/>
              </a:buClr>
              <a:buSzPct val="80000"/>
              <a:buFont typeface="Wingdings" pitchFamily="2" charset="2"/>
              <a:buChar char="t"/>
              <a:tabLst/>
              <a:defRPr/>
            </a:pPr>
            <a:endParaRPr kumimoji="0" lang="en-US" sz="1100" b="0" i="0" u="none" strike="noStrike" kern="0" cap="none" spc="0" normalizeH="0" baseline="0" noProof="0" dirty="0" smtClean="0">
              <a:ln>
                <a:noFill/>
              </a:ln>
              <a:solidFill>
                <a:srgbClr val="000000"/>
              </a:solidFill>
              <a:effectLst/>
              <a:uLnTx/>
              <a:uFillTx/>
              <a:cs typeface="Times New Roman" pitchFamily="18" charset="0"/>
            </a:endParaRPr>
          </a:p>
          <a:p>
            <a:pPr marL="231775" marR="0" lvl="0" indent="-231775" defTabSz="914400" eaLnBrk="1" fontAlgn="base" latinLnBrk="0" hangingPunct="1">
              <a:lnSpc>
                <a:spcPct val="100000"/>
              </a:lnSpc>
              <a:spcBef>
                <a:spcPts val="0"/>
              </a:spcBef>
              <a:spcAft>
                <a:spcPct val="0"/>
              </a:spcAft>
              <a:buClr>
                <a:srgbClr val="0099CC"/>
              </a:buClr>
              <a:buSzPct val="80000"/>
              <a:buFontTx/>
              <a:buNone/>
              <a:tabLst/>
              <a:defRPr/>
            </a:pPr>
            <a:r>
              <a:rPr kumimoji="0" lang="en-US" sz="1100" b="1" i="0" u="sng" strike="noStrike" kern="0" cap="none" spc="0" normalizeH="0" baseline="0" noProof="0" dirty="0" smtClean="0">
                <a:ln>
                  <a:noFill/>
                </a:ln>
                <a:solidFill>
                  <a:srgbClr val="000000"/>
                </a:solidFill>
                <a:effectLst/>
                <a:uLnTx/>
                <a:uFillTx/>
                <a:cs typeface="Arial" pitchFamily="34" charset="0"/>
              </a:rPr>
              <a:t>What is Competency Assessment:</a:t>
            </a:r>
          </a:p>
          <a:p>
            <a:pPr marL="231775" marR="0" lvl="0" indent="-231775" defTabSz="914400" eaLnBrk="1" fontAlgn="base" latinLnBrk="0" hangingPunct="1">
              <a:lnSpc>
                <a:spcPct val="100000"/>
              </a:lnSpc>
              <a:spcBef>
                <a:spcPts val="0"/>
              </a:spcBef>
              <a:spcAft>
                <a:spcPct val="0"/>
              </a:spcAft>
              <a:buClr>
                <a:srgbClr val="FF6600"/>
              </a:buClr>
              <a:buSzPct val="80000"/>
              <a:buFont typeface="Wingdings" pitchFamily="2" charset="2"/>
              <a:buChar char="t"/>
              <a:tabLst/>
              <a:defRPr/>
            </a:pPr>
            <a:r>
              <a:rPr kumimoji="0" lang="en-US" sz="1100" b="0" i="0" u="none" strike="noStrike" kern="0" cap="none" spc="0" normalizeH="0" baseline="0" noProof="0" dirty="0" smtClean="0">
                <a:ln>
                  <a:noFill/>
                </a:ln>
                <a:solidFill>
                  <a:srgbClr val="000000"/>
                </a:solidFill>
                <a:effectLst/>
                <a:uLnTx/>
                <a:uFillTx/>
                <a:cs typeface="Times New Roman" pitchFamily="18" charset="0"/>
              </a:rPr>
              <a:t>A process that objectively evaluates an employee’s proficiency level for a particular specialty/skill area.</a:t>
            </a:r>
          </a:p>
          <a:p>
            <a:pPr marL="231775" marR="0" lvl="0" indent="-231775" defTabSz="914400" eaLnBrk="0" fontAlgn="base" latinLnBrk="0" hangingPunct="0">
              <a:lnSpc>
                <a:spcPct val="100000"/>
              </a:lnSpc>
              <a:spcBef>
                <a:spcPts val="0"/>
              </a:spcBef>
              <a:spcAft>
                <a:spcPct val="0"/>
              </a:spcAft>
              <a:buClr>
                <a:srgbClr val="FF6600"/>
              </a:buClr>
              <a:buSzPct val="80000"/>
              <a:buFontTx/>
              <a:buNone/>
              <a:tabLst/>
              <a:defRPr/>
            </a:pPr>
            <a:endParaRPr kumimoji="0" lang="en-US" sz="1100" b="1" i="0" u="none" strike="noStrike" kern="0" cap="none" spc="0" normalizeH="0" baseline="0" noProof="0" dirty="0" smtClean="0">
              <a:ln>
                <a:noFill/>
              </a:ln>
              <a:solidFill>
                <a:srgbClr val="000000"/>
              </a:solidFill>
              <a:effectLst/>
              <a:uLnTx/>
              <a:uFillTx/>
              <a:cs typeface="Arial" pitchFamily="34" charset="0"/>
            </a:endParaRPr>
          </a:p>
          <a:p>
            <a:pPr marL="0" marR="0" lvl="0" indent="0" defTabSz="914400" eaLnBrk="0" fontAlgn="base" latinLnBrk="0" hangingPunct="0">
              <a:lnSpc>
                <a:spcPct val="100000"/>
              </a:lnSpc>
              <a:spcBef>
                <a:spcPts val="0"/>
              </a:spcBef>
              <a:spcAft>
                <a:spcPct val="0"/>
              </a:spcAft>
              <a:buClrTx/>
              <a:buSzTx/>
              <a:buFontTx/>
              <a:buNone/>
              <a:tabLst/>
              <a:defRPr/>
            </a:pPr>
            <a:r>
              <a:rPr kumimoji="0" lang="en-US" sz="1100" b="1" i="0" u="sng" strike="noStrike" kern="0" cap="none" spc="0" normalizeH="0" baseline="0" noProof="0" dirty="0" smtClean="0">
                <a:ln>
                  <a:noFill/>
                </a:ln>
                <a:solidFill>
                  <a:srgbClr val="000000"/>
                </a:solidFill>
                <a:effectLst/>
                <a:uLnTx/>
                <a:uFillTx/>
              </a:rPr>
              <a:t>How Will Competency Assessments Be Done:</a:t>
            </a:r>
          </a:p>
          <a:p>
            <a:pPr marL="231775" marR="0" lvl="0" indent="-231775" defTabSz="914400" eaLnBrk="1" fontAlgn="base" latinLnBrk="0" hangingPunct="1">
              <a:lnSpc>
                <a:spcPct val="100000"/>
              </a:lnSpc>
              <a:spcBef>
                <a:spcPts val="0"/>
              </a:spcBef>
              <a:spcAft>
                <a:spcPct val="0"/>
              </a:spcAft>
              <a:buClr>
                <a:srgbClr val="FF6600"/>
              </a:buClr>
              <a:buSzPct val="80000"/>
              <a:buFont typeface="Wingdings" pitchFamily="2" charset="2"/>
              <a:buChar char="t"/>
              <a:tabLst/>
              <a:defRPr/>
            </a:pPr>
            <a:r>
              <a:rPr kumimoji="0" lang="en-US" sz="1100" b="0" i="0" u="none" strike="noStrike" kern="0" cap="none" spc="0" normalizeH="0" baseline="0" noProof="0" dirty="0" smtClean="0">
                <a:ln>
                  <a:noFill/>
                </a:ln>
                <a:solidFill>
                  <a:srgbClr val="000000"/>
                </a:solidFill>
                <a:effectLst/>
                <a:uLnTx/>
                <a:uFillTx/>
                <a:cs typeface="Times New Roman" pitchFamily="18" charset="0"/>
              </a:rPr>
              <a:t>Questionnaires are created to assess either (1) a Specialty, or (2) a Skill</a:t>
            </a:r>
          </a:p>
          <a:p>
            <a:pPr marL="231775" marR="0" lvl="0" indent="-231775" defTabSz="914400" eaLnBrk="1" fontAlgn="base" latinLnBrk="0" hangingPunct="1">
              <a:lnSpc>
                <a:spcPct val="100000"/>
              </a:lnSpc>
              <a:spcBef>
                <a:spcPts val="0"/>
              </a:spcBef>
              <a:spcAft>
                <a:spcPct val="0"/>
              </a:spcAft>
              <a:buClr>
                <a:srgbClr val="FF6600"/>
              </a:buClr>
              <a:buSzPct val="80000"/>
              <a:buFont typeface="Wingdings" pitchFamily="2" charset="2"/>
              <a:buChar char="t"/>
              <a:tabLst/>
              <a:defRPr/>
            </a:pPr>
            <a:r>
              <a:rPr kumimoji="0" lang="en-US" sz="1100" b="0" i="0" u="none" strike="noStrike" kern="0" cap="none" spc="0" normalizeH="0" baseline="0" noProof="0" dirty="0" smtClean="0">
                <a:ln>
                  <a:noFill/>
                </a:ln>
                <a:solidFill>
                  <a:srgbClr val="000000"/>
                </a:solidFill>
                <a:effectLst/>
                <a:uLnTx/>
                <a:uFillTx/>
                <a:cs typeface="Times New Roman" pitchFamily="18" charset="0"/>
              </a:rPr>
              <a:t>The process provides an “Overall” Proficiency Rating for the Specialty / Skill for the employee</a:t>
            </a:r>
          </a:p>
          <a:p>
            <a:pPr marL="231775" marR="0" lvl="0" indent="-231775" defTabSz="914400" eaLnBrk="1" fontAlgn="base" latinLnBrk="0" hangingPunct="1">
              <a:lnSpc>
                <a:spcPct val="100000"/>
              </a:lnSpc>
              <a:spcBef>
                <a:spcPts val="0"/>
              </a:spcBef>
              <a:spcAft>
                <a:spcPct val="0"/>
              </a:spcAft>
              <a:buClr>
                <a:srgbClr val="FF6600"/>
              </a:buClr>
              <a:buSzPct val="80000"/>
              <a:buFont typeface="Wingdings" pitchFamily="2" charset="2"/>
              <a:buChar char="t"/>
              <a:tabLst/>
              <a:defRPr/>
            </a:pPr>
            <a:r>
              <a:rPr kumimoji="0" lang="en-US" sz="1100" b="0" i="0" u="none" strike="noStrike" kern="0" cap="none" spc="0" normalizeH="0" baseline="0" noProof="0" dirty="0" smtClean="0">
                <a:ln>
                  <a:noFill/>
                </a:ln>
                <a:solidFill>
                  <a:srgbClr val="000000"/>
                </a:solidFill>
                <a:effectLst/>
                <a:uLnTx/>
                <a:uFillTx/>
                <a:cs typeface="Times New Roman" pitchFamily="18" charset="0"/>
              </a:rPr>
              <a:t>Employee completes an on-line questionnaire that evaluates the following:</a:t>
            </a:r>
          </a:p>
          <a:p>
            <a:pPr marL="0" marR="0" lvl="0" indent="0" defTabSz="914400" eaLnBrk="0" fontAlgn="base" latinLnBrk="0" hangingPunct="0">
              <a:lnSpc>
                <a:spcPct val="100000"/>
              </a:lnSpc>
              <a:spcBef>
                <a:spcPts val="0"/>
              </a:spcBef>
              <a:spcAft>
                <a:spcPct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endParaRPr>
          </a:p>
          <a:p>
            <a:pPr marL="0" marR="0" lvl="0" indent="0" defTabSz="914400" eaLnBrk="0" fontAlgn="base" latinLnBrk="0" hangingPunct="0">
              <a:lnSpc>
                <a:spcPct val="100000"/>
              </a:lnSpc>
              <a:spcBef>
                <a:spcPts val="0"/>
              </a:spcBef>
              <a:spcAft>
                <a:spcPct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endParaRPr>
          </a:p>
          <a:p>
            <a:pPr marL="0" marR="0" lvl="0" indent="0" defTabSz="914400" eaLnBrk="0" fontAlgn="base" latinLnBrk="0" hangingPunct="0">
              <a:lnSpc>
                <a:spcPct val="100000"/>
              </a:lnSpc>
              <a:spcBef>
                <a:spcPts val="0"/>
              </a:spcBef>
              <a:spcAft>
                <a:spcPct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endParaRPr>
          </a:p>
          <a:p>
            <a:pPr marL="0" marR="0" lvl="0" indent="0" defTabSz="914400" eaLnBrk="0" fontAlgn="base" latinLnBrk="0" hangingPunct="0">
              <a:lnSpc>
                <a:spcPct val="100000"/>
              </a:lnSpc>
              <a:spcBef>
                <a:spcPts val="0"/>
              </a:spcBef>
              <a:spcAft>
                <a:spcPct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endParaRPr>
          </a:p>
          <a:p>
            <a:pPr marL="0" marR="0" lvl="0" indent="0" defTabSz="914400" eaLnBrk="0" fontAlgn="base" latinLnBrk="0" hangingPunct="0">
              <a:lnSpc>
                <a:spcPct val="100000"/>
              </a:lnSpc>
              <a:spcBef>
                <a:spcPts val="0"/>
              </a:spcBef>
              <a:spcAft>
                <a:spcPct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endParaRPr>
          </a:p>
          <a:p>
            <a:pPr marL="0" marR="0" lvl="0" indent="0" defTabSz="914400" eaLnBrk="0" fontAlgn="base" latinLnBrk="0" hangingPunct="0">
              <a:lnSpc>
                <a:spcPct val="100000"/>
              </a:lnSpc>
              <a:spcBef>
                <a:spcPts val="0"/>
              </a:spcBef>
              <a:spcAft>
                <a:spcPct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endParaRPr>
          </a:p>
          <a:p>
            <a:pPr marL="0" marR="0" lvl="0" indent="0" defTabSz="914400" eaLnBrk="0" fontAlgn="base" latinLnBrk="0" hangingPunct="0">
              <a:lnSpc>
                <a:spcPct val="100000"/>
              </a:lnSpc>
              <a:spcBef>
                <a:spcPts val="0"/>
              </a:spcBef>
              <a:spcAft>
                <a:spcPct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endParaRPr>
          </a:p>
          <a:p>
            <a:pPr marL="0" marR="0" lvl="0" indent="0" defTabSz="914400" eaLnBrk="0" fontAlgn="base" latinLnBrk="0" hangingPunct="0">
              <a:lnSpc>
                <a:spcPct val="100000"/>
              </a:lnSpc>
              <a:spcBef>
                <a:spcPts val="0"/>
              </a:spcBef>
              <a:spcAft>
                <a:spcPct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endParaRPr>
          </a:p>
          <a:p>
            <a:pPr marL="0" marR="0" lvl="0" indent="0" defTabSz="914400" eaLnBrk="0" fontAlgn="base" latinLnBrk="0" hangingPunct="0">
              <a:lnSpc>
                <a:spcPct val="100000"/>
              </a:lnSpc>
              <a:spcBef>
                <a:spcPts val="0"/>
              </a:spcBef>
              <a:spcAft>
                <a:spcPct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endParaRPr>
          </a:p>
          <a:p>
            <a:pPr marL="231775" marR="0" lvl="0" indent="-231775" defTabSz="914400" eaLnBrk="1" fontAlgn="base" latinLnBrk="0" hangingPunct="1">
              <a:lnSpc>
                <a:spcPct val="100000"/>
              </a:lnSpc>
              <a:spcBef>
                <a:spcPts val="0"/>
              </a:spcBef>
              <a:spcAft>
                <a:spcPct val="0"/>
              </a:spcAft>
              <a:buClr>
                <a:srgbClr val="0099CC"/>
              </a:buClr>
              <a:buSzPct val="80000"/>
              <a:buFontTx/>
              <a:buNone/>
              <a:tabLst/>
              <a:defRPr/>
            </a:pPr>
            <a:endParaRPr kumimoji="0" lang="en-US" sz="900" b="1" i="0" u="sng" strike="noStrike" kern="0" cap="none" spc="0" normalizeH="0" baseline="0" noProof="0" dirty="0" smtClean="0">
              <a:ln>
                <a:noFill/>
              </a:ln>
              <a:solidFill>
                <a:srgbClr val="000000"/>
              </a:solidFill>
              <a:effectLst/>
              <a:uLnTx/>
              <a:uFillTx/>
              <a:cs typeface="Arial" pitchFamily="34" charset="0"/>
            </a:endParaRPr>
          </a:p>
          <a:p>
            <a:pPr marL="231775" marR="0" lvl="0" indent="-231775" defTabSz="914400" eaLnBrk="1" fontAlgn="base" latinLnBrk="0" hangingPunct="1">
              <a:lnSpc>
                <a:spcPct val="100000"/>
              </a:lnSpc>
              <a:spcBef>
                <a:spcPts val="0"/>
              </a:spcBef>
              <a:spcAft>
                <a:spcPct val="0"/>
              </a:spcAft>
              <a:buClr>
                <a:srgbClr val="0099CC"/>
              </a:buClr>
              <a:buSzPct val="80000"/>
              <a:buFontTx/>
              <a:buNone/>
              <a:tabLst/>
              <a:defRPr/>
            </a:pPr>
            <a:r>
              <a:rPr kumimoji="0" lang="en-US" sz="1100" b="1" i="0" u="sng" strike="noStrike" kern="0" cap="none" spc="0" normalizeH="0" baseline="0" noProof="0" dirty="0" smtClean="0">
                <a:ln>
                  <a:noFill/>
                </a:ln>
                <a:solidFill>
                  <a:srgbClr val="000000"/>
                </a:solidFill>
                <a:effectLst/>
                <a:uLnTx/>
                <a:uFillTx/>
                <a:cs typeface="Arial" pitchFamily="34" charset="0"/>
              </a:rPr>
              <a:t>Where Will It’s Benefits Be Seen:</a:t>
            </a:r>
          </a:p>
          <a:p>
            <a:pPr marL="231775" marR="0" lvl="0" indent="-231775" defTabSz="914400" eaLnBrk="0" fontAlgn="base" latinLnBrk="0" hangingPunct="0">
              <a:lnSpc>
                <a:spcPct val="100000"/>
              </a:lnSpc>
              <a:spcBef>
                <a:spcPts val="0"/>
              </a:spcBef>
              <a:spcAft>
                <a:spcPct val="0"/>
              </a:spcAft>
              <a:buClr>
                <a:srgbClr val="FF6600"/>
              </a:buClr>
              <a:buSzPct val="80000"/>
              <a:buFont typeface="Wingdings" pitchFamily="2" charset="2"/>
              <a:buChar char="t"/>
              <a:tabLst/>
              <a:defRPr/>
            </a:pPr>
            <a:r>
              <a:rPr kumimoji="0" lang="en-US" sz="1100" b="0" i="0" u="none" strike="noStrike" kern="0" cap="none" spc="0" normalizeH="0" baseline="0" noProof="0" dirty="0" smtClean="0">
                <a:ln>
                  <a:noFill/>
                </a:ln>
                <a:solidFill>
                  <a:srgbClr val="000000"/>
                </a:solidFill>
                <a:effectLst/>
                <a:uLnTx/>
                <a:uFillTx/>
                <a:cs typeface="Arial" pitchFamily="34" charset="0"/>
              </a:rPr>
              <a:t>Drives required and recommended learning curriculum through </a:t>
            </a:r>
            <a:r>
              <a:rPr kumimoji="0" lang="en-US" sz="1100" b="1" i="0" u="none" strike="noStrike" kern="0" cap="none" spc="0" normalizeH="0" baseline="0" noProof="0" dirty="0" smtClean="0">
                <a:ln>
                  <a:noFill/>
                </a:ln>
                <a:solidFill>
                  <a:srgbClr val="000000"/>
                </a:solidFill>
                <a:effectLst/>
                <a:uLnTx/>
                <a:uFillTx/>
                <a:cs typeface="Arial" pitchFamily="34" charset="0"/>
              </a:rPr>
              <a:t>myLearning</a:t>
            </a:r>
          </a:p>
          <a:p>
            <a:pPr marL="231775" marR="0" lvl="0" indent="-231775" defTabSz="914400" eaLnBrk="0" fontAlgn="base" latinLnBrk="0" hangingPunct="0">
              <a:lnSpc>
                <a:spcPct val="100000"/>
              </a:lnSpc>
              <a:spcBef>
                <a:spcPts val="0"/>
              </a:spcBef>
              <a:spcAft>
                <a:spcPct val="0"/>
              </a:spcAft>
              <a:buClr>
                <a:srgbClr val="FF6600"/>
              </a:buClr>
              <a:buSzPct val="80000"/>
              <a:buFont typeface="Wingdings" pitchFamily="2" charset="2"/>
              <a:buChar char="t"/>
              <a:tabLst/>
              <a:defRPr/>
            </a:pPr>
            <a:r>
              <a:rPr kumimoji="0" lang="en-US" sz="1100" b="0" i="0" u="none" strike="noStrike" kern="0" cap="none" spc="0" normalizeH="0" baseline="0" noProof="0" dirty="0" smtClean="0">
                <a:ln>
                  <a:noFill/>
                </a:ln>
                <a:solidFill>
                  <a:srgbClr val="000000"/>
                </a:solidFill>
                <a:effectLst/>
                <a:uLnTx/>
                <a:uFillTx/>
                <a:cs typeface="Arial" pitchFamily="34" charset="0"/>
              </a:rPr>
              <a:t>Provides access to targeted staffing opportunities through </a:t>
            </a:r>
            <a:r>
              <a:rPr kumimoji="0" lang="en-US" sz="1100" b="1" i="0" u="none" strike="noStrike" kern="0" cap="none" spc="0" normalizeH="0" baseline="0" noProof="0" dirty="0" smtClean="0">
                <a:ln>
                  <a:noFill/>
                </a:ln>
                <a:solidFill>
                  <a:srgbClr val="000000"/>
                </a:solidFill>
                <a:effectLst/>
                <a:uLnTx/>
                <a:uFillTx/>
                <a:cs typeface="Arial" pitchFamily="34" charset="0"/>
              </a:rPr>
              <a:t>myScheduling</a:t>
            </a:r>
            <a:endParaRPr kumimoji="0" lang="en-US" sz="1100" b="0" i="0" u="none" strike="noStrike" kern="0" cap="none" spc="0" normalizeH="0" baseline="0" noProof="0" dirty="0" smtClean="0">
              <a:ln>
                <a:noFill/>
              </a:ln>
              <a:solidFill>
                <a:srgbClr val="000000"/>
              </a:solidFill>
              <a:effectLst/>
              <a:uLnTx/>
              <a:uFillTx/>
              <a:cs typeface="Arial" pitchFamily="34" charset="0"/>
            </a:endParaRPr>
          </a:p>
        </p:txBody>
      </p:sp>
      <p:grpSp>
        <p:nvGrpSpPr>
          <p:cNvPr id="9" name="Group 8"/>
          <p:cNvGrpSpPr/>
          <p:nvPr/>
        </p:nvGrpSpPr>
        <p:grpSpPr>
          <a:xfrm>
            <a:off x="677465" y="4524599"/>
            <a:ext cx="7772400" cy="720032"/>
            <a:chOff x="685800" y="3886200"/>
            <a:chExt cx="8001000" cy="1040046"/>
          </a:xfrm>
        </p:grpSpPr>
        <p:sp>
          <p:nvSpPr>
            <p:cNvPr id="10" name="Oval 9"/>
            <p:cNvSpPr/>
            <p:nvPr/>
          </p:nvSpPr>
          <p:spPr bwMode="auto">
            <a:xfrm>
              <a:off x="685800" y="3886200"/>
              <a:ext cx="1143000" cy="990600"/>
            </a:xfrm>
            <a:prstGeom prst="ellipse">
              <a:avLst/>
            </a:prstGeom>
            <a:solidFill>
              <a:schemeClr val="accent2">
                <a:lumMod val="75000"/>
              </a:schemeClr>
            </a:solidFill>
            <a:ln>
              <a:headEnd type="none" w="med" len="med"/>
              <a:tailEnd type="triangle" w="med" len="med"/>
            </a:ln>
          </p:spPr>
          <p:style>
            <a:lnRef idx="0">
              <a:schemeClr val="accent2"/>
            </a:lnRef>
            <a:fillRef idx="3">
              <a:schemeClr val="accent2"/>
            </a:fillRef>
            <a:effectRef idx="3">
              <a:schemeClr val="accent2"/>
            </a:effectRef>
            <a:fontRef idx="minor">
              <a:schemeClr val="lt1"/>
            </a:fontRef>
          </p:style>
          <p:txBody>
            <a:bodyPr vert="horz" wrap="square" lIns="46800" tIns="46800" rIns="46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rPr>
                <a:t>Experience</a:t>
              </a:r>
            </a:p>
          </p:txBody>
        </p:sp>
        <p:sp>
          <p:nvSpPr>
            <p:cNvPr id="11" name="Oval 10"/>
            <p:cNvSpPr/>
            <p:nvPr/>
          </p:nvSpPr>
          <p:spPr bwMode="auto">
            <a:xfrm>
              <a:off x="4114800" y="3935646"/>
              <a:ext cx="1143000" cy="990600"/>
            </a:xfrm>
            <a:prstGeom prst="ellipse">
              <a:avLst/>
            </a:prstGeom>
            <a:solidFill>
              <a:schemeClr val="accent2">
                <a:lumMod val="20000"/>
                <a:lumOff val="80000"/>
              </a:schemeClr>
            </a:solidFill>
            <a:ln>
              <a:headEnd type="non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46800" tIns="46800" rIns="46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rPr>
                <a:t>Function Technology</a:t>
              </a:r>
              <a:r>
                <a:rPr kumimoji="0" lang="en-US" sz="900" b="1" i="0" u="none" strike="noStrike" cap="none" normalizeH="0" dirty="0" smtClean="0">
                  <a:ln>
                    <a:noFill/>
                  </a:ln>
                  <a:solidFill>
                    <a:schemeClr val="tx1"/>
                  </a:solidFill>
                  <a:effectLst/>
                  <a:latin typeface="Arial" charset="0"/>
                </a:rPr>
                <a:t> </a:t>
              </a:r>
              <a:r>
                <a:rPr kumimoji="0" lang="en-US" sz="900" b="1" i="0" u="none" strike="noStrike" cap="none" normalizeH="0" baseline="0" dirty="0" smtClean="0">
                  <a:ln>
                    <a:noFill/>
                  </a:ln>
                  <a:solidFill>
                    <a:schemeClr val="tx1"/>
                  </a:solidFill>
                  <a:effectLst/>
                  <a:latin typeface="Arial" charset="0"/>
                </a:rPr>
                <a:t>Industry</a:t>
              </a:r>
            </a:p>
          </p:txBody>
        </p:sp>
        <p:sp>
          <p:nvSpPr>
            <p:cNvPr id="12" name="Oval 11"/>
            <p:cNvSpPr/>
            <p:nvPr/>
          </p:nvSpPr>
          <p:spPr bwMode="auto">
            <a:xfrm>
              <a:off x="2400300" y="3886200"/>
              <a:ext cx="1143000" cy="990600"/>
            </a:xfrm>
            <a:prstGeom prst="ellipse">
              <a:avLst/>
            </a:prstGeom>
            <a:solidFill>
              <a:schemeClr val="accent2">
                <a:lumMod val="60000"/>
                <a:lumOff val="40000"/>
              </a:schemeClr>
            </a:solidFill>
            <a:ln>
              <a:headEnd type="non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46800" tIns="46800" rIns="46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rPr>
                <a:t>Certification</a:t>
              </a:r>
            </a:p>
          </p:txBody>
        </p:sp>
        <p:sp>
          <p:nvSpPr>
            <p:cNvPr id="13" name="Oval 12"/>
            <p:cNvSpPr/>
            <p:nvPr/>
          </p:nvSpPr>
          <p:spPr bwMode="auto">
            <a:xfrm>
              <a:off x="5829300" y="3886200"/>
              <a:ext cx="1143000" cy="990600"/>
            </a:xfrm>
            <a:prstGeom prst="ellipse">
              <a:avLst/>
            </a:prstGeom>
            <a:ln>
              <a:headEnd type="non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46800" tIns="46800" rIns="46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rPr>
                <a:t>Contribution</a:t>
              </a:r>
            </a:p>
          </p:txBody>
        </p:sp>
        <p:sp>
          <p:nvSpPr>
            <p:cNvPr id="14" name="Oval 13"/>
            <p:cNvSpPr/>
            <p:nvPr/>
          </p:nvSpPr>
          <p:spPr bwMode="auto">
            <a:xfrm>
              <a:off x="7543800" y="3886200"/>
              <a:ext cx="1143000" cy="990600"/>
            </a:xfrm>
            <a:prstGeom prst="ellipse">
              <a:avLst/>
            </a:prstGeom>
            <a:ln>
              <a:headEnd type="none" w="med" len="med"/>
              <a:tailEnd type="triangle" w="med" len="med"/>
            </a:ln>
          </p:spPr>
          <p:style>
            <a:lnRef idx="0">
              <a:schemeClr val="dk1"/>
            </a:lnRef>
            <a:fillRef idx="3">
              <a:schemeClr val="dk1"/>
            </a:fillRef>
            <a:effectRef idx="3">
              <a:schemeClr val="dk1"/>
            </a:effectRef>
            <a:fontRef idx="minor">
              <a:schemeClr val="lt1"/>
            </a:fontRef>
          </p:style>
          <p:txBody>
            <a:bodyPr vert="horz" wrap="square" lIns="46800" tIns="46800" rIns="46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rPr>
                <a:t>Proficiency Rating</a:t>
              </a:r>
            </a:p>
          </p:txBody>
        </p:sp>
        <p:sp>
          <p:nvSpPr>
            <p:cNvPr id="15" name="Plus 14"/>
            <p:cNvSpPr/>
            <p:nvPr/>
          </p:nvSpPr>
          <p:spPr bwMode="auto">
            <a:xfrm>
              <a:off x="5439685" y="4216399"/>
              <a:ext cx="304800" cy="304799"/>
            </a:xfrm>
            <a:prstGeom prst="mathPlus">
              <a:avLst/>
            </a:prstGeom>
            <a:ln>
              <a:headEnd type="none" w="med" len="me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p:txBody>
        </p:sp>
        <p:sp>
          <p:nvSpPr>
            <p:cNvPr id="16" name="Plus 15"/>
            <p:cNvSpPr/>
            <p:nvPr/>
          </p:nvSpPr>
          <p:spPr bwMode="auto">
            <a:xfrm>
              <a:off x="1921482" y="4236512"/>
              <a:ext cx="304800" cy="304799"/>
            </a:xfrm>
            <a:prstGeom prst="mathPlus">
              <a:avLst/>
            </a:prstGeom>
            <a:ln>
              <a:headEnd type="none" w="med" len="me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p:txBody>
        </p:sp>
        <p:sp>
          <p:nvSpPr>
            <p:cNvPr id="17" name="Plus 16"/>
            <p:cNvSpPr/>
            <p:nvPr/>
          </p:nvSpPr>
          <p:spPr bwMode="auto">
            <a:xfrm>
              <a:off x="3617632" y="4216400"/>
              <a:ext cx="304800" cy="304799"/>
            </a:xfrm>
            <a:prstGeom prst="mathPlus">
              <a:avLst/>
            </a:prstGeom>
            <a:ln>
              <a:headEnd type="none" w="med" len="me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p:txBody>
        </p:sp>
        <p:sp>
          <p:nvSpPr>
            <p:cNvPr id="18" name="Equal 17"/>
            <p:cNvSpPr/>
            <p:nvPr/>
          </p:nvSpPr>
          <p:spPr bwMode="auto">
            <a:xfrm>
              <a:off x="7100795" y="4216400"/>
              <a:ext cx="304800" cy="330200"/>
            </a:xfrm>
            <a:prstGeom prst="mathEqual">
              <a:avLst/>
            </a:prstGeom>
            <a:ln>
              <a:headEnd type="none" w="med" len="med"/>
              <a:tailEnd type="triangl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p:txBody>
        </p:sp>
      </p:grpSp>
      <p:pic>
        <p:nvPicPr>
          <p:cNvPr id="2" name="Picture 1"/>
          <p:cNvPicPr>
            <a:picLocks noChangeAspect="1"/>
          </p:cNvPicPr>
          <p:nvPr/>
        </p:nvPicPr>
        <p:blipFill>
          <a:blip r:embed="rId2"/>
          <a:stretch>
            <a:fillRect/>
          </a:stretch>
        </p:blipFill>
        <p:spPr>
          <a:xfrm>
            <a:off x="461035" y="5203001"/>
            <a:ext cx="6633023" cy="670618"/>
          </a:xfrm>
          <a:prstGeom prst="rect">
            <a:avLst/>
          </a:prstGeom>
        </p:spPr>
      </p:pic>
    </p:spTree>
    <p:extLst>
      <p:ext uri="{BB962C8B-B14F-4D97-AF65-F5344CB8AC3E}">
        <p14:creationId xmlns:p14="http://schemas.microsoft.com/office/powerpoint/2010/main" val="4204356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normAutofit/>
          </a:bodyPr>
          <a:lstStyle/>
          <a:p>
            <a:r>
              <a:rPr lang="fr-FR" dirty="0">
                <a:solidFill>
                  <a:srgbClr val="FF9900"/>
                </a:solidFill>
              </a:rPr>
              <a:t>Purpose of CAMS</a:t>
            </a:r>
          </a:p>
        </p:txBody>
      </p:sp>
      <p:sp>
        <p:nvSpPr>
          <p:cNvPr id="6" name="Rectangle 5"/>
          <p:cNvSpPr/>
          <p:nvPr/>
        </p:nvSpPr>
        <p:spPr>
          <a:xfrm>
            <a:off x="228600" y="1016000"/>
            <a:ext cx="8686800" cy="2308324"/>
          </a:xfrm>
          <a:prstGeom prst="rect">
            <a:avLst/>
          </a:prstGeom>
        </p:spPr>
        <p:txBody>
          <a:bodyPr wrap="square">
            <a:spAutoFit/>
          </a:bodyPr>
          <a:lstStyle/>
          <a:p>
            <a:pPr marL="0" marR="0" lvl="0" indent="0" defTabSz="914400" eaLnBrk="0" fontAlgn="base" latinLnBrk="0" hangingPunct="0">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000000"/>
              </a:solidFill>
              <a:effectLst/>
              <a:uLnTx/>
              <a:uFillTx/>
            </a:endParaRPr>
          </a:p>
          <a:p>
            <a:pPr marL="0" marR="0" lvl="0" indent="0" defTabSz="914400" eaLnBrk="0" fontAlgn="base" latinLnBrk="0" hangingPunct="0">
              <a:lnSpc>
                <a:spcPct val="100000"/>
              </a:lnSpc>
              <a:spcBef>
                <a:spcPts val="0"/>
              </a:spcBef>
              <a:spcAft>
                <a:spcPts val="0"/>
              </a:spcAft>
              <a:buClrTx/>
              <a:buSzTx/>
              <a:buFontTx/>
              <a:buNone/>
              <a:tabLst/>
              <a:defRPr/>
            </a:pPr>
            <a:r>
              <a:rPr kumimoji="0" lang="en-US" sz="1200" b="1" i="0" u="sng" strike="noStrike" kern="0" cap="none" spc="0" normalizeH="0" baseline="0" noProof="0" dirty="0" smtClean="0">
                <a:ln>
                  <a:noFill/>
                </a:ln>
                <a:solidFill>
                  <a:srgbClr val="000000"/>
                </a:solidFill>
                <a:effectLst/>
                <a:uLnTx/>
                <a:uFillTx/>
              </a:rPr>
              <a:t>What does competency assessment mean?</a:t>
            </a:r>
            <a:endParaRPr kumimoji="0" lang="en-US" sz="1200" b="0" i="0" u="sng" strike="noStrike" kern="0" cap="none" spc="0" normalizeH="0" baseline="0" noProof="0" dirty="0" smtClean="0">
              <a:ln>
                <a:noFill/>
              </a:ln>
              <a:solidFill>
                <a:srgbClr val="000000"/>
              </a:solidFill>
              <a:effectLst/>
              <a:uLnTx/>
              <a:uFillTx/>
            </a:endParaRPr>
          </a:p>
          <a:p>
            <a:pPr marL="228600" marR="0" lvl="1" indent="-228600" defTabSz="914400" eaLnBrk="0" fontAlgn="base" latinLnBrk="0" hangingPunct="0">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smtClean="0">
                <a:ln>
                  <a:noFill/>
                </a:ln>
                <a:solidFill>
                  <a:srgbClr val="000000"/>
                </a:solidFill>
                <a:effectLst/>
                <a:uLnTx/>
                <a:uFillTx/>
              </a:rPr>
              <a:t>A consistent, objective assessment using a </a:t>
            </a:r>
            <a:r>
              <a:rPr kumimoji="0" lang="en-US" sz="1200" b="1" i="0" u="none" strike="noStrike" kern="0" cap="none" spc="0" normalizeH="0" baseline="0" noProof="0" dirty="0" smtClean="0">
                <a:ln>
                  <a:noFill/>
                </a:ln>
                <a:solidFill>
                  <a:srgbClr val="000000"/>
                </a:solidFill>
                <a:effectLst/>
                <a:uLnTx/>
                <a:uFillTx/>
              </a:rPr>
              <a:t>standard questionnaire </a:t>
            </a:r>
            <a:r>
              <a:rPr kumimoji="0" lang="en-US" sz="1200" b="0" i="0" u="none" strike="noStrike" kern="0" cap="none" spc="0" normalizeH="0" baseline="0" noProof="0" dirty="0" smtClean="0">
                <a:ln>
                  <a:noFill/>
                </a:ln>
                <a:solidFill>
                  <a:srgbClr val="000000"/>
                </a:solidFill>
                <a:effectLst/>
                <a:uLnTx/>
                <a:uFillTx/>
              </a:rPr>
              <a:t>method</a:t>
            </a:r>
          </a:p>
          <a:p>
            <a:pPr marL="228600" marR="0" lvl="1" indent="-228600" defTabSz="914400" eaLnBrk="0" fontAlgn="base" latinLnBrk="0" hangingPunct="0">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smtClean="0">
                <a:ln>
                  <a:noFill/>
                </a:ln>
                <a:solidFill>
                  <a:srgbClr val="000000"/>
                </a:solidFill>
                <a:effectLst/>
                <a:uLnTx/>
                <a:uFillTx/>
              </a:rPr>
              <a:t>The ability to </a:t>
            </a:r>
            <a:r>
              <a:rPr kumimoji="0" lang="en-US" sz="1200" b="1" i="0" u="none" strike="noStrike" kern="0" cap="none" spc="0" normalizeH="0" baseline="0" noProof="0" dirty="0" smtClean="0">
                <a:ln>
                  <a:noFill/>
                </a:ln>
                <a:solidFill>
                  <a:srgbClr val="000000"/>
                </a:solidFill>
                <a:effectLst/>
                <a:uLnTx/>
                <a:uFillTx/>
              </a:rPr>
              <a:t>assess at the specialty level </a:t>
            </a:r>
            <a:r>
              <a:rPr kumimoji="0" lang="en-US" sz="1200" b="0" i="0" u="none" strike="noStrike" kern="0" cap="none" spc="0" normalizeH="0" baseline="0" noProof="0" dirty="0" smtClean="0">
                <a:ln>
                  <a:noFill/>
                </a:ln>
                <a:solidFill>
                  <a:srgbClr val="000000"/>
                </a:solidFill>
                <a:effectLst/>
                <a:uLnTx/>
                <a:uFillTx/>
              </a:rPr>
              <a:t>(e.g., Industry Segment, Offering) and, in some cases, the skill level</a:t>
            </a:r>
          </a:p>
          <a:p>
            <a:pPr marL="228600" marR="0" lvl="1" indent="-228600" defTabSz="914400" eaLnBrk="0" fontAlgn="base" latinLnBrk="0" hangingPunct="0">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smtClean="0">
                <a:ln>
                  <a:noFill/>
                </a:ln>
                <a:solidFill>
                  <a:srgbClr val="000000"/>
                </a:solidFill>
                <a:effectLst/>
                <a:uLnTx/>
                <a:uFillTx/>
              </a:rPr>
              <a:t>Validation of proficiencies by SMEs (each geography will determine the levels requiring SME validation)</a:t>
            </a:r>
          </a:p>
          <a:p>
            <a:pPr marL="228600" marR="0" lvl="1" indent="-228600" defTabSz="914400" eaLnBrk="0" fontAlgn="base" latinLnBrk="0" hangingPunct="0">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smtClean="0">
                <a:ln>
                  <a:noFill/>
                </a:ln>
                <a:solidFill>
                  <a:srgbClr val="000000"/>
                </a:solidFill>
                <a:effectLst/>
                <a:uLnTx/>
                <a:uFillTx/>
              </a:rPr>
              <a:t>Integration in SAP, reporting, and downstream applications</a:t>
            </a:r>
          </a:p>
          <a:p>
            <a:pPr marL="228600" marR="0" lvl="0" indent="-228600" defTabSz="914400" eaLnBrk="0" fontAlgn="base" latinLnBrk="0" hangingPunct="0">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000000"/>
              </a:solidFill>
              <a:effectLst/>
              <a:uLnTx/>
              <a:uFillTx/>
            </a:endParaRPr>
          </a:p>
          <a:p>
            <a:pPr marL="228600" marR="0" lvl="0" indent="-228600" defTabSz="914400" eaLnBrk="0" fontAlgn="base" latinLnBrk="0" hangingPunct="0">
              <a:lnSpc>
                <a:spcPct val="100000"/>
              </a:lnSpc>
              <a:spcBef>
                <a:spcPts val="0"/>
              </a:spcBef>
              <a:spcAft>
                <a:spcPts val="0"/>
              </a:spcAft>
              <a:buClrTx/>
              <a:buSzTx/>
              <a:buFontTx/>
              <a:buNone/>
              <a:tabLst/>
              <a:defRPr/>
            </a:pPr>
            <a:r>
              <a:rPr kumimoji="0" lang="en-US" sz="1200" b="1" i="0" u="sng" strike="noStrike" kern="0" cap="none" spc="0" normalizeH="0" baseline="0" noProof="0" dirty="0" smtClean="0">
                <a:ln>
                  <a:noFill/>
                </a:ln>
                <a:solidFill>
                  <a:srgbClr val="000000"/>
                </a:solidFill>
                <a:effectLst/>
                <a:uLnTx/>
                <a:uFillTx/>
              </a:rPr>
              <a:t>How will competency data be used?</a:t>
            </a:r>
            <a:r>
              <a:rPr kumimoji="0" lang="en-US" sz="1200" b="0" i="0" u="sng" strike="noStrike" kern="0" cap="none" spc="0" normalizeH="0" baseline="0" noProof="0" dirty="0" smtClean="0">
                <a:ln>
                  <a:noFill/>
                </a:ln>
                <a:solidFill>
                  <a:srgbClr val="000000"/>
                </a:solidFill>
                <a:effectLst/>
                <a:uLnTx/>
                <a:uFillTx/>
              </a:rPr>
              <a:t> </a:t>
            </a:r>
          </a:p>
          <a:p>
            <a:pPr marL="228600" marR="0" lvl="1" indent="-228600" defTabSz="914400" eaLnBrk="0" fontAlgn="base" latinLnBrk="0" hangingPunct="0">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smtClean="0">
                <a:ln>
                  <a:noFill/>
                </a:ln>
                <a:solidFill>
                  <a:srgbClr val="000000"/>
                </a:solidFill>
                <a:effectLst/>
                <a:uLnTx/>
                <a:uFillTx/>
              </a:rPr>
              <a:t>To further enhance </a:t>
            </a:r>
            <a:r>
              <a:rPr kumimoji="0" lang="en-US" sz="1200" b="1" i="0" u="none" strike="noStrike" kern="0" cap="none" spc="0" normalizeH="0" baseline="0" noProof="0" dirty="0" smtClean="0">
                <a:ln>
                  <a:noFill/>
                </a:ln>
                <a:solidFill>
                  <a:srgbClr val="000000"/>
                </a:solidFill>
                <a:effectLst/>
                <a:uLnTx/>
                <a:uFillTx/>
              </a:rPr>
              <a:t>scheduling </a:t>
            </a:r>
            <a:r>
              <a:rPr kumimoji="0" lang="en-US" sz="1200" b="0" i="0" u="none" strike="noStrike" kern="0" cap="none" spc="0" normalizeH="0" baseline="0" noProof="0" dirty="0" smtClean="0">
                <a:ln>
                  <a:noFill/>
                </a:ln>
                <a:solidFill>
                  <a:srgbClr val="000000"/>
                </a:solidFill>
                <a:effectLst/>
                <a:uLnTx/>
                <a:uFillTx/>
              </a:rPr>
              <a:t>and </a:t>
            </a:r>
            <a:r>
              <a:rPr kumimoji="0" lang="en-US" sz="1200" b="1" i="0" u="none" strike="noStrike" kern="0" cap="none" spc="0" normalizeH="0" baseline="0" noProof="0" dirty="0" smtClean="0">
                <a:ln>
                  <a:noFill/>
                </a:ln>
                <a:solidFill>
                  <a:srgbClr val="000000"/>
                </a:solidFill>
                <a:effectLst/>
                <a:uLnTx/>
                <a:uFillTx/>
              </a:rPr>
              <a:t>learning</a:t>
            </a:r>
            <a:r>
              <a:rPr kumimoji="0" lang="en-US" sz="1200" b="0" i="0" u="none" strike="noStrike" kern="0" cap="none" spc="0" normalizeH="0" baseline="0" noProof="0" dirty="0" smtClean="0">
                <a:ln>
                  <a:noFill/>
                </a:ln>
                <a:solidFill>
                  <a:srgbClr val="000000"/>
                </a:solidFill>
                <a:effectLst/>
                <a:uLnTx/>
                <a:uFillTx/>
              </a:rPr>
              <a:t> opportunities for employees</a:t>
            </a:r>
          </a:p>
          <a:p>
            <a:pPr marL="228600" marR="0" lvl="1" indent="-228600" defTabSz="914400" eaLnBrk="0" fontAlgn="base" latinLnBrk="0" hangingPunct="0">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smtClean="0">
                <a:ln>
                  <a:noFill/>
                </a:ln>
                <a:solidFill>
                  <a:srgbClr val="000000"/>
                </a:solidFill>
                <a:effectLst/>
                <a:uLnTx/>
                <a:uFillTx/>
              </a:rPr>
              <a:t>To equip our business with validated and trusted data for planning and decision making</a:t>
            </a:r>
          </a:p>
          <a:p>
            <a:pPr marL="228600" marR="0" lvl="0" indent="-228600" defTabSz="914400" eaLnBrk="0" fontAlgn="base" latinLnBrk="0" hangingPunct="0">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000000"/>
              </a:solidFill>
              <a:effectLst/>
              <a:uLnTx/>
              <a:uFillTx/>
            </a:endParaRPr>
          </a:p>
          <a:p>
            <a:pPr marL="228600" marR="0" lvl="0" indent="-228600" defTabSz="914400" eaLnBrk="0" fontAlgn="base" latinLnBrk="0" hangingPunct="0">
              <a:lnSpc>
                <a:spcPct val="100000"/>
              </a:lnSpc>
              <a:spcBef>
                <a:spcPts val="0"/>
              </a:spcBef>
              <a:spcAft>
                <a:spcPts val="0"/>
              </a:spcAft>
              <a:buClrTx/>
              <a:buSzTx/>
              <a:buFontTx/>
              <a:buNone/>
              <a:tabLst/>
              <a:defRPr/>
            </a:pPr>
            <a:r>
              <a:rPr kumimoji="0" lang="en-US" sz="1200" b="1" i="0" u="sng" strike="noStrike" kern="0" cap="none" spc="0" normalizeH="0" baseline="0" noProof="0" dirty="0" smtClean="0">
                <a:ln>
                  <a:noFill/>
                </a:ln>
                <a:solidFill>
                  <a:srgbClr val="000000"/>
                </a:solidFill>
                <a:effectLst/>
                <a:uLnTx/>
                <a:uFillTx/>
              </a:rPr>
              <a:t>Proficiency Level Definitions (P0 – P4) </a:t>
            </a:r>
            <a:r>
              <a:rPr kumimoji="0" lang="en-US" sz="1200" b="0" i="0" u="sng" strike="noStrike" kern="0" cap="none" spc="0" normalizeH="0" baseline="0" noProof="0" dirty="0" smtClean="0">
                <a:ln>
                  <a:noFill/>
                </a:ln>
                <a:solidFill>
                  <a:srgbClr val="000000"/>
                </a:solidFill>
                <a:effectLst/>
                <a:uLnTx/>
                <a:uFillTx/>
              </a:rPr>
              <a:t> </a:t>
            </a:r>
          </a:p>
        </p:txBody>
      </p:sp>
      <p:graphicFrame>
        <p:nvGraphicFramePr>
          <p:cNvPr id="7" name="Table 6"/>
          <p:cNvGraphicFramePr>
            <a:graphicFrameLocks noGrp="1"/>
          </p:cNvGraphicFramePr>
          <p:nvPr>
            <p:extLst>
              <p:ext uri="{D42A27DB-BD31-4B8C-83A1-F6EECF244321}">
                <p14:modId xmlns:p14="http://schemas.microsoft.com/office/powerpoint/2010/main" val="1128739462"/>
              </p:ext>
            </p:extLst>
          </p:nvPr>
        </p:nvGraphicFramePr>
        <p:xfrm>
          <a:off x="304800" y="3463344"/>
          <a:ext cx="8534400" cy="2560320"/>
        </p:xfrm>
        <a:graphic>
          <a:graphicData uri="http://schemas.openxmlformats.org/drawingml/2006/table">
            <a:tbl>
              <a:tblPr firstRow="1" firstCol="1" bandRow="1">
                <a:tableStyleId>{5C22544A-7EE6-4342-B048-85BDC9FD1C3A}</a:tableStyleId>
              </a:tblPr>
              <a:tblGrid>
                <a:gridCol w="1484947"/>
                <a:gridCol w="1563053"/>
                <a:gridCol w="5486400"/>
              </a:tblGrid>
              <a:tr h="0">
                <a:tc>
                  <a:txBody>
                    <a:bodyPr/>
                    <a:lstStyle/>
                    <a:p>
                      <a:pPr algn="ctr"/>
                      <a:r>
                        <a:rPr lang="en-US" sz="1200" dirty="0" smtClean="0"/>
                        <a:t>Proficiency</a:t>
                      </a:r>
                      <a:r>
                        <a:rPr lang="en-US" sz="1200" baseline="0" dirty="0" smtClean="0"/>
                        <a:t> </a:t>
                      </a:r>
                      <a:r>
                        <a:rPr lang="en-US" sz="1200" dirty="0" smtClean="0"/>
                        <a:t>Level</a:t>
                      </a:r>
                      <a:endParaRPr lang="en-US" sz="1200" b="1" i="0" dirty="0" smtClean="0">
                        <a:solidFill>
                          <a:schemeClr val="bg1"/>
                        </a:solidFill>
                        <a:latin typeface="Arial" pitchFamily="34" charset="0"/>
                        <a:cs typeface="Arial" pitchFamily="34" charset="0"/>
                      </a:endParaRPr>
                    </a:p>
                  </a:txBody>
                  <a:tcPr anchor="ctr">
                    <a:cell3D prstMaterial="dkEdge">
                      <a:bevel prst="coolSlant"/>
                      <a:lightRig rig="flood" dir="t"/>
                    </a:cell3D>
                    <a:solidFill>
                      <a:srgbClr val="FF99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t>Skills Usage</a:t>
                      </a:r>
                      <a:endParaRPr lang="en-US" sz="1200" b="1" i="0" dirty="0" smtClean="0">
                        <a:solidFill>
                          <a:schemeClr val="bg1"/>
                        </a:solidFill>
                        <a:latin typeface="Arial" pitchFamily="34" charset="0"/>
                        <a:cs typeface="Arial" pitchFamily="34" charset="0"/>
                      </a:endParaRPr>
                    </a:p>
                  </a:txBody>
                  <a:tcPr anchor="ctr">
                    <a:cell3D prstMaterial="dkEdge">
                      <a:bevel prst="coolSlant"/>
                      <a:lightRig rig="flood" dir="t"/>
                    </a:cell3D>
                    <a:solidFill>
                      <a:srgbClr val="FF99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Definition</a:t>
                      </a:r>
                      <a:endParaRPr lang="en-US" sz="1200" b="1" i="0" dirty="0" smtClean="0">
                        <a:solidFill>
                          <a:schemeClr val="bg1"/>
                        </a:solidFill>
                        <a:latin typeface="Arial" pitchFamily="34" charset="0"/>
                        <a:cs typeface="Arial" pitchFamily="34" charset="0"/>
                      </a:endParaRPr>
                    </a:p>
                  </a:txBody>
                  <a:tcPr anchor="ctr">
                    <a:cell3D prstMaterial="dkEdge">
                      <a:bevel prst="coolSlant"/>
                      <a:lightRig rig="flood" dir="t"/>
                    </a:cell3D>
                    <a:solidFill>
                      <a:srgbClr val="FF9900"/>
                    </a:solidFill>
                  </a:tcPr>
                </a:tc>
              </a:tr>
              <a:tr h="216694">
                <a:tc>
                  <a:txBody>
                    <a:bodyPr/>
                    <a:lstStyle/>
                    <a:p>
                      <a:pPr algn="ctr"/>
                      <a:r>
                        <a:rPr lang="en-US" sz="1200" dirty="0" smtClean="0"/>
                        <a:t>P4 – EXPERT</a:t>
                      </a:r>
                      <a:endParaRPr lang="en-US" sz="1200" dirty="0" smtClean="0">
                        <a:latin typeface="Arial" pitchFamily="34" charset="0"/>
                        <a:cs typeface="Arial" pitchFamily="34" charset="0"/>
                      </a:endParaRPr>
                    </a:p>
                  </a:txBody>
                  <a:tcPr anchor="ctr">
                    <a:cell3D prstMaterial="dkEdge">
                      <a:bevel prst="coolSlant"/>
                      <a:lightRig rig="flood" dir="t"/>
                    </a:cell3D>
                    <a:solidFill>
                      <a:srgbClr val="FF99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5+ years in multiple roles or contexts</a:t>
                      </a:r>
                      <a:endParaRPr lang="en-US" sz="1200" i="1" dirty="0" smtClean="0">
                        <a:solidFill>
                          <a:schemeClr val="tx1"/>
                        </a:solidFill>
                        <a:latin typeface="Arial" pitchFamily="34" charset="0"/>
                        <a:cs typeface="Arial" pitchFamily="34" charset="0"/>
                      </a:endParaRPr>
                    </a:p>
                  </a:txBody>
                  <a:tcPr anchor="ctr">
                    <a:cell3D prstMaterial="dkEdge">
                      <a:bevel prst="coolSlant"/>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Shape, define and deliver complex solutions. Often asked to be a subject matter expert and may be externally recognized. Have built expertise in others.</a:t>
                      </a:r>
                      <a:endParaRPr lang="en-US" sz="1200" b="0" dirty="0" smtClean="0">
                        <a:latin typeface="Arial" pitchFamily="34" charset="0"/>
                        <a:cs typeface="Arial" pitchFamily="34" charset="0"/>
                      </a:endParaRPr>
                    </a:p>
                  </a:txBody>
                  <a:tcPr anchor="ctr">
                    <a:cell3D prstMaterial="dkEdge">
                      <a:bevel prst="coolSlant"/>
                      <a:lightRig rig="flood" dir="t"/>
                    </a:cell3D>
                  </a:tcPr>
                </a:tc>
              </a:tr>
              <a:tr h="216694">
                <a:tc>
                  <a:txBody>
                    <a:bodyPr/>
                    <a:lstStyle/>
                    <a:p>
                      <a:pPr algn="ctr"/>
                      <a:r>
                        <a:rPr lang="en-US" sz="1200" dirty="0" smtClean="0"/>
                        <a:t>P3 – ADVANCED</a:t>
                      </a:r>
                      <a:endParaRPr lang="en-US" sz="1200" dirty="0" smtClean="0">
                        <a:latin typeface="Arial" pitchFamily="34" charset="0"/>
                        <a:cs typeface="Arial" pitchFamily="34" charset="0"/>
                      </a:endParaRPr>
                    </a:p>
                  </a:txBody>
                  <a:tcPr anchor="ctr">
                    <a:cell3D prstMaterial="dkEdge">
                      <a:bevel prst="coolSlant"/>
                      <a:lightRig rig="flood" dir="t"/>
                    </a:cell3D>
                    <a:solidFill>
                      <a:srgbClr val="FF99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4+ years in multiple roles or contexts</a:t>
                      </a:r>
                      <a:endParaRPr lang="en-US" sz="1200" i="1" dirty="0" smtClean="0">
                        <a:solidFill>
                          <a:schemeClr val="tx1"/>
                        </a:solidFill>
                        <a:latin typeface="Arial" pitchFamily="34" charset="0"/>
                        <a:cs typeface="Arial" pitchFamily="34" charset="0"/>
                      </a:endParaRPr>
                    </a:p>
                  </a:txBody>
                  <a:tcPr anchor="ctr">
                    <a:cell3D prstMaterial="dkEdge">
                      <a:bevel prst="coolSlant"/>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 independently on complex tasks and resolve problems and exceptions. Coach and/or supervise others. </a:t>
                      </a:r>
                      <a:endParaRPr lang="en-US" sz="1200" b="0" dirty="0" smtClean="0">
                        <a:latin typeface="Arial" pitchFamily="34" charset="0"/>
                        <a:cs typeface="Arial" pitchFamily="34" charset="0"/>
                      </a:endParaRPr>
                    </a:p>
                  </a:txBody>
                  <a:tcPr anchor="ctr">
                    <a:cell3D prstMaterial="dkEdge">
                      <a:bevel prst="coolSlant"/>
                      <a:lightRig rig="flood" dir="t"/>
                    </a:cell3D>
                  </a:tcPr>
                </a:tc>
              </a:tr>
              <a:tr h="154781">
                <a:tc>
                  <a:txBody>
                    <a:bodyPr/>
                    <a:lstStyle/>
                    <a:p>
                      <a:pPr algn="ctr"/>
                      <a:r>
                        <a:rPr lang="en-US" sz="1200" dirty="0" smtClean="0"/>
                        <a:t>P2 – PROFICIENT</a:t>
                      </a:r>
                      <a:endParaRPr lang="en-US" sz="1200" dirty="0" smtClean="0">
                        <a:latin typeface="Arial" pitchFamily="34" charset="0"/>
                        <a:cs typeface="Arial" pitchFamily="34" charset="0"/>
                      </a:endParaRPr>
                    </a:p>
                  </a:txBody>
                  <a:tcPr anchor="ctr">
                    <a:cell3D prstMaterial="dkEdge">
                      <a:bevel prst="coolSlant"/>
                      <a:lightRig rig="flood" dir="t"/>
                    </a:cell3D>
                    <a:solidFill>
                      <a:srgbClr val="FF99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2+ years</a:t>
                      </a:r>
                      <a:endParaRPr lang="en-US" sz="1200" i="1" dirty="0" smtClean="0">
                        <a:solidFill>
                          <a:schemeClr val="tx1"/>
                        </a:solidFill>
                        <a:latin typeface="Arial" pitchFamily="34" charset="0"/>
                        <a:cs typeface="Arial" pitchFamily="34" charset="0"/>
                      </a:endParaRPr>
                    </a:p>
                  </a:txBody>
                  <a:tcPr anchor="ctr">
                    <a:cell3D prstMaterial="dkEdge">
                      <a:bevel prst="coolSlant"/>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 independently on standard tasks and receive input on more complicated tasks or exceptions. Coach or supervise novices. </a:t>
                      </a:r>
                      <a:endParaRPr lang="en-US" sz="1200" b="0" dirty="0" smtClean="0">
                        <a:latin typeface="Arial" pitchFamily="34" charset="0"/>
                        <a:cs typeface="Arial" pitchFamily="34" charset="0"/>
                      </a:endParaRPr>
                    </a:p>
                  </a:txBody>
                  <a:tcPr anchor="ctr">
                    <a:cell3D prstMaterial="dkEdge">
                      <a:bevel prst="coolSlant"/>
                      <a:lightRig rig="flood" dir="t"/>
                    </a:cell3D>
                  </a:tcPr>
                </a:tc>
              </a:tr>
              <a:tr h="154781">
                <a:tc>
                  <a:txBody>
                    <a:bodyPr/>
                    <a:lstStyle/>
                    <a:p>
                      <a:pPr algn="ctr"/>
                      <a:r>
                        <a:rPr lang="en-US" sz="1200" dirty="0" smtClean="0"/>
                        <a:t>P1 – NOVICE</a:t>
                      </a:r>
                      <a:endParaRPr lang="en-US" sz="1200" dirty="0" smtClean="0">
                        <a:latin typeface="Arial" pitchFamily="34" charset="0"/>
                        <a:cs typeface="Arial" pitchFamily="34" charset="0"/>
                      </a:endParaRPr>
                    </a:p>
                  </a:txBody>
                  <a:tcPr anchor="ctr">
                    <a:cell3D prstMaterial="dkEdge">
                      <a:bevel prst="coolSlant"/>
                      <a:lightRig rig="flood" dir="t"/>
                    </a:cell3D>
                    <a:solidFill>
                      <a:srgbClr val="FF99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 year</a:t>
                      </a:r>
                      <a:endParaRPr lang="en-US" sz="1200" i="1" dirty="0" smtClean="0">
                        <a:solidFill>
                          <a:schemeClr val="tx1"/>
                        </a:solidFill>
                        <a:latin typeface="Arial" pitchFamily="34" charset="0"/>
                        <a:cs typeface="Arial" pitchFamily="34" charset="0"/>
                      </a:endParaRPr>
                    </a:p>
                  </a:txBody>
                  <a:tcPr anchor="ctr">
                    <a:cell3D prstMaterial="dkEdge">
                      <a:bevel prst="coolSlant"/>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Have foundational skills and perform standard tasks with regular feedback/ supervision. </a:t>
                      </a:r>
                      <a:endParaRPr lang="en-US" sz="1200" b="0" dirty="0" smtClean="0">
                        <a:latin typeface="Arial" pitchFamily="34" charset="0"/>
                        <a:cs typeface="Arial" pitchFamily="34" charset="0"/>
                      </a:endParaRPr>
                    </a:p>
                  </a:txBody>
                  <a:tcPr anchor="ctr">
                    <a:cell3D prstMaterial="dkEdge">
                      <a:bevel prst="coolSlant"/>
                      <a:lightRig rig="flood" dir="t"/>
                    </a:cell3D>
                  </a:tcPr>
                </a:tc>
              </a:tr>
              <a:tr h="154781">
                <a:tc>
                  <a:txBody>
                    <a:bodyPr/>
                    <a:lstStyle/>
                    <a:p>
                      <a:pPr algn="ctr"/>
                      <a:r>
                        <a:rPr lang="en-US" sz="1200" dirty="0" smtClean="0"/>
                        <a:t>P0 – TRAINED</a:t>
                      </a:r>
                      <a:endParaRPr lang="en-US" sz="1200" dirty="0" smtClean="0">
                        <a:latin typeface="Arial" pitchFamily="34" charset="0"/>
                        <a:cs typeface="Arial" pitchFamily="34" charset="0"/>
                      </a:endParaRPr>
                    </a:p>
                  </a:txBody>
                  <a:tcPr anchor="ctr">
                    <a:cell3D prstMaterial="dkEdge">
                      <a:bevel prst="coolSlant"/>
                      <a:lightRig rig="flood" dir="t"/>
                    </a:cell3D>
                    <a:solidFill>
                      <a:srgbClr val="FF9900"/>
                    </a:solidFill>
                  </a:tcPr>
                </a:tc>
                <a:tc>
                  <a:txBody>
                    <a:bodyPr/>
                    <a:lstStyle/>
                    <a:p>
                      <a:pPr algn="ctr"/>
                      <a:r>
                        <a:rPr lang="en-US" sz="1200" dirty="0" smtClean="0"/>
                        <a:t>3+ months</a:t>
                      </a:r>
                      <a:endParaRPr lang="en-US" sz="1200" i="1" dirty="0">
                        <a:solidFill>
                          <a:schemeClr val="tx1"/>
                        </a:solidFill>
                        <a:latin typeface="Arial" pitchFamily="34" charset="0"/>
                        <a:cs typeface="Arial" pitchFamily="34" charset="0"/>
                      </a:endParaRPr>
                    </a:p>
                  </a:txBody>
                  <a:tcPr anchor="ctr">
                    <a:cell3D prstMaterial="dkEdge">
                      <a:bevel prst="coolSlant"/>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Attended a training course or have started performing basic tasks with direct oversight.</a:t>
                      </a:r>
                      <a:endParaRPr lang="en-US" sz="1200" b="0" dirty="0" smtClean="0">
                        <a:latin typeface="Arial" pitchFamily="34" charset="0"/>
                        <a:cs typeface="Arial" pitchFamily="34" charset="0"/>
                      </a:endParaRPr>
                    </a:p>
                  </a:txBody>
                  <a:tcPr anchor="ctr">
                    <a:cell3D prstMaterial="dkEdge">
                      <a:bevel prst="coolSlant"/>
                      <a:lightRig rig="flood" dir="t"/>
                    </a:cell3D>
                  </a:tcPr>
                </a:tc>
              </a:tr>
            </a:tbl>
          </a:graphicData>
        </a:graphic>
      </p:graphicFrame>
    </p:spTree>
    <p:extLst>
      <p:ext uri="{BB962C8B-B14F-4D97-AF65-F5344CB8AC3E}">
        <p14:creationId xmlns:p14="http://schemas.microsoft.com/office/powerpoint/2010/main" val="1473137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normAutofit/>
          </a:bodyPr>
          <a:lstStyle/>
          <a:p>
            <a:pPr>
              <a:lnSpc>
                <a:spcPct val="100000"/>
              </a:lnSpc>
              <a:defRPr/>
            </a:pPr>
            <a:r>
              <a:rPr lang="en-US" dirty="0">
                <a:solidFill>
                  <a:srgbClr val="FF9900"/>
                </a:solidFill>
              </a:rPr>
              <a:t>Competency Assessment Process</a:t>
            </a:r>
          </a:p>
        </p:txBody>
      </p:sp>
      <p:graphicFrame>
        <p:nvGraphicFramePr>
          <p:cNvPr id="5" name="Diagram 4"/>
          <p:cNvGraphicFramePr/>
          <p:nvPr>
            <p:extLst>
              <p:ext uri="{D42A27DB-BD31-4B8C-83A1-F6EECF244321}">
                <p14:modId xmlns:p14="http://schemas.microsoft.com/office/powerpoint/2010/main" val="183910817"/>
              </p:ext>
            </p:extLst>
          </p:nvPr>
        </p:nvGraphicFramePr>
        <p:xfrm>
          <a:off x="150742" y="1524000"/>
          <a:ext cx="8840858" cy="819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3137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28789"/>
            <a:ext cx="8205261" cy="826886"/>
          </a:xfrm>
        </p:spPr>
        <p:txBody>
          <a:bodyPr>
            <a:normAutofit fontScale="90000"/>
          </a:bodyPr>
          <a:lstStyle/>
          <a:p>
            <a:pPr marL="58738" indent="-58738" eaLnBrk="0" fontAlgn="base" hangingPunct="0">
              <a:lnSpc>
                <a:spcPct val="100000"/>
              </a:lnSpc>
              <a:spcAft>
                <a:spcPct val="0"/>
              </a:spcAft>
              <a:defRPr/>
            </a:pPr>
            <a:r>
              <a:rPr lang="en-US" sz="2800" kern="0" dirty="0" smtClean="0">
                <a:solidFill>
                  <a:schemeClr val="tx1"/>
                </a:solidFill>
              </a:rPr>
              <a:t/>
            </a:r>
            <a:br>
              <a:rPr lang="en-US" sz="2800" kern="0" dirty="0" smtClean="0">
                <a:solidFill>
                  <a:schemeClr val="tx1"/>
                </a:solidFill>
              </a:rPr>
            </a:br>
            <a:r>
              <a:rPr lang="en-US" sz="2800" kern="0" dirty="0">
                <a:solidFill>
                  <a:schemeClr val="tx1"/>
                </a:solidFill>
              </a:rPr>
              <a:t/>
            </a:r>
            <a:br>
              <a:rPr lang="en-US" sz="2800" kern="0" dirty="0">
                <a:solidFill>
                  <a:schemeClr val="tx1"/>
                </a:solidFill>
              </a:rPr>
            </a:br>
            <a:r>
              <a:rPr lang="en-US" sz="2800" kern="0" dirty="0" smtClean="0">
                <a:solidFill>
                  <a:schemeClr val="tx1"/>
                </a:solidFill>
              </a:rPr>
              <a:t/>
            </a:r>
            <a:br>
              <a:rPr lang="en-US" sz="2800" kern="0" dirty="0" smtClean="0">
                <a:solidFill>
                  <a:schemeClr val="tx1"/>
                </a:solidFill>
              </a:rPr>
            </a:br>
            <a:r>
              <a:rPr lang="en-US" sz="2800" kern="0" dirty="0">
                <a:solidFill>
                  <a:schemeClr val="tx1"/>
                </a:solidFill>
              </a:rPr>
              <a:t/>
            </a:r>
            <a:br>
              <a:rPr lang="en-US" sz="2800" kern="0" dirty="0">
                <a:solidFill>
                  <a:schemeClr val="tx1"/>
                </a:solidFill>
              </a:rPr>
            </a:br>
            <a:r>
              <a:rPr lang="en-US" sz="2800" kern="0" dirty="0">
                <a:solidFill>
                  <a:srgbClr val="FF9900"/>
                </a:solidFill>
              </a:rPr>
              <a:t>Certification vs. </a:t>
            </a:r>
            <a:r>
              <a:rPr lang="en-US" sz="2800" kern="0" dirty="0" smtClean="0">
                <a:solidFill>
                  <a:srgbClr val="FF9900"/>
                </a:solidFill>
              </a:rPr>
              <a:t>Assessment</a:t>
            </a:r>
            <a:endParaRPr lang="en-US" sz="2800" kern="0" dirty="0">
              <a:solidFill>
                <a:srgbClr val="FF9900"/>
              </a:solidFill>
            </a:endParaRPr>
          </a:p>
        </p:txBody>
      </p:sp>
      <p:grpSp>
        <p:nvGrpSpPr>
          <p:cNvPr id="48" name="Group 40"/>
          <p:cNvGrpSpPr/>
          <p:nvPr/>
        </p:nvGrpSpPr>
        <p:grpSpPr>
          <a:xfrm>
            <a:off x="374650" y="3663950"/>
            <a:ext cx="4438650" cy="914400"/>
            <a:chOff x="361950" y="3663950"/>
            <a:chExt cx="4438650" cy="914400"/>
          </a:xfrm>
        </p:grpSpPr>
        <p:sp>
          <p:nvSpPr>
            <p:cNvPr id="51" name="Rectangle 50"/>
            <p:cNvSpPr/>
            <p:nvPr/>
          </p:nvSpPr>
          <p:spPr bwMode="auto">
            <a:xfrm>
              <a:off x="444500" y="3676650"/>
              <a:ext cx="381000" cy="1524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2057400" y="3663950"/>
              <a:ext cx="381000" cy="1524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2019300" y="3810000"/>
              <a:ext cx="381000" cy="1524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4" name="Rectangle 53"/>
            <p:cNvSpPr/>
            <p:nvPr/>
          </p:nvSpPr>
          <p:spPr bwMode="auto">
            <a:xfrm>
              <a:off x="1866900" y="3975100"/>
              <a:ext cx="723900" cy="1397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3854450" y="4114800"/>
              <a:ext cx="381000" cy="1524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000500" y="3670300"/>
              <a:ext cx="647700" cy="1397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7" name="Rectangle 56"/>
            <p:cNvSpPr/>
            <p:nvPr/>
          </p:nvSpPr>
          <p:spPr bwMode="auto">
            <a:xfrm>
              <a:off x="4032250" y="3829050"/>
              <a:ext cx="647700" cy="1397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8" name="Rectangle 57"/>
            <p:cNvSpPr/>
            <p:nvPr/>
          </p:nvSpPr>
          <p:spPr bwMode="auto">
            <a:xfrm>
              <a:off x="641350" y="4438650"/>
              <a:ext cx="647700" cy="1397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152900" y="3822700"/>
              <a:ext cx="647700" cy="1397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1860550" y="4133850"/>
              <a:ext cx="381000" cy="1524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1" name="Rectangle 60"/>
            <p:cNvSpPr/>
            <p:nvPr/>
          </p:nvSpPr>
          <p:spPr bwMode="auto">
            <a:xfrm>
              <a:off x="431800" y="3962400"/>
              <a:ext cx="381000" cy="1524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2" name="Rectangle 61"/>
            <p:cNvSpPr/>
            <p:nvPr/>
          </p:nvSpPr>
          <p:spPr bwMode="auto">
            <a:xfrm>
              <a:off x="533400" y="3810000"/>
              <a:ext cx="381000" cy="1524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3" name="Rectangle 62"/>
            <p:cNvSpPr/>
            <p:nvPr/>
          </p:nvSpPr>
          <p:spPr bwMode="auto">
            <a:xfrm>
              <a:off x="361950" y="4127500"/>
              <a:ext cx="381000" cy="1524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4" name="Rectangle 63"/>
            <p:cNvSpPr/>
            <p:nvPr/>
          </p:nvSpPr>
          <p:spPr bwMode="auto">
            <a:xfrm>
              <a:off x="635000" y="4279900"/>
              <a:ext cx="431800" cy="1397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1835150" y="4292600"/>
              <a:ext cx="2355850" cy="1270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6" name="Rectangle 65"/>
            <p:cNvSpPr/>
            <p:nvPr/>
          </p:nvSpPr>
          <p:spPr bwMode="auto">
            <a:xfrm>
              <a:off x="3956050" y="3981450"/>
              <a:ext cx="431800" cy="139700"/>
            </a:xfrm>
            <a:prstGeom prst="rect">
              <a:avLst/>
            </a:prstGeom>
            <a:solidFill>
              <a:schemeClr val="bg1"/>
            </a:solidFill>
            <a:ln w="9525" cap="flat" cmpd="sng" algn="ctr">
              <a:noFill/>
              <a:prstDash val="solid"/>
              <a:round/>
              <a:headEnd type="none" w="med" len="med"/>
              <a:tailEnd type="triangle" w="med" len="med"/>
            </a:ln>
            <a:effectLst/>
          </p:spPr>
          <p:txBody>
            <a:bodyPr vert="horz" wrap="square" lIns="46800" tIns="46800" rIns="46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grpSp>
      <p:sp>
        <p:nvSpPr>
          <p:cNvPr id="44" name="TextBox 43"/>
          <p:cNvSpPr txBox="1"/>
          <p:nvPr/>
        </p:nvSpPr>
        <p:spPr>
          <a:xfrm>
            <a:off x="152400" y="1286904"/>
            <a:ext cx="8763000" cy="2667000"/>
          </a:xfrm>
          <a:prstGeom prst="rect">
            <a:avLst/>
          </a:prstGeom>
          <a:noFill/>
        </p:spPr>
        <p:txBody>
          <a:bodyPr wrap="square" rtlCol="0">
            <a:noAutofit/>
          </a:bodyPr>
          <a:lstStyle/>
          <a:p>
            <a:pPr marL="228600" marR="0" lvl="0" indent="-228600" defTabSz="91440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rPr>
              <a:t>Self Reported Skill Assessments (myScheduling)</a:t>
            </a:r>
          </a:p>
          <a:p>
            <a:pPr marL="228600" marR="0" lvl="0" indent="-228600" defTabSz="91440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0" cap="none" spc="0" normalizeH="0" baseline="0" noProof="0" dirty="0" smtClean="0">
                <a:ln>
                  <a:noFill/>
                </a:ln>
                <a:solidFill>
                  <a:srgbClr val="000000"/>
                </a:solidFill>
                <a:effectLst/>
                <a:uLnTx/>
                <a:uFillTx/>
              </a:rPr>
              <a:t>Employees select skills and self report their proficiency levels via the myScheduling CV-Resume builder.  Skills/proficiency levels self reported through the CV-Resume builder are not validated.</a:t>
            </a:r>
          </a:p>
          <a:p>
            <a:pPr marL="228600" marR="0" lvl="0" indent="-228600" defTabSz="914400" eaLnBrk="0" fontAlgn="base" latinLnBrk="0" hangingPunct="0">
              <a:lnSpc>
                <a:spcPct val="100000"/>
              </a:lnSpc>
              <a:spcBef>
                <a:spcPct val="0"/>
              </a:spcBef>
              <a:spcAft>
                <a:spcPct val="0"/>
              </a:spcAft>
              <a:buClrTx/>
              <a:buSzTx/>
              <a:buFontTx/>
              <a:buNone/>
              <a:tabLst/>
              <a:defRPr/>
            </a:pPr>
            <a:endParaRPr kumimoji="0" lang="en-US" sz="1200" b="1" i="0" u="none" strike="noStrike" kern="0" cap="none" spc="0" normalizeH="0" baseline="0" noProof="0" dirty="0" smtClean="0">
              <a:ln>
                <a:noFill/>
              </a:ln>
              <a:solidFill>
                <a:srgbClr val="000000"/>
              </a:solidFill>
              <a:effectLst/>
              <a:uLnTx/>
              <a:uFillTx/>
            </a:endParaRPr>
          </a:p>
          <a:p>
            <a:pPr marL="228600" marR="0" lvl="0" indent="-228600" defTabSz="91440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rPr>
              <a:t>Validated Proficiency Assessments (CAMS)</a:t>
            </a:r>
            <a:endParaRPr kumimoji="0" lang="en-US" sz="1200" b="0" i="0" u="none" strike="noStrike" kern="0" cap="none" spc="0" normalizeH="0" baseline="0" noProof="0" dirty="0" smtClean="0">
              <a:ln>
                <a:noFill/>
              </a:ln>
              <a:solidFill>
                <a:srgbClr val="000000"/>
              </a:solidFill>
              <a:effectLst/>
              <a:uLnTx/>
              <a:uFillTx/>
            </a:endParaRPr>
          </a:p>
          <a:p>
            <a:pPr marL="228600" marR="0" lvl="0" indent="-228600" defTabSz="914400" eaLnBrk="0" fontAlgn="base" latinLnBrk="0" hangingPunct="0">
              <a:lnSpc>
                <a:spcPct val="100000"/>
              </a:lnSpc>
              <a:spcBef>
                <a:spcPct val="0"/>
              </a:spcBef>
              <a:spcAft>
                <a:spcPct val="0"/>
              </a:spcAft>
              <a:buClrTx/>
              <a:buSzTx/>
              <a:buFont typeface="Arial" pitchFamily="34" charset="0"/>
              <a:buChar char="•"/>
              <a:tabLst/>
              <a:defRPr/>
            </a:pPr>
            <a:r>
              <a:rPr kumimoji="0" lang="en-US" sz="1200" b="0" i="1" u="none" strike="noStrike" kern="0" cap="none" spc="0" normalizeH="0" baseline="0" noProof="0" dirty="0" smtClean="0">
                <a:ln>
                  <a:noFill/>
                </a:ln>
                <a:solidFill>
                  <a:srgbClr val="000000"/>
                </a:solidFill>
                <a:effectLst/>
                <a:uLnTx/>
                <a:uFillTx/>
              </a:rPr>
              <a:t>Required</a:t>
            </a:r>
            <a:r>
              <a:rPr kumimoji="0" lang="en-US" sz="1200" b="0" i="0" u="none" strike="noStrike" kern="0" cap="none" spc="0" normalizeH="0" baseline="0" noProof="0" dirty="0" smtClean="0">
                <a:ln>
                  <a:noFill/>
                </a:ln>
                <a:solidFill>
                  <a:srgbClr val="000000"/>
                </a:solidFill>
                <a:effectLst/>
                <a:uLnTx/>
                <a:uFillTx/>
              </a:rPr>
              <a:t>: Employees self report information regarding their current knowledge, skills, and experiences via specialty level competency questionnaires via the Competency Assessment Management System.  The questionnaires consist of objective statements to which employees provide short answer responses. The information provided in the questionnaire yields a proficiency rating, which is then routed to the employee’s supervisor for validation. </a:t>
            </a:r>
            <a:endParaRPr kumimoji="0" lang="en-US" sz="1200" b="1" i="0" u="none" strike="noStrike" kern="0" cap="none" spc="0" normalizeH="0" baseline="0" noProof="0" dirty="0" smtClean="0">
              <a:ln>
                <a:noFill/>
              </a:ln>
              <a:solidFill>
                <a:srgbClr val="000000"/>
              </a:solidFill>
              <a:effectLst/>
              <a:uLnTx/>
              <a:uFillTx/>
            </a:endParaRPr>
          </a:p>
          <a:p>
            <a:pPr marL="228600" marR="0" lvl="0" indent="-228600" defTabSz="914400" eaLnBrk="0" fontAlgn="base" latinLnBrk="0" hangingPunct="0">
              <a:lnSpc>
                <a:spcPct val="100000"/>
              </a:lnSpc>
              <a:spcBef>
                <a:spcPct val="0"/>
              </a:spcBef>
              <a:spcAft>
                <a:spcPct val="0"/>
              </a:spcAft>
              <a:buClrTx/>
              <a:buSzTx/>
              <a:buFontTx/>
              <a:buNone/>
              <a:tabLst/>
              <a:defRPr/>
            </a:pPr>
            <a:endParaRPr kumimoji="0" lang="en-US" sz="1200" b="1" i="0" u="none" strike="noStrike" kern="0" cap="none" spc="0" normalizeH="0" baseline="0" noProof="0" dirty="0" smtClean="0">
              <a:ln>
                <a:noFill/>
              </a:ln>
              <a:solidFill>
                <a:srgbClr val="000000"/>
              </a:solidFill>
              <a:effectLst/>
              <a:uLnTx/>
              <a:uFillTx/>
            </a:endParaRPr>
          </a:p>
          <a:p>
            <a:pPr marL="228600" marR="0" lvl="0" indent="-228600" defTabSz="91440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rPr>
              <a:t>Internal Certifications (myLearning)</a:t>
            </a:r>
          </a:p>
          <a:p>
            <a:pPr marL="228600" marR="0" lvl="0" indent="-228600" defTabSz="91440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0" cap="none" spc="0" normalizeH="0" baseline="0" noProof="0" dirty="0" smtClean="0">
                <a:ln>
                  <a:noFill/>
                </a:ln>
                <a:solidFill>
                  <a:srgbClr val="000000"/>
                </a:solidFill>
                <a:effectLst/>
                <a:uLnTx/>
                <a:uFillTx/>
              </a:rPr>
              <a:t>Certifications require employees to complete designated training, demonstrate their skills via on-the-job experience, and successfully pass a formal assessment of their knowledge and skills.  Certification data is typically used to identify people with defined levels of expertise and/or to drive assignment efforts, as it yields a proficiency rating.</a:t>
            </a:r>
          </a:p>
        </p:txBody>
      </p:sp>
      <p:graphicFrame>
        <p:nvGraphicFramePr>
          <p:cNvPr id="45" name="Table 44"/>
          <p:cNvGraphicFramePr>
            <a:graphicFrameLocks noGrp="1"/>
          </p:cNvGraphicFramePr>
          <p:nvPr>
            <p:extLst>
              <p:ext uri="{D42A27DB-BD31-4B8C-83A1-F6EECF244321}">
                <p14:modId xmlns:p14="http://schemas.microsoft.com/office/powerpoint/2010/main" val="1488861339"/>
              </p:ext>
            </p:extLst>
          </p:nvPr>
        </p:nvGraphicFramePr>
        <p:xfrm>
          <a:off x="228599" y="4130809"/>
          <a:ext cx="8610601" cy="2127504"/>
        </p:xfrm>
        <a:graphic>
          <a:graphicData uri="http://schemas.openxmlformats.org/drawingml/2006/table">
            <a:tbl>
              <a:tblPr firstRow="1" firstCol="1"/>
              <a:tblGrid>
                <a:gridCol w="1600200"/>
                <a:gridCol w="1905000"/>
                <a:gridCol w="2590800"/>
                <a:gridCol w="1447800"/>
                <a:gridCol w="1066801"/>
              </a:tblGrid>
              <a:tr h="43338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algn="ctr">
                        <a:spcBef>
                          <a:spcPts val="0"/>
                        </a:spcBef>
                        <a:spcAft>
                          <a:spcPts val="0"/>
                        </a:spcAft>
                      </a:pPr>
                      <a:r>
                        <a:rPr lang="en-US" sz="1200" dirty="0" smtClean="0">
                          <a:solidFill>
                            <a:schemeClr val="tx1"/>
                          </a:solidFill>
                        </a:rPr>
                        <a:t>Type</a:t>
                      </a:r>
                      <a:endParaRPr lang="en-US" sz="1200" b="1"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algn="ctr">
                        <a:spcBef>
                          <a:spcPts val="0"/>
                        </a:spcBef>
                        <a:spcAft>
                          <a:spcPts val="0"/>
                        </a:spcAft>
                      </a:pPr>
                      <a:r>
                        <a:rPr lang="en-US" sz="1200" dirty="0">
                          <a:solidFill>
                            <a:schemeClr val="tx1"/>
                          </a:solidFill>
                        </a:rPr>
                        <a:t>Scope</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algn="ctr">
                        <a:spcBef>
                          <a:spcPts val="0"/>
                        </a:spcBef>
                        <a:spcAft>
                          <a:spcPts val="0"/>
                        </a:spcAft>
                      </a:pPr>
                      <a:r>
                        <a:rPr lang="en-US" sz="1200" dirty="0">
                          <a:solidFill>
                            <a:schemeClr val="tx1"/>
                          </a:solidFill>
                        </a:rPr>
                        <a:t>Assessment Method</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algn="ctr">
                        <a:spcBef>
                          <a:spcPts val="0"/>
                        </a:spcBef>
                        <a:spcAft>
                          <a:spcPts val="0"/>
                        </a:spcAft>
                      </a:pPr>
                      <a:r>
                        <a:rPr lang="en-US" sz="1200" dirty="0">
                          <a:solidFill>
                            <a:schemeClr val="tx1"/>
                          </a:solidFill>
                        </a:rPr>
                        <a:t>Timing</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algn="ctr">
                        <a:spcBef>
                          <a:spcPts val="0"/>
                        </a:spcBef>
                        <a:spcAft>
                          <a:spcPts val="0"/>
                        </a:spcAft>
                      </a:pPr>
                      <a:r>
                        <a:rPr lang="en-US" sz="1200" dirty="0">
                          <a:solidFill>
                            <a:schemeClr val="tx1"/>
                          </a:solidFill>
                        </a:rPr>
                        <a:t>Primary Tool/ Platform</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r>
              <a:tr h="43338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algn="l">
                        <a:spcBef>
                          <a:spcPts val="0"/>
                        </a:spcBef>
                        <a:spcAft>
                          <a:spcPts val="0"/>
                        </a:spcAft>
                      </a:pPr>
                      <a:r>
                        <a:rPr lang="en-US" sz="1200" dirty="0">
                          <a:solidFill>
                            <a:schemeClr val="tx1"/>
                          </a:solidFill>
                        </a:rPr>
                        <a:t>Self Reported Skills Assessment</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spcBef>
                          <a:spcPts val="0"/>
                        </a:spcBef>
                        <a:spcAft>
                          <a:spcPts val="0"/>
                        </a:spcAft>
                      </a:pPr>
                      <a:r>
                        <a:rPr lang="en-US" sz="1200" dirty="0">
                          <a:solidFill>
                            <a:schemeClr val="tx1"/>
                          </a:solidFill>
                        </a:rPr>
                        <a:t>Skill</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spcBef>
                          <a:spcPts val="0"/>
                        </a:spcBef>
                        <a:spcAft>
                          <a:spcPts val="0"/>
                        </a:spcAft>
                      </a:pPr>
                      <a:r>
                        <a:rPr lang="en-US" sz="1200" dirty="0">
                          <a:solidFill>
                            <a:schemeClr val="tx1"/>
                          </a:solidFill>
                        </a:rPr>
                        <a:t>Employee </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ctr">
                        <a:spcBef>
                          <a:spcPts val="0"/>
                        </a:spcBef>
                        <a:spcAft>
                          <a:spcPts val="0"/>
                        </a:spcAft>
                      </a:pPr>
                      <a:r>
                        <a:rPr lang="en-US" sz="1200" dirty="0">
                          <a:solidFill>
                            <a:schemeClr val="tx1"/>
                          </a:solidFill>
                        </a:rPr>
                        <a:t>Ongoing</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ctr">
                        <a:spcBef>
                          <a:spcPts val="0"/>
                        </a:spcBef>
                        <a:spcAft>
                          <a:spcPts val="0"/>
                        </a:spcAft>
                      </a:pPr>
                      <a:r>
                        <a:rPr lang="en-US" sz="1200" dirty="0">
                          <a:solidFill>
                            <a:schemeClr val="tx1"/>
                          </a:solidFill>
                        </a:rPr>
                        <a:t>myScheduling</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r>
              <a:tr h="63037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algn="l">
                        <a:spcBef>
                          <a:spcPts val="0"/>
                        </a:spcBef>
                        <a:spcAft>
                          <a:spcPts val="0"/>
                        </a:spcAft>
                      </a:pPr>
                      <a:r>
                        <a:rPr lang="en-US" sz="1200" dirty="0" smtClean="0">
                          <a:solidFill>
                            <a:schemeClr val="tx1"/>
                          </a:solidFill>
                        </a:rPr>
                        <a:t>Validated Proficiency Assessment (CAMS)</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spcBef>
                          <a:spcPts val="0"/>
                        </a:spcBef>
                        <a:spcAft>
                          <a:spcPts val="0"/>
                        </a:spcAft>
                      </a:pPr>
                      <a:r>
                        <a:rPr lang="en-US" sz="1200" dirty="0" smtClean="0">
                          <a:solidFill>
                            <a:schemeClr val="tx1"/>
                          </a:solidFill>
                        </a:rPr>
                        <a:t>Specialty (TGP)</a:t>
                      </a:r>
                      <a:endParaRPr lang="en-US" sz="1200" dirty="0">
                        <a:solidFill>
                          <a:schemeClr val="tx1"/>
                        </a:solidFill>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spcBef>
                          <a:spcPts val="0"/>
                        </a:spcBef>
                        <a:spcAft>
                          <a:spcPts val="0"/>
                        </a:spcAft>
                      </a:pPr>
                      <a:r>
                        <a:rPr lang="en-US" sz="1200" dirty="0" smtClean="0">
                          <a:solidFill>
                            <a:schemeClr val="tx1"/>
                          </a:solidFill>
                        </a:rPr>
                        <a:t>Employee completes a questionnaire (self report with SME validation) </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ctr">
                        <a:spcBef>
                          <a:spcPts val="0"/>
                        </a:spcBef>
                        <a:spcAft>
                          <a:spcPts val="0"/>
                        </a:spcAft>
                      </a:pPr>
                      <a:r>
                        <a:rPr lang="en-US" sz="1200" dirty="0">
                          <a:solidFill>
                            <a:schemeClr val="tx1"/>
                          </a:solidFill>
                        </a:rPr>
                        <a:t>Annual (aligned to </a:t>
                      </a:r>
                      <a:r>
                        <a:rPr lang="en-US" sz="1200" dirty="0" smtClean="0">
                          <a:solidFill>
                            <a:schemeClr val="tx1"/>
                          </a:solidFill>
                        </a:rPr>
                        <a:t>Perf. </a:t>
                      </a:r>
                      <a:r>
                        <a:rPr lang="en-US" sz="1200" dirty="0">
                          <a:solidFill>
                            <a:schemeClr val="tx1"/>
                          </a:solidFill>
                        </a:rPr>
                        <a:t>Mgmt cycle)</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ctr">
                        <a:spcBef>
                          <a:spcPts val="0"/>
                        </a:spcBef>
                        <a:spcAft>
                          <a:spcPts val="0"/>
                        </a:spcAft>
                      </a:pPr>
                      <a:r>
                        <a:rPr lang="en-US" sz="1200" dirty="0">
                          <a:solidFill>
                            <a:schemeClr val="tx1"/>
                          </a:solidFill>
                        </a:rPr>
                        <a:t>CAMS</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r>
              <a:tr h="63037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algn="l">
                        <a:spcBef>
                          <a:spcPts val="0"/>
                        </a:spcBef>
                        <a:spcAft>
                          <a:spcPts val="0"/>
                        </a:spcAft>
                      </a:pPr>
                      <a:r>
                        <a:rPr lang="en-US" sz="1200" dirty="0" smtClean="0">
                          <a:solidFill>
                            <a:schemeClr val="tx1"/>
                          </a:solidFill>
                        </a:rPr>
                        <a:t>Certifications</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spcBef>
                          <a:spcPts val="0"/>
                        </a:spcBef>
                        <a:spcAft>
                          <a:spcPts val="0"/>
                        </a:spcAft>
                      </a:pPr>
                      <a:r>
                        <a:rPr lang="en-US" sz="1200" dirty="0">
                          <a:solidFill>
                            <a:schemeClr val="tx1"/>
                          </a:solidFill>
                        </a:rPr>
                        <a:t>Combination of skills </a:t>
                      </a:r>
                      <a:r>
                        <a:rPr lang="en-US" sz="1200" dirty="0" smtClean="0">
                          <a:solidFill>
                            <a:schemeClr val="tx1"/>
                          </a:solidFill>
                        </a:rPr>
                        <a:t>and / or </a:t>
                      </a:r>
                      <a:r>
                        <a:rPr lang="en-US" sz="1200" dirty="0">
                          <a:solidFill>
                            <a:schemeClr val="tx1"/>
                          </a:solidFill>
                        </a:rPr>
                        <a:t>specialties </a:t>
                      </a:r>
                      <a:r>
                        <a:rPr lang="en-US" sz="1200" dirty="0" smtClean="0">
                          <a:solidFill>
                            <a:schemeClr val="tx1"/>
                          </a:solidFill>
                        </a:rPr>
                        <a:t>(often role </a:t>
                      </a:r>
                      <a:r>
                        <a:rPr lang="en-US" sz="1200" dirty="0">
                          <a:solidFill>
                            <a:schemeClr val="tx1"/>
                          </a:solidFill>
                        </a:rPr>
                        <a:t>focused)</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spcBef>
                          <a:spcPts val="0"/>
                        </a:spcBef>
                        <a:spcAft>
                          <a:spcPts val="0"/>
                        </a:spcAft>
                      </a:pPr>
                      <a:r>
                        <a:rPr lang="en-US" sz="1200" dirty="0">
                          <a:solidFill>
                            <a:schemeClr val="tx1"/>
                          </a:solidFill>
                        </a:rPr>
                        <a:t>Combination of formal </a:t>
                      </a:r>
                      <a:r>
                        <a:rPr lang="en-US" sz="1200" dirty="0" smtClean="0">
                          <a:solidFill>
                            <a:schemeClr val="tx1"/>
                          </a:solidFill>
                        </a:rPr>
                        <a:t>assessment </a:t>
                      </a:r>
                      <a:r>
                        <a:rPr lang="en-US" sz="1200" dirty="0">
                          <a:solidFill>
                            <a:schemeClr val="tx1"/>
                          </a:solidFill>
                        </a:rPr>
                        <a:t>and validated experience documentation</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ctr">
                        <a:spcBef>
                          <a:spcPts val="0"/>
                        </a:spcBef>
                        <a:spcAft>
                          <a:spcPts val="0"/>
                        </a:spcAft>
                      </a:pPr>
                      <a:r>
                        <a:rPr lang="en-US" sz="1200" dirty="0">
                          <a:solidFill>
                            <a:schemeClr val="tx1"/>
                          </a:solidFill>
                        </a:rPr>
                        <a:t>Ongoing</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ctr">
                        <a:spcBef>
                          <a:spcPts val="0"/>
                        </a:spcBef>
                        <a:spcAft>
                          <a:spcPts val="0"/>
                        </a:spcAft>
                      </a:pPr>
                      <a:r>
                        <a:rPr lang="en-US" sz="1200" dirty="0" smtClean="0">
                          <a:solidFill>
                            <a:schemeClr val="tx1"/>
                          </a:solidFill>
                        </a:rPr>
                        <a:t>myLearning</a:t>
                      </a:r>
                      <a:endParaRPr lang="en-US" sz="1200" dirty="0">
                        <a:solidFill>
                          <a:schemeClr val="tx1"/>
                        </a:solidFill>
                        <a:latin typeface="Calibri"/>
                        <a:ea typeface="Times New Roman"/>
                        <a:cs typeface="Times New Roman"/>
                      </a:endParaRPr>
                    </a:p>
                  </a:txBody>
                  <a:tcPr marL="41632" marR="416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AB8CA">
                        <a:tint val="20000"/>
                      </a:srgbClr>
                    </a:solidFill>
                  </a:tcPr>
                </a:tc>
              </a:tr>
            </a:tbl>
          </a:graphicData>
        </a:graphic>
      </p:graphicFrame>
    </p:spTree>
    <p:extLst>
      <p:ext uri="{BB962C8B-B14F-4D97-AF65-F5344CB8AC3E}">
        <p14:creationId xmlns:p14="http://schemas.microsoft.com/office/powerpoint/2010/main" val="1853026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normAutofit/>
          </a:bodyPr>
          <a:lstStyle/>
          <a:p>
            <a:pPr marL="58738" lvl="0" indent="-58738" eaLnBrk="0" fontAlgn="base" hangingPunct="0">
              <a:lnSpc>
                <a:spcPct val="100000"/>
              </a:lnSpc>
              <a:spcAft>
                <a:spcPct val="0"/>
              </a:spcAft>
              <a:defRPr/>
            </a:pPr>
            <a:r>
              <a:rPr lang="en-US" sz="2500" kern="0" dirty="0">
                <a:solidFill>
                  <a:srgbClr val="FF9900"/>
                </a:solidFill>
              </a:rPr>
              <a:t>CAMS Involvement, by Role</a:t>
            </a:r>
            <a:endParaRPr lang="en-US" sz="2500" kern="0" dirty="0">
              <a:solidFill>
                <a:srgbClr val="FF9900"/>
              </a:solidFill>
            </a:endParaRPr>
          </a:p>
        </p:txBody>
      </p:sp>
      <p:sp>
        <p:nvSpPr>
          <p:cNvPr id="12" name="Content Placeholder 2"/>
          <p:cNvSpPr txBox="1">
            <a:spLocks/>
          </p:cNvSpPr>
          <p:nvPr/>
        </p:nvSpPr>
        <p:spPr>
          <a:xfrm>
            <a:off x="152400" y="1326524"/>
            <a:ext cx="8839200" cy="5164428"/>
          </a:xfrm>
          <a:prstGeom prst="rect">
            <a:avLst/>
          </a:prstGeom>
          <a:gradFill rotWithShape="1">
            <a:gsLst>
              <a:gs pos="0">
                <a:srgbClr val="FF9900"/>
              </a:gs>
              <a:gs pos="40000">
                <a:schemeClr val="accent3">
                  <a:lumMod val="40000"/>
                  <a:lumOff val="60000"/>
                </a:schemeClr>
              </a:gs>
              <a:gs pos="100000">
                <a:schemeClr val="bg1"/>
              </a:gs>
            </a:gsLst>
            <a:lin ang="16200000" scaled="1"/>
          </a:gradFill>
          <a:ln w="38100" cap="flat" cmpd="sng" algn="ctr">
            <a:solidFill>
              <a:srgbClr val="006699">
                <a:shade val="95000"/>
                <a:satMod val="105000"/>
              </a:srgbClr>
            </a:solidFill>
            <a:prstDash val="solid"/>
          </a:ln>
          <a:effectLst>
            <a:outerShdw blurRad="40000" dist="20000" dir="5400000" rotWithShape="0">
              <a:srgbClr val="000000">
                <a:alpha val="38000"/>
              </a:srgbClr>
            </a:outerShdw>
          </a:effectLst>
        </p:spPr>
        <p:txBody>
          <a:bodyPr lIns="210312" tIns="91440" rIns="91440" bIns="91440" anchor="ctr">
            <a:noAutofit/>
          </a:bodyPr>
          <a:lstStyle/>
          <a:p>
            <a:pPr marL="342900" marR="0" lvl="0" indent="-342900" defTabSz="914400" eaLnBrk="1" fontAlgn="base" latinLnBrk="0" hangingPunct="1">
              <a:lnSpc>
                <a:spcPct val="100000"/>
              </a:lnSpc>
              <a:spcBef>
                <a:spcPct val="20000"/>
              </a:spcBef>
              <a:spcAft>
                <a:spcPct val="0"/>
              </a:spcAft>
              <a:buClr>
                <a:srgbClr val="000000"/>
              </a:buClr>
              <a:buSzTx/>
              <a:buFontTx/>
              <a:buNone/>
              <a:tabLst/>
              <a:defRPr/>
            </a:pPr>
            <a:r>
              <a:rPr kumimoji="0" lang="en-IE" sz="1150" b="1" i="0" u="sng" strike="noStrike" kern="0" cap="none" spc="0" normalizeH="0" baseline="0" noProof="0" dirty="0" smtClean="0">
                <a:ln>
                  <a:noFill/>
                </a:ln>
                <a:solidFill>
                  <a:srgbClr val="000000"/>
                </a:solidFill>
                <a:effectLst/>
                <a:uLnTx/>
                <a:uFillTx/>
                <a:latin typeface="Arial"/>
                <a:ea typeface="+mn-ea"/>
                <a:cs typeface="Arial" pitchFamily="34" charset="0"/>
              </a:rPr>
              <a:t>Employee:</a:t>
            </a:r>
          </a:p>
          <a:p>
            <a:pPr marL="342900" marR="0" lvl="0" indent="-342900" defTabSz="914400" eaLnBrk="1" fontAlgn="base" latinLnBrk="0" hangingPunct="1">
              <a:lnSpc>
                <a:spcPct val="100000"/>
              </a:lnSpc>
              <a:spcBef>
                <a:spcPct val="20000"/>
              </a:spcBef>
              <a:spcAft>
                <a:spcPct val="0"/>
              </a:spcAft>
              <a:buClr>
                <a:srgbClr val="000000"/>
              </a:buClr>
              <a:buSzTx/>
              <a:buFontTx/>
              <a:buNone/>
              <a:tabLst/>
              <a:defRPr/>
            </a:pPr>
            <a:r>
              <a:rPr kumimoji="0" lang="en-US" sz="1150" b="0" i="1" u="none" strike="noStrike" kern="0" cap="none" spc="0" normalizeH="0" baseline="0" noProof="0" dirty="0" smtClean="0">
                <a:ln>
                  <a:noFill/>
                </a:ln>
                <a:solidFill>
                  <a:srgbClr val="000000"/>
                </a:solidFill>
                <a:effectLst/>
                <a:uLnTx/>
                <a:uFillTx/>
                <a:latin typeface="Arial"/>
                <a:ea typeface="+mn-ea"/>
                <a:cs typeface="Arial" pitchFamily="34" charset="0"/>
              </a:rPr>
              <a:t>Estimated Effort: 30-45 minutes per questionnaire</a:t>
            </a:r>
          </a:p>
          <a:p>
            <a:pPr marL="228600" marR="0" lvl="0" indent="-228600" defTabSz="914400" eaLnBrk="1" fontAlgn="base" latinLnBrk="0" hangingPunct="1">
              <a:lnSpc>
                <a:spcPct val="100000"/>
              </a:lnSpc>
              <a:spcBef>
                <a:spcPct val="20000"/>
              </a:spcBef>
              <a:spcAft>
                <a:spcPct val="0"/>
              </a:spcAft>
              <a:buClr>
                <a:srgbClr val="000000"/>
              </a:buClr>
              <a:buSzTx/>
              <a:buFont typeface="Arial" pitchFamily="34" charset="0"/>
              <a:buChar char="•"/>
              <a:tabLst/>
              <a:defRPr/>
            </a:pPr>
            <a:r>
              <a:rPr kumimoji="0" lang="en-US" sz="1150" b="0" i="0" u="none" strike="noStrike" kern="0" cap="none" spc="0" normalizeH="0" baseline="0" noProof="0" dirty="0" smtClean="0">
                <a:ln>
                  <a:noFill/>
                </a:ln>
                <a:solidFill>
                  <a:srgbClr val="000000"/>
                </a:solidFill>
                <a:effectLst/>
                <a:uLnTx/>
                <a:uFillTx/>
                <a:latin typeface="Arial"/>
                <a:ea typeface="+mn-ea"/>
                <a:cs typeface="Arial" pitchFamily="34" charset="0"/>
              </a:rPr>
              <a:t>Fill out assessment questionnaires for identified specialties.</a:t>
            </a:r>
          </a:p>
          <a:p>
            <a:pPr marL="360363" marR="0" lvl="0" indent="-360363" defTabSz="914400" eaLnBrk="1" fontAlgn="base" latinLnBrk="0" hangingPunct="1">
              <a:lnSpc>
                <a:spcPct val="100000"/>
              </a:lnSpc>
              <a:spcBef>
                <a:spcPct val="20000"/>
              </a:spcBef>
              <a:spcAft>
                <a:spcPct val="0"/>
              </a:spcAft>
              <a:buClr>
                <a:srgbClr val="000000"/>
              </a:buClr>
              <a:buSzTx/>
              <a:buFontTx/>
              <a:buNone/>
              <a:tabLst/>
              <a:defRPr/>
            </a:pPr>
            <a:endParaRPr kumimoji="0" lang="en-US" sz="1150" b="0" i="0" u="none" strike="noStrike" kern="0" cap="none" spc="0" normalizeH="0" baseline="0" noProof="0" dirty="0" smtClean="0">
              <a:ln>
                <a:noFill/>
              </a:ln>
              <a:solidFill>
                <a:srgbClr val="FF0000"/>
              </a:solidFill>
              <a:effectLst/>
              <a:uLnTx/>
              <a:uFillTx/>
              <a:latin typeface="Arial"/>
              <a:ea typeface="+mn-ea"/>
              <a:cs typeface="Arial" pitchFamily="34" charset="0"/>
            </a:endParaRPr>
          </a:p>
          <a:p>
            <a:pPr marL="342900" marR="0" lvl="0" indent="-342900" defTabSz="914400" eaLnBrk="1" fontAlgn="base" latinLnBrk="0" hangingPunct="1">
              <a:lnSpc>
                <a:spcPct val="100000"/>
              </a:lnSpc>
              <a:spcBef>
                <a:spcPct val="20000"/>
              </a:spcBef>
              <a:spcAft>
                <a:spcPct val="0"/>
              </a:spcAft>
              <a:buClr>
                <a:srgbClr val="000000"/>
              </a:buClr>
              <a:buSzTx/>
              <a:buFontTx/>
              <a:buNone/>
              <a:tabLst/>
              <a:defRPr/>
            </a:pPr>
            <a:r>
              <a:rPr kumimoji="0" lang="en-IE" sz="1150" b="1" i="0" u="sng" strike="noStrike" kern="0" cap="none" spc="0" normalizeH="0" baseline="0" noProof="0" dirty="0" smtClean="0">
                <a:ln>
                  <a:noFill/>
                </a:ln>
                <a:solidFill>
                  <a:srgbClr val="000000"/>
                </a:solidFill>
                <a:effectLst/>
                <a:uLnTx/>
                <a:uFillTx/>
                <a:latin typeface="Arial"/>
                <a:ea typeface="+mn-ea"/>
                <a:cs typeface="Arial" pitchFamily="34" charset="0"/>
              </a:rPr>
              <a:t>Capability Lead:</a:t>
            </a:r>
          </a:p>
          <a:p>
            <a:pPr marL="342900" marR="0" lvl="0" indent="-342900" defTabSz="914400" eaLnBrk="1" fontAlgn="base" latinLnBrk="0" hangingPunct="1">
              <a:lnSpc>
                <a:spcPct val="100000"/>
              </a:lnSpc>
              <a:spcBef>
                <a:spcPct val="20000"/>
              </a:spcBef>
              <a:spcAft>
                <a:spcPct val="0"/>
              </a:spcAft>
              <a:buClr>
                <a:srgbClr val="000000"/>
              </a:buClr>
              <a:buSzTx/>
              <a:buFontTx/>
              <a:buNone/>
              <a:tabLst/>
              <a:defRPr/>
            </a:pPr>
            <a:r>
              <a:rPr kumimoji="0" lang="en-US" sz="1150" b="0" i="1" u="none" strike="noStrike" kern="0" cap="none" spc="0" normalizeH="0" baseline="0" noProof="0" dirty="0" smtClean="0">
                <a:ln>
                  <a:noFill/>
                </a:ln>
                <a:solidFill>
                  <a:srgbClr val="000000"/>
                </a:solidFill>
                <a:effectLst/>
                <a:uLnTx/>
                <a:uFillTx/>
                <a:latin typeface="Arial"/>
                <a:ea typeface="+mn-ea"/>
                <a:cs typeface="Arial" pitchFamily="34" charset="0"/>
              </a:rPr>
              <a:t>Estimated Effort: </a:t>
            </a:r>
            <a:r>
              <a:rPr kumimoji="0" lang="fr-FR" sz="1150" b="0" i="1" u="none" strike="noStrike" kern="0" cap="none" spc="0" normalizeH="0" baseline="0" noProof="0" dirty="0" smtClean="0">
                <a:ln>
                  <a:noFill/>
                </a:ln>
                <a:solidFill>
                  <a:srgbClr val="000000"/>
                </a:solidFill>
                <a:effectLst/>
                <a:uLnTx/>
                <a:uFillTx/>
                <a:latin typeface="Arial"/>
                <a:ea typeface="+mn-ea"/>
                <a:cs typeface="Arial" pitchFamily="34" charset="0"/>
              </a:rPr>
              <a:t>8-12 hours per questionnaire developed, if required</a:t>
            </a:r>
            <a:endParaRPr kumimoji="0" lang="en-IE" sz="1150" b="1" i="0" u="sng" strike="noStrike" kern="0" cap="none" spc="0" normalizeH="0" baseline="0" noProof="0" dirty="0" smtClean="0">
              <a:ln>
                <a:noFill/>
              </a:ln>
              <a:solidFill>
                <a:srgbClr val="000000"/>
              </a:solidFill>
              <a:effectLst/>
              <a:uLnTx/>
              <a:uFillTx/>
              <a:latin typeface="Arial"/>
              <a:ea typeface="+mn-ea"/>
              <a:cs typeface="Arial" pitchFamily="34" charset="0"/>
            </a:endParaRPr>
          </a:p>
          <a:p>
            <a:pPr marL="228600" marR="0" lvl="0" indent="-228600" defTabSz="914400" eaLnBrk="1" fontAlgn="base" latinLnBrk="0" hangingPunct="1">
              <a:lnSpc>
                <a:spcPct val="100000"/>
              </a:lnSpc>
              <a:spcBef>
                <a:spcPct val="20000"/>
              </a:spcBef>
              <a:spcAft>
                <a:spcPct val="0"/>
              </a:spcAft>
              <a:buClr>
                <a:srgbClr val="000000"/>
              </a:buClr>
              <a:buSzTx/>
              <a:buFont typeface="Arial" pitchFamily="34" charset="0"/>
              <a:buChar char="•"/>
              <a:tabLst/>
              <a:defRPr/>
            </a:pPr>
            <a:r>
              <a:rPr kumimoji="0" lang="en-US" sz="1150" b="0" i="0" u="none" strike="noStrike" kern="0" cap="none" spc="0" normalizeH="0" baseline="0" noProof="0" dirty="0" smtClean="0">
                <a:ln>
                  <a:noFill/>
                </a:ln>
                <a:solidFill>
                  <a:srgbClr val="000000"/>
                </a:solidFill>
                <a:effectLst/>
                <a:uLnTx/>
                <a:uFillTx/>
                <a:latin typeface="Arial"/>
                <a:ea typeface="+mn-ea"/>
                <a:cs typeface="Arial" pitchFamily="34" charset="0"/>
              </a:rPr>
              <a:t>Work with the global business sponsor for the specialty to develop specialty and skill questionnaires.</a:t>
            </a:r>
          </a:p>
          <a:p>
            <a:pPr marL="228600" marR="0" lvl="0" indent="-228600" defTabSz="914400" eaLnBrk="1" fontAlgn="base" latinLnBrk="0" hangingPunct="1">
              <a:lnSpc>
                <a:spcPct val="100000"/>
              </a:lnSpc>
              <a:spcBef>
                <a:spcPct val="20000"/>
              </a:spcBef>
              <a:spcAft>
                <a:spcPct val="0"/>
              </a:spcAft>
              <a:buClr>
                <a:srgbClr val="000000"/>
              </a:buClr>
              <a:buSzTx/>
              <a:buFont typeface="Arial" pitchFamily="34" charset="0"/>
              <a:buChar char="•"/>
              <a:tabLst/>
              <a:defRPr/>
            </a:pPr>
            <a:r>
              <a:rPr kumimoji="0" lang="en-US" sz="1150" b="0" i="0" u="none" strike="noStrike" kern="0" cap="none" spc="0" normalizeH="0" baseline="0" noProof="0" dirty="0" smtClean="0">
                <a:ln>
                  <a:noFill/>
                </a:ln>
                <a:solidFill>
                  <a:srgbClr val="000000"/>
                </a:solidFill>
                <a:effectLst/>
                <a:uLnTx/>
                <a:uFillTx/>
                <a:latin typeface="Arial"/>
                <a:ea typeface="+mn-ea"/>
                <a:cs typeface="Arial" pitchFamily="34" charset="0"/>
              </a:rPr>
              <a:t>Confirm that a questionnaire is required for a given specialty and skill based on applied criteria and analysis.</a:t>
            </a:r>
          </a:p>
          <a:p>
            <a:pPr marL="228600" marR="0" lvl="0" indent="-228600" defTabSz="914400" eaLnBrk="1" fontAlgn="base" latinLnBrk="0" hangingPunct="1">
              <a:lnSpc>
                <a:spcPct val="100000"/>
              </a:lnSpc>
              <a:spcBef>
                <a:spcPct val="20000"/>
              </a:spcBef>
              <a:spcAft>
                <a:spcPct val="0"/>
              </a:spcAft>
              <a:buClr>
                <a:srgbClr val="000000"/>
              </a:buClr>
              <a:buSzTx/>
              <a:buFont typeface="Arial" pitchFamily="34" charset="0"/>
              <a:buChar char="•"/>
              <a:tabLst/>
              <a:defRPr/>
            </a:pPr>
            <a:r>
              <a:rPr kumimoji="0" lang="en-US" sz="1150" b="0" i="0" u="none" strike="noStrike" kern="0" cap="none" spc="0" normalizeH="0" baseline="0" noProof="0" dirty="0" smtClean="0">
                <a:ln>
                  <a:noFill/>
                </a:ln>
                <a:solidFill>
                  <a:srgbClr val="000000"/>
                </a:solidFill>
                <a:effectLst/>
                <a:uLnTx/>
                <a:uFillTx/>
                <a:latin typeface="Arial"/>
                <a:ea typeface="+mn-ea"/>
                <a:cs typeface="Arial" pitchFamily="34" charset="0"/>
              </a:rPr>
              <a:t>Assign designees for specialty and skills questionnaire development.</a:t>
            </a:r>
          </a:p>
          <a:p>
            <a:pPr marL="357188" marR="0" lvl="0" indent="-357188" defTabSz="914400" eaLnBrk="1" fontAlgn="base" latinLnBrk="0" hangingPunct="1">
              <a:lnSpc>
                <a:spcPct val="100000"/>
              </a:lnSpc>
              <a:spcBef>
                <a:spcPct val="20000"/>
              </a:spcBef>
              <a:spcAft>
                <a:spcPct val="0"/>
              </a:spcAft>
              <a:buClr>
                <a:srgbClr val="000000"/>
              </a:buClr>
              <a:buSzTx/>
              <a:buFont typeface="Wingdings" pitchFamily="2" charset="2"/>
              <a:buChar char="q"/>
              <a:tabLst/>
              <a:defRPr/>
            </a:pPr>
            <a:endParaRPr kumimoji="0" lang="en-US" sz="1150" b="0" i="0" u="none" strike="noStrike" kern="0" cap="none" spc="0" normalizeH="0" baseline="0" noProof="0" dirty="0" smtClean="0">
              <a:ln>
                <a:noFill/>
              </a:ln>
              <a:solidFill>
                <a:srgbClr val="000000"/>
              </a:solidFill>
              <a:effectLst/>
              <a:uLnTx/>
              <a:uFillTx/>
              <a:latin typeface="Arial"/>
              <a:ea typeface="+mn-ea"/>
              <a:cs typeface="Arial" pitchFamily="34" charset="0"/>
            </a:endParaRPr>
          </a:p>
          <a:p>
            <a:pPr marL="342900" marR="0" lvl="0" indent="-342900" defTabSz="914400" eaLnBrk="1" fontAlgn="base" latinLnBrk="0" hangingPunct="1">
              <a:lnSpc>
                <a:spcPct val="100000"/>
              </a:lnSpc>
              <a:spcBef>
                <a:spcPct val="20000"/>
              </a:spcBef>
              <a:spcAft>
                <a:spcPct val="0"/>
              </a:spcAft>
              <a:buClr>
                <a:srgbClr val="000000"/>
              </a:buClr>
              <a:buSzTx/>
              <a:buFontTx/>
              <a:buNone/>
              <a:tabLst/>
              <a:defRPr/>
            </a:pPr>
            <a:r>
              <a:rPr kumimoji="0" lang="en-IE" sz="1150" b="1" i="0" u="sng" strike="noStrike" kern="0" cap="none" spc="0" normalizeH="0" baseline="0" noProof="0" dirty="0" smtClean="0">
                <a:ln>
                  <a:noFill/>
                </a:ln>
                <a:solidFill>
                  <a:srgbClr val="000000"/>
                </a:solidFill>
                <a:effectLst/>
                <a:uLnTx/>
                <a:uFillTx/>
                <a:latin typeface="Arial"/>
                <a:ea typeface="+mn-ea"/>
                <a:cs typeface="Arial" pitchFamily="34" charset="0"/>
              </a:rPr>
              <a:t>SME:</a:t>
            </a:r>
          </a:p>
          <a:p>
            <a:pPr marL="342900" marR="0" lvl="0" indent="-342900" defTabSz="914400" eaLnBrk="1" fontAlgn="base" latinLnBrk="0" hangingPunct="1">
              <a:lnSpc>
                <a:spcPct val="100000"/>
              </a:lnSpc>
              <a:spcBef>
                <a:spcPct val="20000"/>
              </a:spcBef>
              <a:spcAft>
                <a:spcPct val="0"/>
              </a:spcAft>
              <a:buClr>
                <a:srgbClr val="000000"/>
              </a:buClr>
              <a:buSzTx/>
              <a:buFontTx/>
              <a:buNone/>
              <a:tabLst/>
              <a:defRPr/>
            </a:pPr>
            <a:r>
              <a:rPr kumimoji="0" lang="en-US" sz="1150" b="0" i="1" u="none" strike="noStrike" kern="0" cap="none" spc="0" normalizeH="0" baseline="0" noProof="0" dirty="0" smtClean="0">
                <a:ln>
                  <a:noFill/>
                </a:ln>
                <a:solidFill>
                  <a:srgbClr val="000000"/>
                </a:solidFill>
                <a:effectLst/>
                <a:uLnTx/>
                <a:uFillTx/>
                <a:latin typeface="Arial"/>
                <a:ea typeface="+mn-ea"/>
                <a:cs typeface="Arial" pitchFamily="34" charset="0"/>
              </a:rPr>
              <a:t>Estimated Effort: 20-30 minutes for each proficiency to be validated, per employee</a:t>
            </a:r>
            <a:endParaRPr kumimoji="0" lang="en-IE" sz="1150" b="1" i="0" u="sng" strike="noStrike" kern="0" cap="none" spc="0" normalizeH="0" baseline="0" noProof="0" dirty="0" smtClean="0">
              <a:ln>
                <a:noFill/>
              </a:ln>
              <a:solidFill>
                <a:srgbClr val="000000"/>
              </a:solidFill>
              <a:effectLst/>
              <a:uLnTx/>
              <a:uFillTx/>
              <a:latin typeface="Arial"/>
              <a:ea typeface="+mn-ea"/>
              <a:cs typeface="Arial" pitchFamily="34" charset="0"/>
            </a:endParaRPr>
          </a:p>
          <a:p>
            <a:pPr marL="228600" marR="0" lvl="0" indent="-228600" defTabSz="914400" eaLnBrk="1" fontAlgn="base" latinLnBrk="0" hangingPunct="1">
              <a:lnSpc>
                <a:spcPct val="100000"/>
              </a:lnSpc>
              <a:spcBef>
                <a:spcPct val="20000"/>
              </a:spcBef>
              <a:spcAft>
                <a:spcPct val="0"/>
              </a:spcAft>
              <a:buClr>
                <a:srgbClr val="000000"/>
              </a:buClr>
              <a:buSzTx/>
              <a:buFont typeface="Arial" pitchFamily="34" charset="0"/>
              <a:buChar char="•"/>
              <a:tabLst/>
              <a:defRPr/>
            </a:pPr>
            <a:r>
              <a:rPr kumimoji="0" lang="en-US" sz="1150" b="0" i="0" u="none" strike="noStrike" kern="0" cap="none" spc="0" normalizeH="0" baseline="0" noProof="0" dirty="0" smtClean="0">
                <a:ln>
                  <a:noFill/>
                </a:ln>
                <a:solidFill>
                  <a:srgbClr val="000000"/>
                </a:solidFill>
                <a:effectLst/>
                <a:uLnTx/>
                <a:uFillTx/>
                <a:latin typeface="Arial"/>
                <a:ea typeface="+mn-ea"/>
                <a:cs typeface="Arial" pitchFamily="34" charset="0"/>
              </a:rPr>
              <a:t>Validate employees’ assessments at designated levels of proficiency.</a:t>
            </a:r>
          </a:p>
          <a:p>
            <a:pPr marL="228600" marR="0" lvl="0" indent="-228600" defTabSz="914400" eaLnBrk="1" fontAlgn="base" latinLnBrk="0" hangingPunct="1">
              <a:lnSpc>
                <a:spcPct val="100000"/>
              </a:lnSpc>
              <a:spcBef>
                <a:spcPct val="20000"/>
              </a:spcBef>
              <a:spcAft>
                <a:spcPct val="0"/>
              </a:spcAft>
              <a:buClr>
                <a:srgbClr val="000000"/>
              </a:buClr>
              <a:buSzTx/>
              <a:buFont typeface="Arial" pitchFamily="34" charset="0"/>
              <a:buChar char="•"/>
              <a:tabLst/>
              <a:defRPr/>
            </a:pPr>
            <a:r>
              <a:rPr kumimoji="0" lang="en-US" sz="1150" b="0" i="0" u="none" strike="noStrike" kern="0" cap="none" spc="0" normalizeH="0" baseline="0" noProof="0" dirty="0" smtClean="0">
                <a:ln>
                  <a:noFill/>
                </a:ln>
                <a:solidFill>
                  <a:srgbClr val="000000"/>
                </a:solidFill>
                <a:effectLst/>
                <a:uLnTx/>
                <a:uFillTx/>
                <a:latin typeface="Arial"/>
                <a:ea typeface="+mn-ea"/>
                <a:cs typeface="Arial" pitchFamily="34" charset="0"/>
              </a:rPr>
              <a:t>Validate specialty and skill questionnaires as required.</a:t>
            </a:r>
            <a:endParaRPr kumimoji="0" lang="en-IE" sz="1150" b="0" i="0" u="none" strike="noStrike" kern="0" cap="none" spc="0" normalizeH="0" baseline="0" noProof="0" dirty="0" smtClean="0">
              <a:ln>
                <a:noFill/>
              </a:ln>
              <a:solidFill>
                <a:srgbClr val="000000"/>
              </a:solidFill>
              <a:effectLst/>
              <a:uLnTx/>
              <a:uFillTx/>
              <a:latin typeface="Arial"/>
              <a:ea typeface="+mn-ea"/>
              <a:cs typeface="Arial" pitchFamily="34" charset="0"/>
            </a:endParaRPr>
          </a:p>
          <a:p>
            <a:pPr marL="357188" marR="0" lvl="0" indent="-357188" defTabSz="914400" eaLnBrk="1" fontAlgn="base" latinLnBrk="0" hangingPunct="1">
              <a:lnSpc>
                <a:spcPct val="100000"/>
              </a:lnSpc>
              <a:spcBef>
                <a:spcPct val="20000"/>
              </a:spcBef>
              <a:spcAft>
                <a:spcPct val="0"/>
              </a:spcAft>
              <a:buClr>
                <a:srgbClr val="000000"/>
              </a:buClr>
              <a:buSzTx/>
              <a:buFont typeface="Wingdings" pitchFamily="2" charset="2"/>
              <a:buChar char="q"/>
              <a:tabLst/>
              <a:defRPr/>
            </a:pPr>
            <a:endParaRPr kumimoji="0" lang="en-IE" sz="1150" b="0" i="0" u="none" strike="noStrike" kern="0" cap="none" spc="0" normalizeH="0" baseline="0" noProof="0" dirty="0" smtClean="0">
              <a:ln>
                <a:noFill/>
              </a:ln>
              <a:solidFill>
                <a:srgbClr val="000000"/>
              </a:solidFill>
              <a:effectLst/>
              <a:uLnTx/>
              <a:uFillTx/>
              <a:latin typeface="Arial"/>
              <a:ea typeface="+mn-ea"/>
              <a:cs typeface="Arial" pitchFamily="34" charset="0"/>
            </a:endParaRPr>
          </a:p>
          <a:p>
            <a:pPr marL="342900" marR="0" lvl="0" indent="-342900" defTabSz="914400" eaLnBrk="1" fontAlgn="base" latinLnBrk="0" hangingPunct="1">
              <a:lnSpc>
                <a:spcPct val="100000"/>
              </a:lnSpc>
              <a:spcBef>
                <a:spcPct val="20000"/>
              </a:spcBef>
              <a:spcAft>
                <a:spcPct val="0"/>
              </a:spcAft>
              <a:buClr>
                <a:srgbClr val="000000"/>
              </a:buClr>
              <a:buSzTx/>
              <a:buFontTx/>
              <a:buNone/>
              <a:tabLst/>
              <a:defRPr/>
            </a:pPr>
            <a:r>
              <a:rPr kumimoji="0" lang="en-IE" sz="1150" b="1" i="0" u="sng" strike="noStrike" kern="0" cap="none" spc="0" normalizeH="0" baseline="0" noProof="0" dirty="0" smtClean="0">
                <a:ln>
                  <a:noFill/>
                </a:ln>
                <a:solidFill>
                  <a:srgbClr val="000000"/>
                </a:solidFill>
                <a:effectLst/>
                <a:uLnTx/>
                <a:uFillTx/>
                <a:latin typeface="Arial"/>
                <a:ea typeface="+mn-ea"/>
                <a:cs typeface="Arial" pitchFamily="34" charset="0"/>
              </a:rPr>
              <a:t>Supervisor / Career Counselor:</a:t>
            </a:r>
          </a:p>
          <a:p>
            <a:pPr marL="342900" marR="0" lvl="0" indent="-342900" defTabSz="914400" eaLnBrk="1" fontAlgn="base" latinLnBrk="0" hangingPunct="1">
              <a:lnSpc>
                <a:spcPct val="100000"/>
              </a:lnSpc>
              <a:spcBef>
                <a:spcPct val="20000"/>
              </a:spcBef>
              <a:spcAft>
                <a:spcPct val="0"/>
              </a:spcAft>
              <a:buClr>
                <a:srgbClr val="000000"/>
              </a:buClr>
              <a:buSzTx/>
              <a:buFontTx/>
              <a:buNone/>
              <a:tabLst/>
              <a:defRPr/>
            </a:pPr>
            <a:r>
              <a:rPr kumimoji="0" lang="en-US" sz="1150" b="0" i="1" u="none" strike="noStrike" kern="0" cap="none" spc="0" normalizeH="0" baseline="0" noProof="0" dirty="0" smtClean="0">
                <a:ln>
                  <a:noFill/>
                </a:ln>
                <a:solidFill>
                  <a:srgbClr val="000000"/>
                </a:solidFill>
                <a:effectLst/>
                <a:uLnTx/>
                <a:uFillTx/>
                <a:latin typeface="Arial"/>
                <a:ea typeface="+mn-ea"/>
                <a:cs typeface="Arial" pitchFamily="34" charset="0"/>
              </a:rPr>
              <a:t>Estimated Effort: 20-30 minutes for each proficiency to be validated, per employee, if required</a:t>
            </a:r>
            <a:endParaRPr kumimoji="0" lang="en-IE" sz="1150" b="1" i="0" u="sng" strike="noStrike" kern="0" cap="none" spc="0" normalizeH="0" baseline="0" noProof="0" dirty="0" smtClean="0">
              <a:ln>
                <a:noFill/>
              </a:ln>
              <a:solidFill>
                <a:srgbClr val="000000"/>
              </a:solidFill>
              <a:effectLst/>
              <a:uLnTx/>
              <a:uFillTx/>
              <a:latin typeface="Arial"/>
              <a:ea typeface="+mn-ea"/>
              <a:cs typeface="Arial" pitchFamily="34" charset="0"/>
            </a:endParaRPr>
          </a:p>
          <a:p>
            <a:pPr marL="228600" marR="0" lvl="0" indent="-228600" defTabSz="914400" eaLnBrk="1" fontAlgn="base" latinLnBrk="0" hangingPunct="1">
              <a:lnSpc>
                <a:spcPct val="100000"/>
              </a:lnSpc>
              <a:spcBef>
                <a:spcPct val="20000"/>
              </a:spcBef>
              <a:spcAft>
                <a:spcPct val="0"/>
              </a:spcAft>
              <a:buClr>
                <a:srgbClr val="000000"/>
              </a:buClr>
              <a:buSzTx/>
              <a:buFont typeface="Arial" pitchFamily="34" charset="0"/>
              <a:buChar char="•"/>
              <a:tabLst/>
              <a:defRPr/>
            </a:pPr>
            <a:r>
              <a:rPr kumimoji="0" lang="en-US" sz="1150" b="0" i="0" u="none" strike="noStrike" kern="0" cap="none" spc="0" normalizeH="0" baseline="0" noProof="0" dirty="0" smtClean="0">
                <a:ln>
                  <a:noFill/>
                </a:ln>
                <a:solidFill>
                  <a:srgbClr val="000000"/>
                </a:solidFill>
                <a:effectLst/>
                <a:uLnTx/>
                <a:uFillTx/>
                <a:latin typeface="Arial"/>
                <a:ea typeface="+mn-ea"/>
                <a:cs typeface="Arial" pitchFamily="34" charset="0"/>
              </a:rPr>
              <a:t>Validate counselees’ assessments, if required.</a:t>
            </a:r>
          </a:p>
          <a:p>
            <a:pPr marL="228600" marR="0" lvl="0" indent="-228600" defTabSz="914400" eaLnBrk="1" fontAlgn="base" latinLnBrk="0" hangingPunct="1">
              <a:lnSpc>
                <a:spcPct val="100000"/>
              </a:lnSpc>
              <a:spcBef>
                <a:spcPct val="20000"/>
              </a:spcBef>
              <a:spcAft>
                <a:spcPct val="0"/>
              </a:spcAft>
              <a:buClr>
                <a:srgbClr val="000000"/>
              </a:buClr>
              <a:buSzTx/>
              <a:buFont typeface="Arial" pitchFamily="34" charset="0"/>
              <a:buChar char="•"/>
              <a:tabLst/>
              <a:defRPr/>
            </a:pPr>
            <a:r>
              <a:rPr kumimoji="0" lang="en-US" sz="1150" b="0" i="0" u="none" strike="noStrike" kern="0" cap="none" spc="0" normalizeH="0" baseline="0" noProof="0" dirty="0" smtClean="0">
                <a:ln>
                  <a:noFill/>
                </a:ln>
                <a:solidFill>
                  <a:srgbClr val="000000"/>
                </a:solidFill>
                <a:effectLst/>
                <a:uLnTx/>
                <a:uFillTx/>
                <a:latin typeface="Arial"/>
                <a:ea typeface="+mn-ea"/>
                <a:cs typeface="Arial" pitchFamily="34" charset="0"/>
              </a:rPr>
              <a:t>Understand counselee’s specialty assignments and proficiency levels going into Annual Review.  Be prepared to instruct the importance of counselees taking a competency assessment for each of their identified specialties, when CAMS is rolled out.</a:t>
            </a:r>
          </a:p>
          <a:p>
            <a:pPr marL="360363" marR="0" lvl="0" indent="-360363" defTabSz="914400" eaLnBrk="1" fontAlgn="base" latinLnBrk="0" hangingPunct="1">
              <a:lnSpc>
                <a:spcPct val="100000"/>
              </a:lnSpc>
              <a:spcBef>
                <a:spcPct val="20000"/>
              </a:spcBef>
              <a:spcAft>
                <a:spcPct val="0"/>
              </a:spcAft>
              <a:buClr>
                <a:srgbClr val="000000"/>
              </a:buClr>
              <a:buSzTx/>
              <a:buFont typeface="Wingdings" pitchFamily="2" charset="2"/>
              <a:buChar char="q"/>
              <a:tabLst/>
              <a:defRPr/>
            </a:pPr>
            <a:endParaRPr kumimoji="0" lang="en-US" sz="1150" b="0" i="0" u="none" strike="noStrike" kern="0" cap="none" spc="0" normalizeH="0" baseline="0" noProof="0" dirty="0" smtClean="0">
              <a:ln>
                <a:noFill/>
              </a:ln>
              <a:solidFill>
                <a:srgbClr val="000000"/>
              </a:solidFill>
              <a:effectLst/>
              <a:uLnTx/>
              <a:uFillTx/>
              <a:latin typeface="Arial"/>
              <a:ea typeface="+mn-ea"/>
              <a:cs typeface="Arial" pitchFamily="34" charset="0"/>
            </a:endParaRPr>
          </a:p>
          <a:p>
            <a:pPr marL="342900" marR="0" lvl="0" indent="-342900" defTabSz="914400" eaLnBrk="1" fontAlgn="base" latinLnBrk="0" hangingPunct="1">
              <a:lnSpc>
                <a:spcPct val="100000"/>
              </a:lnSpc>
              <a:spcBef>
                <a:spcPct val="20000"/>
              </a:spcBef>
              <a:spcAft>
                <a:spcPct val="0"/>
              </a:spcAft>
              <a:buClr>
                <a:srgbClr val="000000"/>
              </a:buClr>
              <a:buSzTx/>
              <a:buFontTx/>
              <a:buNone/>
              <a:tabLst/>
              <a:defRPr/>
            </a:pPr>
            <a:r>
              <a:rPr kumimoji="0" lang="en-IE" sz="1150" b="1" i="0" u="sng" strike="noStrike" kern="0" cap="none" spc="0" normalizeH="0" baseline="0" noProof="0" dirty="0" smtClean="0">
                <a:ln>
                  <a:noFill/>
                </a:ln>
                <a:solidFill>
                  <a:srgbClr val="000000"/>
                </a:solidFill>
                <a:effectLst/>
                <a:uLnTx/>
                <a:uFillTx/>
                <a:latin typeface="Arial"/>
                <a:ea typeface="+mn-ea"/>
                <a:cs typeface="Arial" pitchFamily="34" charset="0"/>
              </a:rPr>
              <a:t>HR:</a:t>
            </a:r>
          </a:p>
          <a:p>
            <a:pPr marL="342900" marR="0" lvl="0" indent="-342900" defTabSz="914400" eaLnBrk="1" fontAlgn="base" latinLnBrk="0" hangingPunct="1">
              <a:lnSpc>
                <a:spcPct val="100000"/>
              </a:lnSpc>
              <a:spcBef>
                <a:spcPct val="20000"/>
              </a:spcBef>
              <a:spcAft>
                <a:spcPct val="0"/>
              </a:spcAft>
              <a:buClr>
                <a:srgbClr val="000000"/>
              </a:buClr>
              <a:buSzTx/>
              <a:buFontTx/>
              <a:buNone/>
              <a:tabLst/>
              <a:defRPr/>
            </a:pPr>
            <a:r>
              <a:rPr kumimoji="0" lang="en-US" sz="1150" b="0" i="1" u="none" strike="noStrike" kern="0" cap="none" spc="0" normalizeH="0" baseline="0" noProof="0" dirty="0" smtClean="0">
                <a:ln>
                  <a:noFill/>
                </a:ln>
                <a:solidFill>
                  <a:srgbClr val="000000"/>
                </a:solidFill>
                <a:effectLst/>
                <a:uLnTx/>
                <a:uFillTx/>
                <a:latin typeface="Arial"/>
                <a:ea typeface="+mn-ea"/>
                <a:cs typeface="Arial" pitchFamily="34" charset="0"/>
              </a:rPr>
              <a:t>Estimated Effort: Amount of support needed will vary depending on volume of queries</a:t>
            </a:r>
            <a:endParaRPr kumimoji="0" lang="en-IE" sz="1150" b="1" i="0" u="sng" strike="noStrike" kern="0" cap="none" spc="0" normalizeH="0" baseline="0" noProof="0" dirty="0" smtClean="0">
              <a:ln>
                <a:noFill/>
              </a:ln>
              <a:solidFill>
                <a:srgbClr val="000000"/>
              </a:solidFill>
              <a:effectLst/>
              <a:uLnTx/>
              <a:uFillTx/>
              <a:latin typeface="Arial"/>
              <a:ea typeface="+mn-ea"/>
              <a:cs typeface="Arial" pitchFamily="34" charset="0"/>
            </a:endParaRPr>
          </a:p>
          <a:p>
            <a:pPr marL="228600" marR="0" lvl="0" indent="-228600" defTabSz="914400" eaLnBrk="1" fontAlgn="base" latinLnBrk="0" hangingPunct="1">
              <a:lnSpc>
                <a:spcPct val="100000"/>
              </a:lnSpc>
              <a:spcBef>
                <a:spcPct val="20000"/>
              </a:spcBef>
              <a:spcAft>
                <a:spcPct val="0"/>
              </a:spcAft>
              <a:buClr>
                <a:srgbClr val="000000"/>
              </a:buClr>
              <a:buSzTx/>
              <a:buFont typeface="Arial" pitchFamily="34" charset="0"/>
              <a:buChar char="•"/>
              <a:tabLst/>
              <a:defRPr/>
            </a:pPr>
            <a:r>
              <a:rPr kumimoji="0" lang="en-US" sz="1150" b="0" i="0" u="none" strike="noStrike" kern="0" cap="none" spc="0" normalizeH="0" baseline="0" noProof="0" dirty="0" smtClean="0">
                <a:ln>
                  <a:noFill/>
                </a:ln>
                <a:solidFill>
                  <a:srgbClr val="000000"/>
                </a:solidFill>
                <a:effectLst/>
                <a:uLnTx/>
                <a:uFillTx/>
                <a:latin typeface="Arial"/>
                <a:ea typeface="+mn-ea"/>
                <a:cs typeface="Arial" pitchFamily="34" charset="0"/>
              </a:rPr>
              <a:t>Manage employee queries on the CAMS tool / process. Direct employees to the right person or escalate, for technical questions.</a:t>
            </a:r>
          </a:p>
        </p:txBody>
      </p:sp>
    </p:spTree>
    <p:extLst>
      <p:ext uri="{BB962C8B-B14F-4D97-AF65-F5344CB8AC3E}">
        <p14:creationId xmlns:p14="http://schemas.microsoft.com/office/powerpoint/2010/main" val="2541343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normAutofit/>
          </a:bodyPr>
          <a:lstStyle/>
          <a:p>
            <a:pPr marL="58738" lvl="0" indent="-58738" eaLnBrk="0" fontAlgn="base" hangingPunct="0">
              <a:lnSpc>
                <a:spcPct val="100000"/>
              </a:lnSpc>
              <a:spcAft>
                <a:spcPct val="0"/>
              </a:spcAft>
              <a:defRPr/>
            </a:pPr>
            <a:r>
              <a:rPr lang="en-US" sz="2400" dirty="0">
                <a:solidFill>
                  <a:srgbClr val="FF9900"/>
                </a:solidFill>
              </a:rPr>
              <a:t>Expected End State</a:t>
            </a:r>
            <a:endParaRPr lang="en-US" sz="2800" kern="0" dirty="0">
              <a:solidFill>
                <a:srgbClr val="FF9900"/>
              </a:solidFill>
            </a:endParaRPr>
          </a:p>
        </p:txBody>
      </p:sp>
      <p:sp>
        <p:nvSpPr>
          <p:cNvPr id="6" name="Content Placeholder 2"/>
          <p:cNvSpPr txBox="1">
            <a:spLocks/>
          </p:cNvSpPr>
          <p:nvPr/>
        </p:nvSpPr>
        <p:spPr bwMode="auto">
          <a:xfrm>
            <a:off x="301752" y="1251953"/>
            <a:ext cx="8394283" cy="4539247"/>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228600" marR="0" lvl="0" indent="-228600" algn="l" defTabSz="914400" rtl="0" eaLnBrk="1" fontAlgn="base" latinLnBrk="0" hangingPunct="1">
              <a:lnSpc>
                <a:spcPct val="100000"/>
              </a:lnSpc>
              <a:spcBef>
                <a:spcPct val="20000"/>
              </a:spcBef>
              <a:spcAft>
                <a:spcPct val="0"/>
              </a:spcAft>
              <a:buClr>
                <a:srgbClr val="000000"/>
              </a:buClr>
              <a:buSzTx/>
              <a:buFontTx/>
              <a:buChar char="•"/>
              <a:tabLst/>
              <a:defRPr/>
            </a:pP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A full picture of skills, specialties and proficiencies that our </a:t>
            </a:r>
            <a:r>
              <a:rPr lang="en-US" sz="1600" b="1" u="sng" kern="0" dirty="0">
                <a:solidFill>
                  <a:srgbClr val="000000"/>
                </a:solidFill>
                <a:latin typeface="Arial" pitchFamily="34" charset="0"/>
                <a:cs typeface="Arial" pitchFamily="34" charset="0"/>
              </a:rPr>
              <a:t>e</a:t>
            </a:r>
            <a:r>
              <a:rPr kumimoji="0" lang="en-US" sz="1600" b="1" i="0" u="sng"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mployees</a:t>
            </a: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use to develop their Roles and Specialty areas. </a:t>
            </a:r>
          </a:p>
          <a:p>
            <a:pPr marL="228600" marR="0" lvl="0" indent="-228600" algn="l" defTabSz="914400" rtl="0" eaLnBrk="1" fontAlgn="base" latinLnBrk="0" hangingPunct="1">
              <a:lnSpc>
                <a:spcPct val="100000"/>
              </a:lnSpc>
              <a:spcBef>
                <a:spcPct val="20000"/>
              </a:spcBef>
              <a:spcAft>
                <a:spcPct val="0"/>
              </a:spcAft>
              <a:buClr>
                <a:srgbClr val="000000"/>
              </a:buClr>
              <a:buSzTx/>
              <a:buFontTx/>
              <a:buChar char="•"/>
              <a:tabLst/>
              <a:defRPr/>
            </a:pPr>
            <a:endPar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228600" marR="0" lvl="0" indent="-228600" algn="l" defTabSz="914400" rtl="0" eaLnBrk="1" fontAlgn="base" latinLnBrk="0" hangingPunct="1">
              <a:lnSpc>
                <a:spcPct val="100000"/>
              </a:lnSpc>
              <a:spcBef>
                <a:spcPct val="20000"/>
              </a:spcBef>
              <a:spcAft>
                <a:spcPct val="0"/>
              </a:spcAft>
              <a:buClr>
                <a:srgbClr val="000000"/>
              </a:buClr>
              <a:buSzTx/>
              <a:buFontTx/>
              <a:buChar char="•"/>
              <a:tabLst/>
              <a:defRPr/>
            </a:pP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Validated and trusted data on the Skills, Specialties and Proficiencies that our </a:t>
            </a:r>
            <a:r>
              <a:rPr kumimoji="0" lang="en-US" sz="1600" b="1" i="0" u="sng" strike="noStrike" kern="0" cap="none" spc="0" normalizeH="0" baseline="0" noProof="0" dirty="0" smtClean="0">
                <a:ln>
                  <a:noFill/>
                </a:ln>
                <a:solidFill>
                  <a:srgbClr val="000000"/>
                </a:solidFill>
                <a:effectLst/>
                <a:uLnTx/>
                <a:uFillTx/>
                <a:latin typeface="Arial" pitchFamily="34" charset="0"/>
                <a:ea typeface="+mn-ea"/>
                <a:cs typeface="Arial" pitchFamily="34" charset="0"/>
              </a:rPr>
              <a:t>Business Leaders </a:t>
            </a: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can use for planning and decision making.</a:t>
            </a:r>
          </a:p>
          <a:p>
            <a:pPr marL="228600" marR="0" lvl="0" indent="-228600" algn="l" defTabSz="914400" rtl="0" eaLnBrk="1" fontAlgn="base" latinLnBrk="0" hangingPunct="1">
              <a:lnSpc>
                <a:spcPct val="100000"/>
              </a:lnSpc>
              <a:spcBef>
                <a:spcPct val="20000"/>
              </a:spcBef>
              <a:spcAft>
                <a:spcPct val="0"/>
              </a:spcAft>
              <a:buClr>
                <a:srgbClr val="000000"/>
              </a:buClr>
              <a:buSzTx/>
              <a:buFontTx/>
              <a:buChar char="•"/>
              <a:tabLst/>
              <a:defRPr/>
            </a:pPr>
            <a:endPar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228600" marR="0" lvl="0" indent="-228600" algn="l" defTabSz="914400" rtl="0" eaLnBrk="1" fontAlgn="base" latinLnBrk="0" hangingPunct="1">
              <a:lnSpc>
                <a:spcPct val="100000"/>
              </a:lnSpc>
              <a:spcBef>
                <a:spcPct val="20000"/>
              </a:spcBef>
              <a:spcAft>
                <a:spcPct val="0"/>
              </a:spcAft>
              <a:buClr>
                <a:srgbClr val="000000"/>
              </a:buClr>
              <a:buSzTx/>
              <a:buFontTx/>
              <a:buChar char="•"/>
              <a:tabLst/>
              <a:defRPr/>
            </a:pP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Trusted data that our </a:t>
            </a:r>
            <a:r>
              <a:rPr kumimoji="0" lang="en-US" sz="1600" b="1" i="0" u="sng" strike="noStrike" kern="0" cap="none" spc="0" normalizeH="0" baseline="0" noProof="0" dirty="0" smtClean="0">
                <a:ln>
                  <a:noFill/>
                </a:ln>
                <a:solidFill>
                  <a:srgbClr val="000000"/>
                </a:solidFill>
                <a:effectLst/>
                <a:uLnTx/>
                <a:uFillTx/>
                <a:latin typeface="Arial" pitchFamily="34" charset="0"/>
                <a:ea typeface="+mn-ea"/>
                <a:cs typeface="Arial" pitchFamily="34" charset="0"/>
              </a:rPr>
              <a:t>processes</a:t>
            </a: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like Scheduling, Learning, and Recruiting use to make sound business decisions.</a:t>
            </a:r>
          </a:p>
          <a:p>
            <a:pPr marL="228600" marR="0" lvl="0" indent="-228600" algn="l" defTabSz="914400" rtl="0" eaLnBrk="1" fontAlgn="base" latinLnBrk="0" hangingPunct="1">
              <a:lnSpc>
                <a:spcPct val="100000"/>
              </a:lnSpc>
              <a:spcBef>
                <a:spcPct val="20000"/>
              </a:spcBef>
              <a:spcAft>
                <a:spcPct val="0"/>
              </a:spcAft>
              <a:buClr>
                <a:srgbClr val="000000"/>
              </a:buClr>
              <a:buSzTx/>
              <a:buFontTx/>
              <a:buChar char="•"/>
              <a:tabLst/>
              <a:defRPr/>
            </a:pPr>
            <a:endPar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228600" marR="0" lvl="0" indent="-228600" algn="l" defTabSz="914400" rtl="0" eaLnBrk="1" fontAlgn="base" latinLnBrk="0" hangingPunct="1">
              <a:lnSpc>
                <a:spcPct val="100000"/>
              </a:lnSpc>
              <a:spcBef>
                <a:spcPct val="20000"/>
              </a:spcBef>
              <a:spcAft>
                <a:spcPct val="0"/>
              </a:spcAft>
              <a:buClr>
                <a:srgbClr val="000000"/>
              </a:buClr>
              <a:buSzTx/>
              <a:buFontTx/>
              <a:buChar char="•"/>
              <a:tabLst/>
              <a:defRPr/>
            </a:pP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The concepts of Skills, Specialties, Proficiencies and their associated processes </a:t>
            </a:r>
            <a:r>
              <a:rPr kumimoji="0" lang="en-US" sz="1600" b="1" i="0" u="sng" strike="noStrike" kern="0" cap="none" spc="0" normalizeH="0" baseline="0" noProof="0" dirty="0" smtClean="0">
                <a:ln>
                  <a:noFill/>
                </a:ln>
                <a:solidFill>
                  <a:srgbClr val="000000"/>
                </a:solidFill>
                <a:effectLst/>
                <a:uLnTx/>
                <a:uFillTx/>
                <a:latin typeface="Arial" pitchFamily="34" charset="0"/>
                <a:ea typeface="+mn-ea"/>
                <a:cs typeface="Arial" pitchFamily="34" charset="0"/>
              </a:rPr>
              <a:t>ingrained</a:t>
            </a: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in our culture. </a:t>
            </a:r>
          </a:p>
          <a:p>
            <a:pPr marL="342900" marR="0" lvl="0" indent="-342900" algn="l" defTabSz="914400" rtl="0" eaLnBrk="1" fontAlgn="base" latinLnBrk="0" hangingPunct="1">
              <a:lnSpc>
                <a:spcPct val="100000"/>
              </a:lnSpc>
              <a:spcBef>
                <a:spcPct val="20000"/>
              </a:spcBef>
              <a:spcAft>
                <a:spcPct val="0"/>
              </a:spcAft>
              <a:buClr>
                <a:srgbClr val="000000"/>
              </a:buClr>
              <a:buSzTx/>
              <a:buFontTx/>
              <a:buChar char="•"/>
              <a:tabLst/>
              <a:defRPr/>
            </a:pP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826155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normAutofit/>
          </a:bodyPr>
          <a:lstStyle/>
          <a:p>
            <a:pPr marL="58738" lvl="0" indent="-58738" eaLnBrk="0" fontAlgn="base" hangingPunct="0">
              <a:lnSpc>
                <a:spcPct val="100000"/>
              </a:lnSpc>
              <a:spcAft>
                <a:spcPct val="0"/>
              </a:spcAft>
              <a:defRPr/>
            </a:pPr>
            <a:r>
              <a:rPr lang="en-US" sz="2400" dirty="0">
                <a:solidFill>
                  <a:srgbClr val="FF9900"/>
                </a:solidFill>
              </a:rPr>
              <a:t>Competency Training Modules</a:t>
            </a:r>
            <a:endParaRPr lang="en-US" sz="2400" dirty="0">
              <a:solidFill>
                <a:srgbClr val="FF9900"/>
              </a:solidFill>
            </a:endParaRPr>
          </a:p>
        </p:txBody>
      </p:sp>
      <p:sp>
        <p:nvSpPr>
          <p:cNvPr id="7" name="Content Placeholder 2"/>
          <p:cNvSpPr>
            <a:spLocks noGrp="1"/>
          </p:cNvSpPr>
          <p:nvPr>
            <p:ph idx="4294967295"/>
          </p:nvPr>
        </p:nvSpPr>
        <p:spPr>
          <a:xfrm>
            <a:off x="228600" y="1249251"/>
            <a:ext cx="8575675" cy="5125792"/>
          </a:xfrm>
          <a:prstGeom prst="rect">
            <a:avLst/>
          </a:prstGeom>
        </p:spPr>
        <p:txBody>
          <a:bodyPr/>
          <a:lstStyle/>
          <a:p>
            <a:pPr>
              <a:spcBef>
                <a:spcPts val="0"/>
              </a:spcBef>
            </a:pPr>
            <a:r>
              <a:rPr lang="en-US" sz="1100" b="1" dirty="0" smtClean="0">
                <a:latin typeface="+mj-lt"/>
              </a:rPr>
              <a:t>Module </a:t>
            </a:r>
            <a:r>
              <a:rPr lang="en-US" sz="1100" b="1" dirty="0" smtClean="0">
                <a:latin typeface="+mj-lt"/>
              </a:rPr>
              <a:t>1 </a:t>
            </a:r>
            <a:r>
              <a:rPr lang="en-US" sz="1100" b="1" dirty="0" smtClean="0">
                <a:latin typeface="+mj-lt"/>
              </a:rPr>
              <a:t>- Competency Assessment Overview</a:t>
            </a:r>
          </a:p>
          <a:p>
            <a:pPr lvl="1">
              <a:spcBef>
                <a:spcPts val="0"/>
              </a:spcBef>
            </a:pPr>
            <a:r>
              <a:rPr lang="en-US" sz="1100" b="1" i="1" dirty="0" smtClean="0">
                <a:solidFill>
                  <a:srgbClr val="0069B8"/>
                </a:solidFill>
                <a:latin typeface="+mj-lt"/>
              </a:rPr>
              <a:t>All Accenture employees </a:t>
            </a:r>
            <a:r>
              <a:rPr lang="en-US" sz="1100" dirty="0" smtClean="0">
                <a:latin typeface="+mj-lt"/>
              </a:rPr>
              <a:t>are encouraged to take Module </a:t>
            </a:r>
            <a:r>
              <a:rPr lang="en-US" sz="1100" dirty="0" smtClean="0">
                <a:latin typeface="+mj-lt"/>
              </a:rPr>
              <a:t>1 </a:t>
            </a:r>
            <a:r>
              <a:rPr lang="en-US" sz="1100" dirty="0" smtClean="0">
                <a:latin typeface="+mj-lt"/>
              </a:rPr>
              <a:t>to understand the competency assessment process, the difference between certifications and assessments, how one is involved in the CAMS process, and the expected end state following a successful roll-out. </a:t>
            </a:r>
          </a:p>
          <a:p>
            <a:pPr>
              <a:spcBef>
                <a:spcPts val="0"/>
              </a:spcBef>
            </a:pPr>
            <a:endParaRPr lang="en-US" sz="1100" b="1" dirty="0" smtClean="0">
              <a:latin typeface="+mj-lt"/>
            </a:endParaRPr>
          </a:p>
          <a:p>
            <a:pPr>
              <a:spcBef>
                <a:spcPts val="0"/>
              </a:spcBef>
            </a:pPr>
            <a:r>
              <a:rPr lang="en-US" sz="1100" b="1" dirty="0" smtClean="0">
                <a:latin typeface="+mj-lt"/>
              </a:rPr>
              <a:t>Module </a:t>
            </a:r>
            <a:r>
              <a:rPr lang="en-US" sz="1100" b="1" dirty="0" smtClean="0">
                <a:latin typeface="+mj-lt"/>
              </a:rPr>
              <a:t>2 </a:t>
            </a:r>
            <a:r>
              <a:rPr lang="en-US" sz="1100" b="1" dirty="0" smtClean="0">
                <a:latin typeface="+mj-lt"/>
              </a:rPr>
              <a:t>- Competency Assessment Training for Employees</a:t>
            </a:r>
          </a:p>
          <a:p>
            <a:pPr lvl="1">
              <a:spcBef>
                <a:spcPts val="0"/>
              </a:spcBef>
            </a:pPr>
            <a:r>
              <a:rPr lang="en-US" sz="1100" b="1" i="1" dirty="0" smtClean="0">
                <a:solidFill>
                  <a:srgbClr val="0069B8"/>
                </a:solidFill>
                <a:latin typeface="+mj-lt"/>
              </a:rPr>
              <a:t>All Accenture employees </a:t>
            </a:r>
            <a:r>
              <a:rPr lang="en-US" sz="1100" dirty="0" smtClean="0">
                <a:latin typeface="+mj-lt"/>
              </a:rPr>
              <a:t>are encouraged to take Module </a:t>
            </a:r>
            <a:r>
              <a:rPr lang="en-US" sz="1100" dirty="0" smtClean="0">
                <a:latin typeface="+mj-lt"/>
              </a:rPr>
              <a:t>2 </a:t>
            </a:r>
            <a:r>
              <a:rPr lang="en-US" sz="1100" dirty="0" smtClean="0">
                <a:latin typeface="+mj-lt"/>
              </a:rPr>
              <a:t>to learn how to complete a questionnaire and review their proficiency rating.  </a:t>
            </a:r>
          </a:p>
          <a:p>
            <a:pPr>
              <a:spcBef>
                <a:spcPts val="0"/>
              </a:spcBef>
            </a:pPr>
            <a:endParaRPr lang="en-US" sz="1100" b="1" dirty="0" smtClean="0">
              <a:latin typeface="+mj-lt"/>
            </a:endParaRPr>
          </a:p>
          <a:p>
            <a:pPr>
              <a:spcBef>
                <a:spcPts val="0"/>
              </a:spcBef>
            </a:pPr>
            <a:r>
              <a:rPr lang="en-US" sz="1100" b="1" dirty="0" smtClean="0">
                <a:latin typeface="+mj-lt"/>
              </a:rPr>
              <a:t>Module </a:t>
            </a:r>
            <a:r>
              <a:rPr lang="en-US" sz="1100" b="1" dirty="0" smtClean="0">
                <a:latin typeface="+mj-lt"/>
              </a:rPr>
              <a:t>3 </a:t>
            </a:r>
            <a:r>
              <a:rPr lang="en-US" sz="1100" b="1" dirty="0" smtClean="0">
                <a:latin typeface="+mj-lt"/>
              </a:rPr>
              <a:t>- Competency Assessment Training for Assessors</a:t>
            </a:r>
          </a:p>
          <a:p>
            <a:pPr lvl="1">
              <a:spcBef>
                <a:spcPts val="0"/>
              </a:spcBef>
            </a:pPr>
            <a:r>
              <a:rPr lang="en-US" sz="1100" b="1" i="1" dirty="0" smtClean="0">
                <a:solidFill>
                  <a:srgbClr val="0069B8"/>
                </a:solidFill>
              </a:rPr>
              <a:t>All Assessors (SME / Supervisor / Career Counselor) </a:t>
            </a:r>
            <a:r>
              <a:rPr lang="en-US" sz="1100" dirty="0" smtClean="0"/>
              <a:t>are encouraged to take Module </a:t>
            </a:r>
            <a:r>
              <a:rPr lang="en-US" sz="1100" dirty="0" smtClean="0"/>
              <a:t>3 </a:t>
            </a:r>
            <a:r>
              <a:rPr lang="en-US" sz="1100" dirty="0" smtClean="0"/>
              <a:t>to get tips on interview techniques and understand how to approve an assessment.</a:t>
            </a:r>
          </a:p>
          <a:p>
            <a:pPr>
              <a:spcBef>
                <a:spcPts val="0"/>
              </a:spcBef>
            </a:pPr>
            <a:endParaRPr lang="en-US" sz="1100" b="1" dirty="0" smtClean="0">
              <a:latin typeface="+mj-lt"/>
            </a:endParaRPr>
          </a:p>
          <a:p>
            <a:pPr>
              <a:spcBef>
                <a:spcPts val="0"/>
              </a:spcBef>
            </a:pPr>
            <a:r>
              <a:rPr lang="en-US" sz="1100" b="1" dirty="0" smtClean="0">
                <a:latin typeface="+mj-lt"/>
              </a:rPr>
              <a:t>Module </a:t>
            </a:r>
            <a:r>
              <a:rPr lang="en-US" sz="1100" b="1" dirty="0" smtClean="0">
                <a:latin typeface="+mj-lt"/>
              </a:rPr>
              <a:t>4 </a:t>
            </a:r>
            <a:r>
              <a:rPr lang="en-US" sz="1100" b="1" dirty="0" smtClean="0">
                <a:latin typeface="+mj-lt"/>
              </a:rPr>
              <a:t>- Competency Assessment Training for Capability Leads</a:t>
            </a:r>
          </a:p>
          <a:p>
            <a:pPr lvl="1">
              <a:spcBef>
                <a:spcPts val="0"/>
              </a:spcBef>
            </a:pPr>
            <a:r>
              <a:rPr lang="en-US" sz="1100" b="1" i="1" dirty="0" smtClean="0">
                <a:solidFill>
                  <a:srgbClr val="0069B8"/>
                </a:solidFill>
                <a:latin typeface="+mj-lt"/>
              </a:rPr>
              <a:t>All Capability Leads </a:t>
            </a:r>
            <a:r>
              <a:rPr lang="en-US" sz="1100" dirty="0" smtClean="0">
                <a:latin typeface="+mj-lt"/>
              </a:rPr>
              <a:t>are encouraged to take Module </a:t>
            </a:r>
            <a:r>
              <a:rPr lang="en-US" sz="1100" dirty="0" smtClean="0">
                <a:latin typeface="+mj-lt"/>
              </a:rPr>
              <a:t>4 </a:t>
            </a:r>
            <a:r>
              <a:rPr lang="en-US" sz="1100" dirty="0" smtClean="0">
                <a:latin typeface="+mj-lt"/>
              </a:rPr>
              <a:t>to be able to add / remove a SME (automatic and manual process) and how to add / remove an acting capability lead.</a:t>
            </a:r>
          </a:p>
          <a:p>
            <a:pPr lvl="1">
              <a:spcBef>
                <a:spcPts val="0"/>
              </a:spcBef>
            </a:pPr>
            <a:endParaRPr lang="en-US" sz="1100" b="1" i="1" dirty="0" smtClean="0">
              <a:solidFill>
                <a:srgbClr val="0069B8"/>
              </a:solidFill>
              <a:latin typeface="+mj-lt"/>
            </a:endParaRPr>
          </a:p>
          <a:p>
            <a:pPr>
              <a:spcBef>
                <a:spcPts val="0"/>
              </a:spcBef>
            </a:pPr>
            <a:r>
              <a:rPr lang="en-US" sz="1100" b="1" dirty="0" smtClean="0">
                <a:latin typeface="+mj-lt"/>
              </a:rPr>
              <a:t>Module </a:t>
            </a:r>
            <a:r>
              <a:rPr lang="en-US" sz="1100" b="1" dirty="0" smtClean="0">
                <a:latin typeface="+mj-lt"/>
              </a:rPr>
              <a:t>5 </a:t>
            </a:r>
            <a:r>
              <a:rPr lang="en-US" sz="1100" b="1" dirty="0" smtClean="0">
                <a:latin typeface="+mj-lt"/>
              </a:rPr>
              <a:t>- Competency Assessment Training for HR</a:t>
            </a:r>
          </a:p>
          <a:p>
            <a:pPr lvl="1">
              <a:spcBef>
                <a:spcPts val="0"/>
              </a:spcBef>
            </a:pPr>
            <a:r>
              <a:rPr lang="en-US" sz="1100" b="1" i="1" dirty="0" smtClean="0">
                <a:solidFill>
                  <a:srgbClr val="0069B8"/>
                </a:solidFill>
                <a:latin typeface="+mj-lt"/>
              </a:rPr>
              <a:t>All Accenture employees in HR </a:t>
            </a:r>
            <a:r>
              <a:rPr lang="en-US" sz="1100" dirty="0" smtClean="0">
                <a:latin typeface="+mj-lt"/>
              </a:rPr>
              <a:t>are encouraged to take Module </a:t>
            </a:r>
            <a:r>
              <a:rPr lang="en-US" sz="1100" dirty="0" smtClean="0">
                <a:latin typeface="+mj-lt"/>
              </a:rPr>
              <a:t>5 </a:t>
            </a:r>
            <a:r>
              <a:rPr lang="en-US" sz="1100" dirty="0" smtClean="0">
                <a:latin typeface="+mj-lt"/>
              </a:rPr>
              <a:t>to be clear on how to view assessment completion status and view assessment proficiency ratings.</a:t>
            </a:r>
          </a:p>
          <a:p>
            <a:pPr lvl="1">
              <a:spcBef>
                <a:spcPts val="0"/>
              </a:spcBef>
            </a:pPr>
            <a:endParaRPr lang="en-US" sz="1100" dirty="0" smtClean="0">
              <a:latin typeface="+mj-lt"/>
            </a:endParaRPr>
          </a:p>
          <a:p>
            <a:pPr>
              <a:spcBef>
                <a:spcPts val="0"/>
              </a:spcBef>
            </a:pPr>
            <a:r>
              <a:rPr lang="en-US" sz="1100" b="1" dirty="0" smtClean="0">
                <a:latin typeface="+mj-lt"/>
              </a:rPr>
              <a:t>Module </a:t>
            </a:r>
            <a:r>
              <a:rPr lang="en-US" sz="1100" b="1" dirty="0" smtClean="0">
                <a:latin typeface="+mj-lt"/>
              </a:rPr>
              <a:t>6 </a:t>
            </a:r>
            <a:r>
              <a:rPr lang="en-US" sz="1100" b="1" dirty="0" smtClean="0">
                <a:latin typeface="+mj-lt"/>
              </a:rPr>
              <a:t>- Competency Assessment Training for Admins</a:t>
            </a:r>
          </a:p>
          <a:p>
            <a:pPr lvl="1">
              <a:spcBef>
                <a:spcPts val="0"/>
              </a:spcBef>
            </a:pPr>
            <a:r>
              <a:rPr lang="en-US" sz="1100" b="1" i="1" dirty="0" smtClean="0">
                <a:solidFill>
                  <a:srgbClr val="0069B8"/>
                </a:solidFill>
                <a:latin typeface="+mj-lt"/>
              </a:rPr>
              <a:t>All Admins </a:t>
            </a:r>
            <a:r>
              <a:rPr lang="en-US" sz="1100" dirty="0" smtClean="0">
                <a:latin typeface="+mj-lt"/>
              </a:rPr>
              <a:t>are encouraged to take Module </a:t>
            </a:r>
            <a:r>
              <a:rPr lang="en-US" sz="1100" dirty="0" smtClean="0">
                <a:latin typeface="+mj-lt"/>
              </a:rPr>
              <a:t>6 </a:t>
            </a:r>
            <a:r>
              <a:rPr lang="en-US" sz="1100" dirty="0" smtClean="0">
                <a:latin typeface="+mj-lt"/>
              </a:rPr>
              <a:t>to learn all items necessary to successfully manage the operations of the tool.</a:t>
            </a:r>
          </a:p>
          <a:p>
            <a:pPr lvl="1">
              <a:spcBef>
                <a:spcPts val="0"/>
              </a:spcBef>
            </a:pPr>
            <a:endParaRPr lang="en-US" sz="1100" dirty="0" smtClean="0">
              <a:latin typeface="+mj-lt"/>
            </a:endParaRPr>
          </a:p>
          <a:p>
            <a:pPr>
              <a:spcBef>
                <a:spcPts val="0"/>
              </a:spcBef>
            </a:pPr>
            <a:r>
              <a:rPr lang="en-US" sz="1100" b="1" dirty="0"/>
              <a:t>Module </a:t>
            </a:r>
            <a:r>
              <a:rPr lang="en-US" sz="1100" b="1" dirty="0" smtClean="0"/>
              <a:t>7</a:t>
            </a:r>
            <a:r>
              <a:rPr lang="en-US" sz="1100" b="1" dirty="0" smtClean="0"/>
              <a:t> </a:t>
            </a:r>
            <a:r>
              <a:rPr lang="en-US" sz="1100" b="1" dirty="0"/>
              <a:t>- Competency Assessment Training for </a:t>
            </a:r>
            <a:r>
              <a:rPr lang="en-US" sz="1100" b="1" dirty="0" smtClean="0"/>
              <a:t>Supervisor</a:t>
            </a:r>
            <a:endParaRPr lang="en-US" sz="1100" b="1" dirty="0"/>
          </a:p>
          <a:p>
            <a:pPr lvl="1">
              <a:spcBef>
                <a:spcPts val="0"/>
              </a:spcBef>
            </a:pPr>
            <a:r>
              <a:rPr lang="en-US" sz="1100" b="1" i="1" dirty="0">
                <a:solidFill>
                  <a:srgbClr val="0069B8"/>
                </a:solidFill>
              </a:rPr>
              <a:t>All </a:t>
            </a:r>
            <a:r>
              <a:rPr lang="en-US" sz="1100" b="1" i="1" dirty="0" smtClean="0">
                <a:solidFill>
                  <a:srgbClr val="0069B8"/>
                </a:solidFill>
              </a:rPr>
              <a:t>Supervisors </a:t>
            </a:r>
            <a:r>
              <a:rPr lang="en-US" sz="1100" dirty="0"/>
              <a:t>are encouraged to take Module </a:t>
            </a:r>
            <a:r>
              <a:rPr lang="en-US" sz="1100" dirty="0" smtClean="0"/>
              <a:t>7 </a:t>
            </a:r>
            <a:r>
              <a:rPr lang="en-US" sz="1100" dirty="0"/>
              <a:t>to be clear on how to view assessment completion status and view </a:t>
            </a:r>
            <a:r>
              <a:rPr lang="en-US" sz="1100" dirty="0" smtClean="0"/>
              <a:t>assessment history. </a:t>
            </a:r>
          </a:p>
          <a:p>
            <a:pPr marL="346075" lvl="1" indent="0">
              <a:spcBef>
                <a:spcPts val="0"/>
              </a:spcBef>
              <a:buNone/>
            </a:pPr>
            <a:r>
              <a:rPr lang="en-US" sz="1200" b="1" dirty="0" smtClean="0">
                <a:latin typeface="+mj-lt"/>
                <a:cs typeface="Arial" pitchFamily="34" charset="0"/>
              </a:rPr>
              <a:t>Note: All training is self-serve.  To access this training and additional support information on Competency, please visit the </a:t>
            </a:r>
            <a:r>
              <a:rPr lang="en-US" sz="1200" b="1" dirty="0" smtClean="0">
                <a:solidFill>
                  <a:srgbClr val="0070C0"/>
                </a:solidFill>
                <a:latin typeface="+mj-lt"/>
                <a:cs typeface="Arial" pitchFamily="34" charset="0"/>
                <a:hlinkClick r:id="rId2"/>
              </a:rPr>
              <a:t>Competency Architecture Support Site</a:t>
            </a:r>
            <a:r>
              <a:rPr lang="en-US" sz="1200" b="1" dirty="0" smtClean="0">
                <a:latin typeface="+mj-lt"/>
                <a:cs typeface="Arial" pitchFamily="34" charset="0"/>
              </a:rPr>
              <a:t>.</a:t>
            </a:r>
          </a:p>
        </p:txBody>
      </p:sp>
    </p:spTree>
    <p:extLst>
      <p:ext uri="{BB962C8B-B14F-4D97-AF65-F5344CB8AC3E}">
        <p14:creationId xmlns:p14="http://schemas.microsoft.com/office/powerpoint/2010/main" val="3923106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ccenture_GreenAnemone">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ln w="38100"/>
      </a:spPr>
      <a:bodyPr lIns="182880" tIns="182880" rIns="182880" bIns="182880" anchor="t"/>
      <a:lstStyle>
        <a:defPPr marL="342900" marR="0" indent="-342900" algn="l" defTabSz="914400" rtl="0" eaLnBrk="1" fontAlgn="base" latinLnBrk="0" hangingPunct="1">
          <a:lnSpc>
            <a:spcPct val="100000"/>
          </a:lnSpc>
          <a:spcBef>
            <a:spcPct val="20000"/>
          </a:spcBef>
          <a:spcAft>
            <a:spcPct val="0"/>
          </a:spcAft>
          <a:buClr>
            <a:schemeClr val="tx1"/>
          </a:buClr>
          <a:buSzTx/>
          <a:buFontTx/>
          <a:buNone/>
          <a:tabLst/>
          <a:defRPr sz="1400" kern="0" dirty="0" smtClean="0">
            <a:latin typeface="+mj-lt"/>
            <a:cs typeface="Arial" pitchFamily="34" charset="0"/>
          </a:defRPr>
        </a:defPPr>
      </a:lstStyle>
      <a:style>
        <a:lnRef idx="1">
          <a:schemeClr val="accent1"/>
        </a:lnRef>
        <a:fillRef idx="2">
          <a:schemeClr val="accent1"/>
        </a:fillRef>
        <a:effectRef idx="1">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raining Document" ma:contentTypeID="0x010100E15CE61E16EA4562ABC5B02D96D994F2009EAE45CD7A974679A125FC880BD4542600ADC98FF8B76ACB488ED872B62ED6FA7B" ma:contentTypeVersion="5" ma:contentTypeDescription="Right Navigation Document" ma:contentTypeScope="" ma:versionID="53007934effc10b42f19d267d6946e3e">
  <xsd:schema xmlns:xsd="http://www.w3.org/2001/XMLSchema" xmlns:xs="http://www.w3.org/2001/XMLSchema" xmlns:p="http://schemas.microsoft.com/office/2006/metadata/properties" xmlns:ns1="http://schemas.microsoft.com/sharepoint/v3" xmlns:ns2="481a81d5-a239-413a-b4b3-fe37cdcccf1e" xmlns:ns3="481A81D5-A239-413A-B4B3-FE37CDCCCF1E" xmlns:ns4="http://schemas.microsoft.com/sharepoint/v4" targetNamespace="http://schemas.microsoft.com/office/2006/metadata/properties" ma:root="true" ma:fieldsID="a3cc971f2a41cb084d33699f5cd5de65" ns1:_="" ns2:_="" ns3:_="" ns4:_="">
    <xsd:import namespace="http://schemas.microsoft.com/sharepoint/v3"/>
    <xsd:import namespace="481a81d5-a239-413a-b4b3-fe37cdcccf1e"/>
    <xsd:import namespace="481A81D5-A239-413A-B4B3-FE37CDCCCF1E"/>
    <xsd:import namespace="http://schemas.microsoft.com/sharepoint/v4"/>
    <xsd:element name="properties">
      <xsd:complexType>
        <xsd:sequence>
          <xsd:element name="documentManagement">
            <xsd:complexType>
              <xsd:all>
                <xsd:element ref="ns2:HelpTitle"/>
                <xsd:element ref="ns2:LinkDescription" minOccurs="0"/>
                <xsd:element ref="ns2:DisplayLink" minOccurs="0"/>
                <xsd:element ref="ns1:Content_x0020_Owner" minOccurs="0"/>
                <xsd:element ref="ns2:HelpReviewDate" minOccurs="0"/>
                <xsd:element ref="ns2:HelpHierarchyType"/>
                <xsd:element ref="ns2:HelpHierarchy" minOccurs="0"/>
                <xsd:element ref="ns2:HelpHierarchyNew" minOccurs="0"/>
                <xsd:element ref="ns3:HelpEntities" minOccurs="0"/>
                <xsd:element ref="ns3:HelpCountries" minOccurs="0"/>
                <xsd:element ref="ns3:HelpRoles" minOccurs="0"/>
                <xsd:element ref="ns2:HelpStaticField" minOccurs="0"/>
                <xsd:element ref="ns2:HelpEntityClean" minOccurs="0"/>
                <xsd:element ref="ns2:HelpCountryClean" minOccurs="0"/>
                <xsd:element ref="ns2:HelpRoleClean" minOccurs="0"/>
                <xsd:element ref="ns2:Portal_x0020_Channel" minOccurs="0"/>
                <xsd:element ref="ns2:Portal_x0020_SubChannel"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ntent_x0020_Owner" ma:index="13" nillable="true" ma:displayName="Content Owner" ma:list="UserInfo" ma:SharePointGroup="0" ma:internalName="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81a81d5-a239-413a-b4b3-fe37cdcccf1e" elementFormDefault="qualified">
    <xsd:import namespace="http://schemas.microsoft.com/office/2006/documentManagement/types"/>
    <xsd:import namespace="http://schemas.microsoft.com/office/infopath/2007/PartnerControls"/>
    <xsd:element name="HelpTitle" ma:index="6" ma:displayName="Title" ma:description="Enter the title as it should appear to end users in the web part" ma:internalName="HelpTitle">
      <xsd:simpleType>
        <xsd:restriction base="dms:Text">
          <xsd:maxLength value="255"/>
        </xsd:restriction>
      </xsd:simpleType>
    </xsd:element>
    <xsd:element name="LinkDescription" ma:index="11" nillable="true" ma:displayName="Tooltip" ma:description="Enter text to display upon hover." ma:internalName="LinkDescription">
      <xsd:simpleType>
        <xsd:restriction base="dms:Text">
          <xsd:maxLength value="255"/>
        </xsd:restriction>
      </xsd:simpleType>
    </xsd:element>
    <xsd:element name="DisplayLink" ma:index="12" nillable="true" ma:displayName="Display Link" ma:default="Yes" ma:format="RadioButtons" ma:internalName="DisplayLink">
      <xsd:simpleType>
        <xsd:restriction base="dms:Choice">
          <xsd:enumeration value="Yes"/>
          <xsd:enumeration value="No"/>
        </xsd:restriction>
      </xsd:simpleType>
    </xsd:element>
    <xsd:element name="HelpReviewDate" ma:index="14" nillable="true" ma:displayName="Review Date" ma:format="DateOnly" ma:internalName="HelpReviewDate">
      <xsd:simpleType>
        <xsd:restriction base="dms:DateTime"/>
      </xsd:simpleType>
    </xsd:element>
    <xsd:element name="HelpHierarchyType" ma:index="15" ma:displayName="Hierarchy Association" ma:default="All levels" ma:description="Selecting &quot;All levels&quot; will display the link/doc in the web part at all times.  Selecting &quot;Home page&quot; will display the link/doc only when on the home page.  Selecting &quot;Hierarchy level one and below&quot; will display the link/doc for the specified level one hierarchy topic as selected in the &quot;Tagged Hierarchy&quot; field and all hierarchy subtopics.  Selecting &quot;Specific hierarchy level&quot; will display the link/doc at the specific hiearchy level specified in the Tagged Hierarchy field." ma:internalName="HelpHierarchyType">
      <xsd:simpleType>
        <xsd:restriction base="dms:Choice">
          <xsd:enumeration value="All levels"/>
          <xsd:enumeration value="Home page"/>
          <xsd:enumeration value="Hierarchy level one and below"/>
          <xsd:enumeration value="Specific hierarchy level"/>
        </xsd:restriction>
      </xsd:simpleType>
    </xsd:element>
    <xsd:element name="HelpHierarchy" ma:index="16" nillable="true" ma:displayName="Old Tagged Hierarchy" ma:hidden="true" ma:internalName="HelpHierarchy">
      <xsd:simpleType>
        <xsd:restriction base="dms:Unknown"/>
      </xsd:simpleType>
    </xsd:element>
    <xsd:element name="HelpHierarchyNew" ma:index="17" nillable="true" ma:displayName="Tagged Hierarchy" ma:internalName="HelpHierarchyNew">
      <xsd:simpleType>
        <xsd:restriction base="dms:Unknown"/>
      </xsd:simpleType>
    </xsd:element>
    <xsd:element name="HelpStaticField" ma:index="22" nillable="true" ma:displayName="Static Text" ma:default="X" ma:description="Field used as helper in CAML queries. DO NOT DELETE OR CHANGE!!!" ma:hidden="true" ma:internalName="HelpStaticField" ma:readOnly="true">
      <xsd:simpleType>
        <xsd:restriction base="dms:Text"/>
      </xsd:simpleType>
    </xsd:element>
    <xsd:element name="HelpEntityClean" ma:index="23" nillable="true" ma:displayName="Search Entity" ma:list="c34fbf42-c6c3-47f7-94d7-5c5b1f64861f" ma:internalName="HelpEntityClean" ma:showField="Title">
      <xsd:complexType>
        <xsd:complexContent>
          <xsd:extension base="dms:MultiChoiceLookup">
            <xsd:sequence>
              <xsd:element name="Value" type="dms:Lookup" maxOccurs="unbounded" minOccurs="0" nillable="true"/>
            </xsd:sequence>
          </xsd:extension>
        </xsd:complexContent>
      </xsd:complexType>
    </xsd:element>
    <xsd:element name="HelpCountryClean" ma:index="24" nillable="true" ma:displayName="Search Country" ma:list="58748174-60dc-4353-8144-c7b80e023333" ma:internalName="HelpCountryClean" ma:showField="FilterCodeValue">
      <xsd:complexType>
        <xsd:complexContent>
          <xsd:extension base="dms:MultiChoiceLookup">
            <xsd:sequence>
              <xsd:element name="Value" type="dms:Lookup" maxOccurs="unbounded" minOccurs="0" nillable="true"/>
            </xsd:sequence>
          </xsd:extension>
        </xsd:complexContent>
      </xsd:complexType>
    </xsd:element>
    <xsd:element name="HelpRoleClean" ma:index="25" nillable="true" ma:displayName="Search Role" ma:list="0d9709ac-0725-41a1-a3eb-6cf5fef2ff87" ma:internalName="HelpRoleClean" ma:showField="Title">
      <xsd:complexType>
        <xsd:complexContent>
          <xsd:extension base="dms:MultiChoiceLookup">
            <xsd:sequence>
              <xsd:element name="Value" type="dms:Lookup" maxOccurs="unbounded" minOccurs="0" nillable="true"/>
            </xsd:sequence>
          </xsd:extension>
        </xsd:complexContent>
      </xsd:complexType>
    </xsd:element>
    <xsd:element name="Portal_x0020_Channel" ma:index="26" nillable="true" ma:displayName="Portal Channel" ma:description="Portal Channel" ma:internalName="Portal_x0020_Channel" ma:readOnly="true">
      <xsd:simpleType>
        <xsd:restriction base="dms:Unknown"/>
      </xsd:simpleType>
    </xsd:element>
    <xsd:element name="Portal_x0020_SubChannel" ma:index="27" nillable="true" ma:displayName="Portal Sub-Channel" ma:description="Portal SubChannel" ma:internalName="Portal_x0020_SubChannel"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81A81D5-A239-413A-B4B3-FE37CDCCCF1E" elementFormDefault="qualified">
    <xsd:import namespace="http://schemas.microsoft.com/office/2006/documentManagement/types"/>
    <xsd:import namespace="http://schemas.microsoft.com/office/infopath/2007/PartnerControls"/>
    <xsd:element name="HelpEntities" ma:index="18" nillable="true" ma:displayName="Entity" ma:list="c34fbf42-c6c3-47f7-94d7-5c5b1f64861f" ma:internalName="HelpEntities" ma:showField="Title">
      <xsd:complexType>
        <xsd:complexContent>
          <xsd:extension base="dms:MultiChoiceLookup">
            <xsd:sequence>
              <xsd:element name="Value" type="dms:Lookup" maxOccurs="unbounded" minOccurs="0" nillable="true"/>
            </xsd:sequence>
          </xsd:extension>
        </xsd:complexContent>
      </xsd:complexType>
    </xsd:element>
    <xsd:element name="HelpCountries" ma:index="19" nillable="true" ma:displayName="Country" ma:list="58748174-60dc-4353-8144-c7b80e023333" ma:internalName="HelpCountries" ma:showField="Title">
      <xsd:complexType>
        <xsd:complexContent>
          <xsd:extension base="dms:MultiChoiceLookup">
            <xsd:sequence>
              <xsd:element name="Value" type="dms:Lookup" maxOccurs="unbounded" minOccurs="0" nillable="true"/>
            </xsd:sequence>
          </xsd:extension>
        </xsd:complexContent>
      </xsd:complexType>
    </xsd:element>
    <xsd:element name="HelpRoles" ma:index="20" nillable="true" ma:displayName="Role" ma:list="0d9709ac-0725-41a1-a3eb-6cf5fef2ff87" ma:internalName="HelpRoles" ma:showField="Titl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HelpHierarchyType xmlns="481a81d5-a239-413a-b4b3-fe37cdcccf1e">All levels</HelpHierarchyType>
    <LinkDescription xmlns="481a81d5-a239-413a-b4b3-fe37cdcccf1e" xsi:nil="true"/>
    <HelpHierarchyNew xmlns="481a81d5-a239-413a-b4b3-fe37cdcccf1e" xsi:nil="true"/>
    <HelpCountryClean xmlns="481a81d5-a239-413a-b4b3-fe37cdcccf1e"/>
    <DisplayLink xmlns="481a81d5-a239-413a-b4b3-fe37cdcccf1e">Yes</DisplayLink>
    <HelpEntities xmlns="481A81D5-A239-413A-B4B3-FE37CDCCCF1E"/>
    <HelpHierarchy xmlns="481a81d5-a239-413a-b4b3-fe37cdcccf1e" xsi:nil="true"/>
    <HelpRoleClean xmlns="481a81d5-a239-413a-b4b3-fe37cdcccf1e"/>
    <HelpReviewDate xmlns="481a81d5-a239-413a-b4b3-fe37cdcccf1e" xsi:nil="true"/>
    <HelpCountries xmlns="481A81D5-A239-413A-B4B3-FE37CDCCCF1E"/>
    <Content_x0020_Owner xmlns="http://schemas.microsoft.com/sharepoint/v3">
      <UserInfo>
        <DisplayName/>
        <AccountId xsi:nil="true"/>
        <AccountType/>
      </UserInfo>
    </Content_x0020_Owner>
    <HelpTitle xmlns="481a81d5-a239-413a-b4b3-fe37cdcccf1e">Module 01 - Competency Assessment Overview</HelpTitle>
    <HelpRoles xmlns="481A81D5-A239-413A-B4B3-FE37CDCCCF1E"/>
    <HelpEntityClean xmlns="481a81d5-a239-413a-b4b3-fe37cdcccf1e"/>
    <IconOverlay xmlns="http://schemas.microsoft.com/sharepoint/v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F22851-78ED-4C76-9CA8-723B2E3A8F48}"/>
</file>

<file path=customXml/itemProps2.xml><?xml version="1.0" encoding="utf-8"?>
<ds:datastoreItem xmlns:ds="http://schemas.openxmlformats.org/officeDocument/2006/customXml" ds:itemID="{B5958E3E-7DF6-4AD5-9106-11089A7E0ACA}"/>
</file>

<file path=customXml/itemProps3.xml><?xml version="1.0" encoding="utf-8"?>
<ds:datastoreItem xmlns:ds="http://schemas.openxmlformats.org/officeDocument/2006/customXml" ds:itemID="{4C2DEC5A-9A8A-4E65-8D82-A33493CEFEF3}"/>
</file>

<file path=docProps/app.xml><?xml version="1.0" encoding="utf-8"?>
<Properties xmlns="http://schemas.openxmlformats.org/officeDocument/2006/extended-properties" xmlns:vt="http://schemas.openxmlformats.org/officeDocument/2006/docPropsVTypes">
  <Template>Accenture_GreenAnemone</Template>
  <TotalTime>0</TotalTime>
  <Words>1200</Words>
  <Application>Microsoft Office PowerPoint</Application>
  <PresentationFormat>On-screen Show (4:3)</PresentationFormat>
  <Paragraphs>177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Accenture_GreenAnemone</vt:lpstr>
      <vt:lpstr>PowerPoint Presentation</vt:lpstr>
      <vt:lpstr>Table of Contents</vt:lpstr>
      <vt:lpstr>Competency Overview</vt:lpstr>
      <vt:lpstr>Purpose of CAMS</vt:lpstr>
      <vt:lpstr>Competency Assessment Process</vt:lpstr>
      <vt:lpstr>    Certification vs. Assessment</vt:lpstr>
      <vt:lpstr>CAMS Involvement, by Role</vt:lpstr>
      <vt:lpstr>Expected End State</vt:lpstr>
      <vt:lpstr>Competency Training Modules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2015-05-21T20:51:35Z</dcterms:created>
  <dcterms:modified xsi:type="dcterms:W3CDTF">2015-07-31T18:49:37Z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0x010100E15CE61E16EA4562ABC5B02D96D994F2009EAE45CD7A974679A125FC880BD4542600ADC98FF8B76ACB488ED872B62ED6FA7B</vt:lpwstr>
  </property>
  <property fmtid="{D5CDD505-2E9C-101B-9397-08002B2CF9AE}" pid="3" name="Version">
    <vt:i4>1</vt:i4>
  </property>
  <property fmtid="{D5CDD505-2E9C-101B-9397-08002B2CF9AE}" pid="4" name="CIO Capability">
    <vt:lpwstr>1</vt:lpwstr>
  </property>
  <property fmtid="{D5CDD505-2E9C-101B-9397-08002B2CF9AE}" pid="5" name="Release">
    <vt:lpwstr>8</vt:lpwstr>
  </property>
  <property fmtid="{D5CDD505-2E9C-101B-9397-08002B2CF9AE}" pid="6" name="ADT Project Name">
    <vt:lpwstr>7</vt:lpwstr>
  </property>
  <property fmtid="{D5CDD505-2E9C-101B-9397-08002B2CF9AE}" pid="7" name="Assigned To0">
    <vt:lpwstr>DIR\heather.t.robbins826</vt:lpwstr>
  </property>
  <property fmtid="{D5CDD505-2E9C-101B-9397-08002B2CF9AE}" pid="8" name="ADM Deliverable">
    <vt:lpwstr>483</vt:lpwstr>
  </property>
  <property fmtid="{D5CDD505-2E9C-101B-9397-08002B2CF9AE}" pid="9" name="Status">
    <vt:lpwstr>11</vt:lpwstr>
  </property>
  <property fmtid="{D5CDD505-2E9C-101B-9397-08002B2CF9AE}" pid="10" name="CIO Owner">
    <vt:lpwstr>1</vt:lpwstr>
  </property>
</Properties>
</file>