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8"/>
  </p:notesMasterIdLst>
  <p:sldIdLst>
    <p:sldId id="272" r:id="rId3"/>
    <p:sldId id="297"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80239" autoAdjust="0"/>
  </p:normalViewPr>
  <p:slideViewPr>
    <p:cSldViewPr snapToGrid="0">
      <p:cViewPr varScale="1">
        <p:scale>
          <a:sx n="92" d="100"/>
          <a:sy n="92" d="100"/>
        </p:scale>
        <p:origin x="113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In the situation shown on the</a:t>
            </a:r>
            <a:r>
              <a:rPr lang="en-NZ" baseline="0" dirty="0"/>
              <a:t> bottom right, the invariant has been broken. In this case a cycle has been introduced. </a:t>
            </a:r>
            <a:endParaRPr lang="en-NZ" dirty="0"/>
          </a:p>
        </p:txBody>
      </p:sp>
    </p:spTree>
    <p:extLst>
      <p:ext uri="{BB962C8B-B14F-4D97-AF65-F5344CB8AC3E}">
        <p14:creationId xmlns:p14="http://schemas.microsoft.com/office/powerpoint/2010/main" val="1307801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74725" y="827088"/>
            <a:ext cx="4849813" cy="2728912"/>
          </a:xfrm>
          <a:ln/>
        </p:spPr>
      </p:sp>
      <p:sp>
        <p:nvSpPr>
          <p:cNvPr id="32771" name="Rectangle 3"/>
          <p:cNvSpPr>
            <a:spLocks noGrp="1" noChangeArrowheads="1"/>
          </p:cNvSpPr>
          <p:nvPr>
            <p:ph type="body" idx="1"/>
          </p:nvPr>
        </p:nvSpPr>
        <p:spPr>
          <a:xfrm>
            <a:off x="1208374" y="3803855"/>
            <a:ext cx="4607210" cy="53769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GB" altLang="en-US" dirty="0"/>
              <a:t>Child ordering – in the File store example, renaming a file means that its order within its parent might have to change</a:t>
            </a:r>
            <a:r>
              <a:rPr lang="en-GB" altLang="en-US" baseline="0" dirty="0"/>
              <a:t> (assuming alphabetical ordering).</a:t>
            </a:r>
          </a:p>
          <a:p>
            <a:pPr marL="171450" indent="-171450">
              <a:buFont typeface="Arial" panose="020B0604020202020204" pitchFamily="34" charset="0"/>
              <a:buChar char="•"/>
            </a:pPr>
            <a:r>
              <a:rPr lang="en-GB" altLang="en-US" baseline="0" dirty="0"/>
              <a:t>Cache invalidation – consider a Directory structure where a file buried deep in the structure is deleted. If parent Directories (following the path to the root) have cached their size, they’ll all have to update their cached size value.</a:t>
            </a:r>
            <a:endParaRPr lang="en-GB" altLang="en-US" dirty="0"/>
          </a:p>
        </p:txBody>
      </p:sp>
    </p:spTree>
    <p:extLst>
      <p:ext uri="{BB962C8B-B14F-4D97-AF65-F5344CB8AC3E}">
        <p14:creationId xmlns:p14="http://schemas.microsoft.com/office/powerpoint/2010/main" val="240656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74725" y="827088"/>
            <a:ext cx="4849813" cy="2728912"/>
          </a:xfrm>
          <a:ln/>
        </p:spPr>
      </p:sp>
      <p:sp>
        <p:nvSpPr>
          <p:cNvPr id="33795" name="Rectangle 3"/>
          <p:cNvSpPr>
            <a:spLocks noGrp="1" noChangeArrowheads="1"/>
          </p:cNvSpPr>
          <p:nvPr>
            <p:ph type="body" idx="1"/>
          </p:nvPr>
        </p:nvSpPr>
        <p:spPr>
          <a:xfrm>
            <a:off x="1208375" y="3803856"/>
            <a:ext cx="4608750" cy="537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anose="020B0604020202020204" pitchFamily="34" charset="0"/>
              <a:buNone/>
            </a:pPr>
            <a:r>
              <a:rPr lang="en-GB" altLang="en-US" dirty="0"/>
              <a:t>Easier to add new components:</a:t>
            </a:r>
          </a:p>
          <a:p>
            <a:pPr marL="171450" indent="-171450">
              <a:buFont typeface="Arial" panose="020B0604020202020204" pitchFamily="34" charset="0"/>
              <a:buChar char="•"/>
            </a:pPr>
            <a:r>
              <a:rPr lang="en-GB" altLang="en-US" dirty="0"/>
              <a:t>Add a new type of primitive file – e.g. an audio file – no existing Composite pattern classes need to change. Instances of the new file type automatically work with the existing structure.</a:t>
            </a:r>
          </a:p>
          <a:p>
            <a:pPr marL="171450" indent="-171450">
              <a:buFont typeface="Arial" panose="020B0604020202020204" pitchFamily="34" charset="0"/>
              <a:buChar char="•"/>
            </a:pPr>
            <a:r>
              <a:rPr lang="en-GB" altLang="en-US" dirty="0"/>
              <a:t>Client code also remains unchanged.</a:t>
            </a:r>
          </a:p>
          <a:p>
            <a:endParaRPr lang="en-GB" altLang="en-US" dirty="0"/>
          </a:p>
          <a:p>
            <a:r>
              <a:rPr lang="en-GB" altLang="en-US" dirty="0"/>
              <a:t>Overly general design:</a:t>
            </a:r>
          </a:p>
          <a:p>
            <a:pPr marL="171450" indent="-171450">
              <a:buFont typeface="Arial" panose="020B0604020202020204" pitchFamily="34" charset="0"/>
              <a:buChar char="•"/>
            </a:pPr>
            <a:r>
              <a:rPr lang="en-GB" altLang="en-US" dirty="0"/>
              <a:t>E.g. adding a subclass of Directory named </a:t>
            </a:r>
            <a:r>
              <a:rPr lang="en-GB" altLang="en-US" dirty="0" err="1"/>
              <a:t>WWWCache</a:t>
            </a:r>
            <a:r>
              <a:rPr lang="en-GB" altLang="en-US" dirty="0"/>
              <a:t> – it should only</a:t>
            </a:r>
            <a:r>
              <a:rPr lang="en-GB" altLang="en-US" baseline="0" dirty="0"/>
              <a:t> store HTML Files (assume class </a:t>
            </a:r>
            <a:r>
              <a:rPr lang="en-GB" altLang="en-US" baseline="0" dirty="0" err="1"/>
              <a:t>HtmlFile</a:t>
            </a:r>
            <a:r>
              <a:rPr lang="en-GB" altLang="en-US" baseline="0" dirty="0"/>
              <a:t> inherits class File). </a:t>
            </a:r>
            <a:r>
              <a:rPr lang="en-GB" altLang="en-US" dirty="0"/>
              <a:t>The add() method of </a:t>
            </a:r>
            <a:r>
              <a:rPr lang="en-GB" altLang="en-US" dirty="0" err="1"/>
              <a:t>WWWCache</a:t>
            </a:r>
            <a:r>
              <a:rPr lang="en-GB" altLang="en-US" dirty="0"/>
              <a:t> would have to code a run-time check (using</a:t>
            </a:r>
            <a:r>
              <a:rPr lang="en-GB" altLang="en-US" baseline="0" dirty="0"/>
              <a:t> </a:t>
            </a:r>
            <a:r>
              <a:rPr lang="en-GB" altLang="en-US" baseline="0" dirty="0" err="1"/>
              <a:t>instanceof</a:t>
            </a:r>
            <a:r>
              <a:rPr lang="en-GB" altLang="en-US" baseline="0" dirty="0"/>
              <a:t>) </a:t>
            </a:r>
            <a:r>
              <a:rPr lang="en-GB" altLang="en-US" dirty="0"/>
              <a:t>to ensure that the type of file is HTML. The check cannot be performed at</a:t>
            </a:r>
            <a:r>
              <a:rPr lang="en-GB" altLang="en-US" baseline="0" dirty="0"/>
              <a:t> compile time.</a:t>
            </a:r>
            <a:endParaRPr lang="en-GB" altLang="en-US" dirty="0"/>
          </a:p>
        </p:txBody>
      </p:sp>
    </p:spTree>
    <p:extLst>
      <p:ext uri="{BB962C8B-B14F-4D97-AF65-F5344CB8AC3E}">
        <p14:creationId xmlns:p14="http://schemas.microsoft.com/office/powerpoint/2010/main" val="2779170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74725" y="827088"/>
            <a:ext cx="4849813" cy="2728912"/>
          </a:xfrm>
          <a:ln/>
        </p:spPr>
      </p:sp>
      <p:sp>
        <p:nvSpPr>
          <p:cNvPr id="34819" name="Rectangle 3"/>
          <p:cNvSpPr>
            <a:spLocks noGrp="1" noChangeArrowheads="1"/>
          </p:cNvSpPr>
          <p:nvPr>
            <p:ph type="body" idx="1"/>
          </p:nvPr>
        </p:nvSpPr>
        <p:spPr>
          <a:xfrm>
            <a:off x="1208374" y="3803855"/>
            <a:ext cx="4607210" cy="53769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GB" altLang="en-US" dirty="0"/>
              <a:t>Known to work – design patterns represent</a:t>
            </a:r>
            <a:r>
              <a:rPr lang="en-GB" altLang="en-US" baseline="0" dirty="0"/>
              <a:t> “</a:t>
            </a:r>
            <a:r>
              <a:rPr lang="en-GB" altLang="en-US" dirty="0"/>
              <a:t>best practise”.</a:t>
            </a:r>
          </a:p>
          <a:p>
            <a:pPr marL="171450" indent="-171450">
              <a:buFont typeface="Arial" panose="020B0604020202020204" pitchFamily="34" charset="0"/>
              <a:buChar char="•"/>
            </a:pPr>
            <a:r>
              <a:rPr lang="en-GB" altLang="en-US" dirty="0"/>
              <a:t>Sufficiently abstract – patterns are widely applicable and are intended to be refined to meet the needs of a particular context.</a:t>
            </a:r>
          </a:p>
          <a:p>
            <a:pPr marL="171450" indent="-171450">
              <a:buFont typeface="Arial" panose="020B0604020202020204" pitchFamily="34" charset="0"/>
              <a:buChar char="•"/>
            </a:pPr>
            <a:r>
              <a:rPr lang="en-GB" altLang="en-US" dirty="0"/>
              <a:t>Common vocabulary – e.g. the Composite</a:t>
            </a:r>
            <a:r>
              <a:rPr lang="en-GB" altLang="en-US" baseline="0" dirty="0"/>
              <a:t> </a:t>
            </a:r>
            <a:r>
              <a:rPr lang="en-GB" altLang="en-US" dirty="0"/>
              <a:t>pattern – designers know what this means. In describing</a:t>
            </a:r>
            <a:r>
              <a:rPr lang="en-GB" altLang="en-US" baseline="0" dirty="0"/>
              <a:t> the design of software to a colleague, you can talk in terms of relatively high-level concepts (design patterns) rather than individual classes. Patterns are l</a:t>
            </a:r>
            <a:r>
              <a:rPr lang="en-GB" altLang="en-US" dirty="0"/>
              <a:t>ike algorithms such as Linear Search</a:t>
            </a:r>
            <a:r>
              <a:rPr lang="en-GB" altLang="en-US" baseline="0" dirty="0"/>
              <a:t> and Binary Search – everyone knows the basic ideas of these algorithms and when they’re applicable.</a:t>
            </a:r>
          </a:p>
          <a:p>
            <a:pPr marL="171450" indent="-171450">
              <a:buFont typeface="Arial" panose="020B0604020202020204" pitchFamily="34" charset="0"/>
              <a:buChar char="•"/>
            </a:pPr>
            <a:r>
              <a:rPr lang="en-GB" altLang="en-US" dirty="0"/>
              <a:t>Documentation – developers are able to understand a system more quickly if they know a familiar pattern has been used.</a:t>
            </a:r>
          </a:p>
          <a:p>
            <a:pPr marL="171450" indent="-171450">
              <a:buFont typeface="Arial" panose="020B0604020202020204" pitchFamily="34" charset="0"/>
              <a:buChar char="•"/>
            </a:pPr>
            <a:r>
              <a:rPr lang="en-GB" altLang="en-US" dirty="0"/>
              <a:t>Evolution – patterns typically give “rules” to follow. At evolution time, when</a:t>
            </a:r>
            <a:r>
              <a:rPr lang="en-GB" altLang="en-US" baseline="0" dirty="0"/>
              <a:t> modifying a piece of software, </a:t>
            </a:r>
            <a:r>
              <a:rPr lang="en-GB" altLang="en-US" dirty="0"/>
              <a:t>these rules should be maintained to make sure the benefits of using the pattern aren’t lost.</a:t>
            </a:r>
          </a:p>
          <a:p>
            <a:endParaRPr lang="en-GB" altLang="en-US" dirty="0"/>
          </a:p>
        </p:txBody>
      </p:sp>
    </p:spTree>
    <p:extLst>
      <p:ext uri="{BB962C8B-B14F-4D97-AF65-F5344CB8AC3E}">
        <p14:creationId xmlns:p14="http://schemas.microsoft.com/office/powerpoint/2010/main" val="352687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22275" y="1241425"/>
            <a:ext cx="5953125" cy="3349625"/>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Having built the tree structure of Directory and File instances, the program simply prints the amount of disk space used by the structure and the top-level directories. </a:t>
            </a:r>
          </a:p>
          <a:p>
            <a:pPr marL="171450" indent="-171450">
              <a:buFont typeface="Arial" panose="020B0604020202020204" pitchFamily="34" charset="0"/>
              <a:buChar char="•"/>
            </a:pPr>
            <a:r>
              <a:rPr lang="en-NZ" altLang="en-US" dirty="0"/>
              <a:t>It would be better if we had a graphical means of viewing and manipulating the structure.</a:t>
            </a:r>
            <a:endParaRPr lang="en-GB" altLang="en-US" dirty="0"/>
          </a:p>
        </p:txBody>
      </p:sp>
    </p:spTree>
    <p:extLst>
      <p:ext uri="{BB962C8B-B14F-4D97-AF65-F5344CB8AC3E}">
        <p14:creationId xmlns:p14="http://schemas.microsoft.com/office/powerpoint/2010/main" val="2827529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This is much better – we can much more easily navigate and browse the tree</a:t>
            </a:r>
            <a:r>
              <a:rPr lang="en-NZ" baseline="0" dirty="0"/>
              <a:t> structure, collapsing parts and expanding others.</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16</a:t>
            </a:fld>
            <a:endParaRPr lang="en-NZ"/>
          </a:p>
        </p:txBody>
      </p:sp>
    </p:spTree>
    <p:extLst>
      <p:ext uri="{BB962C8B-B14F-4D97-AF65-F5344CB8AC3E}">
        <p14:creationId xmlns:p14="http://schemas.microsoft.com/office/powerpoint/2010/main" val="197510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22275" y="1241425"/>
            <a:ext cx="5953125" cy="3349625"/>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err="1"/>
              <a:t>JTree</a:t>
            </a:r>
            <a:r>
              <a:rPr lang="en-NZ" altLang="en-US" dirty="0"/>
              <a:t> is a Swing component.</a:t>
            </a:r>
          </a:p>
          <a:p>
            <a:pPr marL="171450" indent="-171450">
              <a:buFont typeface="Arial" panose="020B0604020202020204" pitchFamily="34" charset="0"/>
              <a:buChar char="•"/>
            </a:pPr>
            <a:r>
              <a:rPr lang="en-NZ" altLang="en-US" dirty="0"/>
              <a:t>Consider interfaces to be contracts.</a:t>
            </a:r>
            <a:endParaRPr lang="en-GB" altLang="en-US" dirty="0"/>
          </a:p>
        </p:txBody>
      </p:sp>
    </p:spTree>
    <p:extLst>
      <p:ext uri="{BB962C8B-B14F-4D97-AF65-F5344CB8AC3E}">
        <p14:creationId xmlns:p14="http://schemas.microsoft.com/office/powerpoint/2010/main" val="3437854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a:t>
            </a:r>
            <a:r>
              <a:rPr lang="en-NZ" baseline="0" dirty="0"/>
              <a:t> poor design!</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18</a:t>
            </a:fld>
            <a:endParaRPr lang="en-NZ"/>
          </a:p>
        </p:txBody>
      </p:sp>
    </p:spTree>
    <p:extLst>
      <p:ext uri="{BB962C8B-B14F-4D97-AF65-F5344CB8AC3E}">
        <p14:creationId xmlns:p14="http://schemas.microsoft.com/office/powerpoint/2010/main" val="34059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err="1"/>
              <a:t>JTree</a:t>
            </a:r>
            <a:r>
              <a:rPr lang="en-NZ" baseline="0" dirty="0"/>
              <a:t> is a sophisticated component that has been purposefully developed to display and work with tree-based structures. It would be expensive to replicate its capability for the Directory browser application.</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19</a:t>
            </a:fld>
            <a:endParaRPr lang="en-NZ"/>
          </a:p>
        </p:txBody>
      </p:sp>
    </p:spTree>
    <p:extLst>
      <p:ext uri="{BB962C8B-B14F-4D97-AF65-F5344CB8AC3E}">
        <p14:creationId xmlns:p14="http://schemas.microsoft.com/office/powerpoint/2010/main" val="3533650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422275" y="1241425"/>
            <a:ext cx="5953125" cy="3349625"/>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First </a:t>
            </a:r>
            <a:r>
              <a:rPr lang="en-NZ" altLang="en-US" dirty="0" err="1"/>
              <a:t>param</a:t>
            </a:r>
            <a:r>
              <a:rPr lang="en-NZ" altLang="en-US" dirty="0"/>
              <a:t> of </a:t>
            </a:r>
            <a:r>
              <a:rPr lang="en-NZ" altLang="en-US" dirty="0" err="1"/>
              <a:t>getChild</a:t>
            </a:r>
            <a:r>
              <a:rPr lang="en-NZ" altLang="en-US" dirty="0"/>
              <a:t>() and </a:t>
            </a:r>
            <a:r>
              <a:rPr lang="en-NZ" altLang="en-US" dirty="0" err="1"/>
              <a:t>getIndexOf</a:t>
            </a:r>
            <a:r>
              <a:rPr lang="en-NZ" altLang="en-US" dirty="0"/>
              <a:t>() is a parent reference.</a:t>
            </a:r>
          </a:p>
        </p:txBody>
      </p:sp>
    </p:spTree>
    <p:extLst>
      <p:ext uri="{BB962C8B-B14F-4D97-AF65-F5344CB8AC3E}">
        <p14:creationId xmlns:p14="http://schemas.microsoft.com/office/powerpoint/2010/main" val="30376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83910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Note how the “target” interface (which is understood by classes</a:t>
            </a:r>
            <a:r>
              <a:rPr lang="en-NZ" baseline="0" dirty="0"/>
              <a:t> that use </a:t>
            </a:r>
            <a:r>
              <a:rPr lang="en-NZ" baseline="0" dirty="0" err="1"/>
              <a:t>TreeModel</a:t>
            </a:r>
            <a:r>
              <a:rPr lang="en-NZ" baseline="0" dirty="0"/>
              <a:t>, e.g. </a:t>
            </a:r>
            <a:r>
              <a:rPr lang="en-NZ" baseline="0" dirty="0" err="1"/>
              <a:t>JTree</a:t>
            </a:r>
            <a:r>
              <a:rPr lang="en-NZ" baseline="0" dirty="0"/>
              <a:t>) provides a “bridge” between </a:t>
            </a:r>
            <a:r>
              <a:rPr lang="en-NZ" baseline="0" dirty="0" err="1"/>
              <a:t>JTree</a:t>
            </a:r>
            <a:r>
              <a:rPr lang="en-NZ" baseline="0" dirty="0"/>
              <a:t> and the File/Directory classes. </a:t>
            </a:r>
          </a:p>
          <a:p>
            <a:pPr marL="171450" indent="-171450">
              <a:buFont typeface="Arial" panose="020B0604020202020204" pitchFamily="34" charset="0"/>
              <a:buChar char="•"/>
            </a:pPr>
            <a:r>
              <a:rPr lang="en-NZ" baseline="0" dirty="0"/>
              <a:t>A </a:t>
            </a:r>
            <a:r>
              <a:rPr lang="en-NZ" baseline="0" dirty="0" err="1"/>
              <a:t>JTree</a:t>
            </a:r>
            <a:r>
              <a:rPr lang="en-NZ" baseline="0" dirty="0"/>
              <a:t> object will be able to use the adapter to grab sufficient data in order to visualise a Directory structure without needing to know anything about Directory and File.</a:t>
            </a:r>
            <a:endParaRPr lang="en-GB" dirty="0"/>
          </a:p>
        </p:txBody>
      </p:sp>
      <p:sp>
        <p:nvSpPr>
          <p:cNvPr id="4" name="Slide Number Placeholder 3"/>
          <p:cNvSpPr>
            <a:spLocks noGrp="1"/>
          </p:cNvSpPr>
          <p:nvPr>
            <p:ph type="sldNum" sz="quarter" idx="10"/>
          </p:nvPr>
        </p:nvSpPr>
        <p:spPr/>
        <p:txBody>
          <a:bodyPr/>
          <a:lstStyle/>
          <a:p>
            <a:fld id="{61BA7EAD-B9D0-4709-A4F1-04AD9CC229EE}" type="slidenum">
              <a:rPr lang="en-NZ" smtClean="0"/>
              <a:t>22</a:t>
            </a:fld>
            <a:endParaRPr lang="en-NZ"/>
          </a:p>
        </p:txBody>
      </p:sp>
    </p:spTree>
    <p:extLst>
      <p:ext uri="{BB962C8B-B14F-4D97-AF65-F5344CB8AC3E}">
        <p14:creationId xmlns:p14="http://schemas.microsoft.com/office/powerpoint/2010/main" val="100019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22275" y="1241425"/>
            <a:ext cx="5953125" cy="3349625"/>
          </a:xfrm>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The implementation of</a:t>
            </a:r>
            <a:r>
              <a:rPr lang="en-NZ" altLang="en-US" baseline="0" dirty="0"/>
              <a:t> </a:t>
            </a:r>
            <a:r>
              <a:rPr lang="en-NZ" altLang="en-US" baseline="0" dirty="0" err="1"/>
              <a:t>FileStoreViewer</a:t>
            </a:r>
            <a:r>
              <a:rPr lang="en-NZ" altLang="en-US" baseline="0" dirty="0"/>
              <a:t> is slightly simplified. The code available on Cecil uses a </a:t>
            </a:r>
            <a:r>
              <a:rPr lang="en-NZ" altLang="en-US" baseline="0" dirty="0" err="1"/>
              <a:t>SwingWorker</a:t>
            </a:r>
            <a:r>
              <a:rPr lang="en-NZ" altLang="en-US" baseline="0" dirty="0"/>
              <a:t> to read the disk and build the representation in terms of Directory and File objects. While it’s doing this, a progress bar is displayed. See the code for details. </a:t>
            </a:r>
            <a:endParaRPr lang="en-NZ" altLang="en-US" dirty="0"/>
          </a:p>
        </p:txBody>
      </p:sp>
    </p:spTree>
    <p:extLst>
      <p:ext uri="{BB962C8B-B14F-4D97-AF65-F5344CB8AC3E}">
        <p14:creationId xmlns:p14="http://schemas.microsoft.com/office/powerpoint/2010/main" val="415836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22275" y="1241425"/>
            <a:ext cx="5953125" cy="3349625"/>
          </a:xfrm>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Flexibility –</a:t>
            </a:r>
            <a:r>
              <a:rPr lang="en-NZ" altLang="en-US" baseline="0" dirty="0"/>
              <a:t> e.g. the Swing framework includes a </a:t>
            </a:r>
            <a:r>
              <a:rPr lang="en-NZ" altLang="en-US" baseline="0" dirty="0" err="1"/>
              <a:t>JButton</a:t>
            </a:r>
            <a:r>
              <a:rPr lang="en-NZ" altLang="en-US" baseline="0" dirty="0"/>
              <a:t> class for buttons. To make the button do something when clicked, you implement the </a:t>
            </a:r>
            <a:r>
              <a:rPr lang="en-NZ" altLang="en-US" baseline="0" dirty="0" err="1"/>
              <a:t>ActionListener</a:t>
            </a:r>
            <a:r>
              <a:rPr lang="en-NZ" altLang="en-US" baseline="0" dirty="0"/>
              <a:t> interface and register an instance with a </a:t>
            </a:r>
            <a:r>
              <a:rPr lang="en-NZ" altLang="en-US" baseline="0" dirty="0" err="1"/>
              <a:t>JButton</a:t>
            </a:r>
            <a:r>
              <a:rPr lang="en-NZ" altLang="en-US" baseline="0" dirty="0"/>
              <a:t>. The </a:t>
            </a:r>
            <a:r>
              <a:rPr lang="en-NZ" altLang="en-US" baseline="0" dirty="0" err="1"/>
              <a:t>JButton</a:t>
            </a:r>
            <a:r>
              <a:rPr lang="en-NZ" altLang="en-US" baseline="0" dirty="0"/>
              <a:t> class itself is kept separate from its on-click behaviour. This means that it’s very easy to change the on-click behaviour associated with a button. </a:t>
            </a:r>
          </a:p>
          <a:p>
            <a:pPr marL="171450" indent="-171450">
              <a:buFont typeface="Arial" panose="020B0604020202020204" pitchFamily="34" charset="0"/>
              <a:buChar char="•"/>
            </a:pPr>
            <a:r>
              <a:rPr lang="en-NZ" altLang="en-US" baseline="0" dirty="0"/>
              <a:t>Reusability – similar to above – class </a:t>
            </a:r>
            <a:r>
              <a:rPr lang="en-NZ" altLang="en-US" baseline="0" dirty="0" err="1"/>
              <a:t>JButton</a:t>
            </a:r>
            <a:r>
              <a:rPr lang="en-NZ" altLang="en-US" baseline="0" dirty="0"/>
              <a:t> is a very reusable class. When writing different applications, you don’t need to write new subclasses of </a:t>
            </a:r>
            <a:r>
              <a:rPr lang="en-NZ" altLang="en-US" baseline="0" dirty="0" err="1"/>
              <a:t>Jbutton</a:t>
            </a:r>
            <a:r>
              <a:rPr lang="en-NZ" altLang="en-US" baseline="0" dirty="0"/>
              <a:t> that are specific to your application.</a:t>
            </a:r>
          </a:p>
          <a:p>
            <a:pPr marL="171450" indent="-171450">
              <a:buFont typeface="Arial" panose="020B0604020202020204" pitchFamily="34" charset="0"/>
              <a:buChar char="•"/>
            </a:pPr>
            <a:r>
              <a:rPr lang="en-NZ" altLang="en-US" baseline="0" dirty="0"/>
              <a:t>Robustness – framework classes are mature and tried-and-tested. Using them without modification remove the risk of introducing errors into the code. </a:t>
            </a:r>
            <a:endParaRPr lang="en-US" altLang="en-US" dirty="0"/>
          </a:p>
        </p:txBody>
      </p:sp>
    </p:spTree>
    <p:extLst>
      <p:ext uri="{BB962C8B-B14F-4D97-AF65-F5344CB8AC3E}">
        <p14:creationId xmlns:p14="http://schemas.microsoft.com/office/powerpoint/2010/main" val="142440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74725" y="827088"/>
            <a:ext cx="4849813" cy="2728912"/>
          </a:xfrm>
          <a:ln/>
        </p:spPr>
      </p:sp>
      <p:sp>
        <p:nvSpPr>
          <p:cNvPr id="33795" name="Rectangle 3"/>
          <p:cNvSpPr>
            <a:spLocks noGrp="1" noChangeArrowheads="1"/>
          </p:cNvSpPr>
          <p:nvPr>
            <p:ph type="body" idx="1"/>
          </p:nvPr>
        </p:nvSpPr>
        <p:spPr>
          <a:xfrm>
            <a:off x="1208181" y="3804555"/>
            <a:ext cx="4607018" cy="53769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t>Applicability. </a:t>
            </a:r>
          </a:p>
          <a:p>
            <a:pPr marL="628650" lvl="1" indent="-171450">
              <a:buFont typeface="Arial" panose="020B0604020202020204" pitchFamily="34" charset="0"/>
              <a:buChar char="•"/>
            </a:pPr>
            <a:r>
              <a:rPr lang="en-US" altLang="en-US" dirty="0"/>
              <a:t>Case 1 is where Directory/File are wanted to be reused, but they’re incompatible with </a:t>
            </a:r>
            <a:r>
              <a:rPr lang="en-US" altLang="en-US" dirty="0" err="1"/>
              <a:t>JTree</a:t>
            </a:r>
            <a:r>
              <a:rPr lang="en-US" altLang="en-US" dirty="0"/>
              <a:t>. </a:t>
            </a:r>
          </a:p>
          <a:p>
            <a:pPr marL="628650" lvl="1" indent="-171450">
              <a:buFont typeface="Arial" panose="020B0604020202020204" pitchFamily="34" charset="0"/>
              <a:buChar char="•"/>
            </a:pPr>
            <a:r>
              <a:rPr lang="en-US" altLang="en-US" dirty="0"/>
              <a:t>Case 2 is about framework development – write interfaces that are designed to be implemented by adapter classes so that classes like </a:t>
            </a:r>
            <a:r>
              <a:rPr lang="en-US" altLang="en-US" dirty="0" err="1"/>
              <a:t>JTree</a:t>
            </a:r>
            <a:r>
              <a:rPr lang="en-US" altLang="en-US" dirty="0"/>
              <a:t> can be widely </a:t>
            </a:r>
            <a:r>
              <a:rPr lang="en-US" altLang="en-US"/>
              <a:t>reused.</a:t>
            </a:r>
            <a:endParaRPr lang="en-US" altLang="en-US" dirty="0"/>
          </a:p>
        </p:txBody>
      </p:sp>
    </p:spTree>
    <p:extLst>
      <p:ext uri="{BB962C8B-B14F-4D97-AF65-F5344CB8AC3E}">
        <p14:creationId xmlns:p14="http://schemas.microsoft.com/office/powerpoint/2010/main" val="4053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74725" y="827088"/>
            <a:ext cx="4849813" cy="2728912"/>
          </a:xfrm>
          <a:ln/>
        </p:spPr>
      </p:sp>
      <p:sp>
        <p:nvSpPr>
          <p:cNvPr id="29699" name="Rectangle 3"/>
          <p:cNvSpPr>
            <a:spLocks noGrp="1" noChangeArrowheads="1"/>
          </p:cNvSpPr>
          <p:nvPr>
            <p:ph type="body" idx="1"/>
          </p:nvPr>
        </p:nvSpPr>
        <p:spPr>
          <a:xfrm>
            <a:off x="1208374" y="3803855"/>
            <a:ext cx="4607210" cy="53769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altLang="en-US" dirty="0"/>
              <a:t>Design patterns tend to offer desirable benefits e.g.:</a:t>
            </a:r>
          </a:p>
          <a:p>
            <a:pPr marL="628650" lvl="1" indent="-171450">
              <a:buFont typeface="Arial" panose="020B0604020202020204" pitchFamily="34" charset="0"/>
              <a:buChar char="•"/>
            </a:pPr>
            <a:r>
              <a:rPr lang="en-NZ" altLang="en-US" dirty="0"/>
              <a:t>Flexibility</a:t>
            </a:r>
            <a:r>
              <a:rPr lang="en-NZ" altLang="en-US" baseline="0" dirty="0"/>
              <a:t> (ease of change)</a:t>
            </a:r>
            <a:r>
              <a:rPr lang="en-NZ" altLang="en-US" dirty="0"/>
              <a:t> – they make a software system easier to change/modify in the future.</a:t>
            </a:r>
          </a:p>
          <a:p>
            <a:pPr marL="628650" lvl="1" indent="-171450">
              <a:buFont typeface="Arial" panose="020B0604020202020204" pitchFamily="34" charset="0"/>
              <a:buChar char="•"/>
            </a:pPr>
            <a:r>
              <a:rPr lang="en-NZ" altLang="en-US" dirty="0"/>
              <a:t>Reusability –</a:t>
            </a:r>
            <a:r>
              <a:rPr lang="en-NZ" altLang="en-US" baseline="0" dirty="0"/>
              <a:t> not having to reinvent the wheel, being able to reuse abstractions (classes) in diverse applications.</a:t>
            </a:r>
          </a:p>
          <a:p>
            <a:pPr marL="628650" lvl="1" indent="-171450">
              <a:buFont typeface="Arial" panose="020B0604020202020204" pitchFamily="34" charset="0"/>
              <a:buChar char="•"/>
            </a:pPr>
            <a:r>
              <a:rPr lang="en-NZ" altLang="en-US" baseline="0" dirty="0"/>
              <a:t>Robustness – safeguards against programmer error.</a:t>
            </a:r>
            <a:endParaRPr lang="en-GB" altLang="en-US" dirty="0"/>
          </a:p>
        </p:txBody>
      </p:sp>
    </p:spTree>
    <p:extLst>
      <p:ext uri="{BB962C8B-B14F-4D97-AF65-F5344CB8AC3E}">
        <p14:creationId xmlns:p14="http://schemas.microsoft.com/office/powerpoint/2010/main" val="232953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75938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88664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74725" y="827088"/>
            <a:ext cx="4849813" cy="2728912"/>
          </a:xfrm>
          <a:ln/>
        </p:spPr>
      </p:sp>
      <p:sp>
        <p:nvSpPr>
          <p:cNvPr id="30723" name="Rectangle 3"/>
          <p:cNvSpPr>
            <a:spLocks noGrp="1" noChangeArrowheads="1"/>
          </p:cNvSpPr>
          <p:nvPr>
            <p:ph type="body" idx="1"/>
          </p:nvPr>
        </p:nvSpPr>
        <p:spPr>
          <a:xfrm>
            <a:off x="1208374" y="3803855"/>
            <a:ext cx="4607210" cy="537692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t>In the AWT, Component is, sensibly, an abstract class.</a:t>
            </a:r>
          </a:p>
          <a:p>
            <a:pPr marL="171450" indent="-171450">
              <a:buFont typeface="Arial" panose="020B0604020202020204" pitchFamily="34" charset="0"/>
              <a:buChar char="•"/>
            </a:pPr>
            <a:r>
              <a:rPr lang="en-US" altLang="en-US" dirty="0"/>
              <a:t>In the File/Directory case, File isn’t abstract – this should be instantiated to represent simple files.</a:t>
            </a:r>
          </a:p>
        </p:txBody>
      </p:sp>
    </p:spTree>
    <p:extLst>
      <p:ext uri="{BB962C8B-B14F-4D97-AF65-F5344CB8AC3E}">
        <p14:creationId xmlns:p14="http://schemas.microsoft.com/office/powerpoint/2010/main" val="261288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409433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974725" y="827088"/>
            <a:ext cx="4849813" cy="2728912"/>
          </a:xfrm>
          <a:ln/>
        </p:spPr>
      </p:sp>
      <p:sp>
        <p:nvSpPr>
          <p:cNvPr id="31747" name="Rectangle 3"/>
          <p:cNvSpPr>
            <a:spLocks noGrp="1" noChangeArrowheads="1"/>
          </p:cNvSpPr>
          <p:nvPr>
            <p:ph type="body" idx="1"/>
          </p:nvPr>
        </p:nvSpPr>
        <p:spPr>
          <a:xfrm>
            <a:off x="1208375" y="3803856"/>
            <a:ext cx="4608750" cy="5378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GB" altLang="en-US" dirty="0"/>
              <a:t>Implementation for File/Directory available on Cecil.  This conforms to the design on the right that declares child management operations in the container (Directory) class.</a:t>
            </a:r>
          </a:p>
        </p:txBody>
      </p:sp>
    </p:spTree>
    <p:extLst>
      <p:ext uri="{BB962C8B-B14F-4D97-AF65-F5344CB8AC3E}">
        <p14:creationId xmlns:p14="http://schemas.microsoft.com/office/powerpoint/2010/main" val="332641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86642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1/7/2019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4"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FF3FF75-2B9A-4291-B8AB-39FA8051345F}" type="slidenum">
              <a:rPr lang="en-US"/>
              <a:pPr>
                <a:defRPr/>
              </a:pPr>
              <a:t>‹#›</a:t>
            </a:fld>
            <a:endParaRPr lang="en-US"/>
          </a:p>
        </p:txBody>
      </p:sp>
    </p:spTree>
    <p:extLst>
      <p:ext uri="{BB962C8B-B14F-4D97-AF65-F5344CB8AC3E}">
        <p14:creationId xmlns:p14="http://schemas.microsoft.com/office/powerpoint/2010/main" val="425523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609600" y="1885951"/>
            <a:ext cx="10905067" cy="200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48126"/>
            <a:ext cx="10905067" cy="200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SOFTENG 251</a:t>
            </a:r>
          </a:p>
        </p:txBody>
      </p:sp>
      <p:sp>
        <p:nvSpPr>
          <p:cNvPr id="6" name="Rectangle 6"/>
          <p:cNvSpPr>
            <a:spLocks noGrp="1" noChangeArrowheads="1"/>
          </p:cNvSpPr>
          <p:nvPr>
            <p:ph type="sldNum" sz="quarter" idx="11"/>
          </p:nvPr>
        </p:nvSpPr>
        <p:spPr>
          <a:ln/>
        </p:spPr>
        <p:txBody>
          <a:bodyPr/>
          <a:lstStyle>
            <a:lvl1pPr>
              <a:defRPr/>
            </a:lvl1pPr>
          </a:lstStyle>
          <a:p>
            <a:pPr>
              <a:defRPr/>
            </a:pPr>
            <a:fld id="{3CAEAF10-7140-4BFC-9B7A-AF4A47598133}" type="slidenum">
              <a:rPr lang="en-US"/>
              <a:pPr>
                <a:defRPr/>
              </a:pPr>
              <a:t>‹#›</a:t>
            </a:fld>
            <a:endParaRPr lang="en-US"/>
          </a:p>
        </p:txBody>
      </p:sp>
    </p:spTree>
    <p:extLst>
      <p:ext uri="{BB962C8B-B14F-4D97-AF65-F5344CB8AC3E}">
        <p14:creationId xmlns:p14="http://schemas.microsoft.com/office/powerpoint/2010/main" val="100052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5" name="Date Placeholder 4"/>
          <p:cNvSpPr>
            <a:spLocks noGrp="1"/>
          </p:cNvSpPr>
          <p:nvPr>
            <p:ph type="dt" sz="half" idx="10"/>
          </p:nvPr>
        </p:nvSpPr>
        <p:spPr/>
        <p:txBody>
          <a:bodyPr/>
          <a:lstStyle/>
          <a:p>
            <a:fld id="{1359EFBB-CFA1-4AA8-9123-F0B52DBD84FE}" type="datetime1">
              <a:rPr lang="en-US" smtClean="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1/7/2019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Programming for Industry</a:t>
            </a:r>
          </a:p>
          <a:p>
            <a:r>
              <a:rPr lang="en-US" dirty="0"/>
              <a:t>Lecture 15 – Introduction to Design Patterns</a:t>
            </a:r>
          </a:p>
          <a:p>
            <a:endParaRPr lang="en-US" dirty="0"/>
          </a:p>
        </p:txBody>
      </p:sp>
      <p:sp>
        <p:nvSpPr>
          <p:cNvPr id="4" name="Title 3"/>
          <p:cNvSpPr>
            <a:spLocks noGrp="1"/>
          </p:cNvSpPr>
          <p:nvPr>
            <p:ph type="ctrTitle"/>
          </p:nvPr>
        </p:nvSpPr>
        <p:spPr/>
        <p:txBody>
          <a:bodyPr/>
          <a:lstStyle/>
          <a:p>
            <a:r>
              <a:rPr lang="en-US" dirty="0"/>
              <a:t>COMPSCI 718</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normAutofit fontScale="90000"/>
          </a:bodyPr>
          <a:lstStyle/>
          <a:p>
            <a:r>
              <a:rPr lang="en-US" altLang="en-US" dirty="0"/>
              <a:t>Example: adding a new File to every top-level Directory in a collection</a:t>
            </a:r>
          </a:p>
        </p:txBody>
      </p:sp>
      <p:sp>
        <p:nvSpPr>
          <p:cNvPr id="14343" name="Text Box 8"/>
          <p:cNvSpPr txBox="1">
            <a:spLocks noChangeArrowheads="1"/>
          </p:cNvSpPr>
          <p:nvPr/>
        </p:nvSpPr>
        <p:spPr bwMode="auto">
          <a:xfrm>
            <a:off x="7406404" y="2541480"/>
            <a:ext cx="3841749" cy="989700"/>
          </a:xfrm>
          <a:prstGeom prst="roundRect">
            <a:avLst/>
          </a:prstGeom>
          <a:solidFill>
            <a:schemeClr val="accent3">
              <a:lumMod val="20000"/>
              <a:lumOff val="80000"/>
            </a:schemeClr>
          </a:solidFill>
          <a:ln>
            <a:noFill/>
          </a:ln>
          <a:extLst/>
        </p:spPr>
        <p:txBody>
          <a:bodyPr anchor="ctr">
            <a:no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GB" altLang="en-US" sz="1400" dirty="0">
                <a:latin typeface="+mn-lt"/>
              </a:rPr>
              <a:t>Where transparency is favoured, make all child management operations in the Leaf class throw an exception.</a:t>
            </a:r>
          </a:p>
        </p:txBody>
      </p:sp>
      <p:sp>
        <p:nvSpPr>
          <p:cNvPr id="14344" name="Text Box 9"/>
          <p:cNvSpPr txBox="1">
            <a:spLocks noChangeArrowheads="1"/>
          </p:cNvSpPr>
          <p:nvPr/>
        </p:nvSpPr>
        <p:spPr bwMode="auto">
          <a:xfrm>
            <a:off x="7406404" y="4855626"/>
            <a:ext cx="3841749" cy="1293971"/>
          </a:xfrm>
          <a:prstGeom prst="roundRect">
            <a:avLst/>
          </a:prstGeom>
          <a:solidFill>
            <a:schemeClr val="accent3">
              <a:lumMod val="20000"/>
              <a:lumOff val="80000"/>
            </a:schemeClr>
          </a:solidFill>
          <a:ln>
            <a:noFill/>
          </a:ln>
          <a:extLst/>
        </p:spPr>
        <p:txBody>
          <a:bodyPr wrap="square"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r>
              <a:rPr lang="en-GB" altLang="en-US" sz="1400" dirty="0">
                <a:latin typeface="+mn-lt"/>
              </a:rPr>
              <a:t>Where compile-time safety is required, accessing child management operations (defined in the Composite class) can only be done through a reference variable of the Composite type.</a:t>
            </a:r>
          </a:p>
        </p:txBody>
      </p:sp>
      <p:sp>
        <p:nvSpPr>
          <p:cNvPr id="2" name="Rectangle 1"/>
          <p:cNvSpPr/>
          <p:nvPr/>
        </p:nvSpPr>
        <p:spPr>
          <a:xfrm>
            <a:off x="495300" y="2236111"/>
            <a:ext cx="6720840" cy="1600438"/>
          </a:xfrm>
          <a:prstGeom prst="rect">
            <a:avLst/>
          </a:prstGeom>
          <a:ln>
            <a:solidFill>
              <a:schemeClr val="accent1"/>
            </a:solidFill>
          </a:ln>
        </p:spPr>
        <p:txBody>
          <a:bodyPr wrap="square">
            <a:spAutoFit/>
          </a:bodyPr>
          <a:lstStyle/>
          <a:p>
            <a:r>
              <a:rPr lang="en-NZ" sz="1400" dirty="0">
                <a:solidFill>
                  <a:srgbClr val="000000"/>
                </a:solidFill>
                <a:latin typeface="Consolas" panose="020B0609020204030204" pitchFamily="49" charset="0"/>
              </a:rPr>
              <a:t>File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a:t>
            </a:r>
            <a:endParaRPr lang="en-NZ" sz="1400" b="1" dirty="0">
              <a:solidFill>
                <a:srgbClr val="000000"/>
              </a:solidFill>
              <a:latin typeface="Consolas" panose="020B0609020204030204" pitchFamily="49" charset="0"/>
            </a:endParaRPr>
          </a:p>
          <a:p>
            <a:endParaRPr lang="en-NZ" sz="1400" dirty="0">
              <a:latin typeface="Consolas" panose="020B0609020204030204" pitchFamily="49" charset="0"/>
            </a:endParaRPr>
          </a:p>
          <a:p>
            <a:r>
              <a:rPr lang="en-NZ" sz="1400" b="1" dirty="0">
                <a:solidFill>
                  <a:srgbClr val="7F0055"/>
                </a:solidFill>
                <a:latin typeface="Consolas" panose="020B0609020204030204" pitchFamily="49" charset="0"/>
              </a:rPr>
              <a:t>try</a:t>
            </a:r>
            <a:r>
              <a:rPr lang="en-NZ" sz="1400" b="1" dirty="0">
                <a:solidFill>
                  <a:srgbClr val="000000"/>
                </a:solidFill>
                <a:latin typeface="Consolas" panose="020B0609020204030204" pitchFamily="49" charset="0"/>
              </a:rPr>
              <a:t> {</a:t>
            </a:r>
          </a:p>
          <a:p>
            <a:pPr lvl="1"/>
            <a:r>
              <a:rPr lang="en-NZ" sz="1400" dirty="0" err="1">
                <a:solidFill>
                  <a:srgbClr val="6A3E3E"/>
                </a:solidFill>
                <a:latin typeface="Consolas" panose="020B0609020204030204" pitchFamily="49" charset="0"/>
              </a:rPr>
              <a:t>parent</a:t>
            </a:r>
            <a:r>
              <a:rPr lang="en-NZ" sz="1400" dirty="0" err="1">
                <a:solidFill>
                  <a:srgbClr val="000000"/>
                </a:solidFill>
                <a:latin typeface="Consolas" panose="020B0609020204030204" pitchFamily="49" charset="0"/>
              </a:rPr>
              <a:t>.add</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File());</a:t>
            </a:r>
          </a:p>
          <a:p>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catch</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CompositeException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e</a:t>
            </a:r>
            <a:r>
              <a:rPr lang="en-NZ" sz="1400" b="1" dirty="0">
                <a:solidFill>
                  <a:srgbClr val="000000"/>
                </a:solidFill>
                <a:latin typeface="Consolas" panose="020B0609020204030204" pitchFamily="49" charset="0"/>
              </a:rPr>
              <a:t>) {</a:t>
            </a:r>
          </a:p>
          <a:p>
            <a:pPr lvl="1"/>
            <a:r>
              <a:rPr lang="en-NZ" sz="1400" dirty="0">
                <a:solidFill>
                  <a:srgbClr val="3F7F5F"/>
                </a:solidFill>
                <a:latin typeface="Consolas" panose="020B0609020204030204" pitchFamily="49" charset="0"/>
              </a:rPr>
              <a:t>/* Child management operation invoked on a primitive file. */</a:t>
            </a:r>
          </a:p>
          <a:p>
            <a:r>
              <a:rPr lang="en-NZ" sz="1400" dirty="0">
                <a:solidFill>
                  <a:srgbClr val="000000"/>
                </a:solidFill>
                <a:latin typeface="Consolas" panose="020B0609020204030204" pitchFamily="49" charset="0"/>
              </a:rPr>
              <a:t>}</a:t>
            </a:r>
            <a:endParaRPr lang="en-NZ" sz="1400" dirty="0"/>
          </a:p>
        </p:txBody>
      </p:sp>
      <p:sp>
        <p:nvSpPr>
          <p:cNvPr id="3" name="Rectangle 2"/>
          <p:cNvSpPr/>
          <p:nvPr/>
        </p:nvSpPr>
        <p:spPr>
          <a:xfrm>
            <a:off x="495300" y="5025559"/>
            <a:ext cx="6720840" cy="954107"/>
          </a:xfrm>
          <a:prstGeom prst="rect">
            <a:avLst/>
          </a:prstGeom>
          <a:ln>
            <a:solidFill>
              <a:schemeClr val="accent1"/>
            </a:solidFill>
          </a:ln>
        </p:spPr>
        <p:txBody>
          <a:bodyPr wrap="square">
            <a:spAutoFit/>
          </a:bodyPr>
          <a:lstStyle/>
          <a:p>
            <a:r>
              <a:rPr lang="en-NZ" sz="1400" dirty="0">
                <a:solidFill>
                  <a:srgbClr val="000000"/>
                </a:solidFill>
                <a:latin typeface="Consolas" panose="020B0609020204030204" pitchFamily="49" charset="0"/>
              </a:rPr>
              <a:t>File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a:t>
            </a:r>
            <a:endParaRPr lang="en-NZ" sz="1400" b="1" dirty="0">
              <a:solidFill>
                <a:srgbClr val="000000"/>
              </a:solidFill>
              <a:latin typeface="Consolas" panose="020B0609020204030204" pitchFamily="49" charset="0"/>
            </a:endParaRPr>
          </a:p>
          <a:p>
            <a:endParaRPr lang="en-NZ" sz="1400" dirty="0">
              <a:solidFill>
                <a:srgbClr val="000000"/>
              </a:solidFill>
              <a:latin typeface="Consolas" panose="020B0609020204030204" pitchFamily="49" charset="0"/>
            </a:endParaRPr>
          </a:p>
          <a:p>
            <a:r>
              <a:rPr lang="en-NZ" sz="1400" dirty="0">
                <a:solidFill>
                  <a:srgbClr val="000000"/>
                </a:solidFill>
                <a:latin typeface="Consolas" panose="020B0609020204030204" pitchFamily="49" charset="0"/>
              </a:rPr>
              <a:t>Directory </a:t>
            </a:r>
            <a:r>
              <a:rPr lang="en-NZ" sz="1400" dirty="0" err="1">
                <a:solidFill>
                  <a:srgbClr val="6A3E3E"/>
                </a:solidFill>
                <a:latin typeface="Consolas" panose="020B0609020204030204" pitchFamily="49" charset="0"/>
              </a:rPr>
              <a:t>parentDir</a:t>
            </a:r>
            <a:r>
              <a:rPr lang="en-NZ" sz="1400" dirty="0">
                <a:solidFill>
                  <a:srgbClr val="000000"/>
                </a:solidFill>
                <a:latin typeface="Consolas" panose="020B0609020204030204" pitchFamily="49" charset="0"/>
              </a:rPr>
              <a:t>= (Directory)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a:t>
            </a:r>
          </a:p>
          <a:p>
            <a:r>
              <a:rPr lang="en-NZ" sz="1400" dirty="0" err="1">
                <a:solidFill>
                  <a:srgbClr val="6A3E3E"/>
                </a:solidFill>
                <a:latin typeface="Consolas" panose="020B0609020204030204" pitchFamily="49" charset="0"/>
              </a:rPr>
              <a:t>parentDir</a:t>
            </a:r>
            <a:r>
              <a:rPr lang="en-NZ" sz="1400" dirty="0" err="1">
                <a:solidFill>
                  <a:srgbClr val="000000"/>
                </a:solidFill>
                <a:latin typeface="Consolas" panose="020B0609020204030204" pitchFamily="49" charset="0"/>
              </a:rPr>
              <a:t>.add</a:t>
            </a:r>
            <a:r>
              <a:rPr lang="en-NZ" sz="1400" dirty="0">
                <a:solidFill>
                  <a:srgbClr val="000000"/>
                </a:solidFill>
                <a:latin typeface="Consolas" panose="020B0609020204030204" pitchFamily="49" charset="0"/>
              </a:rPr>
              <a:t>(</a:t>
            </a:r>
            <a:r>
              <a:rPr lang="en-NZ" sz="1400" b="1" dirty="0">
                <a:solidFill>
                  <a:srgbClr val="7F0055"/>
                </a:solidFill>
                <a:latin typeface="Consolas" panose="020B0609020204030204" pitchFamily="49" charset="0"/>
              </a:rPr>
              <a:t>new</a:t>
            </a:r>
            <a:r>
              <a:rPr lang="en-NZ" sz="1400" b="1" dirty="0">
                <a:solidFill>
                  <a:srgbClr val="000000"/>
                </a:solidFill>
                <a:latin typeface="Consolas" panose="020B0609020204030204" pitchFamily="49" charset="0"/>
              </a:rPr>
              <a:t> File());</a:t>
            </a:r>
          </a:p>
        </p:txBody>
      </p:sp>
    </p:spTree>
    <p:extLst>
      <p:ext uri="{BB962C8B-B14F-4D97-AF65-F5344CB8AC3E}">
        <p14:creationId xmlns:p14="http://schemas.microsoft.com/office/powerpoint/2010/main" val="66069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title"/>
          </p:nvPr>
        </p:nvSpPr>
        <p:spPr/>
        <p:txBody>
          <a:bodyPr>
            <a:normAutofit fontScale="90000"/>
          </a:bodyPr>
          <a:lstStyle/>
          <a:p>
            <a:r>
              <a:rPr lang="en-US" altLang="en-US"/>
              <a:t>Implementation:</a:t>
            </a:r>
            <a:br>
              <a:rPr lang="en-US" altLang="en-US"/>
            </a:br>
            <a:r>
              <a:rPr lang="en-US" altLang="en-US" sz="3600"/>
              <a:t>use of parent references</a:t>
            </a:r>
          </a:p>
        </p:txBody>
      </p:sp>
      <p:sp>
        <p:nvSpPr>
          <p:cNvPr id="27654" name="Rectangle 4"/>
          <p:cNvSpPr>
            <a:spLocks noGrp="1" noChangeArrowheads="1"/>
          </p:cNvSpPr>
          <p:nvPr>
            <p:ph type="body" sz="half" idx="1"/>
          </p:nvPr>
        </p:nvSpPr>
        <p:spPr>
          <a:xfrm>
            <a:off x="2734734" y="1628775"/>
            <a:ext cx="4104217" cy="4171950"/>
          </a:xfrm>
        </p:spPr>
        <p:txBody>
          <a:bodyPr>
            <a:normAutofit/>
          </a:bodyPr>
          <a:lstStyle/>
          <a:p>
            <a:pPr>
              <a:lnSpc>
                <a:spcPct val="90000"/>
              </a:lnSpc>
              <a:defRPr/>
            </a:pPr>
            <a:r>
              <a:rPr lang="en-GB" sz="2000" dirty="0"/>
              <a:t>Maintaining references from child components to their parents is often desirable</a:t>
            </a:r>
          </a:p>
          <a:p>
            <a:pPr lvl="1">
              <a:lnSpc>
                <a:spcPct val="90000"/>
              </a:lnSpc>
              <a:defRPr/>
            </a:pPr>
            <a:r>
              <a:rPr lang="en-GB" sz="1800" dirty="0"/>
              <a:t>E.g. File objects might need to know their parent so that they could return their full path name</a:t>
            </a:r>
          </a:p>
          <a:p>
            <a:pPr>
              <a:lnSpc>
                <a:spcPct val="90000"/>
              </a:lnSpc>
              <a:defRPr/>
            </a:pPr>
            <a:r>
              <a:rPr lang="en-GB" sz="2000" dirty="0"/>
              <a:t>It’s essential to maintain the invariant that all children of a composite have as their parent the composite that in turn has them as children</a:t>
            </a:r>
            <a:endParaRPr lang="en-US" sz="2000" dirty="0"/>
          </a:p>
        </p:txBody>
      </p:sp>
      <p:sp>
        <p:nvSpPr>
          <p:cNvPr id="15395" name="Text Box 42"/>
          <p:cNvSpPr txBox="1">
            <a:spLocks noChangeArrowheads="1"/>
          </p:cNvSpPr>
          <p:nvPr/>
        </p:nvSpPr>
        <p:spPr bwMode="auto">
          <a:xfrm>
            <a:off x="2446337" y="5805488"/>
            <a:ext cx="815543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800" dirty="0">
                <a:solidFill>
                  <a:srgbClr val="FF0000"/>
                </a:solidFill>
                <a:latin typeface="+mn-lt"/>
              </a:rPr>
              <a:t>Only change a child’s parent when the child is added to or removed from a composite (Directory’s add( ) and remove( ) methods).</a:t>
            </a:r>
          </a:p>
          <a:p>
            <a:endParaRPr lang="en-GB" altLang="en-US" sz="1800" dirty="0">
              <a:solidFill>
                <a:srgbClr val="FF0000"/>
              </a:solidFill>
              <a:latin typeface="+mn-lt"/>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86" y="2062164"/>
            <a:ext cx="1809750" cy="2476500"/>
          </a:xfrm>
          <a:prstGeom prst="rect">
            <a:avLst/>
          </a:prstGeom>
        </p:spPr>
      </p:pic>
      <p:sp>
        <p:nvSpPr>
          <p:cNvPr id="43" name="Line 2"/>
          <p:cNvSpPr>
            <a:spLocks noChangeShapeType="1"/>
          </p:cNvSpPr>
          <p:nvPr/>
        </p:nvSpPr>
        <p:spPr bwMode="auto">
          <a:xfrm flipH="1" flipV="1">
            <a:off x="9736583" y="3876674"/>
            <a:ext cx="431800" cy="142875"/>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44" name="Text Box 6"/>
          <p:cNvSpPr txBox="1">
            <a:spLocks noChangeArrowheads="1"/>
          </p:cNvSpPr>
          <p:nvPr/>
        </p:nvSpPr>
        <p:spPr bwMode="auto">
          <a:xfrm>
            <a:off x="7506145" y="2239962"/>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root</a:t>
            </a:r>
          </a:p>
        </p:txBody>
      </p:sp>
      <p:grpSp>
        <p:nvGrpSpPr>
          <p:cNvPr id="45" name="Group 7"/>
          <p:cNvGrpSpPr>
            <a:grpSpLocks/>
          </p:cNvGrpSpPr>
          <p:nvPr/>
        </p:nvGrpSpPr>
        <p:grpSpPr bwMode="auto">
          <a:xfrm>
            <a:off x="9377808" y="1879599"/>
            <a:ext cx="936625" cy="677863"/>
            <a:chOff x="4422" y="1389"/>
            <a:chExt cx="590" cy="427"/>
          </a:xfrm>
        </p:grpSpPr>
        <p:sp>
          <p:nvSpPr>
            <p:cNvPr id="46" name="Rectangle 8"/>
            <p:cNvSpPr>
              <a:spLocks noChangeArrowheads="1"/>
            </p:cNvSpPr>
            <p:nvPr/>
          </p:nvSpPr>
          <p:spPr bwMode="auto">
            <a:xfrm>
              <a:off x="4422" y="1392"/>
              <a:ext cx="590" cy="424"/>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47" name="Text Box 9"/>
            <p:cNvSpPr txBox="1">
              <a:spLocks noChangeArrowheads="1"/>
            </p:cNvSpPr>
            <p:nvPr/>
          </p:nvSpPr>
          <p:spPr bwMode="auto">
            <a:xfrm>
              <a:off x="4468" y="1389"/>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u="sng"/>
                <a:t>: File</a:t>
              </a:r>
            </a:p>
          </p:txBody>
        </p:sp>
        <p:sp>
          <p:nvSpPr>
            <p:cNvPr id="48" name="Text Box 10"/>
            <p:cNvSpPr txBox="1">
              <a:spLocks noChangeArrowheads="1"/>
            </p:cNvSpPr>
            <p:nvPr/>
          </p:nvSpPr>
          <p:spPr bwMode="auto">
            <a:xfrm>
              <a:off x="4422" y="1604"/>
              <a:ext cx="4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parent</a:t>
              </a:r>
            </a:p>
          </p:txBody>
        </p:sp>
      </p:grpSp>
      <p:sp>
        <p:nvSpPr>
          <p:cNvPr id="49" name="Rectangle 11"/>
          <p:cNvSpPr>
            <a:spLocks noChangeArrowheads="1"/>
          </p:cNvSpPr>
          <p:nvPr/>
        </p:nvSpPr>
        <p:spPr bwMode="auto">
          <a:xfrm>
            <a:off x="8441183" y="511174"/>
            <a:ext cx="1296987" cy="1109663"/>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50" name="Text Box 12"/>
          <p:cNvSpPr txBox="1">
            <a:spLocks noChangeArrowheads="1"/>
          </p:cNvSpPr>
          <p:nvPr/>
        </p:nvSpPr>
        <p:spPr bwMode="auto">
          <a:xfrm>
            <a:off x="8514208" y="511174"/>
            <a:ext cx="1111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u="sng"/>
              <a:t>: Directory</a:t>
            </a:r>
          </a:p>
        </p:txBody>
      </p:sp>
      <p:sp>
        <p:nvSpPr>
          <p:cNvPr id="51" name="Text Box 13"/>
          <p:cNvSpPr txBox="1">
            <a:spLocks noChangeArrowheads="1"/>
          </p:cNvSpPr>
          <p:nvPr/>
        </p:nvSpPr>
        <p:spPr bwMode="auto">
          <a:xfrm>
            <a:off x="8441183" y="1284287"/>
            <a:ext cx="893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children</a:t>
            </a:r>
          </a:p>
        </p:txBody>
      </p:sp>
      <p:sp>
        <p:nvSpPr>
          <p:cNvPr id="52" name="Line 14"/>
          <p:cNvSpPr>
            <a:spLocks noChangeShapeType="1"/>
          </p:cNvSpPr>
          <p:nvPr/>
        </p:nvSpPr>
        <p:spPr bwMode="auto">
          <a:xfrm flipH="1" flipV="1">
            <a:off x="9738170" y="1303337"/>
            <a:ext cx="431800" cy="1049337"/>
          </a:xfrm>
          <a:prstGeom prst="line">
            <a:avLst/>
          </a:prstGeom>
          <a:noFill/>
          <a:ln w="31750">
            <a:solidFill>
              <a:schemeClr val="accent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53" name="Line 15"/>
          <p:cNvSpPr>
            <a:spLocks noChangeShapeType="1"/>
          </p:cNvSpPr>
          <p:nvPr/>
        </p:nvSpPr>
        <p:spPr bwMode="auto">
          <a:xfrm>
            <a:off x="9377808" y="1447799"/>
            <a:ext cx="215900" cy="431800"/>
          </a:xfrm>
          <a:prstGeom prst="line">
            <a:avLst/>
          </a:prstGeom>
          <a:noFill/>
          <a:ln w="31750">
            <a:solidFill>
              <a:schemeClr val="accent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54" name="Text Box 16"/>
          <p:cNvSpPr txBox="1">
            <a:spLocks noChangeArrowheads="1"/>
          </p:cNvSpPr>
          <p:nvPr/>
        </p:nvSpPr>
        <p:spPr bwMode="auto">
          <a:xfrm>
            <a:off x="8441183" y="942974"/>
            <a:ext cx="76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parent</a:t>
            </a:r>
          </a:p>
        </p:txBody>
      </p:sp>
      <p:sp>
        <p:nvSpPr>
          <p:cNvPr id="55" name="Line 17"/>
          <p:cNvSpPr>
            <a:spLocks noChangeShapeType="1"/>
          </p:cNvSpPr>
          <p:nvPr/>
        </p:nvSpPr>
        <p:spPr bwMode="auto">
          <a:xfrm flipV="1">
            <a:off x="9377808" y="439737"/>
            <a:ext cx="719137" cy="720725"/>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56" name="Text Box 18"/>
          <p:cNvSpPr txBox="1">
            <a:spLocks noChangeArrowheads="1"/>
          </p:cNvSpPr>
          <p:nvPr/>
        </p:nvSpPr>
        <p:spPr bwMode="auto">
          <a:xfrm>
            <a:off x="10096945" y="295274"/>
            <a:ext cx="49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null</a:t>
            </a:r>
          </a:p>
        </p:txBody>
      </p:sp>
      <p:sp>
        <p:nvSpPr>
          <p:cNvPr id="57" name="Line 19"/>
          <p:cNvSpPr>
            <a:spLocks noChangeShapeType="1"/>
          </p:cNvSpPr>
          <p:nvPr/>
        </p:nvSpPr>
        <p:spPr bwMode="auto">
          <a:xfrm flipV="1">
            <a:off x="7722045" y="1376362"/>
            <a:ext cx="719138" cy="720725"/>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58" name="Text Box 20"/>
          <p:cNvSpPr txBox="1">
            <a:spLocks noChangeArrowheads="1"/>
          </p:cNvSpPr>
          <p:nvPr/>
        </p:nvSpPr>
        <p:spPr bwMode="auto">
          <a:xfrm>
            <a:off x="7506145" y="5048249"/>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root</a:t>
            </a:r>
          </a:p>
        </p:txBody>
      </p:sp>
      <p:grpSp>
        <p:nvGrpSpPr>
          <p:cNvPr id="59" name="Group 21"/>
          <p:cNvGrpSpPr>
            <a:grpSpLocks/>
          </p:cNvGrpSpPr>
          <p:nvPr/>
        </p:nvGrpSpPr>
        <p:grpSpPr bwMode="auto">
          <a:xfrm>
            <a:off x="9377808" y="4687887"/>
            <a:ext cx="936625" cy="677862"/>
            <a:chOff x="4422" y="1389"/>
            <a:chExt cx="590" cy="427"/>
          </a:xfrm>
        </p:grpSpPr>
        <p:sp>
          <p:nvSpPr>
            <p:cNvPr id="60" name="Rectangle 22"/>
            <p:cNvSpPr>
              <a:spLocks noChangeArrowheads="1"/>
            </p:cNvSpPr>
            <p:nvPr/>
          </p:nvSpPr>
          <p:spPr bwMode="auto">
            <a:xfrm>
              <a:off x="4422" y="1392"/>
              <a:ext cx="590" cy="424"/>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61" name="Text Box 23"/>
            <p:cNvSpPr txBox="1">
              <a:spLocks noChangeArrowheads="1"/>
            </p:cNvSpPr>
            <p:nvPr/>
          </p:nvSpPr>
          <p:spPr bwMode="auto">
            <a:xfrm>
              <a:off x="4468" y="1389"/>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u="sng"/>
                <a:t>: File</a:t>
              </a:r>
            </a:p>
          </p:txBody>
        </p:sp>
        <p:sp>
          <p:nvSpPr>
            <p:cNvPr id="62" name="Text Box 24"/>
            <p:cNvSpPr txBox="1">
              <a:spLocks noChangeArrowheads="1"/>
            </p:cNvSpPr>
            <p:nvPr/>
          </p:nvSpPr>
          <p:spPr bwMode="auto">
            <a:xfrm>
              <a:off x="4422" y="1604"/>
              <a:ext cx="4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parent</a:t>
              </a:r>
            </a:p>
          </p:txBody>
        </p:sp>
      </p:grpSp>
      <p:sp>
        <p:nvSpPr>
          <p:cNvPr id="63" name="Rectangle 25"/>
          <p:cNvSpPr>
            <a:spLocks noChangeArrowheads="1"/>
          </p:cNvSpPr>
          <p:nvPr/>
        </p:nvSpPr>
        <p:spPr bwMode="auto">
          <a:xfrm>
            <a:off x="8441183" y="3319462"/>
            <a:ext cx="1296987" cy="110966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64" name="Text Box 26"/>
          <p:cNvSpPr txBox="1">
            <a:spLocks noChangeArrowheads="1"/>
          </p:cNvSpPr>
          <p:nvPr/>
        </p:nvSpPr>
        <p:spPr bwMode="auto">
          <a:xfrm>
            <a:off x="8514208" y="3319462"/>
            <a:ext cx="1111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u="sng"/>
              <a:t>: Directory</a:t>
            </a:r>
          </a:p>
        </p:txBody>
      </p:sp>
      <p:sp>
        <p:nvSpPr>
          <p:cNvPr id="65" name="Text Box 27"/>
          <p:cNvSpPr txBox="1">
            <a:spLocks noChangeArrowheads="1"/>
          </p:cNvSpPr>
          <p:nvPr/>
        </p:nvSpPr>
        <p:spPr bwMode="auto">
          <a:xfrm>
            <a:off x="8441183" y="4092574"/>
            <a:ext cx="893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children</a:t>
            </a:r>
          </a:p>
        </p:txBody>
      </p:sp>
      <p:sp>
        <p:nvSpPr>
          <p:cNvPr id="66" name="Line 28"/>
          <p:cNvSpPr>
            <a:spLocks noChangeShapeType="1"/>
          </p:cNvSpPr>
          <p:nvPr/>
        </p:nvSpPr>
        <p:spPr bwMode="auto">
          <a:xfrm flipV="1">
            <a:off x="10169970" y="4308474"/>
            <a:ext cx="574675" cy="852488"/>
          </a:xfrm>
          <a:prstGeom prst="line">
            <a:avLst/>
          </a:prstGeom>
          <a:noFill/>
          <a:ln w="31750">
            <a:solidFill>
              <a:schemeClr val="accent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67" name="Line 29"/>
          <p:cNvSpPr>
            <a:spLocks noChangeShapeType="1"/>
          </p:cNvSpPr>
          <p:nvPr/>
        </p:nvSpPr>
        <p:spPr bwMode="auto">
          <a:xfrm>
            <a:off x="9377808" y="4256087"/>
            <a:ext cx="215900" cy="431800"/>
          </a:xfrm>
          <a:prstGeom prst="line">
            <a:avLst/>
          </a:prstGeom>
          <a:noFill/>
          <a:ln w="31750">
            <a:solidFill>
              <a:schemeClr val="accent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68" name="Text Box 30"/>
          <p:cNvSpPr txBox="1">
            <a:spLocks noChangeArrowheads="1"/>
          </p:cNvSpPr>
          <p:nvPr/>
        </p:nvSpPr>
        <p:spPr bwMode="auto">
          <a:xfrm>
            <a:off x="8441183" y="3751262"/>
            <a:ext cx="76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parent</a:t>
            </a:r>
          </a:p>
        </p:txBody>
      </p:sp>
      <p:sp>
        <p:nvSpPr>
          <p:cNvPr id="69" name="Line 31"/>
          <p:cNvSpPr>
            <a:spLocks noChangeShapeType="1"/>
          </p:cNvSpPr>
          <p:nvPr/>
        </p:nvSpPr>
        <p:spPr bwMode="auto">
          <a:xfrm flipV="1">
            <a:off x="9377808" y="3248024"/>
            <a:ext cx="719137" cy="720725"/>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70" name="Text Box 32"/>
          <p:cNvSpPr txBox="1">
            <a:spLocks noChangeArrowheads="1"/>
          </p:cNvSpPr>
          <p:nvPr/>
        </p:nvSpPr>
        <p:spPr bwMode="auto">
          <a:xfrm>
            <a:off x="10096945" y="3103562"/>
            <a:ext cx="49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a:t>null</a:t>
            </a:r>
          </a:p>
        </p:txBody>
      </p:sp>
      <p:sp>
        <p:nvSpPr>
          <p:cNvPr id="71" name="Line 33"/>
          <p:cNvSpPr>
            <a:spLocks noChangeShapeType="1"/>
          </p:cNvSpPr>
          <p:nvPr/>
        </p:nvSpPr>
        <p:spPr bwMode="auto">
          <a:xfrm flipV="1">
            <a:off x="7722045" y="4184649"/>
            <a:ext cx="719138" cy="720725"/>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72" name="Rectangle 34"/>
          <p:cNvSpPr>
            <a:spLocks noChangeArrowheads="1"/>
          </p:cNvSpPr>
          <p:nvPr/>
        </p:nvSpPr>
        <p:spPr bwMode="auto">
          <a:xfrm>
            <a:off x="10023920" y="3876674"/>
            <a:ext cx="1296988" cy="43338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73" name="Text Box 35"/>
          <p:cNvSpPr txBox="1">
            <a:spLocks noChangeArrowheads="1"/>
          </p:cNvSpPr>
          <p:nvPr/>
        </p:nvSpPr>
        <p:spPr bwMode="auto">
          <a:xfrm>
            <a:off x="10096945" y="3876674"/>
            <a:ext cx="1111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u="sng"/>
              <a:t>: Directory</a:t>
            </a:r>
          </a:p>
        </p:txBody>
      </p:sp>
      <p:sp>
        <p:nvSpPr>
          <p:cNvPr id="74" name="Line 36"/>
          <p:cNvSpPr>
            <a:spLocks noChangeShapeType="1"/>
          </p:cNvSpPr>
          <p:nvPr/>
        </p:nvSpPr>
        <p:spPr bwMode="auto">
          <a:xfrm flipV="1">
            <a:off x="9592120" y="4164012"/>
            <a:ext cx="431800" cy="71437"/>
          </a:xfrm>
          <a:prstGeom prst="line">
            <a:avLst/>
          </a:prstGeom>
          <a:noFill/>
          <a:ln w="31750">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en-NZ"/>
          </a:p>
        </p:txBody>
      </p:sp>
      <p:sp>
        <p:nvSpPr>
          <p:cNvPr id="75" name="Text Box 37"/>
          <p:cNvSpPr txBox="1">
            <a:spLocks noChangeArrowheads="1"/>
          </p:cNvSpPr>
          <p:nvPr/>
        </p:nvSpPr>
        <p:spPr bwMode="auto">
          <a:xfrm>
            <a:off x="10817670" y="4759324"/>
            <a:ext cx="571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4800" b="1">
                <a:solidFill>
                  <a:srgbClr val="FF3300"/>
                </a:solidFill>
                <a:sym typeface="Wingdings" pitchFamily="2" charset="2"/>
              </a:rPr>
              <a:t></a:t>
            </a:r>
            <a:endParaRPr lang="en-GB" altLang="en-US" sz="1600" b="1">
              <a:solidFill>
                <a:srgbClr val="FF3300"/>
              </a:solidFill>
              <a:sym typeface="Wingdings" pitchFamily="2" charset="2"/>
            </a:endParaRPr>
          </a:p>
        </p:txBody>
      </p:sp>
      <p:sp>
        <p:nvSpPr>
          <p:cNvPr id="76" name="Text Box 38"/>
          <p:cNvSpPr txBox="1">
            <a:spLocks noChangeArrowheads="1"/>
          </p:cNvSpPr>
          <p:nvPr/>
        </p:nvSpPr>
        <p:spPr bwMode="auto">
          <a:xfrm>
            <a:off x="10601770" y="1808162"/>
            <a:ext cx="6635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4800" b="1">
                <a:solidFill>
                  <a:srgbClr val="00CC00"/>
                </a:solidFill>
                <a:sym typeface="Wingdings" pitchFamily="2" charset="2"/>
              </a:rPr>
              <a:t></a:t>
            </a:r>
            <a:endParaRPr lang="en-GB" altLang="en-US" sz="1600" b="1">
              <a:solidFill>
                <a:srgbClr val="00CC00"/>
              </a:solidFill>
              <a:sym typeface="Wingdings" pitchFamily="2" charset="2"/>
            </a:endParaRPr>
          </a:p>
        </p:txBody>
      </p:sp>
    </p:spTree>
    <p:extLst>
      <p:ext uri="{BB962C8B-B14F-4D97-AF65-F5344CB8AC3E}">
        <p14:creationId xmlns:p14="http://schemas.microsoft.com/office/powerpoint/2010/main" val="284732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GB" altLang="en-US"/>
              <a:t>Implementation:</a:t>
            </a:r>
            <a:br>
              <a:rPr lang="en-GB" altLang="en-US"/>
            </a:br>
            <a:r>
              <a:rPr lang="en-GB" altLang="en-US"/>
              <a:t>ordering and caching</a:t>
            </a:r>
          </a:p>
        </p:txBody>
      </p:sp>
      <p:sp>
        <p:nvSpPr>
          <p:cNvPr id="28677" name="Rectangle 3"/>
          <p:cNvSpPr>
            <a:spLocks noGrp="1" noChangeArrowheads="1"/>
          </p:cNvSpPr>
          <p:nvPr>
            <p:ph type="body" idx="1"/>
          </p:nvPr>
        </p:nvSpPr>
        <p:spPr/>
        <p:txBody>
          <a:bodyPr>
            <a:normAutofit fontScale="92500" lnSpcReduction="20000"/>
          </a:bodyPr>
          <a:lstStyle/>
          <a:p>
            <a:r>
              <a:rPr lang="en-GB"/>
              <a:t>Child ordering</a:t>
            </a:r>
          </a:p>
          <a:p>
            <a:pPr lvl="1"/>
            <a:r>
              <a:rPr lang="en-GB"/>
              <a:t>In many cases, the ordering of children within a Composite is important.</a:t>
            </a:r>
          </a:p>
          <a:p>
            <a:pPr lvl="2"/>
            <a:r>
              <a:rPr lang="en-GB"/>
              <a:t>E.g. an AWT layout manager displays a container’s components in the order they were added to the container </a:t>
            </a:r>
          </a:p>
          <a:p>
            <a:pPr lvl="2"/>
            <a:r>
              <a:rPr lang="en-GB"/>
              <a:t>Child management operations should be implemented with this ordering in mind</a:t>
            </a:r>
          </a:p>
          <a:p>
            <a:pPr lvl="2"/>
            <a:endParaRPr lang="en-GB"/>
          </a:p>
          <a:p>
            <a:r>
              <a:rPr lang="en-GB"/>
              <a:t>Caching</a:t>
            </a:r>
          </a:p>
          <a:p>
            <a:pPr lvl="1"/>
            <a:r>
              <a:rPr lang="en-GB"/>
              <a:t>Composite can cache traversal information about its children</a:t>
            </a:r>
          </a:p>
          <a:p>
            <a:pPr lvl="2"/>
            <a:r>
              <a:rPr lang="en-GB"/>
              <a:t>E.g. with the AWT example, Container could cache the bounding box of its children. In response to a paint request, a Container first checks whether its children are visible in the current window</a:t>
            </a:r>
          </a:p>
          <a:p>
            <a:pPr lvl="1"/>
            <a:r>
              <a:rPr lang="en-GB"/>
              <a:t>Changes to children may invalidate the cache however</a:t>
            </a:r>
          </a:p>
          <a:p>
            <a:pPr lvl="2"/>
            <a:r>
              <a:rPr lang="en-GB"/>
              <a:t>Children should maintain a reference to their parent so that they can inform the parent of the invalided cache</a:t>
            </a:r>
          </a:p>
          <a:p>
            <a:pPr lvl="2"/>
            <a:endParaRPr lang="en-GB" dirty="0"/>
          </a:p>
        </p:txBody>
      </p:sp>
    </p:spTree>
    <p:extLst>
      <p:ext uri="{BB962C8B-B14F-4D97-AF65-F5344CB8AC3E}">
        <p14:creationId xmlns:p14="http://schemas.microsoft.com/office/powerpoint/2010/main" val="42224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GB" altLang="en-US"/>
              <a:t>Consequences</a:t>
            </a:r>
          </a:p>
        </p:txBody>
      </p:sp>
      <p:sp>
        <p:nvSpPr>
          <p:cNvPr id="17413" name="Rectangle 3"/>
          <p:cNvSpPr>
            <a:spLocks noGrp="1" noChangeArrowheads="1"/>
          </p:cNvSpPr>
          <p:nvPr>
            <p:ph idx="1"/>
          </p:nvPr>
        </p:nvSpPr>
        <p:spPr/>
        <p:txBody>
          <a:bodyPr>
            <a:normAutofit fontScale="92500"/>
          </a:bodyPr>
          <a:lstStyle/>
          <a:p>
            <a:r>
              <a:rPr lang="en-GB" altLang="en-US"/>
              <a:t>The Composite pattern</a:t>
            </a:r>
          </a:p>
          <a:p>
            <a:pPr lvl="1"/>
            <a:r>
              <a:rPr lang="en-GB" altLang="en-US"/>
              <a:t>Enables recursive structures to be implemented</a:t>
            </a:r>
          </a:p>
          <a:p>
            <a:pPr lvl="2"/>
            <a:r>
              <a:rPr lang="en-GB" altLang="en-US"/>
              <a:t>Where a client expects a primitive, it can also take a composite</a:t>
            </a:r>
          </a:p>
          <a:p>
            <a:pPr lvl="1"/>
            <a:r>
              <a:rPr lang="en-GB" altLang="en-US"/>
              <a:t>Simplifies clients since they work with the Component interface</a:t>
            </a:r>
          </a:p>
          <a:p>
            <a:pPr lvl="2"/>
            <a:r>
              <a:rPr lang="en-GB" altLang="en-US"/>
              <a:t>Client code does not need conditional statements to check the type of object it is working with</a:t>
            </a:r>
          </a:p>
          <a:p>
            <a:pPr lvl="1"/>
            <a:r>
              <a:rPr lang="en-GB" altLang="en-US"/>
              <a:t>Makes it easier to add new components</a:t>
            </a:r>
          </a:p>
          <a:p>
            <a:pPr lvl="2"/>
            <a:r>
              <a:rPr lang="en-GB" altLang="en-US"/>
              <a:t>New subclasses of Composite or Leaf can be added without needing to change existing code</a:t>
            </a:r>
          </a:p>
          <a:p>
            <a:pPr lvl="1"/>
            <a:r>
              <a:rPr lang="en-GB" altLang="en-US"/>
              <a:t>Can make the design overly general</a:t>
            </a:r>
          </a:p>
          <a:p>
            <a:pPr lvl="2"/>
            <a:r>
              <a:rPr lang="en-GB" altLang="en-US"/>
              <a:t>The disadvantage of making it easy to add new components is that it makes it harder to restrict the components of a composite</a:t>
            </a:r>
          </a:p>
          <a:p>
            <a:pPr lvl="2"/>
            <a:r>
              <a:rPr lang="en-GB" altLang="en-US"/>
              <a:t>Run-time checking may be necessary</a:t>
            </a:r>
          </a:p>
        </p:txBody>
      </p:sp>
    </p:spTree>
    <p:extLst>
      <p:ext uri="{BB962C8B-B14F-4D97-AF65-F5344CB8AC3E}">
        <p14:creationId xmlns:p14="http://schemas.microsoft.com/office/powerpoint/2010/main" val="14618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GB" altLang="en-US"/>
              <a:t>Benefits of design patterns</a:t>
            </a:r>
          </a:p>
        </p:txBody>
      </p:sp>
      <p:sp>
        <p:nvSpPr>
          <p:cNvPr id="29701" name="Rectangle 3"/>
          <p:cNvSpPr>
            <a:spLocks noGrp="1" noChangeArrowheads="1"/>
          </p:cNvSpPr>
          <p:nvPr>
            <p:ph type="body" idx="1"/>
          </p:nvPr>
        </p:nvSpPr>
        <p:spPr/>
        <p:txBody>
          <a:bodyPr/>
          <a:lstStyle/>
          <a:p>
            <a:r>
              <a:rPr lang="en-GB"/>
              <a:t>Design patterns offer several benefits:</a:t>
            </a:r>
          </a:p>
          <a:p>
            <a:pPr lvl="1"/>
            <a:r>
              <a:rPr lang="en-GB"/>
              <a:t>They are known to work because they are derived from practical experience</a:t>
            </a:r>
          </a:p>
          <a:p>
            <a:pPr lvl="1"/>
            <a:r>
              <a:rPr lang="en-GB"/>
              <a:t>They are sufficiently abstract to be applicable to a generic class of problem</a:t>
            </a:r>
          </a:p>
          <a:p>
            <a:pPr lvl="1"/>
            <a:r>
              <a:rPr lang="en-GB"/>
              <a:t>They provide a common vocabulary which enhances communication between developers</a:t>
            </a:r>
          </a:p>
          <a:p>
            <a:pPr lvl="1"/>
            <a:r>
              <a:rPr lang="en-GB"/>
              <a:t>They contribute to system documentation</a:t>
            </a:r>
          </a:p>
          <a:p>
            <a:pPr lvl="1"/>
            <a:r>
              <a:rPr lang="en-GB"/>
              <a:t>They assist developers in maintaining software since they prescribe rules that should not be broken</a:t>
            </a:r>
            <a:endParaRPr lang="en-GB" dirty="0"/>
          </a:p>
        </p:txBody>
      </p:sp>
    </p:spTree>
    <p:extLst>
      <p:ext uri="{BB962C8B-B14F-4D97-AF65-F5344CB8AC3E}">
        <p14:creationId xmlns:p14="http://schemas.microsoft.com/office/powerpoint/2010/main" val="5387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NZ" altLang="en-US" dirty="0"/>
              <a:t>Displaying a composite structure</a:t>
            </a:r>
            <a:endParaRPr lang="en-GB" altLang="en-US" dirty="0"/>
          </a:p>
        </p:txBody>
      </p:sp>
      <p:pic>
        <p:nvPicPr>
          <p:cNvPr id="7173" name="Picture 4"/>
          <p:cNvPicPr>
            <a:picLocks noChangeAspect="1" noChangeArrowheads="1"/>
          </p:cNvPicPr>
          <p:nvPr/>
        </p:nvPicPr>
        <p:blipFill>
          <a:blip r:embed="rId3">
            <a:extLst>
              <a:ext uri="{28A0092B-C50C-407E-A947-70E740481C1C}">
                <a14:useLocalDpi xmlns:a14="http://schemas.microsoft.com/office/drawing/2010/main" val="0"/>
              </a:ext>
            </a:extLst>
          </a:blip>
          <a:srcRect l="22043" t="64030" r="59514"/>
          <a:stretch>
            <a:fillRect/>
          </a:stretch>
        </p:blipFill>
        <p:spPr bwMode="auto">
          <a:xfrm>
            <a:off x="7805505" y="2016126"/>
            <a:ext cx="3934883"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7"/>
          <p:cNvSpPr>
            <a:spLocks noChangeArrowheads="1"/>
          </p:cNvSpPr>
          <p:nvPr/>
        </p:nvSpPr>
        <p:spPr bwMode="auto">
          <a:xfrm>
            <a:off x="4416426" y="2041526"/>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76" name="Line 14"/>
          <p:cNvSpPr>
            <a:spLocks noChangeShapeType="1"/>
          </p:cNvSpPr>
          <p:nvPr/>
        </p:nvSpPr>
        <p:spPr bwMode="auto">
          <a:xfrm flipH="1">
            <a:off x="4223809" y="2257427"/>
            <a:ext cx="480483"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77" name="Rectangle 7"/>
          <p:cNvSpPr>
            <a:spLocks noChangeArrowheads="1"/>
          </p:cNvSpPr>
          <p:nvPr/>
        </p:nvSpPr>
        <p:spPr bwMode="auto">
          <a:xfrm>
            <a:off x="3648076"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78" name="Rectangle 7"/>
          <p:cNvSpPr>
            <a:spLocks noChangeArrowheads="1"/>
          </p:cNvSpPr>
          <p:nvPr/>
        </p:nvSpPr>
        <p:spPr bwMode="auto">
          <a:xfrm>
            <a:off x="4799543"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79" name="Rectangle 7"/>
          <p:cNvSpPr>
            <a:spLocks noChangeArrowheads="1"/>
          </p:cNvSpPr>
          <p:nvPr/>
        </p:nvSpPr>
        <p:spPr bwMode="auto">
          <a:xfrm>
            <a:off x="5951009"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0" name="Rectangle 7"/>
          <p:cNvSpPr>
            <a:spLocks noChangeArrowheads="1"/>
          </p:cNvSpPr>
          <p:nvPr/>
        </p:nvSpPr>
        <p:spPr bwMode="auto">
          <a:xfrm>
            <a:off x="3455460" y="3265489"/>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1" name="Rectangle 7"/>
          <p:cNvSpPr>
            <a:spLocks noChangeArrowheads="1"/>
          </p:cNvSpPr>
          <p:nvPr/>
        </p:nvSpPr>
        <p:spPr bwMode="auto">
          <a:xfrm>
            <a:off x="4319060" y="3554414"/>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2" name="Rectangle 7"/>
          <p:cNvSpPr>
            <a:spLocks noChangeArrowheads="1"/>
          </p:cNvSpPr>
          <p:nvPr/>
        </p:nvSpPr>
        <p:spPr bwMode="auto">
          <a:xfrm>
            <a:off x="5087409" y="32654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3" name="Rectangle 7"/>
          <p:cNvSpPr>
            <a:spLocks noChangeArrowheads="1"/>
          </p:cNvSpPr>
          <p:nvPr/>
        </p:nvSpPr>
        <p:spPr bwMode="auto">
          <a:xfrm>
            <a:off x="5184776" y="3914776"/>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4" name="Rectangle 7"/>
          <p:cNvSpPr>
            <a:spLocks noChangeArrowheads="1"/>
          </p:cNvSpPr>
          <p:nvPr/>
        </p:nvSpPr>
        <p:spPr bwMode="auto">
          <a:xfrm>
            <a:off x="5760509" y="42021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85" name="Line 14"/>
          <p:cNvSpPr>
            <a:spLocks noChangeShapeType="1"/>
          </p:cNvSpPr>
          <p:nvPr/>
        </p:nvSpPr>
        <p:spPr bwMode="auto">
          <a:xfrm>
            <a:off x="4992159" y="2257427"/>
            <a:ext cx="287867"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86" name="Line 14"/>
          <p:cNvSpPr>
            <a:spLocks noChangeShapeType="1"/>
          </p:cNvSpPr>
          <p:nvPr/>
        </p:nvSpPr>
        <p:spPr bwMode="auto">
          <a:xfrm>
            <a:off x="5375276" y="2257427"/>
            <a:ext cx="1056216"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87" name="Line 14"/>
          <p:cNvSpPr>
            <a:spLocks noChangeShapeType="1"/>
          </p:cNvSpPr>
          <p:nvPr/>
        </p:nvSpPr>
        <p:spPr bwMode="auto">
          <a:xfrm flipH="1">
            <a:off x="3648077" y="2833689"/>
            <a:ext cx="383116"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88" name="Line 14"/>
          <p:cNvSpPr>
            <a:spLocks noChangeShapeType="1"/>
          </p:cNvSpPr>
          <p:nvPr/>
        </p:nvSpPr>
        <p:spPr bwMode="auto">
          <a:xfrm>
            <a:off x="4416426" y="2833690"/>
            <a:ext cx="383117" cy="7207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89" name="Line 14"/>
          <p:cNvSpPr>
            <a:spLocks noChangeShapeType="1"/>
          </p:cNvSpPr>
          <p:nvPr/>
        </p:nvSpPr>
        <p:spPr bwMode="auto">
          <a:xfrm>
            <a:off x="5375276" y="2833689"/>
            <a:ext cx="287867"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90" name="Line 14"/>
          <p:cNvSpPr>
            <a:spLocks noChangeShapeType="1"/>
          </p:cNvSpPr>
          <p:nvPr/>
        </p:nvSpPr>
        <p:spPr bwMode="auto">
          <a:xfrm flipH="1">
            <a:off x="5567893" y="3481389"/>
            <a:ext cx="97367" cy="43338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91" name="Line 14"/>
          <p:cNvSpPr>
            <a:spLocks noChangeShapeType="1"/>
          </p:cNvSpPr>
          <p:nvPr/>
        </p:nvSpPr>
        <p:spPr bwMode="auto">
          <a:xfrm>
            <a:off x="6048376" y="3481390"/>
            <a:ext cx="480483" cy="7207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92" name="Rectangle 7"/>
          <p:cNvSpPr>
            <a:spLocks noChangeArrowheads="1"/>
          </p:cNvSpPr>
          <p:nvPr/>
        </p:nvSpPr>
        <p:spPr bwMode="auto">
          <a:xfrm>
            <a:off x="6336243" y="3122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7193" name="Rectangle 7"/>
          <p:cNvSpPr>
            <a:spLocks noChangeArrowheads="1"/>
          </p:cNvSpPr>
          <p:nvPr/>
        </p:nvSpPr>
        <p:spPr bwMode="auto">
          <a:xfrm>
            <a:off x="3455460" y="4633914"/>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94" name="Line 14"/>
          <p:cNvSpPr>
            <a:spLocks noChangeShapeType="1"/>
          </p:cNvSpPr>
          <p:nvPr/>
        </p:nvSpPr>
        <p:spPr bwMode="auto">
          <a:xfrm>
            <a:off x="6431493" y="2833690"/>
            <a:ext cx="385233" cy="2889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95" name="Line 14"/>
          <p:cNvSpPr>
            <a:spLocks noChangeShapeType="1"/>
          </p:cNvSpPr>
          <p:nvPr/>
        </p:nvSpPr>
        <p:spPr bwMode="auto">
          <a:xfrm flipH="1">
            <a:off x="3935944" y="3481390"/>
            <a:ext cx="95249" cy="11525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196" name="Rectangle 7"/>
          <p:cNvSpPr>
            <a:spLocks noChangeArrowheads="1"/>
          </p:cNvSpPr>
          <p:nvPr/>
        </p:nvSpPr>
        <p:spPr bwMode="auto">
          <a:xfrm>
            <a:off x="3072343"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97" name="Rectangle 7"/>
          <p:cNvSpPr>
            <a:spLocks noChangeArrowheads="1"/>
          </p:cNvSpPr>
          <p:nvPr/>
        </p:nvSpPr>
        <p:spPr bwMode="auto">
          <a:xfrm>
            <a:off x="4894793" y="4705351"/>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98" name="Rectangle 7"/>
          <p:cNvSpPr>
            <a:spLocks noChangeArrowheads="1"/>
          </p:cNvSpPr>
          <p:nvPr/>
        </p:nvSpPr>
        <p:spPr bwMode="auto">
          <a:xfrm>
            <a:off x="4223809"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7199" name="Line 14"/>
          <p:cNvSpPr>
            <a:spLocks noChangeShapeType="1"/>
          </p:cNvSpPr>
          <p:nvPr/>
        </p:nvSpPr>
        <p:spPr bwMode="auto">
          <a:xfrm>
            <a:off x="4606926" y="3770315"/>
            <a:ext cx="673100" cy="93503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200" name="Rectangle 7"/>
          <p:cNvSpPr>
            <a:spLocks noChangeArrowheads="1"/>
          </p:cNvSpPr>
          <p:nvPr/>
        </p:nvSpPr>
        <p:spPr bwMode="auto">
          <a:xfrm>
            <a:off x="6240993" y="4705351"/>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7201" name="Line 14"/>
          <p:cNvSpPr>
            <a:spLocks noChangeShapeType="1"/>
          </p:cNvSpPr>
          <p:nvPr/>
        </p:nvSpPr>
        <p:spPr bwMode="auto">
          <a:xfrm>
            <a:off x="6336243" y="4418015"/>
            <a:ext cx="287867" cy="28733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202" name="Rectangle 7"/>
          <p:cNvSpPr>
            <a:spLocks noChangeArrowheads="1"/>
          </p:cNvSpPr>
          <p:nvPr/>
        </p:nvSpPr>
        <p:spPr bwMode="auto">
          <a:xfrm>
            <a:off x="5375276"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7203" name="Line 14"/>
          <p:cNvSpPr>
            <a:spLocks noChangeShapeType="1"/>
          </p:cNvSpPr>
          <p:nvPr/>
        </p:nvSpPr>
        <p:spPr bwMode="auto">
          <a:xfrm flipH="1">
            <a:off x="3550709" y="4849814"/>
            <a:ext cx="287867"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204" name="Line 14"/>
          <p:cNvSpPr>
            <a:spLocks noChangeShapeType="1"/>
          </p:cNvSpPr>
          <p:nvPr/>
        </p:nvSpPr>
        <p:spPr bwMode="auto">
          <a:xfrm>
            <a:off x="4126443" y="4849814"/>
            <a:ext cx="673100"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7205" name="Line 14"/>
          <p:cNvSpPr>
            <a:spLocks noChangeShapeType="1"/>
          </p:cNvSpPr>
          <p:nvPr/>
        </p:nvSpPr>
        <p:spPr bwMode="auto">
          <a:xfrm>
            <a:off x="4414310" y="4849814"/>
            <a:ext cx="1441449"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670" y="2335213"/>
            <a:ext cx="1809750" cy="2476500"/>
          </a:xfrm>
          <a:prstGeom prst="rect">
            <a:avLst/>
          </a:prstGeom>
        </p:spPr>
      </p:pic>
    </p:spTree>
    <p:extLst>
      <p:ext uri="{BB962C8B-B14F-4D97-AF65-F5344CB8AC3E}">
        <p14:creationId xmlns:p14="http://schemas.microsoft.com/office/powerpoint/2010/main" val="2697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NZ" altLang="en-US"/>
              <a:t>A filestore visualiser</a:t>
            </a:r>
            <a:endParaRPr lang="en-GB" altLang="en-US"/>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 y="2335213"/>
            <a:ext cx="1809750" cy="2476500"/>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050" y="1800193"/>
            <a:ext cx="343852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tangle 7"/>
          <p:cNvSpPr>
            <a:spLocks noChangeArrowheads="1"/>
          </p:cNvSpPr>
          <p:nvPr/>
        </p:nvSpPr>
        <p:spPr bwMode="auto">
          <a:xfrm>
            <a:off x="4416426" y="2041526"/>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37" name="Line 14"/>
          <p:cNvSpPr>
            <a:spLocks noChangeShapeType="1"/>
          </p:cNvSpPr>
          <p:nvPr/>
        </p:nvSpPr>
        <p:spPr bwMode="auto">
          <a:xfrm flipH="1">
            <a:off x="4223809" y="2257427"/>
            <a:ext cx="480483"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38" name="Rectangle 7"/>
          <p:cNvSpPr>
            <a:spLocks noChangeArrowheads="1"/>
          </p:cNvSpPr>
          <p:nvPr/>
        </p:nvSpPr>
        <p:spPr bwMode="auto">
          <a:xfrm>
            <a:off x="3648076"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0" name="Rectangle 7"/>
          <p:cNvSpPr>
            <a:spLocks noChangeArrowheads="1"/>
          </p:cNvSpPr>
          <p:nvPr/>
        </p:nvSpPr>
        <p:spPr bwMode="auto">
          <a:xfrm>
            <a:off x="4799543"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1" name="Rectangle 7"/>
          <p:cNvSpPr>
            <a:spLocks noChangeArrowheads="1"/>
          </p:cNvSpPr>
          <p:nvPr/>
        </p:nvSpPr>
        <p:spPr bwMode="auto">
          <a:xfrm>
            <a:off x="5951009" y="26177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2" name="Rectangle 7"/>
          <p:cNvSpPr>
            <a:spLocks noChangeArrowheads="1"/>
          </p:cNvSpPr>
          <p:nvPr/>
        </p:nvSpPr>
        <p:spPr bwMode="auto">
          <a:xfrm>
            <a:off x="3455460" y="3265489"/>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3" name="Rectangle 7"/>
          <p:cNvSpPr>
            <a:spLocks noChangeArrowheads="1"/>
          </p:cNvSpPr>
          <p:nvPr/>
        </p:nvSpPr>
        <p:spPr bwMode="auto">
          <a:xfrm>
            <a:off x="4319060" y="3554414"/>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4" name="Rectangle 7"/>
          <p:cNvSpPr>
            <a:spLocks noChangeArrowheads="1"/>
          </p:cNvSpPr>
          <p:nvPr/>
        </p:nvSpPr>
        <p:spPr bwMode="auto">
          <a:xfrm>
            <a:off x="5087409" y="3265489"/>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5" name="Rectangle 7"/>
          <p:cNvSpPr>
            <a:spLocks noChangeArrowheads="1"/>
          </p:cNvSpPr>
          <p:nvPr/>
        </p:nvSpPr>
        <p:spPr bwMode="auto">
          <a:xfrm>
            <a:off x="5184776" y="3914776"/>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6" name="Rectangle 7"/>
          <p:cNvSpPr>
            <a:spLocks noChangeArrowheads="1"/>
          </p:cNvSpPr>
          <p:nvPr/>
        </p:nvSpPr>
        <p:spPr bwMode="auto">
          <a:xfrm>
            <a:off x="5760509" y="42021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47" name="Line 14"/>
          <p:cNvSpPr>
            <a:spLocks noChangeShapeType="1"/>
          </p:cNvSpPr>
          <p:nvPr/>
        </p:nvSpPr>
        <p:spPr bwMode="auto">
          <a:xfrm>
            <a:off x="4992159" y="2257427"/>
            <a:ext cx="287867"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48" name="Line 14"/>
          <p:cNvSpPr>
            <a:spLocks noChangeShapeType="1"/>
          </p:cNvSpPr>
          <p:nvPr/>
        </p:nvSpPr>
        <p:spPr bwMode="auto">
          <a:xfrm>
            <a:off x="5375276" y="2257427"/>
            <a:ext cx="1056216" cy="360363"/>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49" name="Line 14"/>
          <p:cNvSpPr>
            <a:spLocks noChangeShapeType="1"/>
          </p:cNvSpPr>
          <p:nvPr/>
        </p:nvSpPr>
        <p:spPr bwMode="auto">
          <a:xfrm flipH="1">
            <a:off x="3648077" y="2833689"/>
            <a:ext cx="383116"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0" name="Line 14"/>
          <p:cNvSpPr>
            <a:spLocks noChangeShapeType="1"/>
          </p:cNvSpPr>
          <p:nvPr/>
        </p:nvSpPr>
        <p:spPr bwMode="auto">
          <a:xfrm>
            <a:off x="4416426" y="2833690"/>
            <a:ext cx="383117" cy="7207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1" name="Line 14"/>
          <p:cNvSpPr>
            <a:spLocks noChangeShapeType="1"/>
          </p:cNvSpPr>
          <p:nvPr/>
        </p:nvSpPr>
        <p:spPr bwMode="auto">
          <a:xfrm>
            <a:off x="5375276" y="2833689"/>
            <a:ext cx="287867"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2" name="Line 14"/>
          <p:cNvSpPr>
            <a:spLocks noChangeShapeType="1"/>
          </p:cNvSpPr>
          <p:nvPr/>
        </p:nvSpPr>
        <p:spPr bwMode="auto">
          <a:xfrm flipH="1">
            <a:off x="5567893" y="3481389"/>
            <a:ext cx="97367" cy="43338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3" name="Line 14"/>
          <p:cNvSpPr>
            <a:spLocks noChangeShapeType="1"/>
          </p:cNvSpPr>
          <p:nvPr/>
        </p:nvSpPr>
        <p:spPr bwMode="auto">
          <a:xfrm>
            <a:off x="6048376" y="3481390"/>
            <a:ext cx="480483" cy="7207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4" name="Rectangle 7"/>
          <p:cNvSpPr>
            <a:spLocks noChangeArrowheads="1"/>
          </p:cNvSpPr>
          <p:nvPr/>
        </p:nvSpPr>
        <p:spPr bwMode="auto">
          <a:xfrm>
            <a:off x="6336243" y="3122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55" name="Rectangle 7"/>
          <p:cNvSpPr>
            <a:spLocks noChangeArrowheads="1"/>
          </p:cNvSpPr>
          <p:nvPr/>
        </p:nvSpPr>
        <p:spPr bwMode="auto">
          <a:xfrm>
            <a:off x="3455460" y="4633914"/>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56" name="Line 14"/>
          <p:cNvSpPr>
            <a:spLocks noChangeShapeType="1"/>
          </p:cNvSpPr>
          <p:nvPr/>
        </p:nvSpPr>
        <p:spPr bwMode="auto">
          <a:xfrm>
            <a:off x="6431493" y="2833690"/>
            <a:ext cx="385233" cy="2889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7" name="Line 14"/>
          <p:cNvSpPr>
            <a:spLocks noChangeShapeType="1"/>
          </p:cNvSpPr>
          <p:nvPr/>
        </p:nvSpPr>
        <p:spPr bwMode="auto">
          <a:xfrm flipH="1">
            <a:off x="3935944" y="3481390"/>
            <a:ext cx="95249" cy="1152525"/>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58" name="Rectangle 7"/>
          <p:cNvSpPr>
            <a:spLocks noChangeArrowheads="1"/>
          </p:cNvSpPr>
          <p:nvPr/>
        </p:nvSpPr>
        <p:spPr bwMode="auto">
          <a:xfrm>
            <a:off x="3072343"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59" name="Rectangle 7"/>
          <p:cNvSpPr>
            <a:spLocks noChangeArrowheads="1"/>
          </p:cNvSpPr>
          <p:nvPr/>
        </p:nvSpPr>
        <p:spPr bwMode="auto">
          <a:xfrm>
            <a:off x="4894793" y="4705351"/>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60" name="Rectangle 7"/>
          <p:cNvSpPr>
            <a:spLocks noChangeArrowheads="1"/>
          </p:cNvSpPr>
          <p:nvPr/>
        </p:nvSpPr>
        <p:spPr bwMode="auto">
          <a:xfrm>
            <a:off x="4223809"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61" name="Line 14"/>
          <p:cNvSpPr>
            <a:spLocks noChangeShapeType="1"/>
          </p:cNvSpPr>
          <p:nvPr/>
        </p:nvSpPr>
        <p:spPr bwMode="auto">
          <a:xfrm>
            <a:off x="4606926" y="3770315"/>
            <a:ext cx="673100" cy="93503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62" name="Rectangle 7"/>
          <p:cNvSpPr>
            <a:spLocks noChangeArrowheads="1"/>
          </p:cNvSpPr>
          <p:nvPr/>
        </p:nvSpPr>
        <p:spPr bwMode="auto">
          <a:xfrm>
            <a:off x="6240993" y="4705351"/>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63" name="Line 14"/>
          <p:cNvSpPr>
            <a:spLocks noChangeShapeType="1"/>
          </p:cNvSpPr>
          <p:nvPr/>
        </p:nvSpPr>
        <p:spPr bwMode="auto">
          <a:xfrm>
            <a:off x="6336243" y="4418015"/>
            <a:ext cx="287867" cy="287337"/>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64" name="Rectangle 7"/>
          <p:cNvSpPr>
            <a:spLocks noChangeArrowheads="1"/>
          </p:cNvSpPr>
          <p:nvPr/>
        </p:nvSpPr>
        <p:spPr bwMode="auto">
          <a:xfrm>
            <a:off x="5375276" y="5281614"/>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65" name="Line 14"/>
          <p:cNvSpPr>
            <a:spLocks noChangeShapeType="1"/>
          </p:cNvSpPr>
          <p:nvPr/>
        </p:nvSpPr>
        <p:spPr bwMode="auto">
          <a:xfrm flipH="1">
            <a:off x="3550709" y="4849814"/>
            <a:ext cx="287867"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66" name="Line 14"/>
          <p:cNvSpPr>
            <a:spLocks noChangeShapeType="1"/>
          </p:cNvSpPr>
          <p:nvPr/>
        </p:nvSpPr>
        <p:spPr bwMode="auto">
          <a:xfrm>
            <a:off x="4126443" y="4849814"/>
            <a:ext cx="673100"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
        <p:nvSpPr>
          <p:cNvPr id="67" name="Line 14"/>
          <p:cNvSpPr>
            <a:spLocks noChangeShapeType="1"/>
          </p:cNvSpPr>
          <p:nvPr/>
        </p:nvSpPr>
        <p:spPr bwMode="auto">
          <a:xfrm>
            <a:off x="4414310" y="4849814"/>
            <a:ext cx="1441449" cy="431800"/>
          </a:xfrm>
          <a:prstGeom prst="line">
            <a:avLst/>
          </a:prstGeom>
          <a:ln>
            <a:headEnd/>
            <a:tailEnd/>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a:lstStyle/>
          <a:p>
            <a:endParaRPr lang="en-GB"/>
          </a:p>
        </p:txBody>
      </p:sp>
    </p:spTree>
    <p:extLst>
      <p:ext uri="{BB962C8B-B14F-4D97-AF65-F5344CB8AC3E}">
        <p14:creationId xmlns:p14="http://schemas.microsoft.com/office/powerpoint/2010/main" val="330988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615" y="1747074"/>
            <a:ext cx="5619750" cy="1905000"/>
          </a:xfrm>
          <a:prstGeom prst="rect">
            <a:avLst/>
          </a:prstGeom>
        </p:spPr>
      </p:pic>
      <p:sp>
        <p:nvSpPr>
          <p:cNvPr id="9220" name="Rectangle 4"/>
          <p:cNvSpPr>
            <a:spLocks noGrp="1" noChangeArrowheads="1"/>
          </p:cNvSpPr>
          <p:nvPr>
            <p:ph type="title"/>
          </p:nvPr>
        </p:nvSpPr>
        <p:spPr/>
        <p:txBody>
          <a:bodyPr/>
          <a:lstStyle/>
          <a:p>
            <a:r>
              <a:rPr lang="en-NZ" altLang="en-US"/>
              <a:t>JTree &amp; TreeModel</a:t>
            </a:r>
            <a:endParaRPr lang="en-GB" altLang="en-US"/>
          </a:p>
        </p:txBody>
      </p:sp>
      <p:sp>
        <p:nvSpPr>
          <p:cNvPr id="9221" name="Rectangle 3"/>
          <p:cNvSpPr>
            <a:spLocks noGrp="1" noChangeArrowheads="1"/>
          </p:cNvSpPr>
          <p:nvPr>
            <p:ph type="body" sz="half" idx="2"/>
          </p:nvPr>
        </p:nvSpPr>
        <p:spPr>
          <a:xfrm>
            <a:off x="624417" y="4622165"/>
            <a:ext cx="10905067" cy="2009775"/>
          </a:xfrm>
        </p:spPr>
        <p:txBody>
          <a:bodyPr/>
          <a:lstStyle/>
          <a:p>
            <a:pPr>
              <a:lnSpc>
                <a:spcPct val="90000"/>
              </a:lnSpc>
            </a:pPr>
            <a:r>
              <a:rPr lang="en-US" altLang="en-US" sz="2400" dirty="0"/>
              <a:t>A </a:t>
            </a:r>
            <a:r>
              <a:rPr lang="en-US" altLang="en-US" sz="2400" dirty="0" err="1"/>
              <a:t>JTree</a:t>
            </a:r>
            <a:r>
              <a:rPr lang="en-US" altLang="en-US" sz="2400" dirty="0"/>
              <a:t> component (ultimately a subclass of Component)  can render any object whose class implements the </a:t>
            </a:r>
            <a:r>
              <a:rPr lang="en-US" altLang="en-US" sz="2400" dirty="0" err="1"/>
              <a:t>TreeModel</a:t>
            </a:r>
            <a:r>
              <a:rPr lang="en-US" altLang="en-US" sz="2400" dirty="0"/>
              <a:t> interface</a:t>
            </a:r>
          </a:p>
          <a:p>
            <a:pPr lvl="1">
              <a:lnSpc>
                <a:spcPct val="90000"/>
              </a:lnSpc>
            </a:pPr>
            <a:r>
              <a:rPr lang="en-US" altLang="en-US" sz="2000" dirty="0" err="1"/>
              <a:t>JTree</a:t>
            </a:r>
            <a:r>
              <a:rPr lang="en-US" altLang="en-US" sz="2000" dirty="0"/>
              <a:t> uses the methods defined in </a:t>
            </a:r>
            <a:r>
              <a:rPr lang="en-US" altLang="en-US" sz="2000" dirty="0" err="1"/>
              <a:t>TreeModel</a:t>
            </a:r>
            <a:r>
              <a:rPr lang="en-US" altLang="en-US" sz="2000" dirty="0"/>
              <a:t> to inspect a hierarchical structure and to build the graphical representation</a:t>
            </a:r>
            <a:endParaRPr lang="en-GB" altLang="en-US" sz="2000" dirty="0"/>
          </a:p>
        </p:txBody>
      </p:sp>
      <p:sp>
        <p:nvSpPr>
          <p:cNvPr id="9223" name="Text Box 7"/>
          <p:cNvSpPr txBox="1">
            <a:spLocks noChangeArrowheads="1"/>
          </p:cNvSpPr>
          <p:nvPr/>
        </p:nvSpPr>
        <p:spPr bwMode="auto">
          <a:xfrm>
            <a:off x="8464552" y="1130003"/>
            <a:ext cx="2774948" cy="2973050"/>
          </a:xfrm>
          <a:prstGeom prst="roundRect">
            <a:avLst>
              <a:gd name="adj" fmla="val 8335"/>
            </a:avLst>
          </a:prstGeom>
          <a:solidFill>
            <a:schemeClr val="accent3">
              <a:lumMod val="20000"/>
              <a:lumOff val="80000"/>
            </a:schemeClr>
          </a:solidFill>
          <a:ln>
            <a:noFill/>
          </a:ln>
          <a:extLst/>
        </p:spPr>
        <p:txBody>
          <a:bodyPr wrap="squar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200" dirty="0">
                <a:latin typeface="+mn-lt"/>
              </a:rPr>
              <a:t>Returns the child at position index </a:t>
            </a:r>
          </a:p>
          <a:p>
            <a:r>
              <a:rPr lang="en-GB" altLang="en-US" sz="1200" dirty="0">
                <a:latin typeface="+mn-lt"/>
              </a:rPr>
              <a:t>within parent, null if index is out of </a:t>
            </a:r>
          </a:p>
          <a:p>
            <a:r>
              <a:rPr lang="en-GB" altLang="en-US" sz="1200" dirty="0">
                <a:latin typeface="+mn-lt"/>
              </a:rPr>
              <a:t>bounds</a:t>
            </a:r>
          </a:p>
          <a:p>
            <a:endParaRPr lang="en-NZ" altLang="en-US" sz="1200" dirty="0">
              <a:latin typeface="+mn-lt"/>
            </a:endParaRPr>
          </a:p>
          <a:p>
            <a:r>
              <a:rPr lang="en-NZ" altLang="en-US" sz="1200" dirty="0">
                <a:latin typeface="+mn-lt"/>
              </a:rPr>
              <a:t>Returns the number of children </a:t>
            </a:r>
          </a:p>
          <a:p>
            <a:r>
              <a:rPr lang="en-NZ" altLang="en-US" sz="1200" dirty="0">
                <a:latin typeface="+mn-lt"/>
              </a:rPr>
              <a:t>parent has</a:t>
            </a:r>
          </a:p>
          <a:p>
            <a:endParaRPr lang="en-NZ" altLang="en-US" sz="1200" dirty="0">
              <a:latin typeface="+mn-lt"/>
            </a:endParaRPr>
          </a:p>
          <a:p>
            <a:r>
              <a:rPr lang="en-GB" altLang="en-US" sz="1200" dirty="0">
                <a:latin typeface="+mn-lt"/>
              </a:rPr>
              <a:t>Returns the index position of child </a:t>
            </a:r>
          </a:p>
          <a:p>
            <a:r>
              <a:rPr lang="en-GB" altLang="en-US" sz="1200" dirty="0">
                <a:latin typeface="+mn-lt"/>
              </a:rPr>
              <a:t>within parent, -1 if child is not a </a:t>
            </a:r>
          </a:p>
          <a:p>
            <a:r>
              <a:rPr lang="en-GB" altLang="en-US" sz="1200" dirty="0">
                <a:latin typeface="+mn-lt"/>
              </a:rPr>
              <a:t>child a parent</a:t>
            </a:r>
            <a:endParaRPr lang="en-NZ" altLang="en-US" sz="1200" dirty="0">
              <a:latin typeface="+mn-lt"/>
            </a:endParaRPr>
          </a:p>
          <a:p>
            <a:endParaRPr lang="en-NZ" altLang="en-US" sz="1200" dirty="0">
              <a:latin typeface="+mn-lt"/>
            </a:endParaRPr>
          </a:p>
          <a:p>
            <a:r>
              <a:rPr lang="en-NZ" altLang="en-US" sz="1200" dirty="0">
                <a:latin typeface="+mn-lt"/>
              </a:rPr>
              <a:t>Returns the root of a tree structure</a:t>
            </a:r>
          </a:p>
          <a:p>
            <a:endParaRPr lang="en-NZ" altLang="en-US" sz="1200" dirty="0">
              <a:latin typeface="+mn-lt"/>
            </a:endParaRPr>
          </a:p>
          <a:p>
            <a:r>
              <a:rPr lang="en-NZ" altLang="en-US" sz="1200" dirty="0">
                <a:latin typeface="+mn-lt"/>
              </a:rPr>
              <a:t>Returns true if node cannot have </a:t>
            </a:r>
          </a:p>
          <a:p>
            <a:r>
              <a:rPr lang="en-NZ" altLang="en-US" sz="1200" dirty="0">
                <a:latin typeface="+mn-lt"/>
              </a:rPr>
              <a:t>children, false otherwise</a:t>
            </a:r>
            <a:endParaRPr lang="en-GB" altLang="en-US" sz="1200" dirty="0">
              <a:latin typeface="+mn-lt"/>
            </a:endParaRPr>
          </a:p>
        </p:txBody>
      </p:sp>
      <p:sp>
        <p:nvSpPr>
          <p:cNvPr id="9224" name="Line 8"/>
          <p:cNvSpPr>
            <a:spLocks noChangeShapeType="1"/>
          </p:cNvSpPr>
          <p:nvPr/>
        </p:nvSpPr>
        <p:spPr bwMode="auto">
          <a:xfrm flipH="1">
            <a:off x="5769864" y="1557338"/>
            <a:ext cx="2631188" cy="1002982"/>
          </a:xfrm>
          <a:prstGeom prst="line">
            <a:avLst/>
          </a:prstGeom>
          <a:noFill/>
          <a:ln w="2540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225" name="Line 10"/>
          <p:cNvSpPr>
            <a:spLocks noChangeShapeType="1"/>
          </p:cNvSpPr>
          <p:nvPr/>
        </p:nvSpPr>
        <p:spPr bwMode="auto">
          <a:xfrm flipH="1">
            <a:off x="5257800" y="2205038"/>
            <a:ext cx="3143251" cy="494536"/>
          </a:xfrm>
          <a:prstGeom prst="line">
            <a:avLst/>
          </a:prstGeom>
          <a:noFill/>
          <a:ln w="2540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226" name="Line 11"/>
          <p:cNvSpPr>
            <a:spLocks noChangeShapeType="1"/>
          </p:cNvSpPr>
          <p:nvPr/>
        </p:nvSpPr>
        <p:spPr bwMode="auto">
          <a:xfrm flipH="1" flipV="1">
            <a:off x="5888735" y="2852738"/>
            <a:ext cx="2512315" cy="0"/>
          </a:xfrm>
          <a:prstGeom prst="line">
            <a:avLst/>
          </a:prstGeom>
          <a:noFill/>
          <a:ln w="2540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227" name="Line 12"/>
          <p:cNvSpPr>
            <a:spLocks noChangeShapeType="1"/>
          </p:cNvSpPr>
          <p:nvPr/>
        </p:nvSpPr>
        <p:spPr bwMode="auto">
          <a:xfrm flipH="1" flipV="1">
            <a:off x="4187951" y="3008375"/>
            <a:ext cx="4213099" cy="420625"/>
          </a:xfrm>
          <a:prstGeom prst="line">
            <a:avLst/>
          </a:prstGeom>
          <a:noFill/>
          <a:ln w="2540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228" name="Line 13"/>
          <p:cNvSpPr>
            <a:spLocks noChangeShapeType="1"/>
          </p:cNvSpPr>
          <p:nvPr/>
        </p:nvSpPr>
        <p:spPr bwMode="auto">
          <a:xfrm flipH="1" flipV="1">
            <a:off x="4974336" y="3218686"/>
            <a:ext cx="3426715" cy="643702"/>
          </a:xfrm>
          <a:prstGeom prst="line">
            <a:avLst/>
          </a:prstGeom>
          <a:noFill/>
          <a:ln w="2540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370751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altLang="en-US"/>
              <a:t>Design options</a:t>
            </a:r>
          </a:p>
        </p:txBody>
      </p:sp>
      <p:sp>
        <p:nvSpPr>
          <p:cNvPr id="10245" name="Rectangle 3"/>
          <p:cNvSpPr>
            <a:spLocks noGrp="1" noChangeArrowheads="1"/>
          </p:cNvSpPr>
          <p:nvPr>
            <p:ph type="body" sz="half" idx="1"/>
          </p:nvPr>
        </p:nvSpPr>
        <p:spPr/>
        <p:txBody>
          <a:bodyPr/>
          <a:lstStyle/>
          <a:p>
            <a:pPr marL="381000" indent="-381000">
              <a:lnSpc>
                <a:spcPct val="80000"/>
              </a:lnSpc>
              <a:buFont typeface="Monotype Sorts" pitchFamily="2" charset="2"/>
              <a:buAutoNum type="arabicPeriod"/>
            </a:pPr>
            <a:r>
              <a:rPr lang="en-US" altLang="en-US" sz="2000" dirty="0"/>
              <a:t>Edit class Directory to make it implement </a:t>
            </a:r>
            <a:r>
              <a:rPr lang="en-US" altLang="en-US" sz="2000" dirty="0" err="1"/>
              <a:t>TreeModel</a:t>
            </a:r>
            <a:endParaRPr lang="en-US" altLang="en-US" sz="2000" dirty="0"/>
          </a:p>
          <a:p>
            <a:pPr marL="381000" indent="-381000">
              <a:lnSpc>
                <a:spcPct val="80000"/>
              </a:lnSpc>
              <a:buFont typeface="Monotype Sorts" pitchFamily="2" charset="2"/>
              <a:buAutoNum type="arabicPeriod"/>
            </a:pPr>
            <a:endParaRPr lang="en-US" altLang="en-US" sz="2000" dirty="0"/>
          </a:p>
          <a:p>
            <a:pPr marL="800100" lvl="1" indent="-342900">
              <a:lnSpc>
                <a:spcPct val="80000"/>
              </a:lnSpc>
            </a:pPr>
            <a:r>
              <a:rPr lang="en-US" altLang="en-US" sz="1800" dirty="0"/>
              <a:t>In a production environment, making a change to an existing piece of software will cause that unit of software to go through a round of quality assurance</a:t>
            </a:r>
          </a:p>
          <a:p>
            <a:pPr marL="800100" lvl="1" indent="-342900">
              <a:lnSpc>
                <a:spcPct val="80000"/>
              </a:lnSpc>
            </a:pPr>
            <a:endParaRPr lang="en-US" altLang="en-US" sz="1800" dirty="0"/>
          </a:p>
          <a:p>
            <a:pPr marL="800100" lvl="1" indent="-342900">
              <a:lnSpc>
                <a:spcPct val="80000"/>
              </a:lnSpc>
            </a:pPr>
            <a:r>
              <a:rPr lang="en-US" altLang="en-US" sz="1800" dirty="0"/>
              <a:t>This option creates an undesirable coupling between class Directory and Java’s Swing framework</a:t>
            </a:r>
          </a:p>
          <a:p>
            <a:pPr marL="800100" lvl="1" indent="-342900">
              <a:lnSpc>
                <a:spcPct val="80000"/>
              </a:lnSpc>
            </a:pPr>
            <a:endParaRPr lang="en-US" altLang="en-US" sz="1800" dirty="0"/>
          </a:p>
          <a:p>
            <a:pPr marL="800100" lvl="1" indent="-342900">
              <a:lnSpc>
                <a:spcPct val="80000"/>
              </a:lnSpc>
            </a:pPr>
            <a:r>
              <a:rPr lang="en-US" altLang="en-US" sz="1800" dirty="0"/>
              <a:t>This option is not possible if the source code for Directory is unavailable </a:t>
            </a:r>
          </a:p>
          <a:p>
            <a:pPr marL="800100" lvl="1" indent="-342900">
              <a:lnSpc>
                <a:spcPct val="80000"/>
              </a:lnSpc>
            </a:pPr>
            <a:endParaRPr lang="en-US" altLang="en-US" sz="1800" dirty="0"/>
          </a:p>
        </p:txBody>
      </p:sp>
      <p:sp>
        <p:nvSpPr>
          <p:cNvPr id="10246" name="Text Box 4"/>
          <p:cNvSpPr txBox="1">
            <a:spLocks noChangeArrowheads="1"/>
          </p:cNvSpPr>
          <p:nvPr/>
        </p:nvSpPr>
        <p:spPr bwMode="auto">
          <a:xfrm>
            <a:off x="914991" y="2438164"/>
            <a:ext cx="575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FF3300"/>
                </a:solidFill>
                <a:latin typeface="Arial" charset="0"/>
                <a:sym typeface="Wingdings" pitchFamily="2" charset="2"/>
              </a:rPr>
              <a:t></a:t>
            </a:r>
            <a:endParaRPr lang="en-GB" altLang="en-US" sz="1600" b="1" dirty="0">
              <a:solidFill>
                <a:srgbClr val="FF3300"/>
              </a:solidFill>
              <a:latin typeface="Arial" charset="0"/>
              <a:sym typeface="Wingdings" pitchFamily="2" charset="2"/>
            </a:endParaRPr>
          </a:p>
        </p:txBody>
      </p:sp>
      <p:sp>
        <p:nvSpPr>
          <p:cNvPr id="10247" name="Text Box 5"/>
          <p:cNvSpPr txBox="1">
            <a:spLocks noChangeArrowheads="1"/>
          </p:cNvSpPr>
          <p:nvPr/>
        </p:nvSpPr>
        <p:spPr bwMode="auto">
          <a:xfrm>
            <a:off x="914991" y="3673955"/>
            <a:ext cx="575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FF3300"/>
                </a:solidFill>
                <a:latin typeface="Arial" charset="0"/>
                <a:sym typeface="Wingdings" pitchFamily="2" charset="2"/>
              </a:rPr>
              <a:t></a:t>
            </a:r>
            <a:endParaRPr lang="en-GB" altLang="en-US" sz="1600" b="1" dirty="0">
              <a:solidFill>
                <a:srgbClr val="FF3300"/>
              </a:solidFill>
              <a:latin typeface="Arial" charset="0"/>
              <a:sym typeface="Wingdings" pitchFamily="2" charset="2"/>
            </a:endParaRPr>
          </a:p>
        </p:txBody>
      </p:sp>
      <p:sp>
        <p:nvSpPr>
          <p:cNvPr id="10248" name="Text Box 6"/>
          <p:cNvSpPr txBox="1">
            <a:spLocks noChangeArrowheads="1"/>
          </p:cNvSpPr>
          <p:nvPr/>
        </p:nvSpPr>
        <p:spPr bwMode="auto">
          <a:xfrm>
            <a:off x="914990" y="4652373"/>
            <a:ext cx="575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FF3300"/>
                </a:solidFill>
                <a:latin typeface="Arial" charset="0"/>
                <a:sym typeface="Wingdings" pitchFamily="2" charset="2"/>
              </a:rPr>
              <a:t></a:t>
            </a:r>
            <a:endParaRPr lang="en-GB" altLang="en-US" sz="1600" b="1" dirty="0">
              <a:solidFill>
                <a:srgbClr val="FF3300"/>
              </a:solidFill>
              <a:latin typeface="Arial" charset="0"/>
              <a:sym typeface="Wingdings" pitchFamily="2" charset="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088" y="1974851"/>
            <a:ext cx="4953000" cy="2476500"/>
          </a:xfrm>
          <a:prstGeom prst="rect">
            <a:avLst/>
          </a:prstGeom>
        </p:spPr>
      </p:pic>
    </p:spTree>
    <p:extLst>
      <p:ext uri="{BB962C8B-B14F-4D97-AF65-F5344CB8AC3E}">
        <p14:creationId xmlns:p14="http://schemas.microsoft.com/office/powerpoint/2010/main" val="2120463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fade">
                                      <p:cBhvr>
                                        <p:cTn id="19" dur="500"/>
                                        <p:tgtEl>
                                          <p:spTgt spid="102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fade">
                                      <p:cBhvr>
                                        <p:cTn id="22" dur="500"/>
                                        <p:tgtEl>
                                          <p:spTgt spid="102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fade">
                                      <p:cBhvr>
                                        <p:cTn id="25"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P spid="102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11"/>
          </p:nvPr>
        </p:nvSpPr>
        <p:spPr/>
        <p:txBody>
          <a:bodyPr/>
          <a:lstStyle/>
          <a:p>
            <a:pPr>
              <a:defRPr/>
            </a:pPr>
            <a:fld id="{6C2164FB-8F26-4DA0-94A0-901A701F6C7C}" type="slidenum">
              <a:rPr lang="en-US"/>
              <a:pPr>
                <a:defRPr/>
              </a:pPr>
              <a:t>19</a:t>
            </a:fld>
            <a:endParaRPr lang="en-US"/>
          </a:p>
        </p:txBody>
      </p:sp>
      <p:sp>
        <p:nvSpPr>
          <p:cNvPr id="11268" name="Rectangle 6"/>
          <p:cNvSpPr>
            <a:spLocks noGrp="1" noChangeArrowheads="1"/>
          </p:cNvSpPr>
          <p:nvPr>
            <p:ph type="title"/>
          </p:nvPr>
        </p:nvSpPr>
        <p:spPr/>
        <p:txBody>
          <a:bodyPr/>
          <a:lstStyle/>
          <a:p>
            <a:r>
              <a:rPr lang="en-US" altLang="en-US"/>
              <a:t>Design options</a:t>
            </a:r>
          </a:p>
        </p:txBody>
      </p:sp>
      <p:sp>
        <p:nvSpPr>
          <p:cNvPr id="11269" name="Rectangle 7"/>
          <p:cNvSpPr>
            <a:spLocks noGrp="1" noChangeArrowheads="1"/>
          </p:cNvSpPr>
          <p:nvPr>
            <p:ph type="body" sz="half" idx="1"/>
          </p:nvPr>
        </p:nvSpPr>
        <p:spPr/>
        <p:txBody>
          <a:bodyPr/>
          <a:lstStyle/>
          <a:p>
            <a:pPr marL="457200" indent="-457200">
              <a:buFont typeface="Monotype Sorts" pitchFamily="2" charset="2"/>
              <a:buAutoNum type="arabicPeriod" startAt="2"/>
            </a:pPr>
            <a:r>
              <a:rPr lang="en-US" altLang="en-US" sz="2000" dirty="0"/>
              <a:t>Write a new class, similar to </a:t>
            </a:r>
            <a:r>
              <a:rPr lang="en-US" altLang="en-US" sz="2000" dirty="0" err="1"/>
              <a:t>JTree</a:t>
            </a:r>
            <a:r>
              <a:rPr lang="en-US" altLang="en-US" sz="2000" dirty="0"/>
              <a:t>, that is dedicated to rendering the structure of a set of File and Directory objects</a:t>
            </a:r>
          </a:p>
          <a:p>
            <a:pPr marL="457200" indent="-457200">
              <a:buFont typeface="Monotype Sorts" pitchFamily="2" charset="2"/>
              <a:buAutoNum type="arabicPeriod" startAt="2"/>
            </a:pPr>
            <a:endParaRPr lang="en-US" altLang="en-US" sz="2000" dirty="0"/>
          </a:p>
          <a:p>
            <a:pPr marL="838200" lvl="1" indent="-381000"/>
            <a:r>
              <a:rPr lang="en-US" altLang="en-US" sz="1800" dirty="0"/>
              <a:t>This is reinventing the wheel. There is no reuse of Swing’s tried-and-tested </a:t>
            </a:r>
            <a:r>
              <a:rPr lang="en-US" altLang="en-US" sz="1800" dirty="0" err="1"/>
              <a:t>JTree</a:t>
            </a:r>
            <a:r>
              <a:rPr lang="en-US" altLang="en-US" sz="1800" dirty="0"/>
              <a:t> component; the new </a:t>
            </a:r>
            <a:r>
              <a:rPr lang="en-US" altLang="en-US" sz="1800" dirty="0" err="1"/>
              <a:t>FileStoreRenderer</a:t>
            </a:r>
            <a:r>
              <a:rPr lang="en-US" altLang="en-US" sz="1800" dirty="0"/>
              <a:t> class has very limited reuse</a:t>
            </a:r>
          </a:p>
        </p:txBody>
      </p:sp>
      <p:sp>
        <p:nvSpPr>
          <p:cNvPr id="11270" name="Text Box 4"/>
          <p:cNvSpPr txBox="1">
            <a:spLocks noChangeArrowheads="1"/>
          </p:cNvSpPr>
          <p:nvPr/>
        </p:nvSpPr>
        <p:spPr bwMode="auto">
          <a:xfrm>
            <a:off x="909048" y="2973693"/>
            <a:ext cx="575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FF3300"/>
                </a:solidFill>
                <a:latin typeface="Arial" charset="0"/>
                <a:sym typeface="Wingdings" pitchFamily="2" charset="2"/>
              </a:rPr>
              <a:t></a:t>
            </a:r>
            <a:endParaRPr lang="en-GB" altLang="en-US" sz="1600" b="1" dirty="0">
              <a:solidFill>
                <a:srgbClr val="FF3300"/>
              </a:solidFill>
              <a:latin typeface="Arial" charset="0"/>
              <a:sym typeface="Wingdings" pitchFamily="2" charset="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696" y="1888605"/>
            <a:ext cx="3810000" cy="2476500"/>
          </a:xfrm>
          <a:prstGeom prst="rect">
            <a:avLst/>
          </a:prstGeom>
        </p:spPr>
      </p:pic>
    </p:spTree>
    <p:extLst>
      <p:ext uri="{BB962C8B-B14F-4D97-AF65-F5344CB8AC3E}">
        <p14:creationId xmlns:p14="http://schemas.microsoft.com/office/powerpoint/2010/main" val="81248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270"/>
                                        </p:tgtEl>
                                        <p:attrNameLst>
                                          <p:attrName>style.visibility</p:attrName>
                                        </p:attrNameLst>
                                      </p:cBhvr>
                                      <p:to>
                                        <p:strVal val="visible"/>
                                      </p:to>
                                    </p:set>
                                    <p:animEffect transition="in" filter="fade">
                                      <p:cBhvr>
                                        <p:cTn id="9"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By the end of this week, you should be able to:</a:t>
            </a:r>
          </a:p>
          <a:p>
            <a:pPr lvl="1"/>
            <a:r>
              <a:rPr lang="en-NZ" dirty="0"/>
              <a:t>Describe what is meant by the term design pattern</a:t>
            </a:r>
          </a:p>
          <a:p>
            <a:pPr lvl="1"/>
            <a:r>
              <a:rPr lang="en-NZ" dirty="0"/>
              <a:t>Describe a small number of well-known and widely-used design patterns, in terms of their structure, benefits and consequences</a:t>
            </a:r>
          </a:p>
          <a:p>
            <a:pPr lvl="1"/>
            <a:r>
              <a:rPr lang="en-NZ" dirty="0"/>
              <a:t>Develop software that involves applying knowledge of design patterns</a:t>
            </a:r>
          </a:p>
        </p:txBody>
      </p:sp>
      <p:sp>
        <p:nvSpPr>
          <p:cNvPr id="3" name="Title 2"/>
          <p:cNvSpPr>
            <a:spLocks noGrp="1"/>
          </p:cNvSpPr>
          <p:nvPr>
            <p:ph type="title"/>
          </p:nvPr>
        </p:nvSpPr>
        <p:spPr/>
        <p:txBody>
          <a:bodyPr/>
          <a:lstStyle/>
          <a:p>
            <a:r>
              <a:rPr lang="en-NZ" dirty="0"/>
              <a:t>This week’s learning objectives</a:t>
            </a:r>
          </a:p>
        </p:txBody>
      </p:sp>
    </p:spTree>
    <p:extLst>
      <p:ext uri="{BB962C8B-B14F-4D97-AF65-F5344CB8AC3E}">
        <p14:creationId xmlns:p14="http://schemas.microsoft.com/office/powerpoint/2010/main" val="31780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99533" y="239713"/>
            <a:ext cx="10363200" cy="893762"/>
          </a:xfrm>
        </p:spPr>
        <p:txBody>
          <a:bodyPr/>
          <a:lstStyle/>
          <a:p>
            <a:r>
              <a:rPr lang="en-US" altLang="en-US"/>
              <a:t>Design options</a:t>
            </a:r>
          </a:p>
        </p:txBody>
      </p:sp>
      <p:sp>
        <p:nvSpPr>
          <p:cNvPr id="12293" name="Rectangle 3"/>
          <p:cNvSpPr>
            <a:spLocks noGrp="1" noChangeArrowheads="1"/>
          </p:cNvSpPr>
          <p:nvPr>
            <p:ph type="body" sz="half" idx="1"/>
          </p:nvPr>
        </p:nvSpPr>
        <p:spPr>
          <a:xfrm>
            <a:off x="624417" y="3825874"/>
            <a:ext cx="5350933" cy="2955925"/>
          </a:xfrm>
        </p:spPr>
        <p:txBody>
          <a:bodyPr>
            <a:normAutofit/>
          </a:bodyPr>
          <a:lstStyle/>
          <a:p>
            <a:pPr marL="457200" indent="-457200">
              <a:buFont typeface="Monotype Sorts" pitchFamily="2" charset="2"/>
              <a:buAutoNum type="arabicPeriod" startAt="3"/>
            </a:pPr>
            <a:r>
              <a:rPr lang="en-US" altLang="en-US" sz="2400" dirty="0"/>
              <a:t>Use an </a:t>
            </a:r>
            <a:r>
              <a:rPr lang="en-US" altLang="en-US" sz="2400" b="1" dirty="0"/>
              <a:t>adapter</a:t>
            </a:r>
          </a:p>
          <a:p>
            <a:pPr marL="457200" indent="-457200">
              <a:buFont typeface="Monotype Sorts" pitchFamily="2" charset="2"/>
              <a:buAutoNum type="arabicPeriod" startAt="3"/>
            </a:pPr>
            <a:endParaRPr lang="en-US" altLang="en-US" sz="2400" b="1" dirty="0"/>
          </a:p>
          <a:p>
            <a:pPr marL="838200" lvl="1" indent="-381000"/>
            <a:r>
              <a:rPr lang="en-US" altLang="en-US" sz="2000" dirty="0"/>
              <a:t>This requires that no changes be made to existing code</a:t>
            </a:r>
          </a:p>
          <a:p>
            <a:pPr marL="838200" lvl="1" indent="-381000"/>
            <a:endParaRPr lang="en-US" altLang="en-US" sz="2000" dirty="0"/>
          </a:p>
          <a:p>
            <a:pPr marL="838200" lvl="1" indent="-381000"/>
            <a:r>
              <a:rPr lang="en-US" altLang="en-US" sz="2000" dirty="0"/>
              <a:t>In addition, it reuses both the </a:t>
            </a:r>
            <a:r>
              <a:rPr lang="en-US" altLang="en-US" sz="2000" dirty="0" err="1"/>
              <a:t>JTree</a:t>
            </a:r>
            <a:r>
              <a:rPr lang="en-US" altLang="en-US" sz="2000" dirty="0"/>
              <a:t> and File/Directory classes</a:t>
            </a:r>
          </a:p>
        </p:txBody>
      </p:sp>
      <p:sp>
        <p:nvSpPr>
          <p:cNvPr id="12311" name="Text Box 21"/>
          <p:cNvSpPr txBox="1">
            <a:spLocks noChangeArrowheads="1"/>
          </p:cNvSpPr>
          <p:nvPr/>
        </p:nvSpPr>
        <p:spPr bwMode="auto">
          <a:xfrm>
            <a:off x="812846" y="4655720"/>
            <a:ext cx="668773" cy="830997"/>
          </a:xfrm>
          <a:prstGeom prst="rect">
            <a:avLst/>
          </a:prstGeom>
          <a:solidFill>
            <a:schemeClr val="bg1"/>
          </a:solidFill>
          <a:ln>
            <a:noFill/>
          </a:ln>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00CC00"/>
                </a:solidFill>
                <a:latin typeface="Arial" charset="0"/>
                <a:sym typeface="Wingdings" pitchFamily="2" charset="2"/>
              </a:rPr>
              <a:t></a:t>
            </a:r>
            <a:endParaRPr lang="en-GB" altLang="en-US" sz="1600" b="1" dirty="0">
              <a:solidFill>
                <a:srgbClr val="00CC00"/>
              </a:solidFill>
              <a:latin typeface="Arial" charset="0"/>
              <a:sym typeface="Wingdings" pitchFamily="2" charset="2"/>
            </a:endParaRPr>
          </a:p>
        </p:txBody>
      </p:sp>
      <p:sp>
        <p:nvSpPr>
          <p:cNvPr id="12312" name="Text Box 22"/>
          <p:cNvSpPr txBox="1">
            <a:spLocks noChangeArrowheads="1"/>
          </p:cNvSpPr>
          <p:nvPr/>
        </p:nvSpPr>
        <p:spPr bwMode="auto">
          <a:xfrm>
            <a:off x="814963" y="5695216"/>
            <a:ext cx="668773" cy="830997"/>
          </a:xfrm>
          <a:prstGeom prst="rect">
            <a:avLst/>
          </a:prstGeom>
          <a:solidFill>
            <a:schemeClr val="bg1"/>
          </a:solidFill>
          <a:ln>
            <a:noFill/>
          </a:ln>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4800" b="1" dirty="0">
                <a:solidFill>
                  <a:srgbClr val="00CC00"/>
                </a:solidFill>
                <a:latin typeface="Arial" charset="0"/>
                <a:sym typeface="Wingdings" pitchFamily="2" charset="2"/>
              </a:rPr>
              <a:t></a:t>
            </a:r>
            <a:endParaRPr lang="en-GB" altLang="en-US" sz="1600" b="1" dirty="0">
              <a:solidFill>
                <a:srgbClr val="00CC00"/>
              </a:solidFill>
              <a:latin typeface="Arial" charset="0"/>
              <a:sym typeface="Wingdings" pitchFamily="2" charset="2"/>
            </a:endParaRPr>
          </a:p>
        </p:txBody>
      </p:sp>
      <p:grpSp>
        <p:nvGrpSpPr>
          <p:cNvPr id="9" name="Group 8"/>
          <p:cNvGrpSpPr>
            <a:grpSpLocks/>
          </p:cNvGrpSpPr>
          <p:nvPr/>
        </p:nvGrpSpPr>
        <p:grpSpPr bwMode="auto">
          <a:xfrm>
            <a:off x="5200651" y="3286125"/>
            <a:ext cx="6813549" cy="3240088"/>
            <a:chOff x="3889375" y="2062163"/>
            <a:chExt cx="5110163" cy="3240087"/>
          </a:xfrm>
        </p:grpSpPr>
        <p:sp>
          <p:nvSpPr>
            <p:cNvPr id="12307" name="Rectangle 4"/>
            <p:cNvSpPr>
              <a:spLocks noChangeArrowheads="1"/>
            </p:cNvSpPr>
            <p:nvPr/>
          </p:nvSpPr>
          <p:spPr bwMode="auto">
            <a:xfrm>
              <a:off x="3889375" y="2601913"/>
              <a:ext cx="1042988" cy="4667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400" u="sng">
                  <a:latin typeface="+mn-lt"/>
                </a:rPr>
                <a:t>: JTree</a:t>
              </a:r>
            </a:p>
          </p:txBody>
        </p:sp>
        <p:sp>
          <p:nvSpPr>
            <p:cNvPr id="12308" name="Line 5"/>
            <p:cNvSpPr>
              <a:spLocks noChangeShapeType="1"/>
            </p:cNvSpPr>
            <p:nvPr/>
          </p:nvSpPr>
          <p:spPr bwMode="auto">
            <a:xfrm>
              <a:off x="4932363" y="2817813"/>
              <a:ext cx="252412" cy="395287"/>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latin typeface="+mn-lt"/>
              </a:endParaRPr>
            </a:p>
          </p:txBody>
        </p:sp>
        <p:sp>
          <p:nvSpPr>
            <p:cNvPr id="12309" name="Line 6"/>
            <p:cNvSpPr>
              <a:spLocks noChangeShapeType="1"/>
            </p:cNvSpPr>
            <p:nvPr/>
          </p:nvSpPr>
          <p:spPr bwMode="auto">
            <a:xfrm>
              <a:off x="6840538" y="3070225"/>
              <a:ext cx="252412" cy="431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latin typeface="+mn-lt"/>
              </a:endParaRPr>
            </a:p>
          </p:txBody>
        </p:sp>
        <p:cxnSp>
          <p:nvCxnSpPr>
            <p:cNvPr id="12310" name="AutoShape 7"/>
            <p:cNvCxnSpPr>
              <a:cxnSpLocks noChangeShapeType="1"/>
              <a:stCxn id="12307" idx="0"/>
              <a:endCxn id="12319" idx="0"/>
            </p:cNvCxnSpPr>
            <p:nvPr/>
          </p:nvCxnSpPr>
          <p:spPr bwMode="auto">
            <a:xfrm rot="5400000" flipV="1">
              <a:off x="5049838" y="1963738"/>
              <a:ext cx="360362" cy="1636712"/>
            </a:xfrm>
            <a:prstGeom prst="curvedConnector3">
              <a:avLst>
                <a:gd name="adj1" fmla="val -63435"/>
              </a:avLst>
            </a:prstGeom>
            <a:noFill/>
            <a:ln w="9525">
              <a:solidFill>
                <a:schemeClr val="accent1"/>
              </a:solidFill>
              <a:round/>
              <a:headEnd/>
              <a:tailEnd type="stealth" w="lg" len="lg"/>
            </a:ln>
            <a:extLst>
              <a:ext uri="{909E8E84-426E-40DD-AFC4-6F175D3DCCD1}">
                <a14:hiddenFill xmlns:a14="http://schemas.microsoft.com/office/drawing/2010/main">
                  <a:noFill/>
                </a14:hiddenFill>
              </a:ext>
            </a:extLst>
          </p:spPr>
        </p:cxnSp>
        <p:sp>
          <p:nvSpPr>
            <p:cNvPr id="2" name="Text Box 8"/>
            <p:cNvSpPr txBox="1">
              <a:spLocks noChangeArrowheads="1"/>
            </p:cNvSpPr>
            <p:nvPr/>
          </p:nvSpPr>
          <p:spPr bwMode="auto">
            <a:xfrm>
              <a:off x="4464050" y="2062163"/>
              <a:ext cx="15716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400" dirty="0">
                  <a:latin typeface="+mn-lt"/>
                </a:rPr>
                <a:t> 1: </a:t>
              </a:r>
              <a:r>
                <a:rPr lang="en-US" altLang="en-US" sz="1400" dirty="0" err="1">
                  <a:latin typeface="+mn-lt"/>
                </a:rPr>
                <a:t>TreeModel</a:t>
              </a:r>
              <a:r>
                <a:rPr lang="en-US" altLang="en-US" sz="1400" dirty="0">
                  <a:latin typeface="+mn-lt"/>
                </a:rPr>
                <a:t> method call</a:t>
              </a:r>
            </a:p>
          </p:txBody>
        </p:sp>
        <p:cxnSp>
          <p:nvCxnSpPr>
            <p:cNvPr id="3" name="AutoShape 9"/>
            <p:cNvCxnSpPr>
              <a:cxnSpLocks noChangeShapeType="1"/>
              <a:stCxn id="12324" idx="2"/>
              <a:endCxn id="12319" idx="2"/>
            </p:cNvCxnSpPr>
            <p:nvPr/>
          </p:nvCxnSpPr>
          <p:spPr bwMode="auto">
            <a:xfrm rot="5400000" flipV="1">
              <a:off x="6795294" y="2215356"/>
              <a:ext cx="179388" cy="1673225"/>
            </a:xfrm>
            <a:prstGeom prst="curvedConnector3">
              <a:avLst>
                <a:gd name="adj1" fmla="val -127435"/>
              </a:avLst>
            </a:prstGeom>
            <a:noFill/>
            <a:ln w="9525">
              <a:solidFill>
                <a:schemeClr val="accent1"/>
              </a:solidFill>
              <a:round/>
              <a:headEnd/>
              <a:tailEnd type="stealth" w="lg" len="lg"/>
            </a:ln>
            <a:extLst>
              <a:ext uri="{909E8E84-426E-40DD-AFC4-6F175D3DCCD1}">
                <a14:hiddenFill xmlns:a14="http://schemas.microsoft.com/office/drawing/2010/main">
                  <a:noFill/>
                </a14:hiddenFill>
              </a:ext>
            </a:extLst>
          </p:spPr>
        </p:cxnSp>
        <p:sp>
          <p:nvSpPr>
            <p:cNvPr id="12313" name="Text Box 10"/>
            <p:cNvSpPr txBox="1">
              <a:spLocks noChangeArrowheads="1"/>
            </p:cNvSpPr>
            <p:nvPr/>
          </p:nvSpPr>
          <p:spPr bwMode="auto">
            <a:xfrm>
              <a:off x="6300788" y="2457450"/>
              <a:ext cx="17585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400">
                  <a:latin typeface="+mn-lt"/>
                </a:rPr>
                <a:t>2: File / Directory method call</a:t>
              </a:r>
            </a:p>
          </p:txBody>
        </p:sp>
        <p:cxnSp>
          <p:nvCxnSpPr>
            <p:cNvPr id="4" name="AutoShape 11"/>
            <p:cNvCxnSpPr>
              <a:cxnSpLocks noChangeShapeType="1"/>
              <a:stCxn id="12324" idx="2"/>
              <a:endCxn id="12319" idx="2"/>
            </p:cNvCxnSpPr>
            <p:nvPr/>
          </p:nvCxnSpPr>
          <p:spPr bwMode="auto">
            <a:xfrm rot="10800000">
              <a:off x="6048375" y="3429000"/>
              <a:ext cx="395288" cy="793750"/>
            </a:xfrm>
            <a:prstGeom prst="curvedConnector2">
              <a:avLst/>
            </a:prstGeom>
            <a:noFill/>
            <a:ln w="9525">
              <a:solidFill>
                <a:schemeClr val="accent1"/>
              </a:solidFill>
              <a:prstDash val="dash"/>
              <a:round/>
              <a:headEnd/>
              <a:tailEnd type="stealth" w="lg" len="lg"/>
            </a:ln>
            <a:extLst>
              <a:ext uri="{909E8E84-426E-40DD-AFC4-6F175D3DCCD1}">
                <a14:hiddenFill xmlns:a14="http://schemas.microsoft.com/office/drawing/2010/main">
                  <a:noFill/>
                </a14:hiddenFill>
              </a:ext>
            </a:extLst>
          </p:spPr>
        </p:cxnSp>
        <p:sp>
          <p:nvSpPr>
            <p:cNvPr id="12315" name="Text Box 12"/>
            <p:cNvSpPr txBox="1">
              <a:spLocks noChangeArrowheads="1"/>
            </p:cNvSpPr>
            <p:nvPr/>
          </p:nvSpPr>
          <p:spPr bwMode="auto">
            <a:xfrm>
              <a:off x="5219700" y="4078288"/>
              <a:ext cx="8084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400">
                  <a:latin typeface="+mn-lt"/>
                </a:rPr>
                <a:t>return value</a:t>
              </a:r>
            </a:p>
          </p:txBody>
        </p:sp>
        <p:cxnSp>
          <p:nvCxnSpPr>
            <p:cNvPr id="12316" name="AutoShape 13"/>
            <p:cNvCxnSpPr>
              <a:cxnSpLocks noChangeShapeType="1"/>
              <a:stCxn id="12319" idx="2"/>
              <a:endCxn id="12307" idx="2"/>
            </p:cNvCxnSpPr>
            <p:nvPr/>
          </p:nvCxnSpPr>
          <p:spPr bwMode="auto">
            <a:xfrm rot="16200000" flipV="1">
              <a:off x="5049838" y="2430463"/>
              <a:ext cx="360362" cy="1636712"/>
            </a:xfrm>
            <a:prstGeom prst="curvedConnector3">
              <a:avLst>
                <a:gd name="adj1" fmla="val -63435"/>
              </a:avLst>
            </a:prstGeom>
            <a:noFill/>
            <a:ln w="9525">
              <a:solidFill>
                <a:schemeClr val="accent1"/>
              </a:solidFill>
              <a:prstDash val="dash"/>
              <a:round/>
              <a:headEnd/>
              <a:tailEnd type="stealth" w="lg" len="lg"/>
            </a:ln>
            <a:extLst>
              <a:ext uri="{909E8E84-426E-40DD-AFC4-6F175D3DCCD1}">
                <a14:hiddenFill xmlns:a14="http://schemas.microsoft.com/office/drawing/2010/main">
                  <a:noFill/>
                </a14:hiddenFill>
              </a:ext>
            </a:extLst>
          </p:spPr>
        </p:cxnSp>
        <p:sp>
          <p:nvSpPr>
            <p:cNvPr id="12317" name="Text Box 14"/>
            <p:cNvSpPr txBox="1">
              <a:spLocks noChangeArrowheads="1"/>
            </p:cNvSpPr>
            <p:nvPr/>
          </p:nvSpPr>
          <p:spPr bwMode="auto">
            <a:xfrm>
              <a:off x="4573588" y="3646488"/>
              <a:ext cx="8084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400">
                  <a:latin typeface="+mn-lt"/>
                </a:rPr>
                <a:t>return value</a:t>
              </a:r>
            </a:p>
          </p:txBody>
        </p:sp>
        <p:sp>
          <p:nvSpPr>
            <p:cNvPr id="12318" name="Line 15"/>
            <p:cNvSpPr>
              <a:spLocks noChangeShapeType="1"/>
            </p:cNvSpPr>
            <p:nvPr/>
          </p:nvSpPr>
          <p:spPr bwMode="auto">
            <a:xfrm flipH="1">
              <a:off x="7199313" y="3754438"/>
              <a:ext cx="469900" cy="6477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latin typeface="+mn-lt"/>
              </a:endParaRPr>
            </a:p>
          </p:txBody>
        </p:sp>
        <p:sp>
          <p:nvSpPr>
            <p:cNvPr id="12319" name="Rectangle 16"/>
            <p:cNvSpPr>
              <a:spLocks noChangeArrowheads="1"/>
            </p:cNvSpPr>
            <p:nvPr/>
          </p:nvSpPr>
          <p:spPr bwMode="auto">
            <a:xfrm>
              <a:off x="5148263" y="2962275"/>
              <a:ext cx="1800225" cy="4667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400" u="sng">
                  <a:latin typeface="+mn-lt"/>
                </a:rPr>
                <a:t>: TreeModelAdapter </a:t>
              </a:r>
            </a:p>
          </p:txBody>
        </p:sp>
        <p:sp>
          <p:nvSpPr>
            <p:cNvPr id="12320" name="Line 17"/>
            <p:cNvSpPr>
              <a:spLocks noChangeShapeType="1"/>
            </p:cNvSpPr>
            <p:nvPr/>
          </p:nvSpPr>
          <p:spPr bwMode="auto">
            <a:xfrm>
              <a:off x="7667625" y="3717925"/>
              <a:ext cx="0" cy="684213"/>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latin typeface="+mn-lt"/>
              </a:endParaRPr>
            </a:p>
          </p:txBody>
        </p:sp>
        <p:sp>
          <p:nvSpPr>
            <p:cNvPr id="12321" name="Rectangle 18"/>
            <p:cNvSpPr>
              <a:spLocks noChangeArrowheads="1"/>
            </p:cNvSpPr>
            <p:nvPr/>
          </p:nvSpPr>
          <p:spPr bwMode="auto">
            <a:xfrm>
              <a:off x="7092950" y="3286125"/>
              <a:ext cx="1042988" cy="4667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400" u="sng">
                  <a:latin typeface="+mn-lt"/>
                </a:rPr>
                <a:t>root : </a:t>
              </a:r>
            </a:p>
            <a:p>
              <a:pPr algn="ctr"/>
              <a:r>
                <a:rPr lang="en-US" altLang="en-US" sz="1400" u="sng">
                  <a:latin typeface="+mn-lt"/>
                </a:rPr>
                <a:t>Directory </a:t>
              </a:r>
            </a:p>
          </p:txBody>
        </p:sp>
        <p:sp>
          <p:nvSpPr>
            <p:cNvPr id="12322" name="Line 19"/>
            <p:cNvSpPr>
              <a:spLocks noChangeShapeType="1"/>
            </p:cNvSpPr>
            <p:nvPr/>
          </p:nvSpPr>
          <p:spPr bwMode="auto">
            <a:xfrm>
              <a:off x="7667625" y="3754438"/>
              <a:ext cx="395288" cy="6477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latin typeface="+mn-lt"/>
              </a:endParaRPr>
            </a:p>
          </p:txBody>
        </p:sp>
        <p:sp>
          <p:nvSpPr>
            <p:cNvPr id="12323" name="Text Box 20"/>
            <p:cNvSpPr txBox="1">
              <a:spLocks noChangeArrowheads="1"/>
            </p:cNvSpPr>
            <p:nvPr/>
          </p:nvSpPr>
          <p:spPr bwMode="auto">
            <a:xfrm>
              <a:off x="6884988" y="4438650"/>
              <a:ext cx="15204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US" altLang="en-US" sz="1400" dirty="0">
                  <a:latin typeface="+mn-lt"/>
                </a:rPr>
                <a:t>Child directories and files</a:t>
              </a:r>
            </a:p>
          </p:txBody>
        </p:sp>
        <p:sp>
          <p:nvSpPr>
            <p:cNvPr id="12324" name="Oval 23"/>
            <p:cNvSpPr>
              <a:spLocks noChangeArrowheads="1"/>
            </p:cNvSpPr>
            <p:nvPr/>
          </p:nvSpPr>
          <p:spPr bwMode="auto">
            <a:xfrm>
              <a:off x="6443663" y="3141663"/>
              <a:ext cx="2555875" cy="2160587"/>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endParaRPr lang="en-US" altLang="en-US">
                <a:latin typeface="+mn-lt"/>
              </a:endParaRPr>
            </a:p>
          </p:txBody>
        </p:sp>
      </p:grpSp>
      <p:pic>
        <p:nvPicPr>
          <p:cNvPr id="2050" name="Picture 2" descr="http://ecx.images-amazon.com/images/I/41i8akmryvL._SY300_.jpg"/>
          <p:cNvPicPr>
            <a:picLocks noChangeAspect="1" noChangeArrowheads="1"/>
          </p:cNvPicPr>
          <p:nvPr/>
        </p:nvPicPr>
        <p:blipFill rotWithShape="1">
          <a:blip r:embed="rId2">
            <a:extLst>
              <a:ext uri="{28A0092B-C50C-407E-A947-70E740481C1C}">
                <a14:useLocalDpi xmlns:a14="http://schemas.microsoft.com/office/drawing/2010/main" val="0"/>
              </a:ext>
            </a:extLst>
          </a:blip>
          <a:srcRect t="12156" b="13723"/>
          <a:stretch/>
        </p:blipFill>
        <p:spPr bwMode="auto">
          <a:xfrm>
            <a:off x="8415868" y="1081407"/>
            <a:ext cx="2857500" cy="21180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59" y="1233389"/>
            <a:ext cx="5048250" cy="2476500"/>
          </a:xfrm>
          <a:prstGeom prst="rect">
            <a:avLst/>
          </a:prstGeom>
        </p:spPr>
      </p:pic>
    </p:spTree>
    <p:extLst>
      <p:ext uri="{BB962C8B-B14F-4D97-AF65-F5344CB8AC3E}">
        <p14:creationId xmlns:p14="http://schemas.microsoft.com/office/powerpoint/2010/main" val="358244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500"/>
                                        <p:tgtEl>
                                          <p:spTgt spid="1229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3">
                                            <p:txEl>
                                              <p:pRg st="2" end="2"/>
                                            </p:txEl>
                                          </p:spTgt>
                                        </p:tgtEl>
                                        <p:attrNameLst>
                                          <p:attrName>style.visibility</p:attrName>
                                        </p:attrNameLst>
                                      </p:cBhvr>
                                      <p:to>
                                        <p:strVal val="visible"/>
                                      </p:to>
                                    </p:set>
                                    <p:animEffect transition="in" filter="fade">
                                      <p:cBhvr>
                                        <p:cTn id="10" dur="500"/>
                                        <p:tgtEl>
                                          <p:spTgt spid="1229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93">
                                            <p:txEl>
                                              <p:pRg st="4" end="4"/>
                                            </p:txEl>
                                          </p:spTgt>
                                        </p:tgtEl>
                                        <p:attrNameLst>
                                          <p:attrName>style.visibility</p:attrName>
                                        </p:attrNameLst>
                                      </p:cBhvr>
                                      <p:to>
                                        <p:strVal val="visible"/>
                                      </p:to>
                                    </p:set>
                                    <p:animEffect transition="in" filter="fade">
                                      <p:cBhvr>
                                        <p:cTn id="13" dur="500"/>
                                        <p:tgtEl>
                                          <p:spTgt spid="1229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11"/>
                                        </p:tgtEl>
                                        <p:attrNameLst>
                                          <p:attrName>style.visibility</p:attrName>
                                        </p:attrNameLst>
                                      </p:cBhvr>
                                      <p:to>
                                        <p:strVal val="visible"/>
                                      </p:to>
                                    </p:set>
                                    <p:animEffect transition="in" filter="fade">
                                      <p:cBhvr>
                                        <p:cTn id="16" dur="500"/>
                                        <p:tgtEl>
                                          <p:spTgt spid="123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12"/>
                                        </p:tgtEl>
                                        <p:attrNameLst>
                                          <p:attrName>style.visibility</p:attrName>
                                        </p:attrNameLst>
                                      </p:cBhvr>
                                      <p:to>
                                        <p:strVal val="visible"/>
                                      </p:to>
                                    </p:set>
                                    <p:animEffect transition="in" filter="fade">
                                      <p:cBhvr>
                                        <p:cTn id="19" dur="500"/>
                                        <p:tgtEl>
                                          <p:spTgt spid="123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P spid="12311" grpId="0" animBg="1"/>
      <p:bldP spid="123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NZ" altLang="en-US" dirty="0" err="1"/>
              <a:t>TreeModel</a:t>
            </a:r>
            <a:r>
              <a:rPr lang="en-NZ" altLang="en-US" dirty="0"/>
              <a:t> contract</a:t>
            </a:r>
          </a:p>
        </p:txBody>
      </p:sp>
      <p:sp>
        <p:nvSpPr>
          <p:cNvPr id="13317" name="Rectangle 7"/>
          <p:cNvSpPr>
            <a:spLocks noChangeArrowheads="1"/>
          </p:cNvSpPr>
          <p:nvPr/>
        </p:nvSpPr>
        <p:spPr bwMode="auto">
          <a:xfrm>
            <a:off x="2351617" y="2276475"/>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18" name="Line 14"/>
          <p:cNvSpPr>
            <a:spLocks noChangeShapeType="1"/>
          </p:cNvSpPr>
          <p:nvPr/>
        </p:nvSpPr>
        <p:spPr bwMode="auto">
          <a:xfrm flipH="1">
            <a:off x="2159001" y="2492376"/>
            <a:ext cx="480484"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19" name="Rectangle 7"/>
          <p:cNvSpPr>
            <a:spLocks noChangeArrowheads="1"/>
          </p:cNvSpPr>
          <p:nvPr/>
        </p:nvSpPr>
        <p:spPr bwMode="auto">
          <a:xfrm>
            <a:off x="1583268" y="2852738"/>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0" name="Rectangle 7"/>
          <p:cNvSpPr>
            <a:spLocks noChangeArrowheads="1"/>
          </p:cNvSpPr>
          <p:nvPr/>
        </p:nvSpPr>
        <p:spPr bwMode="auto">
          <a:xfrm>
            <a:off x="2734734" y="2852738"/>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1" name="Rectangle 7"/>
          <p:cNvSpPr>
            <a:spLocks noChangeArrowheads="1"/>
          </p:cNvSpPr>
          <p:nvPr/>
        </p:nvSpPr>
        <p:spPr bwMode="auto">
          <a:xfrm>
            <a:off x="3886201" y="2852738"/>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2" name="Rectangle 7"/>
          <p:cNvSpPr>
            <a:spLocks noChangeArrowheads="1"/>
          </p:cNvSpPr>
          <p:nvPr/>
        </p:nvSpPr>
        <p:spPr bwMode="auto">
          <a:xfrm>
            <a:off x="1390651" y="3500438"/>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3" name="Rectangle 7"/>
          <p:cNvSpPr>
            <a:spLocks noChangeArrowheads="1"/>
          </p:cNvSpPr>
          <p:nvPr/>
        </p:nvSpPr>
        <p:spPr bwMode="auto">
          <a:xfrm>
            <a:off x="2254251" y="3789363"/>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4" name="Rectangle 7"/>
          <p:cNvSpPr>
            <a:spLocks noChangeArrowheads="1"/>
          </p:cNvSpPr>
          <p:nvPr/>
        </p:nvSpPr>
        <p:spPr bwMode="auto">
          <a:xfrm>
            <a:off x="3022601" y="3500438"/>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5" name="Rectangle 7"/>
          <p:cNvSpPr>
            <a:spLocks noChangeArrowheads="1"/>
          </p:cNvSpPr>
          <p:nvPr/>
        </p:nvSpPr>
        <p:spPr bwMode="auto">
          <a:xfrm>
            <a:off x="3119968" y="4149725"/>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6" name="Rectangle 7"/>
          <p:cNvSpPr>
            <a:spLocks noChangeArrowheads="1"/>
          </p:cNvSpPr>
          <p:nvPr/>
        </p:nvSpPr>
        <p:spPr bwMode="auto">
          <a:xfrm>
            <a:off x="3695701" y="4437063"/>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27" name="Line 14"/>
          <p:cNvSpPr>
            <a:spLocks noChangeShapeType="1"/>
          </p:cNvSpPr>
          <p:nvPr/>
        </p:nvSpPr>
        <p:spPr bwMode="auto">
          <a:xfrm>
            <a:off x="2927351" y="2492376"/>
            <a:ext cx="287867"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8" name="Line 14"/>
          <p:cNvSpPr>
            <a:spLocks noChangeShapeType="1"/>
          </p:cNvSpPr>
          <p:nvPr/>
        </p:nvSpPr>
        <p:spPr bwMode="auto">
          <a:xfrm>
            <a:off x="3310468" y="2492376"/>
            <a:ext cx="1056217"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9" name="Line 14"/>
          <p:cNvSpPr>
            <a:spLocks noChangeShapeType="1"/>
          </p:cNvSpPr>
          <p:nvPr/>
        </p:nvSpPr>
        <p:spPr bwMode="auto">
          <a:xfrm flipH="1">
            <a:off x="1583267" y="3068638"/>
            <a:ext cx="38311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0" name="Line 14"/>
          <p:cNvSpPr>
            <a:spLocks noChangeShapeType="1"/>
          </p:cNvSpPr>
          <p:nvPr/>
        </p:nvSpPr>
        <p:spPr bwMode="auto">
          <a:xfrm>
            <a:off x="2351618" y="3068639"/>
            <a:ext cx="383116"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1" name="Line 14"/>
          <p:cNvSpPr>
            <a:spLocks noChangeShapeType="1"/>
          </p:cNvSpPr>
          <p:nvPr/>
        </p:nvSpPr>
        <p:spPr bwMode="auto">
          <a:xfrm>
            <a:off x="3310467" y="3068638"/>
            <a:ext cx="28786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2" name="Line 14"/>
          <p:cNvSpPr>
            <a:spLocks noChangeShapeType="1"/>
          </p:cNvSpPr>
          <p:nvPr/>
        </p:nvSpPr>
        <p:spPr bwMode="auto">
          <a:xfrm flipH="1">
            <a:off x="3503085" y="3716339"/>
            <a:ext cx="97367"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3" name="Line 14"/>
          <p:cNvSpPr>
            <a:spLocks noChangeShapeType="1"/>
          </p:cNvSpPr>
          <p:nvPr/>
        </p:nvSpPr>
        <p:spPr bwMode="auto">
          <a:xfrm>
            <a:off x="3983567" y="3716339"/>
            <a:ext cx="480484"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4" name="Rectangle 7"/>
          <p:cNvSpPr>
            <a:spLocks noChangeArrowheads="1"/>
          </p:cNvSpPr>
          <p:nvPr/>
        </p:nvSpPr>
        <p:spPr bwMode="auto">
          <a:xfrm>
            <a:off x="4271434" y="3357563"/>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13335" name="Rectangle 7"/>
          <p:cNvSpPr>
            <a:spLocks noChangeArrowheads="1"/>
          </p:cNvSpPr>
          <p:nvPr/>
        </p:nvSpPr>
        <p:spPr bwMode="auto">
          <a:xfrm>
            <a:off x="1390651" y="4868863"/>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36" name="Line 14"/>
          <p:cNvSpPr>
            <a:spLocks noChangeShapeType="1"/>
          </p:cNvSpPr>
          <p:nvPr/>
        </p:nvSpPr>
        <p:spPr bwMode="auto">
          <a:xfrm>
            <a:off x="4366685" y="3068639"/>
            <a:ext cx="385233"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7" name="Line 14"/>
          <p:cNvSpPr>
            <a:spLocks noChangeShapeType="1"/>
          </p:cNvSpPr>
          <p:nvPr/>
        </p:nvSpPr>
        <p:spPr bwMode="auto">
          <a:xfrm flipH="1">
            <a:off x="1871133" y="3716339"/>
            <a:ext cx="95251"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8" name="Rectangle 7"/>
          <p:cNvSpPr>
            <a:spLocks noChangeArrowheads="1"/>
          </p:cNvSpPr>
          <p:nvPr/>
        </p:nvSpPr>
        <p:spPr bwMode="auto">
          <a:xfrm>
            <a:off x="1007534" y="5516563"/>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39" name="Rectangle 7"/>
          <p:cNvSpPr>
            <a:spLocks noChangeArrowheads="1"/>
          </p:cNvSpPr>
          <p:nvPr/>
        </p:nvSpPr>
        <p:spPr bwMode="auto">
          <a:xfrm>
            <a:off x="2829984" y="4940300"/>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40" name="Rectangle 7"/>
          <p:cNvSpPr>
            <a:spLocks noChangeArrowheads="1"/>
          </p:cNvSpPr>
          <p:nvPr/>
        </p:nvSpPr>
        <p:spPr bwMode="auto">
          <a:xfrm>
            <a:off x="2159001" y="5516563"/>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Directory</a:t>
            </a:r>
          </a:p>
        </p:txBody>
      </p:sp>
      <p:sp>
        <p:nvSpPr>
          <p:cNvPr id="13341" name="Line 14"/>
          <p:cNvSpPr>
            <a:spLocks noChangeShapeType="1"/>
          </p:cNvSpPr>
          <p:nvPr/>
        </p:nvSpPr>
        <p:spPr bwMode="auto">
          <a:xfrm>
            <a:off x="2542118" y="4005264"/>
            <a:ext cx="673100"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2" name="Rectangle 7"/>
          <p:cNvSpPr>
            <a:spLocks noChangeArrowheads="1"/>
          </p:cNvSpPr>
          <p:nvPr/>
        </p:nvSpPr>
        <p:spPr bwMode="auto">
          <a:xfrm>
            <a:off x="4176184" y="4940300"/>
            <a:ext cx="1056216"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13343" name="Line 14"/>
          <p:cNvSpPr>
            <a:spLocks noChangeShapeType="1"/>
          </p:cNvSpPr>
          <p:nvPr/>
        </p:nvSpPr>
        <p:spPr bwMode="auto">
          <a:xfrm>
            <a:off x="4271433" y="4652964"/>
            <a:ext cx="287867"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4" name="Rectangle 7"/>
          <p:cNvSpPr>
            <a:spLocks noChangeArrowheads="1"/>
          </p:cNvSpPr>
          <p:nvPr/>
        </p:nvSpPr>
        <p:spPr bwMode="auto">
          <a:xfrm>
            <a:off x="3310468" y="5516563"/>
            <a:ext cx="1056217" cy="21590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algn="ctr"/>
            <a:r>
              <a:rPr lang="en-US" altLang="en-US" sz="1000" u="sng">
                <a:latin typeface="Arial" charset="0"/>
              </a:rPr>
              <a:t>: File</a:t>
            </a:r>
          </a:p>
        </p:txBody>
      </p:sp>
      <p:sp>
        <p:nvSpPr>
          <p:cNvPr id="13345" name="Line 14"/>
          <p:cNvSpPr>
            <a:spLocks noChangeShapeType="1"/>
          </p:cNvSpPr>
          <p:nvPr/>
        </p:nvSpPr>
        <p:spPr bwMode="auto">
          <a:xfrm flipH="1">
            <a:off x="1485900" y="5084763"/>
            <a:ext cx="28786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6" name="Line 14"/>
          <p:cNvSpPr>
            <a:spLocks noChangeShapeType="1"/>
          </p:cNvSpPr>
          <p:nvPr/>
        </p:nvSpPr>
        <p:spPr bwMode="auto">
          <a:xfrm>
            <a:off x="2061634" y="5084763"/>
            <a:ext cx="6731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7" name="Line 14"/>
          <p:cNvSpPr>
            <a:spLocks noChangeShapeType="1"/>
          </p:cNvSpPr>
          <p:nvPr/>
        </p:nvSpPr>
        <p:spPr bwMode="auto">
          <a:xfrm>
            <a:off x="2349500" y="5084763"/>
            <a:ext cx="1441451"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8" name="TextBox 38"/>
          <p:cNvSpPr txBox="1">
            <a:spLocks noChangeArrowheads="1"/>
          </p:cNvSpPr>
          <p:nvPr/>
        </p:nvSpPr>
        <p:spPr bwMode="auto">
          <a:xfrm>
            <a:off x="6807200" y="2106613"/>
            <a:ext cx="274145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600" dirty="0">
                <a:latin typeface="+mn-lt"/>
              </a:rPr>
              <a:t>Key </a:t>
            </a:r>
            <a:r>
              <a:rPr lang="en-NZ" altLang="en-US" sz="1600" dirty="0" err="1">
                <a:latin typeface="+mn-lt"/>
              </a:rPr>
              <a:t>TreeModel</a:t>
            </a:r>
            <a:r>
              <a:rPr lang="en-NZ" altLang="en-US" sz="1600" dirty="0">
                <a:latin typeface="+mn-lt"/>
              </a:rPr>
              <a:t> methods:</a:t>
            </a:r>
          </a:p>
          <a:p>
            <a:endParaRPr lang="en-NZ" altLang="en-US" sz="1600" dirty="0">
              <a:latin typeface="+mn-lt"/>
            </a:endParaRPr>
          </a:p>
          <a:p>
            <a:r>
              <a:rPr lang="en-NZ" altLang="en-US" sz="1600" dirty="0" err="1">
                <a:latin typeface="Consolas" panose="020B0609020204030204" pitchFamily="49" charset="0"/>
              </a:rPr>
              <a:t>getRoot</a:t>
            </a:r>
            <a:r>
              <a:rPr lang="en-NZ" altLang="en-US" sz="1600" dirty="0">
                <a:latin typeface="Consolas" panose="020B0609020204030204" pitchFamily="49" charset="0"/>
              </a:rPr>
              <a:t>() </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A</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getChildCount</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A</a:t>
            </a:r>
            <a:r>
              <a:rPr lang="en-NZ" altLang="en-US" sz="1600" dirty="0">
                <a:latin typeface="Consolas" panose="020B0609020204030204" pitchFamily="49" charset="0"/>
                <a:sym typeface="Wingdings" pitchFamily="2" charset="2"/>
              </a:rPr>
              <a:t> )  3</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getChild</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A</a:t>
            </a:r>
            <a:r>
              <a:rPr lang="en-NZ" altLang="en-US" sz="1600" dirty="0">
                <a:latin typeface="Consolas" panose="020B0609020204030204" pitchFamily="49" charset="0"/>
                <a:sym typeface="Wingdings" pitchFamily="2" charset="2"/>
              </a:rPr>
              <a:t>, 0 )  </a:t>
            </a:r>
            <a:r>
              <a:rPr lang="en-NZ" altLang="en-US" sz="1600" b="1" dirty="0">
                <a:solidFill>
                  <a:schemeClr val="accent1"/>
                </a:solidFill>
                <a:latin typeface="Consolas" panose="020B0609020204030204" pitchFamily="49" charset="0"/>
                <a:sym typeface="Wingdings" pitchFamily="2" charset="2"/>
              </a:rPr>
              <a:t>B</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getIndexOf</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B</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C</a:t>
            </a:r>
            <a:r>
              <a:rPr lang="en-NZ" altLang="en-US" sz="1600" dirty="0">
                <a:latin typeface="Consolas" panose="020B0609020204030204" pitchFamily="49" charset="0"/>
                <a:sym typeface="Wingdings" pitchFamily="2" charset="2"/>
              </a:rPr>
              <a:t> )  1</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isLeaf</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D</a:t>
            </a:r>
            <a:r>
              <a:rPr lang="en-NZ" altLang="en-US" sz="1600" dirty="0">
                <a:latin typeface="Consolas" panose="020B0609020204030204" pitchFamily="49" charset="0"/>
                <a:sym typeface="Wingdings" pitchFamily="2" charset="2"/>
              </a:rPr>
              <a:t> )  false</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isLeaf</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E</a:t>
            </a:r>
            <a:r>
              <a:rPr lang="en-NZ" altLang="en-US" sz="1600" dirty="0">
                <a:latin typeface="Consolas" panose="020B0609020204030204" pitchFamily="49" charset="0"/>
                <a:sym typeface="Wingdings" pitchFamily="2" charset="2"/>
              </a:rPr>
              <a:t> )  false</a:t>
            </a:r>
          </a:p>
          <a:p>
            <a:endParaRPr lang="en-NZ" altLang="en-US" sz="1600" dirty="0">
              <a:latin typeface="Consolas" panose="020B0609020204030204" pitchFamily="49" charset="0"/>
              <a:sym typeface="Wingdings" pitchFamily="2" charset="2"/>
            </a:endParaRPr>
          </a:p>
          <a:p>
            <a:r>
              <a:rPr lang="en-NZ" altLang="en-US" sz="1600" dirty="0" err="1">
                <a:latin typeface="Consolas" panose="020B0609020204030204" pitchFamily="49" charset="0"/>
                <a:sym typeface="Wingdings" pitchFamily="2" charset="2"/>
              </a:rPr>
              <a:t>isLeaf</a:t>
            </a:r>
            <a:r>
              <a:rPr lang="en-NZ" altLang="en-US" sz="1600" dirty="0">
                <a:latin typeface="Consolas" panose="020B0609020204030204" pitchFamily="49" charset="0"/>
                <a:sym typeface="Wingdings" pitchFamily="2" charset="2"/>
              </a:rPr>
              <a:t>( </a:t>
            </a:r>
            <a:r>
              <a:rPr lang="en-NZ" altLang="en-US" sz="1600" b="1" dirty="0">
                <a:solidFill>
                  <a:schemeClr val="accent1"/>
                </a:solidFill>
                <a:latin typeface="Consolas" panose="020B0609020204030204" pitchFamily="49" charset="0"/>
                <a:sym typeface="Wingdings" pitchFamily="2" charset="2"/>
              </a:rPr>
              <a:t>F</a:t>
            </a:r>
            <a:r>
              <a:rPr lang="en-NZ" altLang="en-US" sz="1600" dirty="0">
                <a:latin typeface="Consolas" panose="020B0609020204030204" pitchFamily="49" charset="0"/>
                <a:sym typeface="Wingdings" pitchFamily="2" charset="2"/>
              </a:rPr>
              <a:t>)  true </a:t>
            </a:r>
            <a:endParaRPr lang="en-NZ" altLang="en-US" sz="1600" dirty="0">
              <a:latin typeface="Consolas" panose="020B0609020204030204" pitchFamily="49" charset="0"/>
            </a:endParaRPr>
          </a:p>
        </p:txBody>
      </p:sp>
      <p:sp>
        <p:nvSpPr>
          <p:cNvPr id="40" name="Oval 39"/>
          <p:cNvSpPr/>
          <p:nvPr/>
        </p:nvSpPr>
        <p:spPr bwMode="auto">
          <a:xfrm>
            <a:off x="2110317" y="2106613"/>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50" name="TextBox 40"/>
          <p:cNvSpPr txBox="1">
            <a:spLocks noChangeArrowheads="1"/>
          </p:cNvSpPr>
          <p:nvPr/>
        </p:nvSpPr>
        <p:spPr bwMode="auto">
          <a:xfrm>
            <a:off x="3369734" y="2230439"/>
            <a:ext cx="3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A</a:t>
            </a:r>
          </a:p>
        </p:txBody>
      </p:sp>
      <p:sp>
        <p:nvSpPr>
          <p:cNvPr id="42" name="Oval 41"/>
          <p:cNvSpPr/>
          <p:nvPr/>
        </p:nvSpPr>
        <p:spPr bwMode="auto">
          <a:xfrm>
            <a:off x="1102784" y="2647950"/>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52" name="TextBox 42"/>
          <p:cNvSpPr txBox="1">
            <a:spLocks noChangeArrowheads="1"/>
          </p:cNvSpPr>
          <p:nvPr/>
        </p:nvSpPr>
        <p:spPr bwMode="auto">
          <a:xfrm>
            <a:off x="1153584" y="2806701"/>
            <a:ext cx="298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B</a:t>
            </a:r>
          </a:p>
        </p:txBody>
      </p:sp>
      <p:sp>
        <p:nvSpPr>
          <p:cNvPr id="44" name="Oval 43"/>
          <p:cNvSpPr/>
          <p:nvPr/>
        </p:nvSpPr>
        <p:spPr bwMode="auto">
          <a:xfrm>
            <a:off x="1746251" y="3614738"/>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54" name="TextBox 44"/>
          <p:cNvSpPr txBox="1">
            <a:spLocks noChangeArrowheads="1"/>
          </p:cNvSpPr>
          <p:nvPr/>
        </p:nvSpPr>
        <p:spPr bwMode="auto">
          <a:xfrm>
            <a:off x="1854200" y="3743326"/>
            <a:ext cx="29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C</a:t>
            </a:r>
          </a:p>
        </p:txBody>
      </p:sp>
      <p:sp>
        <p:nvSpPr>
          <p:cNvPr id="46" name="Oval 45"/>
          <p:cNvSpPr/>
          <p:nvPr/>
        </p:nvSpPr>
        <p:spPr bwMode="auto">
          <a:xfrm>
            <a:off x="524933" y="5341938"/>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56" name="TextBox 46"/>
          <p:cNvSpPr txBox="1">
            <a:spLocks noChangeArrowheads="1"/>
          </p:cNvSpPr>
          <p:nvPr/>
        </p:nvSpPr>
        <p:spPr bwMode="auto">
          <a:xfrm>
            <a:off x="632884" y="5470526"/>
            <a:ext cx="2968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E</a:t>
            </a:r>
          </a:p>
        </p:txBody>
      </p:sp>
      <p:sp>
        <p:nvSpPr>
          <p:cNvPr id="48" name="Oval 47"/>
          <p:cNvSpPr/>
          <p:nvPr/>
        </p:nvSpPr>
        <p:spPr bwMode="auto">
          <a:xfrm>
            <a:off x="3071284" y="5348288"/>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58" name="TextBox 48"/>
          <p:cNvSpPr txBox="1">
            <a:spLocks noChangeArrowheads="1"/>
          </p:cNvSpPr>
          <p:nvPr/>
        </p:nvSpPr>
        <p:spPr bwMode="auto">
          <a:xfrm>
            <a:off x="4360334" y="5470526"/>
            <a:ext cx="293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F</a:t>
            </a:r>
          </a:p>
        </p:txBody>
      </p:sp>
      <p:sp>
        <p:nvSpPr>
          <p:cNvPr id="50" name="Oval 49"/>
          <p:cNvSpPr/>
          <p:nvPr/>
        </p:nvSpPr>
        <p:spPr bwMode="auto">
          <a:xfrm>
            <a:off x="908051" y="4694238"/>
            <a:ext cx="1727200" cy="565150"/>
          </a:xfrm>
          <a:prstGeom prst="ellipse">
            <a:avLst/>
          </a:prstGeom>
          <a:noFill/>
          <a:ln w="25400" cap="flat" cmpd="sng" algn="ctr">
            <a:solidFill>
              <a:schemeClr val="accent1"/>
            </a:solidFill>
            <a:prstDash val="solid"/>
            <a:round/>
            <a:headEnd type="none" w="med" len="med"/>
            <a:tailEnd type="none" w="med" len="med"/>
          </a:ln>
          <a:effectLst/>
        </p:spPr>
        <p:txBody>
          <a:bodyPr/>
          <a:lstStyle/>
          <a:p>
            <a:pPr>
              <a:defRPr/>
            </a:pPr>
            <a:endParaRPr lang="en-NZ" sz="1200" dirty="0">
              <a:solidFill>
                <a:schemeClr val="accent1"/>
              </a:solidFill>
              <a:latin typeface="+mn-lt"/>
            </a:endParaRPr>
          </a:p>
        </p:txBody>
      </p:sp>
      <p:sp>
        <p:nvSpPr>
          <p:cNvPr id="13360" name="TextBox 50"/>
          <p:cNvSpPr txBox="1">
            <a:spLocks noChangeArrowheads="1"/>
          </p:cNvSpPr>
          <p:nvPr/>
        </p:nvSpPr>
        <p:spPr bwMode="auto">
          <a:xfrm>
            <a:off x="1016001" y="4822826"/>
            <a:ext cx="314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a:solidFill>
                  <a:schemeClr val="accent1"/>
                </a:solidFill>
              </a:rPr>
              <a:t>D</a:t>
            </a:r>
          </a:p>
        </p:txBody>
      </p:sp>
    </p:spTree>
    <p:extLst>
      <p:ext uri="{BB962C8B-B14F-4D97-AF65-F5344CB8AC3E}">
        <p14:creationId xmlns:p14="http://schemas.microsoft.com/office/powerpoint/2010/main" val="333657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4"/>
          <p:cNvSpPr>
            <a:spLocks noGrp="1" noChangeArrowheads="1"/>
          </p:cNvSpPr>
          <p:nvPr>
            <p:ph type="title"/>
          </p:nvPr>
        </p:nvSpPr>
        <p:spPr/>
        <p:txBody>
          <a:bodyPr/>
          <a:lstStyle/>
          <a:p>
            <a:r>
              <a:rPr lang="en-US" altLang="en-US" dirty="0"/>
              <a:t>Implementation</a:t>
            </a:r>
          </a:p>
        </p:txBody>
      </p:sp>
      <p:cxnSp>
        <p:nvCxnSpPr>
          <p:cNvPr id="3" name="Straight Connector 2"/>
          <p:cNvCxnSpPr/>
          <p:nvPr/>
        </p:nvCxnSpPr>
        <p:spPr>
          <a:xfrm>
            <a:off x="6096000" y="140970"/>
            <a:ext cx="0" cy="657606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3201" y="1942067"/>
            <a:ext cx="5626100" cy="5262979"/>
          </a:xfrm>
          <a:prstGeom prst="rect">
            <a:avLst/>
          </a:prstGeom>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class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TreeModelAdapter</a:t>
            </a:r>
            <a:r>
              <a:rPr lang="en-NZ" sz="1400" b="1"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implements</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TreeModel</a:t>
            </a:r>
            <a:r>
              <a:rPr lang="en-NZ" sz="1400" b="1" dirty="0">
                <a:solidFill>
                  <a:srgbClr val="000000"/>
                </a:solidFill>
                <a:latin typeface="Consolas" panose="020B0609020204030204" pitchFamily="49" charset="0"/>
              </a:rPr>
              <a:t> {</a:t>
            </a:r>
          </a:p>
          <a:p>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private</a:t>
            </a:r>
            <a:r>
              <a:rPr lang="en-NZ" sz="1400" b="1" dirty="0">
                <a:solidFill>
                  <a:srgbClr val="000000"/>
                </a:solidFill>
                <a:latin typeface="Consolas" panose="020B0609020204030204" pitchFamily="49" charset="0"/>
              </a:rPr>
              <a:t> Directory </a:t>
            </a:r>
            <a:r>
              <a:rPr lang="en-NZ" sz="1400" b="1" dirty="0">
                <a:solidFill>
                  <a:srgbClr val="0000C0"/>
                </a:solidFill>
                <a:latin typeface="Consolas" panose="020B0609020204030204" pitchFamily="49" charset="0"/>
              </a:rPr>
              <a:t>_</a:t>
            </a:r>
            <a:r>
              <a:rPr lang="en-NZ" sz="1400" b="1" dirty="0" err="1">
                <a:solidFill>
                  <a:srgbClr val="0000C0"/>
                </a:solidFill>
                <a:latin typeface="Consolas" panose="020B0609020204030204" pitchFamily="49" charset="0"/>
              </a:rPr>
              <a:t>adaptee</a:t>
            </a:r>
            <a:r>
              <a:rPr lang="en-NZ" sz="1400" b="1"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TreeModelAdapter</a:t>
            </a:r>
            <a:r>
              <a:rPr lang="en-NZ" sz="1400" b="1" dirty="0">
                <a:solidFill>
                  <a:srgbClr val="000000"/>
                </a:solidFill>
                <a:latin typeface="Consolas" panose="020B0609020204030204" pitchFamily="49" charset="0"/>
              </a:rPr>
              <a:t>(Directory </a:t>
            </a:r>
            <a:r>
              <a:rPr lang="en-NZ" sz="1400" b="1" dirty="0">
                <a:solidFill>
                  <a:srgbClr val="6A3E3E"/>
                </a:solidFill>
                <a:latin typeface="Consolas" panose="020B0609020204030204" pitchFamily="49" charset="0"/>
              </a:rPr>
              <a:t>root</a:t>
            </a:r>
            <a:r>
              <a:rPr lang="en-NZ" sz="1400" b="1" dirty="0">
                <a:solidFill>
                  <a:srgbClr val="000000"/>
                </a:solidFill>
                <a:latin typeface="Consolas" panose="020B0609020204030204" pitchFamily="49" charset="0"/>
              </a:rPr>
              <a:t>) {</a:t>
            </a:r>
          </a:p>
          <a:p>
            <a:pPr lvl="2"/>
            <a:r>
              <a:rPr lang="en-NZ" sz="1400" dirty="0">
                <a:solidFill>
                  <a:srgbClr val="0000C0"/>
                </a:solidFill>
                <a:latin typeface="Consolas" panose="020B0609020204030204" pitchFamily="49" charset="0"/>
              </a:rPr>
              <a:t>_</a:t>
            </a:r>
            <a:r>
              <a:rPr lang="en-NZ" sz="1400" dirty="0" err="1">
                <a:solidFill>
                  <a:srgbClr val="0000C0"/>
                </a:solidFill>
                <a:latin typeface="Consolas" panose="020B0609020204030204" pitchFamily="49" charset="0"/>
              </a:rPr>
              <a:t>adaptee</a:t>
            </a:r>
            <a:r>
              <a:rPr lang="en-NZ" sz="1400" dirty="0">
                <a:solidFill>
                  <a:srgbClr val="000000"/>
                </a:solidFill>
                <a:latin typeface="Consolas" panose="020B0609020204030204" pitchFamily="49" charset="0"/>
              </a:rPr>
              <a:t> = </a:t>
            </a:r>
            <a:r>
              <a:rPr lang="en-NZ" sz="1400" dirty="0">
                <a:solidFill>
                  <a:srgbClr val="6A3E3E"/>
                </a:solidFill>
                <a:latin typeface="Consolas" panose="020B0609020204030204" pitchFamily="49" charset="0"/>
              </a:rPr>
              <a:t>root</a:t>
            </a:r>
            <a:r>
              <a:rPr lang="en-NZ" sz="1400"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Object </a:t>
            </a:r>
            <a:r>
              <a:rPr lang="en-NZ" sz="1400" b="1" dirty="0" err="1">
                <a:solidFill>
                  <a:srgbClr val="000000"/>
                </a:solidFill>
                <a:latin typeface="Consolas" panose="020B0609020204030204" pitchFamily="49" charset="0"/>
              </a:rPr>
              <a:t>getRoot</a:t>
            </a:r>
            <a:r>
              <a:rPr lang="en-NZ" sz="1400" b="1" dirty="0">
                <a:solidFill>
                  <a:srgbClr val="000000"/>
                </a:solidFill>
                <a:latin typeface="Consolas" panose="020B0609020204030204" pitchFamily="49" charset="0"/>
              </a:rPr>
              <a:t>() {</a:t>
            </a:r>
          </a:p>
          <a:p>
            <a:pPr lvl="2"/>
            <a:r>
              <a:rPr lang="en-NZ" sz="1400" b="1" dirty="0">
                <a:solidFill>
                  <a:srgbClr val="7F0055"/>
                </a:solidFill>
                <a:latin typeface="Consolas" panose="020B0609020204030204" pitchFamily="49" charset="0"/>
              </a:rPr>
              <a:t>return</a:t>
            </a:r>
            <a:r>
              <a:rPr lang="en-NZ" sz="1400" b="1" dirty="0">
                <a:solidFill>
                  <a:srgbClr val="000000"/>
                </a:solidFill>
                <a:latin typeface="Consolas" panose="020B0609020204030204" pitchFamily="49" charset="0"/>
              </a:rPr>
              <a:t> </a:t>
            </a:r>
            <a:r>
              <a:rPr lang="en-NZ" sz="1400" b="1" dirty="0">
                <a:solidFill>
                  <a:srgbClr val="0000C0"/>
                </a:solidFill>
                <a:latin typeface="Consolas" panose="020B0609020204030204" pitchFamily="49" charset="0"/>
              </a:rPr>
              <a:t>_</a:t>
            </a:r>
            <a:r>
              <a:rPr lang="en-NZ" sz="1400" b="1" dirty="0" err="1">
                <a:solidFill>
                  <a:srgbClr val="0000C0"/>
                </a:solidFill>
                <a:latin typeface="Consolas" panose="020B0609020204030204" pitchFamily="49" charset="0"/>
              </a:rPr>
              <a:t>adaptee</a:t>
            </a:r>
            <a:r>
              <a:rPr lang="en-NZ" sz="1400" b="1"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getChildCount</a:t>
            </a:r>
            <a:r>
              <a:rPr lang="en-NZ" sz="1400" b="1" dirty="0">
                <a:solidFill>
                  <a:srgbClr val="000000"/>
                </a:solidFill>
                <a:latin typeface="Consolas" panose="020B0609020204030204" pitchFamily="49" charset="0"/>
              </a:rPr>
              <a:t>(Object </a:t>
            </a:r>
            <a:r>
              <a:rPr lang="en-NZ" sz="1400" b="1" dirty="0">
                <a:solidFill>
                  <a:srgbClr val="6A3E3E"/>
                </a:solidFill>
                <a:latin typeface="Consolas" panose="020B0609020204030204" pitchFamily="49" charset="0"/>
              </a:rPr>
              <a:t>parent</a:t>
            </a:r>
            <a:r>
              <a:rPr lang="en-NZ" sz="1400" b="1" dirty="0">
                <a:solidFill>
                  <a:srgbClr val="000000"/>
                </a:solidFill>
                <a:latin typeface="Consolas" panose="020B0609020204030204" pitchFamily="49" charset="0"/>
              </a:rPr>
              <a:t>) {</a:t>
            </a:r>
          </a:p>
          <a:p>
            <a:pPr lvl="2"/>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result</a:t>
            </a:r>
            <a:r>
              <a:rPr lang="en-NZ" sz="1400" b="1" dirty="0">
                <a:solidFill>
                  <a:srgbClr val="000000"/>
                </a:solidFill>
                <a:latin typeface="Consolas" panose="020B0609020204030204" pitchFamily="49" charset="0"/>
              </a:rPr>
              <a:t> = 0;</a:t>
            </a:r>
          </a:p>
          <a:p>
            <a:pPr lvl="2"/>
            <a:r>
              <a:rPr lang="en-NZ" sz="1400" dirty="0">
                <a:solidFill>
                  <a:srgbClr val="000000"/>
                </a:solidFill>
                <a:latin typeface="Consolas" panose="020B0609020204030204" pitchFamily="49" charset="0"/>
              </a:rPr>
              <a:t>File </a:t>
            </a:r>
            <a:r>
              <a:rPr lang="en-NZ" sz="1400" dirty="0" err="1">
                <a:solidFill>
                  <a:srgbClr val="6A3E3E"/>
                </a:solidFill>
                <a:latin typeface="Consolas" panose="020B0609020204030204" pitchFamily="49" charset="0"/>
              </a:rPr>
              <a:t>file</a:t>
            </a:r>
            <a:r>
              <a:rPr lang="en-NZ" sz="1400" dirty="0">
                <a:solidFill>
                  <a:srgbClr val="000000"/>
                </a:solidFill>
                <a:latin typeface="Consolas" panose="020B0609020204030204" pitchFamily="49" charset="0"/>
              </a:rPr>
              <a:t> = (File)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2"/>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file</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instanceof</a:t>
            </a:r>
            <a:r>
              <a:rPr lang="en-NZ" sz="1400" b="1" dirty="0">
                <a:solidFill>
                  <a:srgbClr val="000000"/>
                </a:solidFill>
                <a:latin typeface="Consolas" panose="020B0609020204030204" pitchFamily="49" charset="0"/>
              </a:rPr>
              <a:t> Directory) {</a:t>
            </a:r>
          </a:p>
          <a:p>
            <a:pPr lvl="3"/>
            <a:r>
              <a:rPr lang="en-NZ" sz="1400" dirty="0">
                <a:solidFill>
                  <a:srgbClr val="000000"/>
                </a:solidFill>
                <a:latin typeface="Consolas" panose="020B0609020204030204" pitchFamily="49" charset="0"/>
              </a:rPr>
              <a:t>Directory </a:t>
            </a:r>
            <a:r>
              <a:rPr lang="en-NZ" sz="1400" dirty="0" err="1">
                <a:solidFill>
                  <a:srgbClr val="6A3E3E"/>
                </a:solidFill>
                <a:latin typeface="Consolas" panose="020B0609020204030204" pitchFamily="49" charset="0"/>
              </a:rPr>
              <a:t>directory</a:t>
            </a:r>
            <a:r>
              <a:rPr lang="en-NZ" sz="1400" dirty="0">
                <a:solidFill>
                  <a:srgbClr val="000000"/>
                </a:solidFill>
                <a:latin typeface="Consolas" panose="020B0609020204030204" pitchFamily="49" charset="0"/>
              </a:rPr>
              <a:t> = (Directory) </a:t>
            </a:r>
            <a:r>
              <a:rPr lang="en-NZ" sz="1400" dirty="0">
                <a:solidFill>
                  <a:srgbClr val="6A3E3E"/>
                </a:solidFill>
                <a:latin typeface="Consolas" panose="020B0609020204030204" pitchFamily="49" charset="0"/>
              </a:rPr>
              <a:t>file</a:t>
            </a:r>
            <a:r>
              <a:rPr lang="en-NZ" sz="1400" dirty="0">
                <a:solidFill>
                  <a:srgbClr val="000000"/>
                </a:solidFill>
                <a:latin typeface="Consolas" panose="020B0609020204030204" pitchFamily="49" charset="0"/>
              </a:rPr>
              <a:t>;</a:t>
            </a:r>
          </a:p>
          <a:p>
            <a:pPr lvl="3"/>
            <a:r>
              <a:rPr lang="en-NZ" sz="1400" dirty="0">
                <a:solidFill>
                  <a:srgbClr val="6A3E3E"/>
                </a:solidFill>
                <a:latin typeface="Consolas" panose="020B0609020204030204" pitchFamily="49" charset="0"/>
              </a:rPr>
              <a:t>result</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directory</a:t>
            </a:r>
            <a:r>
              <a:rPr lang="en-NZ" sz="1400" dirty="0" err="1">
                <a:solidFill>
                  <a:srgbClr val="000000"/>
                </a:solidFill>
                <a:latin typeface="Consolas" panose="020B0609020204030204" pitchFamily="49" charset="0"/>
              </a:rPr>
              <a:t>.getNumberOfChildren</a:t>
            </a:r>
            <a:r>
              <a:rPr lang="en-NZ" sz="1400" dirty="0">
                <a:solidFill>
                  <a:srgbClr val="000000"/>
                </a:solidFill>
                <a:latin typeface="Consolas" panose="020B0609020204030204" pitchFamily="49" charset="0"/>
              </a:rPr>
              <a:t>();</a:t>
            </a:r>
          </a:p>
          <a:p>
            <a:pPr lvl="2"/>
            <a:r>
              <a:rPr lang="en-NZ" sz="1400" dirty="0">
                <a:solidFill>
                  <a:srgbClr val="000000"/>
                </a:solidFill>
                <a:latin typeface="Consolas" panose="020B0609020204030204" pitchFamily="49" charset="0"/>
              </a:rPr>
              <a:t>}</a:t>
            </a:r>
          </a:p>
          <a:p>
            <a:pPr lvl="2"/>
            <a:r>
              <a:rPr lang="en-NZ" sz="1400" b="1" dirty="0">
                <a:solidFill>
                  <a:srgbClr val="7F0055"/>
                </a:solidFill>
                <a:latin typeface="Consolas" panose="020B0609020204030204" pitchFamily="49" charset="0"/>
              </a:rPr>
              <a:t>return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result</a:t>
            </a:r>
            <a:r>
              <a:rPr lang="en-NZ" sz="1400" b="1"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endParaRPr lang="en-NZ" sz="1400" dirty="0"/>
          </a:p>
        </p:txBody>
      </p:sp>
      <p:sp>
        <p:nvSpPr>
          <p:cNvPr id="5" name="Rectangle 4"/>
          <p:cNvSpPr/>
          <p:nvPr/>
        </p:nvSpPr>
        <p:spPr>
          <a:xfrm>
            <a:off x="6231165" y="38100"/>
            <a:ext cx="5922735" cy="6771084"/>
          </a:xfrm>
          <a:prstGeom prst="rect">
            <a:avLst/>
          </a:prstGeom>
          <a:solidFill>
            <a:srgbClr val="FFFFFF">
              <a:alpha val="50196"/>
            </a:srgbClr>
          </a:solidFill>
        </p:spPr>
        <p:txBody>
          <a:bodyPr wrap="square">
            <a:spAutoFit/>
          </a:bodyPr>
          <a:lstStyle/>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Object </a:t>
            </a:r>
            <a:r>
              <a:rPr lang="en-NZ" sz="1400" b="1" dirty="0" err="1">
                <a:solidFill>
                  <a:srgbClr val="000000"/>
                </a:solidFill>
                <a:latin typeface="Consolas" panose="020B0609020204030204" pitchFamily="49" charset="0"/>
              </a:rPr>
              <a:t>getChild</a:t>
            </a:r>
            <a:r>
              <a:rPr lang="en-NZ" sz="1400" b="1" dirty="0">
                <a:solidFill>
                  <a:srgbClr val="000000"/>
                </a:solidFill>
                <a:latin typeface="Consolas" panose="020B0609020204030204" pitchFamily="49" charset="0"/>
              </a:rPr>
              <a:t>(Object </a:t>
            </a:r>
            <a:r>
              <a:rPr lang="en-NZ" sz="1400" b="1" dirty="0">
                <a:solidFill>
                  <a:srgbClr val="6A3E3E"/>
                </a:solidFill>
                <a:latin typeface="Consolas" panose="020B0609020204030204" pitchFamily="49" charset="0"/>
              </a:rPr>
              <a:t>parent</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index</a:t>
            </a:r>
            <a:r>
              <a:rPr lang="en-NZ" sz="1400" b="1" dirty="0">
                <a:solidFill>
                  <a:srgbClr val="000000"/>
                </a:solidFill>
                <a:latin typeface="Consolas" panose="020B0609020204030204" pitchFamily="49" charset="0"/>
              </a:rPr>
              <a:t>) {</a:t>
            </a:r>
          </a:p>
          <a:p>
            <a:pPr lvl="1"/>
            <a:r>
              <a:rPr lang="en-NZ" sz="1400" dirty="0">
                <a:solidFill>
                  <a:srgbClr val="000000"/>
                </a:solidFill>
                <a:latin typeface="Consolas" panose="020B0609020204030204" pitchFamily="49" charset="0"/>
              </a:rPr>
              <a:t>Object </a:t>
            </a:r>
            <a:r>
              <a:rPr lang="en-NZ" sz="1400" dirty="0">
                <a:solidFill>
                  <a:srgbClr val="6A3E3E"/>
                </a:solidFill>
                <a:latin typeface="Consolas" panose="020B0609020204030204" pitchFamily="49" charset="0"/>
              </a:rPr>
              <a:t>result</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null</a:t>
            </a:r>
            <a:r>
              <a:rPr lang="en-NZ" sz="1400" b="1"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parent</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instanceof</a:t>
            </a:r>
            <a:r>
              <a:rPr lang="en-NZ" sz="1400" b="1" dirty="0">
                <a:solidFill>
                  <a:srgbClr val="000000"/>
                </a:solidFill>
                <a:latin typeface="Consolas" panose="020B0609020204030204" pitchFamily="49" charset="0"/>
              </a:rPr>
              <a:t> Directory) {</a:t>
            </a:r>
          </a:p>
          <a:p>
            <a:pPr lvl="2"/>
            <a:r>
              <a:rPr lang="en-NZ" sz="1400" dirty="0">
                <a:solidFill>
                  <a:srgbClr val="000000"/>
                </a:solidFill>
                <a:latin typeface="Consolas" panose="020B0609020204030204" pitchFamily="49" charset="0"/>
              </a:rPr>
              <a:t>Directory </a:t>
            </a:r>
            <a:r>
              <a:rPr lang="en-NZ" sz="1400" dirty="0" err="1">
                <a:solidFill>
                  <a:srgbClr val="6A3E3E"/>
                </a:solidFill>
                <a:latin typeface="Consolas" panose="020B0609020204030204" pitchFamily="49" charset="0"/>
              </a:rPr>
              <a:t>dir</a:t>
            </a:r>
            <a:r>
              <a:rPr lang="en-NZ" sz="1400" dirty="0">
                <a:solidFill>
                  <a:srgbClr val="000000"/>
                </a:solidFill>
                <a:latin typeface="Consolas" panose="020B0609020204030204" pitchFamily="49" charset="0"/>
              </a:rPr>
              <a:t> = (Directory)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a:t>
            </a:r>
          </a:p>
          <a:p>
            <a:pPr lvl="2"/>
            <a:r>
              <a:rPr lang="en-NZ" sz="1400" dirty="0">
                <a:solidFill>
                  <a:srgbClr val="6A3E3E"/>
                </a:solidFill>
                <a:latin typeface="Consolas" panose="020B0609020204030204" pitchFamily="49" charset="0"/>
              </a:rPr>
              <a:t>result</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dir</a:t>
            </a:r>
            <a:r>
              <a:rPr lang="en-NZ" sz="1400" dirty="0" err="1">
                <a:solidFill>
                  <a:srgbClr val="000000"/>
                </a:solidFill>
                <a:latin typeface="Consolas" panose="020B0609020204030204" pitchFamily="49" charset="0"/>
              </a:rPr>
              <a:t>.getFile</a:t>
            </a:r>
            <a:r>
              <a:rPr lang="en-NZ" sz="1400" dirty="0">
                <a:solidFill>
                  <a:srgbClr val="000000"/>
                </a:solidFill>
                <a:latin typeface="Consolas" panose="020B0609020204030204" pitchFamily="49" charset="0"/>
              </a:rPr>
              <a:t>(</a:t>
            </a:r>
            <a:r>
              <a:rPr lang="en-NZ" sz="1400" dirty="0">
                <a:solidFill>
                  <a:srgbClr val="6A3E3E"/>
                </a:solidFill>
                <a:latin typeface="Consolas" panose="020B0609020204030204" pitchFamily="49" charset="0"/>
              </a:rPr>
              <a:t>index</a:t>
            </a:r>
            <a:r>
              <a:rPr lang="en-NZ" sz="1400"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r>
              <a:rPr lang="en-NZ" sz="1400" b="1" dirty="0">
                <a:solidFill>
                  <a:srgbClr val="7F0055"/>
                </a:solidFill>
                <a:latin typeface="Consolas" panose="020B0609020204030204" pitchFamily="49" charset="0"/>
              </a:rPr>
              <a:t>return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result</a:t>
            </a:r>
            <a:r>
              <a:rPr lang="en-NZ" sz="1400" b="1"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a:p>
            <a:endParaRPr lang="en-NZ" sz="1400" dirty="0">
              <a:latin typeface="Consolas" panose="020B0609020204030204" pitchFamily="49" charset="0"/>
            </a:endParaRPr>
          </a:p>
          <a:p>
            <a:r>
              <a:rPr lang="en-NZ" sz="1400" b="1" dirty="0">
                <a:solidFill>
                  <a:srgbClr val="7F0055"/>
                </a:solidFill>
                <a:latin typeface="Consolas" panose="020B0609020204030204" pitchFamily="49" charset="0"/>
              </a:rPr>
              <a:t>public</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err="1">
                <a:solidFill>
                  <a:srgbClr val="000000"/>
                </a:solidFill>
                <a:latin typeface="Consolas" panose="020B0609020204030204" pitchFamily="49" charset="0"/>
              </a:rPr>
              <a:t>getIndexOfChild</a:t>
            </a:r>
            <a:r>
              <a:rPr lang="en-NZ" sz="1400" b="1" dirty="0">
                <a:solidFill>
                  <a:srgbClr val="000000"/>
                </a:solidFill>
                <a:latin typeface="Consolas" panose="020B0609020204030204" pitchFamily="49" charset="0"/>
              </a:rPr>
              <a:t>(Object </a:t>
            </a:r>
            <a:r>
              <a:rPr lang="en-NZ" sz="1400" b="1" dirty="0">
                <a:solidFill>
                  <a:srgbClr val="6A3E3E"/>
                </a:solidFill>
                <a:latin typeface="Consolas" panose="020B0609020204030204" pitchFamily="49" charset="0"/>
              </a:rPr>
              <a:t>parent</a:t>
            </a:r>
            <a:r>
              <a:rPr lang="en-NZ" sz="1400" b="1" dirty="0">
                <a:solidFill>
                  <a:srgbClr val="000000"/>
                </a:solidFill>
                <a:latin typeface="Consolas" panose="020B0609020204030204" pitchFamily="49" charset="0"/>
              </a:rPr>
              <a:t>, Object </a:t>
            </a:r>
            <a:r>
              <a:rPr lang="en-NZ" sz="1400" b="1" dirty="0">
                <a:solidFill>
                  <a:srgbClr val="6A3E3E"/>
                </a:solidFill>
                <a:latin typeface="Consolas" panose="020B0609020204030204" pitchFamily="49" charset="0"/>
              </a:rPr>
              <a:t>child</a:t>
            </a:r>
            <a:r>
              <a:rPr lang="en-NZ" sz="1400" b="1" dirty="0">
                <a:solidFill>
                  <a:srgbClr val="000000"/>
                </a:solidFill>
                <a:latin typeface="Consolas" panose="020B0609020204030204" pitchFamily="49" charset="0"/>
              </a:rPr>
              <a:t>) {</a:t>
            </a:r>
          </a:p>
          <a:p>
            <a:pPr lvl="1"/>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err="1">
                <a:solidFill>
                  <a:srgbClr val="6A3E3E"/>
                </a:solidFill>
                <a:latin typeface="Consolas" panose="020B0609020204030204" pitchFamily="49" charset="0"/>
              </a:rPr>
              <a:t>indexOfChild</a:t>
            </a:r>
            <a:r>
              <a:rPr lang="en-NZ" sz="1400" b="1" dirty="0">
                <a:solidFill>
                  <a:srgbClr val="000000"/>
                </a:solidFill>
                <a:latin typeface="Consolas" panose="020B0609020204030204" pitchFamily="49" charset="0"/>
              </a:rPr>
              <a:t> = -1;</a:t>
            </a:r>
          </a:p>
          <a:p>
            <a:pPr lvl="1"/>
            <a:endParaRPr lang="en-NZ" sz="1400" dirty="0">
              <a:latin typeface="Consolas" panose="020B0609020204030204" pitchFamily="49" charset="0"/>
            </a:endParaRPr>
          </a:p>
          <a:p>
            <a:pPr lvl="1"/>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parent</a:t>
            </a:r>
            <a:r>
              <a:rPr lang="en-NZ" sz="1400" b="1" dirty="0">
                <a:solidFill>
                  <a:srgbClr val="000000"/>
                </a:solidFill>
                <a:latin typeface="Consolas" panose="020B0609020204030204" pitchFamily="49" charset="0"/>
              </a:rPr>
              <a:t> </a:t>
            </a:r>
            <a:r>
              <a:rPr lang="en-NZ" sz="1400" b="1" dirty="0" err="1">
                <a:solidFill>
                  <a:srgbClr val="7F0055"/>
                </a:solidFill>
                <a:latin typeface="Consolas" panose="020B0609020204030204" pitchFamily="49" charset="0"/>
              </a:rPr>
              <a:t>instanceof</a:t>
            </a:r>
            <a:r>
              <a:rPr lang="en-NZ" sz="1400" b="1" dirty="0">
                <a:solidFill>
                  <a:srgbClr val="000000"/>
                </a:solidFill>
                <a:latin typeface="Consolas" panose="020B0609020204030204" pitchFamily="49" charset="0"/>
              </a:rPr>
              <a:t> Directory) {</a:t>
            </a:r>
          </a:p>
          <a:p>
            <a:pPr lvl="2"/>
            <a:r>
              <a:rPr lang="en-NZ" sz="1400" dirty="0">
                <a:solidFill>
                  <a:srgbClr val="000000"/>
                </a:solidFill>
                <a:latin typeface="Consolas" panose="020B0609020204030204" pitchFamily="49" charset="0"/>
              </a:rPr>
              <a:t>Directory </a:t>
            </a:r>
            <a:r>
              <a:rPr lang="en-NZ" sz="1400" dirty="0" err="1">
                <a:solidFill>
                  <a:srgbClr val="6A3E3E"/>
                </a:solidFill>
                <a:latin typeface="Consolas" panose="020B0609020204030204" pitchFamily="49" charset="0"/>
              </a:rPr>
              <a:t>dir</a:t>
            </a:r>
            <a:r>
              <a:rPr lang="en-NZ" sz="1400" dirty="0">
                <a:solidFill>
                  <a:srgbClr val="000000"/>
                </a:solidFill>
                <a:latin typeface="Consolas" panose="020B0609020204030204" pitchFamily="49" charset="0"/>
              </a:rPr>
              <a:t> = (Directory) </a:t>
            </a:r>
            <a:r>
              <a:rPr lang="en-NZ" sz="1400" dirty="0">
                <a:solidFill>
                  <a:srgbClr val="6A3E3E"/>
                </a:solidFill>
                <a:latin typeface="Consolas" panose="020B0609020204030204" pitchFamily="49" charset="0"/>
              </a:rPr>
              <a:t>parent</a:t>
            </a:r>
            <a:r>
              <a:rPr lang="en-NZ" sz="1400" dirty="0">
                <a:solidFill>
                  <a:srgbClr val="000000"/>
                </a:solidFill>
                <a:latin typeface="Consolas" panose="020B0609020204030204" pitchFamily="49" charset="0"/>
              </a:rPr>
              <a:t>;</a:t>
            </a:r>
          </a:p>
          <a:p>
            <a:pPr lvl="2"/>
            <a:r>
              <a:rPr lang="en-NZ" sz="1400" dirty="0">
                <a:solidFill>
                  <a:srgbClr val="000000"/>
                </a:solidFill>
                <a:latin typeface="Consolas" panose="020B0609020204030204" pitchFamily="49" charset="0"/>
              </a:rPr>
              <a:t>Iterator&lt;File&gt; </a:t>
            </a:r>
            <a:r>
              <a:rPr lang="en-NZ" sz="1400" dirty="0" err="1">
                <a:solidFill>
                  <a:srgbClr val="6A3E3E"/>
                </a:solidFill>
                <a:latin typeface="Consolas" panose="020B0609020204030204" pitchFamily="49" charset="0"/>
              </a:rPr>
              <a:t>i</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dir</a:t>
            </a:r>
            <a:r>
              <a:rPr lang="en-NZ" sz="1400" dirty="0" err="1">
                <a:solidFill>
                  <a:srgbClr val="000000"/>
                </a:solidFill>
                <a:latin typeface="Consolas" panose="020B0609020204030204" pitchFamily="49" charset="0"/>
              </a:rPr>
              <a:t>.getIterator</a:t>
            </a:r>
            <a:r>
              <a:rPr lang="en-NZ" sz="1400" dirty="0">
                <a:solidFill>
                  <a:srgbClr val="000000"/>
                </a:solidFill>
                <a:latin typeface="Consolas" panose="020B0609020204030204" pitchFamily="49" charset="0"/>
              </a:rPr>
              <a:t>();</a:t>
            </a:r>
          </a:p>
          <a:p>
            <a:pPr lvl="2"/>
            <a:r>
              <a:rPr lang="en-NZ" sz="1400" b="1" dirty="0" err="1">
                <a:solidFill>
                  <a:srgbClr val="7F0055"/>
                </a:solidFill>
                <a:latin typeface="Consolas" panose="020B0609020204030204" pitchFamily="49" charset="0"/>
              </a:rPr>
              <a:t>boolean</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found</a:t>
            </a:r>
            <a:r>
              <a:rPr lang="en-NZ" sz="1400" b="1"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false</a:t>
            </a:r>
            <a:r>
              <a:rPr lang="en-NZ" sz="1400" b="1" dirty="0">
                <a:solidFill>
                  <a:srgbClr val="000000"/>
                </a:solidFill>
                <a:latin typeface="Consolas" panose="020B0609020204030204" pitchFamily="49" charset="0"/>
              </a:rPr>
              <a:t>;</a:t>
            </a:r>
          </a:p>
          <a:p>
            <a:pPr lvl="1"/>
            <a:endParaRPr lang="en-NZ" sz="1400" dirty="0">
              <a:latin typeface="Consolas" panose="020B0609020204030204" pitchFamily="49" charset="0"/>
            </a:endParaRPr>
          </a:p>
          <a:p>
            <a:pPr lvl="2"/>
            <a:r>
              <a:rPr lang="en-NZ" sz="1400" b="1" dirty="0" err="1">
                <a:solidFill>
                  <a:srgbClr val="7F0055"/>
                </a:solidFill>
                <a:latin typeface="Consolas" panose="020B0609020204030204" pitchFamily="49" charset="0"/>
              </a:rPr>
              <a:t>int</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index</a:t>
            </a:r>
            <a:r>
              <a:rPr lang="en-NZ" sz="1400" b="1" dirty="0">
                <a:solidFill>
                  <a:srgbClr val="000000"/>
                </a:solidFill>
                <a:latin typeface="Consolas" panose="020B0609020204030204" pitchFamily="49" charset="0"/>
              </a:rPr>
              <a:t> = 0;</a:t>
            </a:r>
          </a:p>
          <a:p>
            <a:pPr lvl="2"/>
            <a:r>
              <a:rPr lang="en-NZ" sz="1400" b="1" dirty="0">
                <a:solidFill>
                  <a:srgbClr val="7F0055"/>
                </a:solidFill>
                <a:latin typeface="Consolas" panose="020B0609020204030204" pitchFamily="49" charset="0"/>
              </a:rPr>
              <a:t>while</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found</a:t>
            </a:r>
            <a:r>
              <a:rPr lang="en-NZ" sz="1400" b="1" dirty="0">
                <a:solidFill>
                  <a:srgbClr val="000000"/>
                </a:solidFill>
                <a:latin typeface="Consolas" panose="020B0609020204030204" pitchFamily="49" charset="0"/>
              </a:rPr>
              <a:t> &amp;&amp; </a:t>
            </a:r>
            <a:r>
              <a:rPr lang="en-NZ" sz="1400" b="1" dirty="0" err="1">
                <a:solidFill>
                  <a:srgbClr val="6A3E3E"/>
                </a:solidFill>
                <a:latin typeface="Consolas" panose="020B0609020204030204" pitchFamily="49" charset="0"/>
              </a:rPr>
              <a:t>i</a:t>
            </a:r>
            <a:r>
              <a:rPr lang="en-NZ" sz="1400" b="1" dirty="0" err="1">
                <a:solidFill>
                  <a:srgbClr val="000000"/>
                </a:solidFill>
                <a:latin typeface="Consolas" panose="020B0609020204030204" pitchFamily="49" charset="0"/>
              </a:rPr>
              <a:t>.hasNext</a:t>
            </a:r>
            <a:r>
              <a:rPr lang="en-NZ" sz="1400" b="1" dirty="0">
                <a:solidFill>
                  <a:srgbClr val="000000"/>
                </a:solidFill>
                <a:latin typeface="Consolas" panose="020B0609020204030204" pitchFamily="49" charset="0"/>
              </a:rPr>
              <a:t>()) {</a:t>
            </a:r>
          </a:p>
          <a:p>
            <a:pPr lvl="3"/>
            <a:r>
              <a:rPr lang="en-NZ" sz="1400" dirty="0">
                <a:solidFill>
                  <a:srgbClr val="000000"/>
                </a:solidFill>
                <a:latin typeface="Consolas" panose="020B0609020204030204" pitchFamily="49" charset="0"/>
              </a:rPr>
              <a:t>File </a:t>
            </a:r>
            <a:r>
              <a:rPr lang="en-NZ" sz="1400" dirty="0">
                <a:solidFill>
                  <a:srgbClr val="6A3E3E"/>
                </a:solidFill>
                <a:latin typeface="Consolas" panose="020B0609020204030204" pitchFamily="49" charset="0"/>
              </a:rPr>
              <a:t>current</a:t>
            </a:r>
            <a:r>
              <a:rPr lang="en-NZ" sz="1400" dirty="0">
                <a:solidFill>
                  <a:srgbClr val="000000"/>
                </a:solidFill>
                <a:latin typeface="Consolas" panose="020B0609020204030204" pitchFamily="49" charset="0"/>
              </a:rPr>
              <a:t> = </a:t>
            </a:r>
            <a:r>
              <a:rPr lang="en-NZ" sz="1400" dirty="0" err="1">
                <a:solidFill>
                  <a:srgbClr val="6A3E3E"/>
                </a:solidFill>
                <a:latin typeface="Consolas" panose="020B0609020204030204" pitchFamily="49" charset="0"/>
              </a:rPr>
              <a:t>i</a:t>
            </a:r>
            <a:r>
              <a:rPr lang="en-NZ" sz="1400" dirty="0" err="1">
                <a:solidFill>
                  <a:srgbClr val="000000"/>
                </a:solidFill>
                <a:latin typeface="Consolas" panose="020B0609020204030204" pitchFamily="49" charset="0"/>
              </a:rPr>
              <a:t>.next</a:t>
            </a:r>
            <a:r>
              <a:rPr lang="en-NZ" sz="1400" dirty="0">
                <a:solidFill>
                  <a:srgbClr val="000000"/>
                </a:solidFill>
                <a:latin typeface="Consolas" panose="020B0609020204030204" pitchFamily="49" charset="0"/>
              </a:rPr>
              <a:t>();</a:t>
            </a:r>
          </a:p>
          <a:p>
            <a:pPr lvl="3"/>
            <a:r>
              <a:rPr lang="en-NZ" sz="1400" b="1" dirty="0">
                <a:solidFill>
                  <a:srgbClr val="7F0055"/>
                </a:solidFill>
                <a:latin typeface="Consolas" panose="020B0609020204030204" pitchFamily="49" charset="0"/>
              </a:rPr>
              <a:t>if</a:t>
            </a:r>
            <a:r>
              <a:rPr lang="en-NZ" sz="1400" b="1" dirty="0">
                <a:solidFill>
                  <a:srgbClr val="000000"/>
                </a:solidFill>
                <a:latin typeface="Consolas" panose="020B0609020204030204" pitchFamily="49" charset="0"/>
              </a:rPr>
              <a:t> (</a:t>
            </a:r>
            <a:r>
              <a:rPr lang="en-NZ" sz="1400" b="1" dirty="0">
                <a:solidFill>
                  <a:srgbClr val="6A3E3E"/>
                </a:solidFill>
                <a:latin typeface="Consolas" panose="020B0609020204030204" pitchFamily="49" charset="0"/>
              </a:rPr>
              <a:t>child</a:t>
            </a:r>
            <a:r>
              <a:rPr lang="en-NZ" sz="1400" b="1" dirty="0">
                <a:solidFill>
                  <a:srgbClr val="000000"/>
                </a:solidFill>
                <a:latin typeface="Consolas" panose="020B0609020204030204" pitchFamily="49" charset="0"/>
              </a:rPr>
              <a:t> == </a:t>
            </a:r>
            <a:r>
              <a:rPr lang="en-NZ" sz="1400" b="1" dirty="0">
                <a:solidFill>
                  <a:srgbClr val="6A3E3E"/>
                </a:solidFill>
                <a:latin typeface="Consolas" panose="020B0609020204030204" pitchFamily="49" charset="0"/>
              </a:rPr>
              <a:t>current</a:t>
            </a:r>
            <a:r>
              <a:rPr lang="en-NZ" sz="1400" b="1" dirty="0">
                <a:solidFill>
                  <a:srgbClr val="000000"/>
                </a:solidFill>
                <a:latin typeface="Consolas" panose="020B0609020204030204" pitchFamily="49" charset="0"/>
              </a:rPr>
              <a:t>) {</a:t>
            </a:r>
          </a:p>
          <a:p>
            <a:pPr lvl="4"/>
            <a:r>
              <a:rPr lang="en-NZ" sz="1400" dirty="0">
                <a:solidFill>
                  <a:srgbClr val="6A3E3E"/>
                </a:solidFill>
                <a:latin typeface="Consolas" panose="020B0609020204030204" pitchFamily="49" charset="0"/>
              </a:rPr>
              <a:t>found</a:t>
            </a:r>
            <a:r>
              <a:rPr lang="en-NZ" sz="1400" dirty="0">
                <a:solidFill>
                  <a:srgbClr val="000000"/>
                </a:solidFill>
                <a:latin typeface="Consolas" panose="020B0609020204030204" pitchFamily="49" charset="0"/>
              </a:rPr>
              <a:t> = </a:t>
            </a:r>
            <a:r>
              <a:rPr lang="en-NZ" sz="1400" b="1" dirty="0">
                <a:solidFill>
                  <a:srgbClr val="7F0055"/>
                </a:solidFill>
                <a:latin typeface="Consolas" panose="020B0609020204030204" pitchFamily="49" charset="0"/>
              </a:rPr>
              <a:t>true</a:t>
            </a:r>
            <a:r>
              <a:rPr lang="en-NZ" sz="1400" b="1" dirty="0">
                <a:solidFill>
                  <a:srgbClr val="000000"/>
                </a:solidFill>
                <a:latin typeface="Consolas" panose="020B0609020204030204" pitchFamily="49" charset="0"/>
              </a:rPr>
              <a:t>;</a:t>
            </a:r>
          </a:p>
          <a:p>
            <a:pPr lvl="4"/>
            <a:r>
              <a:rPr lang="en-NZ" sz="1400" dirty="0" err="1">
                <a:solidFill>
                  <a:srgbClr val="6A3E3E"/>
                </a:solidFill>
                <a:latin typeface="Consolas" panose="020B0609020204030204" pitchFamily="49" charset="0"/>
              </a:rPr>
              <a:t>indexOfChild</a:t>
            </a:r>
            <a:r>
              <a:rPr lang="en-NZ" sz="1400" dirty="0">
                <a:solidFill>
                  <a:srgbClr val="000000"/>
                </a:solidFill>
                <a:latin typeface="Consolas" panose="020B0609020204030204" pitchFamily="49" charset="0"/>
              </a:rPr>
              <a:t> = </a:t>
            </a:r>
            <a:r>
              <a:rPr lang="en-NZ" sz="1400" dirty="0">
                <a:solidFill>
                  <a:srgbClr val="6A3E3E"/>
                </a:solidFill>
                <a:latin typeface="Consolas" panose="020B0609020204030204" pitchFamily="49" charset="0"/>
              </a:rPr>
              <a:t>index</a:t>
            </a:r>
            <a:r>
              <a:rPr lang="en-NZ" sz="1400" dirty="0">
                <a:solidFill>
                  <a:srgbClr val="000000"/>
                </a:solidFill>
                <a:latin typeface="Consolas" panose="020B0609020204030204" pitchFamily="49" charset="0"/>
              </a:rPr>
              <a:t>;</a:t>
            </a:r>
          </a:p>
          <a:p>
            <a:pPr lvl="3"/>
            <a:r>
              <a:rPr lang="en-NZ" sz="1400" dirty="0">
                <a:solidFill>
                  <a:srgbClr val="000000"/>
                </a:solidFill>
                <a:latin typeface="Consolas" panose="020B0609020204030204" pitchFamily="49" charset="0"/>
              </a:rPr>
              <a:t>} </a:t>
            </a:r>
            <a:r>
              <a:rPr lang="en-NZ" sz="1400" b="1" dirty="0">
                <a:solidFill>
                  <a:srgbClr val="7F0055"/>
                </a:solidFill>
                <a:latin typeface="Consolas" panose="020B0609020204030204" pitchFamily="49" charset="0"/>
              </a:rPr>
              <a:t>else</a:t>
            </a:r>
            <a:r>
              <a:rPr lang="en-NZ" sz="1400" b="1" dirty="0">
                <a:solidFill>
                  <a:srgbClr val="000000"/>
                </a:solidFill>
                <a:latin typeface="Consolas" panose="020B0609020204030204" pitchFamily="49" charset="0"/>
              </a:rPr>
              <a:t> {</a:t>
            </a:r>
          </a:p>
          <a:p>
            <a:pPr lvl="4"/>
            <a:r>
              <a:rPr lang="en-NZ" sz="1400" dirty="0">
                <a:solidFill>
                  <a:srgbClr val="6A3E3E"/>
                </a:solidFill>
                <a:latin typeface="Consolas" panose="020B0609020204030204" pitchFamily="49" charset="0"/>
              </a:rPr>
              <a:t>index</a:t>
            </a:r>
            <a:r>
              <a:rPr lang="en-NZ" sz="1400" dirty="0">
                <a:solidFill>
                  <a:srgbClr val="000000"/>
                </a:solidFill>
                <a:latin typeface="Consolas" panose="020B0609020204030204" pitchFamily="49" charset="0"/>
              </a:rPr>
              <a:t>++;</a:t>
            </a:r>
          </a:p>
          <a:p>
            <a:pPr lvl="3"/>
            <a:r>
              <a:rPr lang="en-NZ" sz="1400" dirty="0">
                <a:solidFill>
                  <a:srgbClr val="000000"/>
                </a:solidFill>
                <a:latin typeface="Consolas" panose="020B0609020204030204" pitchFamily="49" charset="0"/>
              </a:rPr>
              <a:t>}</a:t>
            </a:r>
          </a:p>
          <a:p>
            <a:pPr lvl="2"/>
            <a:r>
              <a:rPr lang="en-NZ" sz="1400" dirty="0">
                <a:solidFill>
                  <a:srgbClr val="000000"/>
                </a:solidFill>
                <a:latin typeface="Consolas" panose="020B0609020204030204" pitchFamily="49" charset="0"/>
              </a:rPr>
              <a:t>}</a:t>
            </a:r>
          </a:p>
          <a:p>
            <a:pPr lvl="1"/>
            <a:r>
              <a:rPr lang="en-NZ" sz="1400" dirty="0">
                <a:solidFill>
                  <a:srgbClr val="000000"/>
                </a:solidFill>
                <a:latin typeface="Consolas" panose="020B0609020204030204" pitchFamily="49" charset="0"/>
              </a:rPr>
              <a:t>}</a:t>
            </a:r>
          </a:p>
          <a:p>
            <a:pPr lvl="1"/>
            <a:r>
              <a:rPr lang="en-NZ" sz="1400" b="1" dirty="0">
                <a:solidFill>
                  <a:srgbClr val="7F0055"/>
                </a:solidFill>
                <a:latin typeface="Consolas" panose="020B0609020204030204" pitchFamily="49" charset="0"/>
              </a:rPr>
              <a:t>return</a:t>
            </a:r>
            <a:r>
              <a:rPr lang="en-NZ" sz="1400" b="1" dirty="0">
                <a:solidFill>
                  <a:srgbClr val="000000"/>
                </a:solidFill>
                <a:latin typeface="Consolas" panose="020B0609020204030204" pitchFamily="49" charset="0"/>
              </a:rPr>
              <a:t> </a:t>
            </a:r>
            <a:r>
              <a:rPr lang="en-NZ" sz="1400" b="1" dirty="0" err="1">
                <a:solidFill>
                  <a:srgbClr val="6A3E3E"/>
                </a:solidFill>
                <a:latin typeface="Consolas" panose="020B0609020204030204" pitchFamily="49" charset="0"/>
              </a:rPr>
              <a:t>indexOfChild</a:t>
            </a:r>
            <a:r>
              <a:rPr lang="en-NZ" sz="1400" b="1" dirty="0">
                <a:solidFill>
                  <a:srgbClr val="000000"/>
                </a:solidFill>
                <a:latin typeface="Consolas" panose="020B0609020204030204" pitchFamily="49" charset="0"/>
              </a:rPr>
              <a:t>;</a:t>
            </a:r>
          </a:p>
          <a:p>
            <a:r>
              <a:rPr lang="en-NZ"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6344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a:t>FileStoreViewer application</a:t>
            </a:r>
          </a:p>
        </p:txBody>
      </p:sp>
      <p:sp>
        <p:nvSpPr>
          <p:cNvPr id="15365" name="Text Box 3"/>
          <p:cNvSpPr txBox="1">
            <a:spLocks noChangeArrowheads="1"/>
          </p:cNvSpPr>
          <p:nvPr/>
        </p:nvSpPr>
        <p:spPr bwMode="auto">
          <a:xfrm>
            <a:off x="334433" y="2053749"/>
            <a:ext cx="6817784" cy="4186238"/>
          </a:xfrm>
          <a:prstGeom prst="rect">
            <a:avLst/>
          </a:prstGeom>
          <a:solidFill>
            <a:schemeClr val="bg1"/>
          </a:solidFill>
          <a:ln w="9525">
            <a:solidFill>
              <a:schemeClr val="accent1"/>
            </a:solidFill>
            <a:prstDash val="sysDot"/>
            <a:miter lim="800000"/>
            <a:headEnd/>
            <a:tailEnd/>
          </a:ln>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400" b="1" dirty="0">
                <a:latin typeface="Consolas" panose="020B0609020204030204" pitchFamily="49" charset="0"/>
              </a:rPr>
              <a:t>public</a:t>
            </a:r>
            <a:r>
              <a:rPr lang="en-GB" altLang="en-US" sz="1400" dirty="0">
                <a:latin typeface="Consolas" panose="020B0609020204030204" pitchFamily="49" charset="0"/>
              </a:rPr>
              <a:t> </a:t>
            </a:r>
            <a:r>
              <a:rPr lang="en-GB" altLang="en-US" sz="1400" b="1" dirty="0">
                <a:latin typeface="Consolas" panose="020B0609020204030204" pitchFamily="49" charset="0"/>
              </a:rPr>
              <a:t>class</a:t>
            </a:r>
            <a:r>
              <a:rPr lang="en-GB" altLang="en-US" sz="1400" dirty="0">
                <a:latin typeface="Consolas" panose="020B0609020204030204" pitchFamily="49" charset="0"/>
              </a:rPr>
              <a:t> </a:t>
            </a:r>
            <a:r>
              <a:rPr lang="en-GB" altLang="en-US" sz="1400" dirty="0" err="1">
                <a:latin typeface="Consolas" panose="020B0609020204030204" pitchFamily="49" charset="0"/>
              </a:rPr>
              <a:t>FileStoreViewer</a:t>
            </a:r>
            <a:r>
              <a:rPr lang="en-GB" altLang="en-US" sz="1400" dirty="0">
                <a:latin typeface="Consolas" panose="020B0609020204030204" pitchFamily="49" charset="0"/>
              </a:rPr>
              <a:t> </a:t>
            </a:r>
            <a:r>
              <a:rPr lang="en-GB" altLang="en-US" sz="1400" b="1" dirty="0">
                <a:latin typeface="Consolas" panose="020B0609020204030204" pitchFamily="49" charset="0"/>
              </a:rPr>
              <a:t>extends</a:t>
            </a:r>
            <a:r>
              <a:rPr lang="en-GB" altLang="en-US" sz="1400" dirty="0">
                <a:latin typeface="Consolas" panose="020B0609020204030204" pitchFamily="49" charset="0"/>
              </a:rPr>
              <a:t> </a:t>
            </a:r>
            <a:r>
              <a:rPr lang="en-GB" altLang="en-US" sz="1400" dirty="0" err="1">
                <a:latin typeface="Consolas" panose="020B0609020204030204" pitchFamily="49" charset="0"/>
              </a:rPr>
              <a:t>JFrame</a:t>
            </a:r>
            <a:r>
              <a:rPr lang="en-GB" altLang="en-US" sz="1400" dirty="0">
                <a:latin typeface="Consolas" panose="020B0609020204030204" pitchFamily="49" charset="0"/>
              </a:rPr>
              <a:t> {</a:t>
            </a:r>
          </a:p>
          <a:p>
            <a:endParaRPr lang="en-GB" altLang="en-US" sz="1400" dirty="0">
              <a:latin typeface="Consolas" panose="020B0609020204030204" pitchFamily="49" charset="0"/>
            </a:endParaRPr>
          </a:p>
          <a:p>
            <a:r>
              <a:rPr lang="en-GB" altLang="en-US" sz="1400" dirty="0">
                <a:latin typeface="Consolas" panose="020B0609020204030204" pitchFamily="49" charset="0"/>
              </a:rPr>
              <a:t>    </a:t>
            </a:r>
            <a:r>
              <a:rPr lang="en-GB" altLang="en-US" sz="1400" b="1" dirty="0">
                <a:latin typeface="Consolas" panose="020B0609020204030204" pitchFamily="49" charset="0"/>
              </a:rPr>
              <a:t>public</a:t>
            </a:r>
            <a:r>
              <a:rPr lang="en-GB" altLang="en-US" sz="1400" dirty="0">
                <a:latin typeface="Consolas" panose="020B0609020204030204" pitchFamily="49" charset="0"/>
              </a:rPr>
              <a:t> </a:t>
            </a:r>
            <a:r>
              <a:rPr lang="en-GB" altLang="en-US" sz="1400" dirty="0" err="1">
                <a:latin typeface="Consolas" panose="020B0609020204030204" pitchFamily="49" charset="0"/>
              </a:rPr>
              <a:t>FileStoreViewer</a:t>
            </a:r>
            <a:r>
              <a:rPr lang="en-GB" altLang="en-US" sz="1400" dirty="0">
                <a:latin typeface="Consolas" panose="020B0609020204030204" pitchFamily="49" charset="0"/>
              </a:rPr>
              <a:t>( ) {</a:t>
            </a:r>
          </a:p>
          <a:p>
            <a:r>
              <a:rPr lang="en-GB" altLang="en-US" sz="1400" dirty="0">
                <a:latin typeface="Consolas" panose="020B0609020204030204" pitchFamily="49" charset="0"/>
              </a:rPr>
              <a:t>        super( "</a:t>
            </a:r>
            <a:r>
              <a:rPr lang="en-GB" altLang="en-US" sz="1400" dirty="0" err="1">
                <a:latin typeface="Consolas" panose="020B0609020204030204" pitchFamily="49" charset="0"/>
              </a:rPr>
              <a:t>FileStoreViewer</a:t>
            </a:r>
            <a:r>
              <a:rPr lang="en-GB" altLang="en-US" sz="1400" dirty="0">
                <a:latin typeface="Consolas" panose="020B0609020204030204" pitchFamily="49" charset="0"/>
              </a:rPr>
              <a:t>“ );</a:t>
            </a:r>
          </a:p>
          <a:p>
            <a:r>
              <a:rPr lang="en-GB" altLang="en-US" sz="1400" dirty="0">
                <a:latin typeface="Consolas" panose="020B0609020204030204" pitchFamily="49" charset="0"/>
              </a:rPr>
              <a:t>        Directory </a:t>
            </a:r>
            <a:r>
              <a:rPr lang="en-GB" altLang="en-US" sz="1400" dirty="0">
                <a:solidFill>
                  <a:srgbClr val="0033CC"/>
                </a:solidFill>
                <a:latin typeface="Consolas" panose="020B0609020204030204" pitchFamily="49" charset="0"/>
              </a:rPr>
              <a:t>root</a:t>
            </a:r>
            <a:r>
              <a:rPr lang="en-GB" altLang="en-US" sz="1400" dirty="0">
                <a:latin typeface="Consolas" panose="020B0609020204030204" pitchFamily="49" charset="0"/>
              </a:rPr>
              <a:t> = </a:t>
            </a:r>
            <a:r>
              <a:rPr lang="en-GB" altLang="en-US" sz="1400" dirty="0" err="1">
                <a:latin typeface="Consolas" panose="020B0609020204030204" pitchFamily="49" charset="0"/>
              </a:rPr>
              <a:t>FileFactory.makeFileStore</a:t>
            </a:r>
            <a:r>
              <a:rPr lang="en-GB" altLang="en-US" sz="1400" dirty="0">
                <a:latin typeface="Consolas" panose="020B0609020204030204" pitchFamily="49" charset="0"/>
              </a:rPr>
              <a:t>( );</a:t>
            </a:r>
          </a:p>
          <a:p>
            <a:r>
              <a:rPr lang="en-GB" altLang="en-US" sz="1400" dirty="0">
                <a:latin typeface="Consolas" panose="020B0609020204030204" pitchFamily="49" charset="0"/>
              </a:rPr>
              <a:t>        </a:t>
            </a:r>
            <a:r>
              <a:rPr lang="en-GB" altLang="en-US" sz="1400" dirty="0" err="1">
                <a:latin typeface="Consolas" panose="020B0609020204030204" pitchFamily="49" charset="0"/>
              </a:rPr>
              <a:t>TreeModel</a:t>
            </a:r>
            <a:r>
              <a:rPr lang="en-GB" altLang="en-US" sz="1400" dirty="0">
                <a:latin typeface="Consolas" panose="020B0609020204030204" pitchFamily="49" charset="0"/>
              </a:rPr>
              <a:t> </a:t>
            </a:r>
            <a:r>
              <a:rPr lang="en-GB" altLang="en-US" sz="1400" dirty="0">
                <a:solidFill>
                  <a:srgbClr val="0033CC"/>
                </a:solidFill>
                <a:latin typeface="Consolas" panose="020B0609020204030204" pitchFamily="49" charset="0"/>
              </a:rPr>
              <a:t>model</a:t>
            </a:r>
            <a:r>
              <a:rPr lang="en-GB" altLang="en-US" sz="1400" dirty="0">
                <a:latin typeface="Consolas" panose="020B0609020204030204" pitchFamily="49" charset="0"/>
              </a:rPr>
              <a:t> = </a:t>
            </a:r>
            <a:r>
              <a:rPr lang="en-GB" altLang="en-US" sz="1400" b="1" dirty="0">
                <a:latin typeface="Consolas" panose="020B0609020204030204" pitchFamily="49" charset="0"/>
              </a:rPr>
              <a:t>new</a:t>
            </a:r>
            <a:r>
              <a:rPr lang="en-GB" altLang="en-US" sz="1400" dirty="0">
                <a:latin typeface="Consolas" panose="020B0609020204030204" pitchFamily="49" charset="0"/>
              </a:rPr>
              <a:t> </a:t>
            </a:r>
            <a:r>
              <a:rPr lang="en-GB" altLang="en-US" sz="1400" dirty="0" err="1">
                <a:solidFill>
                  <a:srgbClr val="0033CC"/>
                </a:solidFill>
                <a:latin typeface="Consolas" panose="020B0609020204030204" pitchFamily="49" charset="0"/>
              </a:rPr>
              <a:t>TreeModelAdapter</a:t>
            </a:r>
            <a:r>
              <a:rPr lang="en-GB" altLang="en-US" sz="1400" dirty="0">
                <a:latin typeface="Consolas" panose="020B0609020204030204" pitchFamily="49" charset="0"/>
              </a:rPr>
              <a:t>( </a:t>
            </a:r>
            <a:r>
              <a:rPr lang="en-GB" altLang="en-US" sz="1400" dirty="0">
                <a:solidFill>
                  <a:srgbClr val="0033CC"/>
                </a:solidFill>
                <a:latin typeface="Consolas" panose="020B0609020204030204" pitchFamily="49" charset="0"/>
              </a:rPr>
              <a:t>root</a:t>
            </a:r>
            <a:r>
              <a:rPr lang="en-GB" altLang="en-US" sz="1400" dirty="0">
                <a:latin typeface="Consolas" panose="020B0609020204030204" pitchFamily="49" charset="0"/>
              </a:rPr>
              <a:t> );</a:t>
            </a:r>
          </a:p>
          <a:p>
            <a:r>
              <a:rPr lang="en-GB" altLang="en-US" sz="1400" dirty="0">
                <a:latin typeface="Consolas" panose="020B0609020204030204" pitchFamily="49" charset="0"/>
              </a:rPr>
              <a:t>		</a:t>
            </a:r>
          </a:p>
          <a:p>
            <a:r>
              <a:rPr lang="en-GB" altLang="en-US" sz="1400" dirty="0">
                <a:latin typeface="Consolas" panose="020B0609020204030204" pitchFamily="49" charset="0"/>
              </a:rPr>
              <a:t>        </a:t>
            </a:r>
            <a:r>
              <a:rPr lang="en-GB" altLang="en-US" sz="1400" dirty="0" err="1">
                <a:latin typeface="Consolas" panose="020B0609020204030204" pitchFamily="49" charset="0"/>
              </a:rPr>
              <a:t>JTree</a:t>
            </a:r>
            <a:r>
              <a:rPr lang="en-GB" altLang="en-US" sz="1400" dirty="0">
                <a:latin typeface="Consolas" panose="020B0609020204030204" pitchFamily="49" charset="0"/>
              </a:rPr>
              <a:t> </a:t>
            </a:r>
            <a:r>
              <a:rPr lang="en-GB" altLang="en-US" sz="1400" dirty="0">
                <a:solidFill>
                  <a:srgbClr val="0033CC"/>
                </a:solidFill>
                <a:latin typeface="Consolas" panose="020B0609020204030204" pitchFamily="49" charset="0"/>
              </a:rPr>
              <a:t>view</a:t>
            </a:r>
            <a:r>
              <a:rPr lang="en-GB" altLang="en-US" sz="1400" dirty="0">
                <a:latin typeface="Consolas" panose="020B0609020204030204" pitchFamily="49" charset="0"/>
              </a:rPr>
              <a:t> = </a:t>
            </a:r>
            <a:r>
              <a:rPr lang="en-GB" altLang="en-US" sz="1400" b="1" dirty="0">
                <a:latin typeface="Consolas" panose="020B0609020204030204" pitchFamily="49" charset="0"/>
              </a:rPr>
              <a:t>new</a:t>
            </a:r>
            <a:r>
              <a:rPr lang="en-GB" altLang="en-US" sz="1400" dirty="0">
                <a:latin typeface="Consolas" panose="020B0609020204030204" pitchFamily="49" charset="0"/>
              </a:rPr>
              <a:t> </a:t>
            </a:r>
            <a:r>
              <a:rPr lang="en-GB" altLang="en-US" sz="1400" dirty="0" err="1">
                <a:latin typeface="Consolas" panose="020B0609020204030204" pitchFamily="49" charset="0"/>
              </a:rPr>
              <a:t>JTree</a:t>
            </a:r>
            <a:r>
              <a:rPr lang="en-GB" altLang="en-US" sz="1400" dirty="0">
                <a:latin typeface="Consolas" panose="020B0609020204030204" pitchFamily="49" charset="0"/>
              </a:rPr>
              <a:t>( </a:t>
            </a:r>
            <a:r>
              <a:rPr lang="en-GB" altLang="en-US" sz="1400" dirty="0">
                <a:solidFill>
                  <a:srgbClr val="0033CC"/>
                </a:solidFill>
                <a:latin typeface="Consolas" panose="020B0609020204030204" pitchFamily="49" charset="0"/>
              </a:rPr>
              <a:t>model</a:t>
            </a:r>
            <a:r>
              <a:rPr lang="en-GB" altLang="en-US" sz="1400" dirty="0">
                <a:latin typeface="Consolas" panose="020B0609020204030204" pitchFamily="49" charset="0"/>
              </a:rPr>
              <a:t> );</a:t>
            </a:r>
          </a:p>
          <a:p>
            <a:endParaRPr lang="en-GB" altLang="en-US" sz="1400" dirty="0">
              <a:latin typeface="Consolas" panose="020B0609020204030204" pitchFamily="49" charset="0"/>
            </a:endParaRPr>
          </a:p>
          <a:p>
            <a:r>
              <a:rPr lang="en-GB" altLang="en-US" sz="1400" dirty="0">
                <a:latin typeface="Consolas" panose="020B0609020204030204" pitchFamily="49" charset="0"/>
              </a:rPr>
              <a:t>        </a:t>
            </a:r>
            <a:r>
              <a:rPr lang="en-GB" altLang="en-US" sz="1400" dirty="0" err="1">
                <a:latin typeface="Consolas" panose="020B0609020204030204" pitchFamily="49" charset="0"/>
              </a:rPr>
              <a:t>JScrollPane</a:t>
            </a:r>
            <a:r>
              <a:rPr lang="en-GB" altLang="en-US" sz="1400" dirty="0">
                <a:latin typeface="Consolas" panose="020B0609020204030204" pitchFamily="49" charset="0"/>
              </a:rPr>
              <a:t> </a:t>
            </a:r>
            <a:r>
              <a:rPr lang="en-GB" altLang="en-US" sz="1400" dirty="0" err="1">
                <a:latin typeface="Consolas" panose="020B0609020204030204" pitchFamily="49" charset="0"/>
              </a:rPr>
              <a:t>treeScrollPane</a:t>
            </a:r>
            <a:r>
              <a:rPr lang="en-GB" altLang="en-US" sz="1400" dirty="0">
                <a:latin typeface="Consolas" panose="020B0609020204030204" pitchFamily="49" charset="0"/>
              </a:rPr>
              <a:t> = </a:t>
            </a:r>
            <a:r>
              <a:rPr lang="en-GB" altLang="en-US" sz="1400" b="1" dirty="0">
                <a:latin typeface="Consolas" panose="020B0609020204030204" pitchFamily="49" charset="0"/>
              </a:rPr>
              <a:t>new</a:t>
            </a:r>
            <a:r>
              <a:rPr lang="en-GB" altLang="en-US" sz="1400" dirty="0">
                <a:latin typeface="Consolas" panose="020B0609020204030204" pitchFamily="49" charset="0"/>
              </a:rPr>
              <a:t> </a:t>
            </a:r>
            <a:r>
              <a:rPr lang="en-GB" altLang="en-US" sz="1400" dirty="0" err="1">
                <a:latin typeface="Consolas" panose="020B0609020204030204" pitchFamily="49" charset="0"/>
              </a:rPr>
              <a:t>JScrollPane</a:t>
            </a:r>
            <a:r>
              <a:rPr lang="en-GB" altLang="en-US" sz="1400" dirty="0">
                <a:latin typeface="Consolas" panose="020B0609020204030204" pitchFamily="49" charset="0"/>
              </a:rPr>
              <a:t>( view );</a:t>
            </a:r>
          </a:p>
          <a:p>
            <a:r>
              <a:rPr lang="en-GB" altLang="en-US" sz="1400" dirty="0">
                <a:latin typeface="Consolas" panose="020B0609020204030204" pitchFamily="49" charset="0"/>
              </a:rPr>
              <a:t>        add( </a:t>
            </a:r>
            <a:r>
              <a:rPr lang="en-GB" altLang="en-US" sz="1400" dirty="0" err="1">
                <a:latin typeface="Consolas" panose="020B0609020204030204" pitchFamily="49" charset="0"/>
              </a:rPr>
              <a:t>treeScrollPane</a:t>
            </a:r>
            <a:r>
              <a:rPr lang="en-GB" altLang="en-US" sz="1400" dirty="0">
                <a:latin typeface="Consolas" panose="020B0609020204030204" pitchFamily="49" charset="0"/>
              </a:rPr>
              <a:t> );</a:t>
            </a:r>
          </a:p>
          <a:p>
            <a:r>
              <a:rPr lang="en-GB" altLang="en-US" sz="1400" dirty="0">
                <a:latin typeface="Consolas" panose="020B0609020204030204" pitchFamily="49" charset="0"/>
              </a:rPr>
              <a:t>    }</a:t>
            </a:r>
          </a:p>
          <a:p>
            <a:endParaRPr lang="en-GB" altLang="en-US" sz="1400" dirty="0">
              <a:latin typeface="Consolas" panose="020B0609020204030204" pitchFamily="49" charset="0"/>
            </a:endParaRPr>
          </a:p>
          <a:p>
            <a:r>
              <a:rPr lang="en-GB" altLang="en-US" sz="1400" dirty="0">
                <a:latin typeface="Consolas" panose="020B0609020204030204" pitchFamily="49" charset="0"/>
              </a:rPr>
              <a:t>    </a:t>
            </a:r>
            <a:r>
              <a:rPr lang="en-GB" altLang="en-US" sz="1400" b="1" dirty="0">
                <a:latin typeface="Consolas" panose="020B0609020204030204" pitchFamily="49" charset="0"/>
              </a:rPr>
              <a:t>public</a:t>
            </a:r>
            <a:r>
              <a:rPr lang="en-GB" altLang="en-US" sz="1400" dirty="0">
                <a:latin typeface="Consolas" panose="020B0609020204030204" pitchFamily="49" charset="0"/>
              </a:rPr>
              <a:t> </a:t>
            </a:r>
            <a:r>
              <a:rPr lang="en-GB" altLang="en-US" sz="1400" b="1" dirty="0">
                <a:latin typeface="Consolas" panose="020B0609020204030204" pitchFamily="49" charset="0"/>
              </a:rPr>
              <a:t>static</a:t>
            </a:r>
            <a:r>
              <a:rPr lang="en-GB" altLang="en-US" sz="1400" dirty="0">
                <a:latin typeface="Consolas" panose="020B0609020204030204" pitchFamily="49" charset="0"/>
              </a:rPr>
              <a:t> </a:t>
            </a:r>
            <a:r>
              <a:rPr lang="en-GB" altLang="en-US" sz="1400" b="1" dirty="0">
                <a:latin typeface="Consolas" panose="020B0609020204030204" pitchFamily="49" charset="0"/>
              </a:rPr>
              <a:t>void</a:t>
            </a:r>
            <a:r>
              <a:rPr lang="en-GB" altLang="en-US" sz="1400" dirty="0">
                <a:latin typeface="Consolas" panose="020B0609020204030204" pitchFamily="49" charset="0"/>
              </a:rPr>
              <a:t> main( String[ ] </a:t>
            </a:r>
            <a:r>
              <a:rPr lang="en-GB" altLang="en-US" sz="1400" dirty="0" err="1">
                <a:latin typeface="Consolas" panose="020B0609020204030204" pitchFamily="49" charset="0"/>
              </a:rPr>
              <a:t>args</a:t>
            </a:r>
            <a:r>
              <a:rPr lang="en-GB" altLang="en-US" sz="1400" dirty="0">
                <a:latin typeface="Consolas" panose="020B0609020204030204" pitchFamily="49" charset="0"/>
              </a:rPr>
              <a:t> ) {</a:t>
            </a:r>
          </a:p>
          <a:p>
            <a:r>
              <a:rPr lang="en-GB" altLang="en-US" sz="1400" dirty="0">
                <a:latin typeface="Consolas" panose="020B0609020204030204" pitchFamily="49" charset="0"/>
              </a:rPr>
              <a:t>        </a:t>
            </a:r>
            <a:r>
              <a:rPr lang="en-GB" altLang="en-US" sz="1400" dirty="0" err="1">
                <a:latin typeface="Consolas" panose="020B0609020204030204" pitchFamily="49" charset="0"/>
              </a:rPr>
              <a:t>FileStoreViewer</a:t>
            </a:r>
            <a:r>
              <a:rPr lang="en-GB" altLang="en-US" sz="1400" dirty="0">
                <a:latin typeface="Consolas" panose="020B0609020204030204" pitchFamily="49" charset="0"/>
              </a:rPr>
              <a:t> frame = </a:t>
            </a:r>
            <a:r>
              <a:rPr lang="en-GB" altLang="en-US" sz="1400" b="1" dirty="0">
                <a:latin typeface="Consolas" panose="020B0609020204030204" pitchFamily="49" charset="0"/>
              </a:rPr>
              <a:t>new</a:t>
            </a:r>
            <a:r>
              <a:rPr lang="en-GB" altLang="en-US" sz="1400" dirty="0">
                <a:latin typeface="Consolas" panose="020B0609020204030204" pitchFamily="49" charset="0"/>
              </a:rPr>
              <a:t> </a:t>
            </a:r>
            <a:r>
              <a:rPr lang="en-GB" altLang="en-US" sz="1400" dirty="0" err="1">
                <a:latin typeface="Consolas" panose="020B0609020204030204" pitchFamily="49" charset="0"/>
              </a:rPr>
              <a:t>FileStoreViewer</a:t>
            </a:r>
            <a:r>
              <a:rPr lang="en-GB" altLang="en-US" sz="1400" dirty="0">
                <a:latin typeface="Consolas" panose="020B0609020204030204" pitchFamily="49" charset="0"/>
              </a:rPr>
              <a:t>( );</a:t>
            </a:r>
          </a:p>
          <a:p>
            <a:r>
              <a:rPr lang="en-GB" altLang="en-US" sz="1400" dirty="0">
                <a:latin typeface="Consolas" panose="020B0609020204030204" pitchFamily="49" charset="0"/>
              </a:rPr>
              <a:t>        </a:t>
            </a:r>
            <a:r>
              <a:rPr lang="en-GB" altLang="en-US" sz="1400" dirty="0" err="1">
                <a:latin typeface="Consolas" panose="020B0609020204030204" pitchFamily="49" charset="0"/>
              </a:rPr>
              <a:t>frame.pack</a:t>
            </a:r>
            <a:r>
              <a:rPr lang="en-GB" altLang="en-US" sz="1400" dirty="0">
                <a:latin typeface="Consolas" panose="020B0609020204030204" pitchFamily="49" charset="0"/>
              </a:rPr>
              <a:t>( );</a:t>
            </a:r>
          </a:p>
          <a:p>
            <a:r>
              <a:rPr lang="en-GB" altLang="en-US" sz="1400" dirty="0">
                <a:latin typeface="Consolas" panose="020B0609020204030204" pitchFamily="49" charset="0"/>
              </a:rPr>
              <a:t>        </a:t>
            </a:r>
            <a:r>
              <a:rPr lang="en-GB" altLang="en-US" sz="1400" dirty="0" err="1">
                <a:latin typeface="Consolas" panose="020B0609020204030204" pitchFamily="49" charset="0"/>
              </a:rPr>
              <a:t>frame.setVisible</a:t>
            </a:r>
            <a:r>
              <a:rPr lang="en-GB" altLang="en-US" sz="1400" dirty="0">
                <a:latin typeface="Consolas" panose="020B0609020204030204" pitchFamily="49" charset="0"/>
              </a:rPr>
              <a:t>( </a:t>
            </a:r>
            <a:r>
              <a:rPr lang="en-GB" altLang="en-US" sz="1400" b="1" dirty="0">
                <a:latin typeface="Consolas" panose="020B0609020204030204" pitchFamily="49" charset="0"/>
              </a:rPr>
              <a:t>true</a:t>
            </a:r>
            <a:r>
              <a:rPr lang="en-GB" altLang="en-US" sz="1400" dirty="0">
                <a:latin typeface="Consolas" panose="020B0609020204030204" pitchFamily="49" charset="0"/>
              </a:rPr>
              <a:t> );</a:t>
            </a:r>
          </a:p>
          <a:p>
            <a:r>
              <a:rPr lang="en-GB" altLang="en-US" sz="1400" dirty="0">
                <a:latin typeface="Consolas" panose="020B0609020204030204" pitchFamily="49" charset="0"/>
              </a:rPr>
              <a:t>    }</a:t>
            </a:r>
          </a:p>
          <a:p>
            <a:r>
              <a:rPr lang="en-GB" altLang="en-US" sz="1400" dirty="0">
                <a:latin typeface="Consolas" panose="020B0609020204030204" pitchFamily="49" charset="0"/>
              </a:rPr>
              <a:t>}</a:t>
            </a:r>
          </a:p>
        </p:txBody>
      </p:sp>
      <p:sp>
        <p:nvSpPr>
          <p:cNvPr id="15367" name="Line 5"/>
          <p:cNvSpPr>
            <a:spLocks noChangeShapeType="1"/>
          </p:cNvSpPr>
          <p:nvPr/>
        </p:nvSpPr>
        <p:spPr bwMode="auto">
          <a:xfrm flipH="1">
            <a:off x="5783578" y="2270374"/>
            <a:ext cx="1561252" cy="782240"/>
          </a:xfrm>
          <a:prstGeom prst="line">
            <a:avLst/>
          </a:prstGeom>
          <a:noFill/>
          <a:ln w="31750">
            <a:solidFill>
              <a:schemeClr val="accent1"/>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5371" name="Line 9"/>
          <p:cNvSpPr>
            <a:spLocks noChangeShapeType="1"/>
          </p:cNvSpPr>
          <p:nvPr/>
        </p:nvSpPr>
        <p:spPr bwMode="auto">
          <a:xfrm flipH="1">
            <a:off x="5859779" y="3314224"/>
            <a:ext cx="1485052" cy="0"/>
          </a:xfrm>
          <a:prstGeom prst="line">
            <a:avLst/>
          </a:prstGeom>
          <a:noFill/>
          <a:ln w="31750">
            <a:solidFill>
              <a:schemeClr val="accent1"/>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5372" name="Line 10"/>
          <p:cNvSpPr>
            <a:spLocks noChangeShapeType="1"/>
          </p:cNvSpPr>
          <p:nvPr/>
        </p:nvSpPr>
        <p:spPr bwMode="auto">
          <a:xfrm flipH="1" flipV="1">
            <a:off x="4434840" y="3737510"/>
            <a:ext cx="2909990" cy="666204"/>
          </a:xfrm>
          <a:prstGeom prst="line">
            <a:avLst/>
          </a:prstGeom>
          <a:noFill/>
          <a:ln w="31750">
            <a:solidFill>
              <a:schemeClr val="accent1"/>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5373" name="Line 11"/>
          <p:cNvSpPr>
            <a:spLocks noChangeShapeType="1"/>
          </p:cNvSpPr>
          <p:nvPr/>
        </p:nvSpPr>
        <p:spPr bwMode="auto">
          <a:xfrm flipH="1" flipV="1">
            <a:off x="5859777" y="4266585"/>
            <a:ext cx="1485052" cy="1485899"/>
          </a:xfrm>
          <a:prstGeom prst="line">
            <a:avLst/>
          </a:prstGeom>
          <a:noFill/>
          <a:ln w="31750">
            <a:solidFill>
              <a:schemeClr val="accent1"/>
            </a:solidFill>
            <a:round/>
            <a:headEnd/>
            <a:tailEnd type="stealth" w="lg" len="lg"/>
          </a:ln>
          <a:extLst>
            <a:ext uri="{909E8E84-426E-40DD-AFC4-6F175D3DCCD1}">
              <a14:hiddenFill xmlns:a14="http://schemas.microsoft.com/office/drawing/2010/main">
                <a:noFill/>
              </a14:hiddenFill>
            </a:ext>
          </a:extLst>
        </p:spPr>
        <p:txBody>
          <a:bodyPr/>
          <a:lstStyle/>
          <a:p>
            <a:endParaRPr lang="en-GB"/>
          </a:p>
        </p:txBody>
      </p:sp>
      <p:sp>
        <p:nvSpPr>
          <p:cNvPr id="15366" name="Text Box 4"/>
          <p:cNvSpPr txBox="1">
            <a:spLocks noChangeArrowheads="1"/>
          </p:cNvSpPr>
          <p:nvPr/>
        </p:nvSpPr>
        <p:spPr bwMode="auto">
          <a:xfrm>
            <a:off x="7344833" y="1838642"/>
            <a:ext cx="3937000" cy="790685"/>
          </a:xfrm>
          <a:prstGeom prst="roundRect">
            <a:avLst/>
          </a:prstGeom>
          <a:solidFill>
            <a:schemeClr val="accent3">
              <a:lumMod val="20000"/>
              <a:lumOff val="80000"/>
            </a:schemeClr>
          </a:solidFill>
          <a:ln>
            <a:noFill/>
          </a:ln>
          <a:extLst/>
        </p:spPr>
        <p:txBody>
          <a:bodyPr anchor="ctr">
            <a:no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400" dirty="0">
                <a:latin typeface="+mn-lt"/>
              </a:rPr>
              <a:t>Create a configuration of Directory and File objects representing the contents of your home directory. </a:t>
            </a:r>
          </a:p>
        </p:txBody>
      </p:sp>
      <p:sp>
        <p:nvSpPr>
          <p:cNvPr id="15368" name="Text Box 6"/>
          <p:cNvSpPr txBox="1">
            <a:spLocks noChangeArrowheads="1"/>
          </p:cNvSpPr>
          <p:nvPr/>
        </p:nvSpPr>
        <p:spPr bwMode="auto">
          <a:xfrm>
            <a:off x="7344833" y="3052614"/>
            <a:ext cx="3937000" cy="523220"/>
          </a:xfrm>
          <a:prstGeom prst="roundRect">
            <a:avLst/>
          </a:prstGeom>
          <a:solidFill>
            <a:schemeClr val="accent3">
              <a:lumMod val="20000"/>
              <a:lumOff val="80000"/>
            </a:schemeClr>
          </a:solidFill>
          <a:ln>
            <a:noFill/>
          </a:ln>
          <a:extLst/>
        </p:spPr>
        <p:txBody>
          <a:bodyPr anchor="ctr">
            <a:no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400" dirty="0">
                <a:latin typeface="+mn-lt"/>
              </a:rPr>
              <a:t>Create the adapter, passing a reference to the root Directory object.</a:t>
            </a:r>
          </a:p>
        </p:txBody>
      </p:sp>
      <p:sp>
        <p:nvSpPr>
          <p:cNvPr id="15369" name="Text Box 7"/>
          <p:cNvSpPr txBox="1">
            <a:spLocks noChangeArrowheads="1"/>
          </p:cNvSpPr>
          <p:nvPr/>
        </p:nvSpPr>
        <p:spPr bwMode="auto">
          <a:xfrm>
            <a:off x="7344833" y="3746025"/>
            <a:ext cx="3937000" cy="1197012"/>
          </a:xfrm>
          <a:prstGeom prst="roundRect">
            <a:avLst/>
          </a:prstGeom>
          <a:solidFill>
            <a:schemeClr val="accent3">
              <a:lumMod val="20000"/>
              <a:lumOff val="80000"/>
            </a:schemeClr>
          </a:solidFill>
          <a:ln>
            <a:noFill/>
          </a:ln>
          <a:extLst/>
        </p:spPr>
        <p:txBody>
          <a:bodyPr anchor="ctr">
            <a:no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400" dirty="0">
                <a:latin typeface="+mn-lt"/>
              </a:rPr>
              <a:t>Create the </a:t>
            </a:r>
            <a:r>
              <a:rPr lang="en-GB" altLang="en-US" sz="1400" dirty="0" err="1">
                <a:latin typeface="+mn-lt"/>
              </a:rPr>
              <a:t>JTree</a:t>
            </a:r>
            <a:r>
              <a:rPr lang="en-GB" altLang="en-US" sz="1400" dirty="0">
                <a:latin typeface="+mn-lt"/>
              </a:rPr>
              <a:t> and introduce it to our adapter. The </a:t>
            </a:r>
            <a:r>
              <a:rPr lang="en-GB" altLang="en-US" sz="1400" dirty="0" err="1">
                <a:latin typeface="+mn-lt"/>
              </a:rPr>
              <a:t>JTree</a:t>
            </a:r>
            <a:r>
              <a:rPr lang="en-GB" altLang="en-US" sz="1400" dirty="0">
                <a:latin typeface="+mn-lt"/>
              </a:rPr>
              <a:t> will call the </a:t>
            </a:r>
            <a:r>
              <a:rPr lang="en-GB" altLang="en-US" sz="1400" dirty="0" err="1">
                <a:latin typeface="+mn-lt"/>
              </a:rPr>
              <a:t>TreeModel</a:t>
            </a:r>
            <a:r>
              <a:rPr lang="en-GB" altLang="en-US" sz="1400" dirty="0">
                <a:latin typeface="+mn-lt"/>
              </a:rPr>
              <a:t> methods on the adapter to gather the data necessary to render the Directory/File configuration.</a:t>
            </a:r>
          </a:p>
        </p:txBody>
      </p:sp>
      <p:sp>
        <p:nvSpPr>
          <p:cNvPr id="15370" name="Text Box 8"/>
          <p:cNvSpPr txBox="1">
            <a:spLocks noChangeArrowheads="1"/>
          </p:cNvSpPr>
          <p:nvPr/>
        </p:nvSpPr>
        <p:spPr bwMode="auto">
          <a:xfrm>
            <a:off x="7296151" y="5213162"/>
            <a:ext cx="3937000" cy="1143189"/>
          </a:xfrm>
          <a:prstGeom prst="roundRect">
            <a:avLst/>
          </a:prstGeom>
          <a:solidFill>
            <a:schemeClr val="accent3">
              <a:lumMod val="20000"/>
              <a:lumOff val="80000"/>
            </a:schemeClr>
          </a:solidFill>
          <a:ln>
            <a:noFill/>
          </a:ln>
          <a:extLst/>
        </p:spPr>
        <p:txBody>
          <a:bodyPr anchor="ctr">
            <a:no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altLang="en-US" sz="1400" dirty="0">
                <a:latin typeface="+mn-lt"/>
              </a:rPr>
              <a:t>Decorate the </a:t>
            </a:r>
            <a:r>
              <a:rPr lang="en-GB" altLang="en-US" sz="1400" dirty="0" err="1">
                <a:latin typeface="+mn-lt"/>
              </a:rPr>
              <a:t>JTree</a:t>
            </a:r>
            <a:r>
              <a:rPr lang="en-GB" altLang="en-US" sz="1400" dirty="0">
                <a:latin typeface="+mn-lt"/>
              </a:rPr>
              <a:t> component with scroll bars, that are activated dynamically (e.g. when the complete tree cannot be seen in the </a:t>
            </a:r>
            <a:r>
              <a:rPr lang="en-GB" altLang="en-US" sz="1400" dirty="0" err="1">
                <a:latin typeface="+mn-lt"/>
              </a:rPr>
              <a:t>JTree</a:t>
            </a:r>
            <a:r>
              <a:rPr lang="en-GB" altLang="en-US" sz="1400" dirty="0">
                <a:latin typeface="+mn-lt"/>
              </a:rPr>
              <a:t> view).</a:t>
            </a:r>
          </a:p>
        </p:txBody>
      </p:sp>
    </p:spTree>
    <p:extLst>
      <p:ext uri="{BB962C8B-B14F-4D97-AF65-F5344CB8AC3E}">
        <p14:creationId xmlns:p14="http://schemas.microsoft.com/office/powerpoint/2010/main" val="41739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normAutofit fontScale="90000"/>
          </a:bodyPr>
          <a:lstStyle/>
          <a:p>
            <a:r>
              <a:rPr lang="en-GB" altLang="en-US"/>
              <a:t>Use of an adapter: design objectives fulfilled</a:t>
            </a:r>
            <a:endParaRPr lang="en-GB" altLang="en-US" dirty="0"/>
          </a:p>
        </p:txBody>
      </p:sp>
      <p:sp>
        <p:nvSpPr>
          <p:cNvPr id="16389" name="Rectangle 3"/>
          <p:cNvSpPr>
            <a:spLocks noGrp="1" noChangeArrowheads="1"/>
          </p:cNvSpPr>
          <p:nvPr>
            <p:ph type="body" idx="1"/>
          </p:nvPr>
        </p:nvSpPr>
        <p:spPr/>
        <p:txBody>
          <a:bodyPr/>
          <a:lstStyle/>
          <a:p>
            <a:r>
              <a:rPr lang="en-GB" altLang="en-US"/>
              <a:t>Adaptation contributes to meeting the following design objectives:</a:t>
            </a:r>
          </a:p>
          <a:p>
            <a:pPr lvl="1"/>
            <a:r>
              <a:rPr lang="en-GB" altLang="en-US"/>
              <a:t>Flexibility</a:t>
            </a:r>
          </a:p>
          <a:p>
            <a:pPr lvl="2"/>
            <a:r>
              <a:rPr lang="en-GB" altLang="en-US"/>
              <a:t>Frameworks can be developed that will work with unanticipated classes</a:t>
            </a:r>
          </a:p>
          <a:p>
            <a:pPr lvl="1"/>
            <a:r>
              <a:rPr lang="en-GB" altLang="en-US"/>
              <a:t>Reusability</a:t>
            </a:r>
          </a:p>
          <a:p>
            <a:pPr lvl="2"/>
            <a:r>
              <a:rPr lang="en-GB" altLang="en-US"/>
              <a:t>Existing classes that implement useful functionality can be reused</a:t>
            </a:r>
          </a:p>
          <a:p>
            <a:pPr lvl="1"/>
            <a:r>
              <a:rPr lang="en-GB" altLang="en-US"/>
              <a:t>Robustness</a:t>
            </a:r>
          </a:p>
          <a:p>
            <a:pPr lvl="2"/>
            <a:r>
              <a:rPr lang="en-GB" altLang="en-US"/>
              <a:t>As a consequence of reusability, existing classes are reused without modification. This avoids the potential to introduce bugs</a:t>
            </a:r>
          </a:p>
        </p:txBody>
      </p:sp>
    </p:spTree>
    <p:extLst>
      <p:ext uri="{BB962C8B-B14F-4D97-AF65-F5344CB8AC3E}">
        <p14:creationId xmlns:p14="http://schemas.microsoft.com/office/powerpoint/2010/main" val="2656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216" y="2576414"/>
            <a:ext cx="4572000" cy="2095500"/>
          </a:xfrm>
          <a:prstGeom prst="rect">
            <a:avLst/>
          </a:prstGeom>
        </p:spPr>
      </p:pic>
      <p:sp>
        <p:nvSpPr>
          <p:cNvPr id="17412" name="Rectangle 2"/>
          <p:cNvSpPr>
            <a:spLocks noGrp="1" noChangeArrowheads="1"/>
          </p:cNvSpPr>
          <p:nvPr>
            <p:ph type="title"/>
          </p:nvPr>
        </p:nvSpPr>
        <p:spPr/>
        <p:txBody>
          <a:bodyPr/>
          <a:lstStyle/>
          <a:p>
            <a:r>
              <a:rPr lang="en-GB" altLang="en-US"/>
              <a:t>The Adapter pattern</a:t>
            </a:r>
          </a:p>
        </p:txBody>
      </p:sp>
      <p:sp>
        <p:nvSpPr>
          <p:cNvPr id="17413" name="Rectangle 3"/>
          <p:cNvSpPr>
            <a:spLocks noGrp="1" noChangeArrowheads="1"/>
          </p:cNvSpPr>
          <p:nvPr>
            <p:ph sz="half" idx="1"/>
          </p:nvPr>
        </p:nvSpPr>
        <p:spPr/>
        <p:txBody>
          <a:bodyPr>
            <a:normAutofit fontScale="85000" lnSpcReduction="20000"/>
          </a:bodyPr>
          <a:lstStyle/>
          <a:p>
            <a:r>
              <a:rPr lang="en-GB" altLang="en-US" dirty="0"/>
              <a:t>Intent</a:t>
            </a:r>
          </a:p>
          <a:p>
            <a:pPr lvl="1"/>
            <a:r>
              <a:rPr lang="en-US" altLang="en-US" dirty="0"/>
              <a:t>Convert the interface of a class into another interface clients expect. Adapter lets classes work together that couldn’t otherwise because of incompatible interfaces</a:t>
            </a:r>
          </a:p>
          <a:p>
            <a:r>
              <a:rPr lang="en-US" altLang="en-US" dirty="0"/>
              <a:t>Also known as</a:t>
            </a:r>
          </a:p>
          <a:p>
            <a:pPr lvl="1"/>
            <a:r>
              <a:rPr lang="en-US" altLang="en-US" dirty="0"/>
              <a:t>Wrapper</a:t>
            </a:r>
          </a:p>
          <a:p>
            <a:r>
              <a:rPr lang="en-GB" altLang="en-US" dirty="0"/>
              <a:t>Applicability</a:t>
            </a:r>
          </a:p>
          <a:p>
            <a:pPr lvl="1"/>
            <a:r>
              <a:rPr lang="en-GB" altLang="en-US"/>
              <a:t>Use the Adapter pattern when</a:t>
            </a:r>
          </a:p>
          <a:p>
            <a:pPr lvl="2"/>
            <a:r>
              <a:rPr lang="en-GB" altLang="en-US" dirty="0"/>
              <a:t>You want to use an existing class, and its interface does not match the one you need</a:t>
            </a:r>
          </a:p>
          <a:p>
            <a:pPr lvl="2"/>
            <a:r>
              <a:rPr lang="en-GB" altLang="en-US" dirty="0"/>
              <a:t>You want to create a reusable class that cooperates with unrelated or unforeseen classes</a:t>
            </a:r>
          </a:p>
        </p:txBody>
      </p:sp>
      <p:sp>
        <p:nvSpPr>
          <p:cNvPr id="6" name="Text Box 6"/>
          <p:cNvSpPr txBox="1">
            <a:spLocks noChangeArrowheads="1"/>
          </p:cNvSpPr>
          <p:nvPr/>
        </p:nvSpPr>
        <p:spPr bwMode="auto">
          <a:xfrm>
            <a:off x="7026449" y="2422525"/>
            <a:ext cx="559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dirty="0" err="1">
                <a:solidFill>
                  <a:srgbClr val="0033CC"/>
                </a:solidFill>
                <a:latin typeface="+mn-lt"/>
              </a:rPr>
              <a:t>JTree</a:t>
            </a:r>
            <a:endParaRPr lang="en-GB" altLang="en-US" sz="1400" dirty="0">
              <a:solidFill>
                <a:srgbClr val="0033CC"/>
              </a:solidFill>
              <a:latin typeface="+mn-lt"/>
            </a:endParaRPr>
          </a:p>
        </p:txBody>
      </p:sp>
      <p:sp>
        <p:nvSpPr>
          <p:cNvPr id="7" name="Text Box 7"/>
          <p:cNvSpPr txBox="1">
            <a:spLocks noChangeArrowheads="1"/>
          </p:cNvSpPr>
          <p:nvPr/>
        </p:nvSpPr>
        <p:spPr bwMode="auto">
          <a:xfrm>
            <a:off x="8479293" y="2422524"/>
            <a:ext cx="975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dirty="0" err="1">
                <a:solidFill>
                  <a:srgbClr val="0033CC"/>
                </a:solidFill>
                <a:latin typeface="+mn-lt"/>
              </a:rPr>
              <a:t>TreeModel</a:t>
            </a:r>
            <a:endParaRPr lang="en-GB" altLang="en-US" sz="1400" dirty="0">
              <a:solidFill>
                <a:srgbClr val="0033CC"/>
              </a:solidFill>
              <a:latin typeface="+mn-lt"/>
            </a:endParaRPr>
          </a:p>
        </p:txBody>
      </p:sp>
      <p:sp>
        <p:nvSpPr>
          <p:cNvPr id="8" name="Text Box 8"/>
          <p:cNvSpPr txBox="1">
            <a:spLocks noChangeArrowheads="1"/>
          </p:cNvSpPr>
          <p:nvPr/>
        </p:nvSpPr>
        <p:spPr bwMode="auto">
          <a:xfrm>
            <a:off x="10003330" y="2422525"/>
            <a:ext cx="8611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dirty="0">
                <a:solidFill>
                  <a:srgbClr val="0033CC"/>
                </a:solidFill>
                <a:latin typeface="+mn-lt"/>
              </a:rPr>
              <a:t>Directory</a:t>
            </a:r>
            <a:endParaRPr lang="en-GB" altLang="en-US" sz="1400" dirty="0">
              <a:solidFill>
                <a:srgbClr val="0033CC"/>
              </a:solidFill>
              <a:latin typeface="+mn-lt"/>
            </a:endParaRPr>
          </a:p>
        </p:txBody>
      </p:sp>
      <p:sp>
        <p:nvSpPr>
          <p:cNvPr id="9" name="Text Box 9"/>
          <p:cNvSpPr txBox="1">
            <a:spLocks noChangeArrowheads="1"/>
          </p:cNvSpPr>
          <p:nvPr/>
        </p:nvSpPr>
        <p:spPr bwMode="auto">
          <a:xfrm>
            <a:off x="8184084" y="4518025"/>
            <a:ext cx="15662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NZ" altLang="en-US" sz="1400" dirty="0" err="1">
                <a:solidFill>
                  <a:srgbClr val="0033CC"/>
                </a:solidFill>
                <a:latin typeface="+mn-lt"/>
              </a:rPr>
              <a:t>TreeModelAdapter</a:t>
            </a:r>
            <a:endParaRPr lang="en-GB" altLang="en-US" sz="1400" dirty="0">
              <a:solidFill>
                <a:srgbClr val="0033CC"/>
              </a:solidFill>
              <a:latin typeface="+mn-lt"/>
            </a:endParaRPr>
          </a:p>
        </p:txBody>
      </p:sp>
    </p:spTree>
    <p:extLst>
      <p:ext uri="{BB962C8B-B14F-4D97-AF65-F5344CB8AC3E}">
        <p14:creationId xmlns:p14="http://schemas.microsoft.com/office/powerpoint/2010/main" val="414462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A design problem</a:t>
            </a:r>
            <a:endParaRPr lang="en-NZ" dirty="0"/>
          </a:p>
        </p:txBody>
      </p:sp>
      <p:sp>
        <p:nvSpPr>
          <p:cNvPr id="3" name="Content Placeholder 2"/>
          <p:cNvSpPr>
            <a:spLocks noGrp="1"/>
          </p:cNvSpPr>
          <p:nvPr>
            <p:ph idx="1"/>
          </p:nvPr>
        </p:nvSpPr>
        <p:spPr/>
        <p:txBody>
          <a:bodyPr/>
          <a:lstStyle/>
          <a:p>
            <a:r>
              <a:rPr lang="en-NZ" altLang="en-US" dirty="0"/>
              <a:t>A file store, e.g. your hard drive, is organised into directories and files. </a:t>
            </a:r>
            <a:r>
              <a:rPr lang="en-GB" altLang="en-US" dirty="0"/>
              <a:t>Each file has a name and size. A directory is a special kind of file that can contain other files – be they simple files or directories. A directory’s size is the sum of the sizes of its contents.</a:t>
            </a:r>
          </a:p>
          <a:p>
            <a:endParaRPr lang="en-NZ" altLang="en-US" dirty="0"/>
          </a:p>
          <a:p>
            <a:r>
              <a:rPr lang="en-NZ" altLang="en-US" dirty="0"/>
              <a:t>Construct a class diagram to show how you might model a directory structure.</a:t>
            </a:r>
            <a:endParaRPr lang="en-GB" altLang="en-US" dirty="0"/>
          </a:p>
          <a:p>
            <a:endParaRPr lang="en-NZ" dirty="0"/>
          </a:p>
        </p:txBody>
      </p:sp>
    </p:spTree>
    <p:extLst>
      <p:ext uri="{BB962C8B-B14F-4D97-AF65-F5344CB8AC3E}">
        <p14:creationId xmlns:p14="http://schemas.microsoft.com/office/powerpoint/2010/main" val="266653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GB" altLang="en-US"/>
              <a:t>Design patterns</a:t>
            </a:r>
          </a:p>
        </p:txBody>
      </p:sp>
      <p:sp>
        <p:nvSpPr>
          <p:cNvPr id="7173" name="Rectangle 3"/>
          <p:cNvSpPr>
            <a:spLocks noGrp="1" noChangeArrowheads="1"/>
          </p:cNvSpPr>
          <p:nvPr>
            <p:ph type="body" idx="1"/>
          </p:nvPr>
        </p:nvSpPr>
        <p:spPr/>
        <p:txBody>
          <a:bodyPr>
            <a:normAutofit fontScale="92500"/>
          </a:bodyPr>
          <a:lstStyle/>
          <a:p>
            <a:r>
              <a:rPr lang="en-GB" altLang="en-US" dirty="0"/>
              <a:t>A design pattern captures a proven solution to a common design problem</a:t>
            </a:r>
          </a:p>
          <a:p>
            <a:pPr lvl="1"/>
            <a:r>
              <a:rPr lang="en-GB" altLang="en-US" dirty="0"/>
              <a:t>Common design problems include:</a:t>
            </a:r>
          </a:p>
          <a:p>
            <a:pPr lvl="2"/>
            <a:r>
              <a:rPr lang="en-GB" altLang="en-US" dirty="0"/>
              <a:t>How to </a:t>
            </a:r>
            <a:r>
              <a:rPr lang="en-NZ" altLang="en-US" dirty="0"/>
              <a:t>define the skeleton of an algorithm in a superclass and allow subclasses to redefine certain steps without changing the algorithm’s structure (</a:t>
            </a:r>
            <a:r>
              <a:rPr lang="en-GB" altLang="en-US" dirty="0"/>
              <a:t>Template Method pattern)</a:t>
            </a:r>
          </a:p>
          <a:p>
            <a:pPr lvl="2"/>
            <a:r>
              <a:rPr lang="en-GB" altLang="en-US" dirty="0"/>
              <a:t>How to compose objects into tree structures, represent whole-part hierarchies, where leaf and composite nodes are treated uniformly (Composite pattern)</a:t>
            </a:r>
          </a:p>
          <a:p>
            <a:pPr lvl="2"/>
            <a:r>
              <a:rPr lang="en-GB" altLang="en-US" dirty="0"/>
              <a:t>How to make objects with incompatible interfaces work together (the Adapter pattern)</a:t>
            </a:r>
          </a:p>
          <a:p>
            <a:pPr lvl="2"/>
            <a:r>
              <a:rPr lang="en-US" altLang="en-US" dirty="0"/>
              <a:t>How to define a one-to-many dependency between objects so that when one object changes state, all dependents are notified and updated automatically (the Observer pattern)</a:t>
            </a:r>
          </a:p>
          <a:p>
            <a:endParaRPr lang="en-NZ" altLang="en-US" dirty="0"/>
          </a:p>
          <a:p>
            <a:r>
              <a:rPr lang="en-NZ" altLang="en-US" dirty="0"/>
              <a:t>Design patterns are a way of harnessing the knowledge of experienced designers</a:t>
            </a:r>
            <a:endParaRPr lang="en-GB" altLang="en-US" dirty="0"/>
          </a:p>
          <a:p>
            <a:endParaRPr lang="en-GB" altLang="en-US" dirty="0"/>
          </a:p>
        </p:txBody>
      </p:sp>
    </p:spTree>
    <p:extLst>
      <p:ext uri="{BB962C8B-B14F-4D97-AF65-F5344CB8AC3E}">
        <p14:creationId xmlns:p14="http://schemas.microsoft.com/office/powerpoint/2010/main" val="420501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NZ" altLang="en-US"/>
              <a:t>Similar design problems</a:t>
            </a:r>
            <a:endParaRPr lang="en-US" altLang="en-US"/>
          </a:p>
        </p:txBody>
      </p:sp>
      <p:sp>
        <p:nvSpPr>
          <p:cNvPr id="9221" name="Rectangle 3"/>
          <p:cNvSpPr>
            <a:spLocks noGrp="1" noChangeArrowheads="1"/>
          </p:cNvSpPr>
          <p:nvPr>
            <p:ph type="body" idx="1"/>
          </p:nvPr>
        </p:nvSpPr>
        <p:spPr/>
        <p:txBody>
          <a:bodyPr>
            <a:normAutofit fontScale="92500" lnSpcReduction="20000"/>
          </a:bodyPr>
          <a:lstStyle/>
          <a:p>
            <a:r>
              <a:rPr lang="en-GB" altLang="en-US" dirty="0"/>
              <a:t>A file store is organised into directories and files. A file is a primitive object that doesn’t contain other files or directories. A directory is a special kind of file that may contain other files (including directories). </a:t>
            </a:r>
          </a:p>
          <a:p>
            <a:r>
              <a:rPr lang="en-GB" altLang="en-US" dirty="0"/>
              <a:t>A nesting shape is a special kind of shape which may contain other (nested and non-nested) shapes. The contained shapes move and bounce around within the nested shape.</a:t>
            </a:r>
          </a:p>
          <a:p>
            <a:r>
              <a:rPr lang="en-GB" altLang="en-US" dirty="0"/>
              <a:t>GUIs are composed from components. Simple components include buttons, text fields, combo boxes, etc. Container components include panels, frames, dialog boxes etc. Containers may contain other containers in addition to simple components.</a:t>
            </a:r>
          </a:p>
          <a:p>
            <a:endParaRPr lang="en-GB" altLang="en-US" dirty="0"/>
          </a:p>
          <a:p>
            <a:r>
              <a:rPr lang="en-GB" altLang="en-US" dirty="0"/>
              <a:t>The above describe very different applications, but they have in common the basic requirement to represent containment hierarchies of arbitrary depth</a:t>
            </a:r>
          </a:p>
        </p:txBody>
      </p:sp>
    </p:spTree>
    <p:extLst>
      <p:ext uri="{BB962C8B-B14F-4D97-AF65-F5344CB8AC3E}">
        <p14:creationId xmlns:p14="http://schemas.microsoft.com/office/powerpoint/2010/main" val="29084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973" y="2573002"/>
            <a:ext cx="5619750" cy="3714750"/>
          </a:xfrm>
          <a:prstGeom prst="rect">
            <a:avLst/>
          </a:prstGeom>
        </p:spPr>
      </p:pic>
      <p:sp>
        <p:nvSpPr>
          <p:cNvPr id="10242" name="Rectangle 2"/>
          <p:cNvSpPr>
            <a:spLocks noGrp="1" noChangeArrowheads="1"/>
          </p:cNvSpPr>
          <p:nvPr>
            <p:ph type="title"/>
          </p:nvPr>
        </p:nvSpPr>
        <p:spPr/>
        <p:txBody>
          <a:bodyPr/>
          <a:lstStyle/>
          <a:p>
            <a:r>
              <a:rPr lang="en-GB" altLang="en-US" dirty="0"/>
              <a:t>The Composite pattern</a:t>
            </a:r>
          </a:p>
        </p:txBody>
      </p:sp>
      <p:sp>
        <p:nvSpPr>
          <p:cNvPr id="2" name="TextBox 1"/>
          <p:cNvSpPr txBox="1"/>
          <p:nvPr/>
        </p:nvSpPr>
        <p:spPr>
          <a:xfrm>
            <a:off x="719667" y="1939879"/>
            <a:ext cx="10272184" cy="1015663"/>
          </a:xfrm>
          <a:prstGeom prst="rect">
            <a:avLst/>
          </a:prstGeom>
          <a:noFill/>
        </p:spPr>
        <p:txBody>
          <a:bodyPr>
            <a:spAutoFit/>
          </a:bodyPr>
          <a:lstStyle/>
          <a:p>
            <a:pPr>
              <a:defRPr/>
            </a:pPr>
            <a:r>
              <a:rPr lang="en-GB" sz="2000" dirty="0">
                <a:latin typeface="+mn-lt"/>
              </a:rPr>
              <a:t>“Compose objects into tree structures to represent whole-part hierarchies. Composite lets clients treat individual objects and compositions of objects uniformly.”</a:t>
            </a:r>
          </a:p>
          <a:p>
            <a:pPr>
              <a:defRPr/>
            </a:pPr>
            <a:endParaRPr lang="en-NZ" sz="2000" dirty="0">
              <a:latin typeface="+mn-lt"/>
            </a:endParaRPr>
          </a:p>
        </p:txBody>
      </p:sp>
      <p:sp>
        <p:nvSpPr>
          <p:cNvPr id="6" name="TextBox 5"/>
          <p:cNvSpPr txBox="1"/>
          <p:nvPr/>
        </p:nvSpPr>
        <p:spPr>
          <a:xfrm>
            <a:off x="1574107" y="4225901"/>
            <a:ext cx="4535493" cy="738187"/>
          </a:xfrm>
          <a:prstGeom prst="roundRect">
            <a:avLst/>
          </a:prstGeom>
          <a:solidFill>
            <a:schemeClr val="accent3">
              <a:lumMod val="20000"/>
              <a:lumOff val="80000"/>
            </a:schemeClr>
          </a:solidFill>
          <a:ln>
            <a:noFill/>
          </a:ln>
        </p:spPr>
        <p:txBody>
          <a:bodyPr>
            <a:noAutofit/>
          </a:bodyPr>
          <a:lstStyle/>
          <a:p>
            <a:pPr>
              <a:defRPr/>
            </a:pPr>
            <a:r>
              <a:rPr lang="en-NZ" sz="1400" dirty="0">
                <a:latin typeface="+mn-lt"/>
              </a:rPr>
              <a:t>Defines an “interface” for objects in the composition;</a:t>
            </a:r>
          </a:p>
          <a:p>
            <a:pPr>
              <a:defRPr/>
            </a:pPr>
            <a:r>
              <a:rPr lang="en-NZ" sz="1400" dirty="0">
                <a:latin typeface="+mn-lt"/>
              </a:rPr>
              <a:t>implements default behaviour as appropriate;</a:t>
            </a:r>
          </a:p>
          <a:p>
            <a:pPr>
              <a:defRPr/>
            </a:pPr>
            <a:r>
              <a:rPr lang="en-NZ" sz="1400" dirty="0">
                <a:latin typeface="+mn-lt"/>
              </a:rPr>
              <a:t>defines an interface for managing children</a:t>
            </a:r>
          </a:p>
        </p:txBody>
      </p:sp>
      <p:sp>
        <p:nvSpPr>
          <p:cNvPr id="12" name="TextBox 11"/>
          <p:cNvSpPr txBox="1"/>
          <p:nvPr/>
        </p:nvSpPr>
        <p:spPr>
          <a:xfrm>
            <a:off x="2668651" y="5177251"/>
            <a:ext cx="3405193" cy="588556"/>
          </a:xfrm>
          <a:prstGeom prst="roundRect">
            <a:avLst/>
          </a:prstGeom>
          <a:solidFill>
            <a:schemeClr val="accent3">
              <a:lumMod val="20000"/>
              <a:lumOff val="80000"/>
            </a:schemeClr>
          </a:solidFill>
          <a:ln>
            <a:noFill/>
          </a:ln>
        </p:spPr>
        <p:txBody>
          <a:bodyPr wrap="none">
            <a:noAutofit/>
          </a:bodyPr>
          <a:lstStyle/>
          <a:p>
            <a:pPr>
              <a:defRPr/>
            </a:pPr>
            <a:r>
              <a:rPr lang="en-NZ" sz="1400" dirty="0">
                <a:latin typeface="+mn-lt"/>
              </a:rPr>
              <a:t>Represents objects that have no children;</a:t>
            </a:r>
          </a:p>
          <a:p>
            <a:pPr>
              <a:defRPr/>
            </a:pPr>
            <a:r>
              <a:rPr lang="en-NZ" sz="1400" dirty="0">
                <a:latin typeface="+mn-lt"/>
              </a:rPr>
              <a:t>implements behaviour for such objects</a:t>
            </a:r>
          </a:p>
        </p:txBody>
      </p:sp>
      <p:sp>
        <p:nvSpPr>
          <p:cNvPr id="14" name="TextBox 13"/>
          <p:cNvSpPr txBox="1"/>
          <p:nvPr/>
        </p:nvSpPr>
        <p:spPr>
          <a:xfrm>
            <a:off x="4371248" y="5978970"/>
            <a:ext cx="3446862" cy="373604"/>
          </a:xfrm>
          <a:prstGeom prst="roundRect">
            <a:avLst/>
          </a:prstGeom>
          <a:solidFill>
            <a:schemeClr val="accent3">
              <a:lumMod val="20000"/>
              <a:lumOff val="80000"/>
            </a:schemeClr>
          </a:solidFill>
          <a:ln>
            <a:noFill/>
          </a:ln>
        </p:spPr>
        <p:txBody>
          <a:bodyPr wrap="none">
            <a:noAutofit/>
          </a:bodyPr>
          <a:lstStyle/>
          <a:p>
            <a:pPr>
              <a:defRPr/>
            </a:pPr>
            <a:r>
              <a:rPr lang="en-NZ" sz="1400" dirty="0">
                <a:latin typeface="+mn-lt"/>
              </a:rPr>
              <a:t>Represents objects that can have children</a:t>
            </a:r>
          </a:p>
        </p:txBody>
      </p:sp>
      <p:sp>
        <p:nvSpPr>
          <p:cNvPr id="9" name="TextBox 8"/>
          <p:cNvSpPr txBox="1"/>
          <p:nvPr/>
        </p:nvSpPr>
        <p:spPr>
          <a:xfrm>
            <a:off x="719667" y="2870200"/>
            <a:ext cx="2319866" cy="461665"/>
          </a:xfrm>
          <a:prstGeom prst="rect">
            <a:avLst/>
          </a:prstGeom>
          <a:noFill/>
        </p:spPr>
        <p:txBody>
          <a:bodyPr wrap="none">
            <a:spAutoFit/>
          </a:bodyPr>
          <a:lstStyle/>
          <a:p>
            <a:pPr>
              <a:defRPr/>
            </a:pPr>
            <a:r>
              <a:rPr lang="en-NZ" sz="2400" dirty="0">
                <a:solidFill>
                  <a:schemeClr val="tx2"/>
                </a:solidFill>
                <a:latin typeface="+mj-lt"/>
                <a:ea typeface="+mj-ea"/>
                <a:cs typeface="+mj-cs"/>
              </a:rPr>
              <a:t>Class structure</a:t>
            </a:r>
          </a:p>
        </p:txBody>
      </p:sp>
      <p:sp>
        <p:nvSpPr>
          <p:cNvPr id="18" name="TextBox 17"/>
          <p:cNvSpPr txBox="1"/>
          <p:nvPr/>
        </p:nvSpPr>
        <p:spPr>
          <a:xfrm>
            <a:off x="1574107" y="3424181"/>
            <a:ext cx="2690284" cy="588557"/>
          </a:xfrm>
          <a:prstGeom prst="roundRect">
            <a:avLst/>
          </a:prstGeom>
          <a:solidFill>
            <a:schemeClr val="accent3">
              <a:lumMod val="20000"/>
              <a:lumOff val="80000"/>
            </a:schemeClr>
          </a:solidFill>
          <a:ln>
            <a:noFill/>
          </a:ln>
        </p:spPr>
        <p:txBody>
          <a:bodyPr>
            <a:noAutofit/>
          </a:bodyPr>
          <a:lstStyle/>
          <a:p>
            <a:pPr>
              <a:defRPr/>
            </a:pPr>
            <a:r>
              <a:rPr lang="en-NZ" sz="1400" dirty="0">
                <a:latin typeface="+mn-lt"/>
              </a:rPr>
              <a:t>Manipulates objects using the Component “interface”</a:t>
            </a:r>
          </a:p>
        </p:txBody>
      </p:sp>
      <p:cxnSp>
        <p:nvCxnSpPr>
          <p:cNvPr id="10252" name="Straight Connector 13"/>
          <p:cNvCxnSpPr>
            <a:cxnSpLocks noChangeShapeType="1"/>
            <a:stCxn id="18" idx="3"/>
          </p:cNvCxnSpPr>
          <p:nvPr/>
        </p:nvCxnSpPr>
        <p:spPr bwMode="auto">
          <a:xfrm flipV="1">
            <a:off x="4264391" y="3069261"/>
            <a:ext cx="1318724" cy="649199"/>
          </a:xfrm>
          <a:prstGeom prst="line">
            <a:avLst/>
          </a:prstGeom>
          <a:noFill/>
          <a:ln w="25400" algn="ctr">
            <a:solidFill>
              <a:schemeClr val="accent1"/>
            </a:solidFill>
            <a:round/>
            <a:headEnd type="none" w="med" len="med"/>
            <a:tailEnd type="arrow" w="med" len="med"/>
          </a:ln>
          <a:extLst>
            <a:ext uri="{909E8E84-426E-40DD-AFC4-6F175D3DCCD1}">
              <a14:hiddenFill xmlns:a14="http://schemas.microsoft.com/office/drawing/2010/main">
                <a:noFill/>
              </a14:hiddenFill>
            </a:ext>
          </a:extLst>
        </p:spPr>
      </p:cxnSp>
      <p:cxnSp>
        <p:nvCxnSpPr>
          <p:cNvPr id="10253" name="Straight Connector 13"/>
          <p:cNvCxnSpPr>
            <a:cxnSpLocks noChangeShapeType="1"/>
            <a:stCxn id="6" idx="3"/>
          </p:cNvCxnSpPr>
          <p:nvPr/>
        </p:nvCxnSpPr>
        <p:spPr bwMode="auto">
          <a:xfrm flipV="1">
            <a:off x="6109600" y="3617981"/>
            <a:ext cx="1234582" cy="977014"/>
          </a:xfrm>
          <a:prstGeom prst="line">
            <a:avLst/>
          </a:prstGeom>
          <a:noFill/>
          <a:ln w="25400" algn="ctr">
            <a:solidFill>
              <a:schemeClr val="accent1"/>
            </a:solidFill>
            <a:round/>
            <a:headEnd type="none" w="med" len="med"/>
            <a:tailEnd type="arrow" w="med" len="med"/>
          </a:ln>
          <a:extLst>
            <a:ext uri="{909E8E84-426E-40DD-AFC4-6F175D3DCCD1}">
              <a14:hiddenFill xmlns:a14="http://schemas.microsoft.com/office/drawing/2010/main">
                <a:noFill/>
              </a14:hiddenFill>
            </a:ext>
          </a:extLst>
        </p:spPr>
      </p:cxnSp>
      <p:cxnSp>
        <p:nvCxnSpPr>
          <p:cNvPr id="10254" name="Straight Connector 13"/>
          <p:cNvCxnSpPr>
            <a:cxnSpLocks noChangeShapeType="1"/>
            <a:stCxn id="12" idx="3"/>
          </p:cNvCxnSpPr>
          <p:nvPr/>
        </p:nvCxnSpPr>
        <p:spPr bwMode="auto">
          <a:xfrm flipV="1">
            <a:off x="6073844" y="5104749"/>
            <a:ext cx="1065510" cy="366780"/>
          </a:xfrm>
          <a:prstGeom prst="line">
            <a:avLst/>
          </a:prstGeom>
          <a:noFill/>
          <a:ln w="25400" algn="ctr">
            <a:solidFill>
              <a:schemeClr val="accent1"/>
            </a:solidFill>
            <a:round/>
            <a:headEnd type="none" w="med" len="med"/>
            <a:tailEnd type="arrow" w="med" len="med"/>
          </a:ln>
          <a:extLst>
            <a:ext uri="{909E8E84-426E-40DD-AFC4-6F175D3DCCD1}">
              <a14:hiddenFill xmlns:a14="http://schemas.microsoft.com/office/drawing/2010/main">
                <a:noFill/>
              </a14:hiddenFill>
            </a:ext>
          </a:extLst>
        </p:spPr>
      </p:cxnSp>
      <p:cxnSp>
        <p:nvCxnSpPr>
          <p:cNvPr id="10255" name="Straight Connector 13"/>
          <p:cNvCxnSpPr>
            <a:cxnSpLocks noChangeShapeType="1"/>
            <a:stCxn id="14" idx="3"/>
          </p:cNvCxnSpPr>
          <p:nvPr/>
        </p:nvCxnSpPr>
        <p:spPr bwMode="auto">
          <a:xfrm flipV="1">
            <a:off x="7818110" y="5304950"/>
            <a:ext cx="1127725" cy="860822"/>
          </a:xfrm>
          <a:prstGeom prst="line">
            <a:avLst/>
          </a:prstGeom>
          <a:noFill/>
          <a:ln w="25400" algn="ctr">
            <a:solidFill>
              <a:schemeClr val="accent1"/>
            </a:solidFill>
            <a:round/>
            <a:headEnd type="none"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254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47" y="2330751"/>
            <a:ext cx="4857750" cy="2286000"/>
          </a:xfrm>
          <a:prstGeom prst="rect">
            <a:avLst/>
          </a:prstGeom>
        </p:spPr>
      </p:pic>
      <p:sp>
        <p:nvSpPr>
          <p:cNvPr id="11268" name="Rectangle 2"/>
          <p:cNvSpPr>
            <a:spLocks noGrp="1" noChangeArrowheads="1"/>
          </p:cNvSpPr>
          <p:nvPr>
            <p:ph type="title"/>
          </p:nvPr>
        </p:nvSpPr>
        <p:spPr/>
        <p:txBody>
          <a:bodyPr/>
          <a:lstStyle/>
          <a:p>
            <a:r>
              <a:rPr lang="en-GB" altLang="en-US" dirty="0">
                <a:solidFill>
                  <a:srgbClr val="455F51"/>
                </a:solidFill>
              </a:rPr>
              <a:t>Application</a:t>
            </a:r>
            <a:r>
              <a:rPr lang="en-GB" altLang="en-US" dirty="0"/>
              <a:t> #1: GUI layout</a:t>
            </a:r>
          </a:p>
        </p:txBody>
      </p:sp>
      <p:sp>
        <p:nvSpPr>
          <p:cNvPr id="11269" name="Text Box 6"/>
          <p:cNvSpPr txBox="1">
            <a:spLocks noChangeArrowheads="1"/>
          </p:cNvSpPr>
          <p:nvPr/>
        </p:nvSpPr>
        <p:spPr bwMode="auto">
          <a:xfrm>
            <a:off x="2071497" y="2162257"/>
            <a:ext cx="18245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Component</a:t>
            </a:r>
          </a:p>
        </p:txBody>
      </p:sp>
      <p:sp>
        <p:nvSpPr>
          <p:cNvPr id="11270" name="Text Box 7"/>
          <p:cNvSpPr txBox="1">
            <a:spLocks noChangeArrowheads="1"/>
          </p:cNvSpPr>
          <p:nvPr/>
        </p:nvSpPr>
        <p:spPr bwMode="auto">
          <a:xfrm>
            <a:off x="3495337" y="4432382"/>
            <a:ext cx="18245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Composite</a:t>
            </a:r>
          </a:p>
        </p:txBody>
      </p:sp>
      <p:sp>
        <p:nvSpPr>
          <p:cNvPr id="11271" name="Text Box 8"/>
          <p:cNvSpPr txBox="1">
            <a:spLocks noChangeArrowheads="1"/>
          </p:cNvSpPr>
          <p:nvPr/>
        </p:nvSpPr>
        <p:spPr bwMode="auto">
          <a:xfrm>
            <a:off x="2141347" y="4432382"/>
            <a:ext cx="9122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Leaf</a:t>
            </a:r>
          </a:p>
        </p:txBody>
      </p:sp>
      <p:sp>
        <p:nvSpPr>
          <p:cNvPr id="11302" name="Text Box 8"/>
          <p:cNvSpPr txBox="1">
            <a:spLocks noChangeArrowheads="1"/>
          </p:cNvSpPr>
          <p:nvPr/>
        </p:nvSpPr>
        <p:spPr bwMode="auto">
          <a:xfrm>
            <a:off x="787019" y="4432382"/>
            <a:ext cx="9122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Leaf</a:t>
            </a:r>
          </a:p>
        </p:txBody>
      </p:sp>
      <p:sp>
        <p:nvSpPr>
          <p:cNvPr id="39" name="Rectangle 4"/>
          <p:cNvSpPr>
            <a:spLocks noChangeArrowheads="1"/>
          </p:cNvSpPr>
          <p:nvPr/>
        </p:nvSpPr>
        <p:spPr bwMode="auto">
          <a:xfrm>
            <a:off x="8486314" y="2707935"/>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JFrame</a:t>
            </a:r>
            <a:endParaRPr lang="en-US" sz="1400" u="sng" dirty="0">
              <a:latin typeface="Consolas" panose="020B0609020204030204" pitchFamily="49" charset="0"/>
            </a:endParaRPr>
          </a:p>
        </p:txBody>
      </p:sp>
      <p:sp>
        <p:nvSpPr>
          <p:cNvPr id="40" name="Rectangle 5"/>
          <p:cNvSpPr>
            <a:spLocks noChangeArrowheads="1"/>
          </p:cNvSpPr>
          <p:nvPr/>
        </p:nvSpPr>
        <p:spPr bwMode="auto">
          <a:xfrm>
            <a:off x="7230493" y="3784682"/>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JPanel</a:t>
            </a:r>
            <a:endParaRPr lang="en-US" sz="1400" u="sng" dirty="0">
              <a:latin typeface="Consolas" panose="020B0609020204030204" pitchFamily="49" charset="0"/>
            </a:endParaRPr>
          </a:p>
        </p:txBody>
      </p:sp>
      <p:sp>
        <p:nvSpPr>
          <p:cNvPr id="41" name="Rectangle 6"/>
          <p:cNvSpPr>
            <a:spLocks noChangeArrowheads="1"/>
          </p:cNvSpPr>
          <p:nvPr/>
        </p:nvSpPr>
        <p:spPr bwMode="auto">
          <a:xfrm>
            <a:off x="5879117" y="4889880"/>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JButton</a:t>
            </a:r>
            <a:endParaRPr lang="en-US" sz="1400" u="sng" dirty="0">
              <a:latin typeface="Consolas" panose="020B0609020204030204" pitchFamily="49" charset="0"/>
            </a:endParaRPr>
          </a:p>
        </p:txBody>
      </p:sp>
      <p:sp>
        <p:nvSpPr>
          <p:cNvPr id="42" name="Rectangle 7"/>
          <p:cNvSpPr>
            <a:spLocks noChangeArrowheads="1"/>
          </p:cNvSpPr>
          <p:nvPr/>
        </p:nvSpPr>
        <p:spPr bwMode="auto">
          <a:xfrm>
            <a:off x="7013150" y="6012024"/>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JButton</a:t>
            </a:r>
            <a:endParaRPr lang="en-US" sz="1400" u="sng" dirty="0">
              <a:latin typeface="Consolas" panose="020B0609020204030204" pitchFamily="49" charset="0"/>
            </a:endParaRPr>
          </a:p>
        </p:txBody>
      </p:sp>
      <p:sp>
        <p:nvSpPr>
          <p:cNvPr id="43" name="Rectangle 8"/>
          <p:cNvSpPr>
            <a:spLocks noChangeArrowheads="1"/>
          </p:cNvSpPr>
          <p:nvPr/>
        </p:nvSpPr>
        <p:spPr bwMode="auto">
          <a:xfrm>
            <a:off x="9739742" y="3784682"/>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JTextField</a:t>
            </a:r>
            <a:endParaRPr lang="en-US" sz="1400" u="sng" dirty="0">
              <a:latin typeface="Consolas" panose="020B0609020204030204" pitchFamily="49" charset="0"/>
            </a:endParaRPr>
          </a:p>
        </p:txBody>
      </p:sp>
      <p:sp>
        <p:nvSpPr>
          <p:cNvPr id="44" name="Rectangle 9"/>
          <p:cNvSpPr>
            <a:spLocks noChangeArrowheads="1"/>
          </p:cNvSpPr>
          <p:nvPr/>
        </p:nvSpPr>
        <p:spPr bwMode="auto">
          <a:xfrm>
            <a:off x="8022655" y="4903952"/>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JPanel</a:t>
            </a:r>
            <a:endParaRPr lang="en-US" sz="1400" u="sng" dirty="0">
              <a:latin typeface="Consolas" panose="020B0609020204030204" pitchFamily="49" charset="0"/>
            </a:endParaRPr>
          </a:p>
        </p:txBody>
      </p:sp>
      <p:sp>
        <p:nvSpPr>
          <p:cNvPr id="83" name="Line 19"/>
          <p:cNvSpPr>
            <a:spLocks noChangeShapeType="1"/>
          </p:cNvSpPr>
          <p:nvPr/>
        </p:nvSpPr>
        <p:spPr bwMode="auto">
          <a:xfrm>
            <a:off x="9370405" y="2295406"/>
            <a:ext cx="0" cy="360363"/>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84" name="Rectangle 20"/>
          <p:cNvSpPr>
            <a:spLocks noChangeArrowheads="1"/>
          </p:cNvSpPr>
          <p:nvPr/>
        </p:nvSpPr>
        <p:spPr bwMode="auto">
          <a:xfrm>
            <a:off x="8490315" y="1801895"/>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Client</a:t>
            </a:r>
          </a:p>
        </p:txBody>
      </p:sp>
      <p:sp>
        <p:nvSpPr>
          <p:cNvPr id="86" name="Text Box 22"/>
          <p:cNvSpPr txBox="1">
            <a:spLocks noChangeArrowheads="1"/>
          </p:cNvSpPr>
          <p:nvPr/>
        </p:nvSpPr>
        <p:spPr bwMode="auto">
          <a:xfrm>
            <a:off x="9492129" y="2321698"/>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1: paint()</a:t>
            </a:r>
          </a:p>
        </p:txBody>
      </p:sp>
      <p:sp>
        <p:nvSpPr>
          <p:cNvPr id="93" name="Rectangle 29"/>
          <p:cNvSpPr>
            <a:spLocks noChangeArrowheads="1"/>
          </p:cNvSpPr>
          <p:nvPr/>
        </p:nvSpPr>
        <p:spPr bwMode="auto">
          <a:xfrm>
            <a:off x="9739741" y="6012024"/>
            <a:ext cx="1584325" cy="431800"/>
          </a:xfrm>
          <a:prstGeom prst="rect">
            <a:avLst/>
          </a:prstGeom>
          <a:solidFill>
            <a:schemeClr val="bg1"/>
          </a:solidFill>
          <a:ln w="9525">
            <a:solidFill>
              <a:schemeClr val="tx1"/>
            </a:solidFill>
            <a:miter lim="800000"/>
            <a:headEnd/>
            <a:tailEnd/>
          </a:ln>
        </p:spPr>
        <p:txBody>
          <a:bodyPr wrap="none" anchor="ctr"/>
          <a:lstStyle/>
          <a:p>
            <a:pPr algn="ctr">
              <a:defRPr/>
            </a:pPr>
            <a:r>
              <a:rPr lang="en-US" sz="1400" u="sng" dirty="0">
                <a:latin typeface="Consolas" panose="020B0609020204030204" pitchFamily="49" charset="0"/>
              </a:rPr>
              <a:t>: </a:t>
            </a:r>
            <a:r>
              <a:rPr lang="en-US" sz="1400" u="sng" dirty="0" err="1">
                <a:latin typeface="Consolas" panose="020B0609020204030204" pitchFamily="49" charset="0"/>
              </a:rPr>
              <a:t>JLabel</a:t>
            </a:r>
            <a:endParaRPr lang="en-US" sz="1400" u="sng" dirty="0">
              <a:latin typeface="Consolas" panose="020B0609020204030204" pitchFamily="49" charset="0"/>
            </a:endParaRPr>
          </a:p>
        </p:txBody>
      </p:sp>
      <p:cxnSp>
        <p:nvCxnSpPr>
          <p:cNvPr id="4" name="Straight Connector 3"/>
          <p:cNvCxnSpPr>
            <a:stCxn id="84" idx="2"/>
            <a:endCxn id="39" idx="0"/>
          </p:cNvCxnSpPr>
          <p:nvPr/>
        </p:nvCxnSpPr>
        <p:spPr>
          <a:xfrm flipH="1">
            <a:off x="9278477" y="2233695"/>
            <a:ext cx="4001" cy="474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9" idx="2"/>
            <a:endCxn id="40" idx="0"/>
          </p:cNvCxnSpPr>
          <p:nvPr/>
        </p:nvCxnSpPr>
        <p:spPr>
          <a:xfrm flipH="1">
            <a:off x="8022656" y="3139735"/>
            <a:ext cx="1255821" cy="64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9" idx="2"/>
            <a:endCxn id="43" idx="0"/>
          </p:cNvCxnSpPr>
          <p:nvPr/>
        </p:nvCxnSpPr>
        <p:spPr>
          <a:xfrm>
            <a:off x="9278477" y="3139735"/>
            <a:ext cx="1253428" cy="64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0" idx="2"/>
            <a:endCxn id="41" idx="0"/>
          </p:cNvCxnSpPr>
          <p:nvPr/>
        </p:nvCxnSpPr>
        <p:spPr>
          <a:xfrm flipH="1">
            <a:off x="6671280" y="4216482"/>
            <a:ext cx="1351376" cy="673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0" idx="2"/>
            <a:endCxn id="44" idx="0"/>
          </p:cNvCxnSpPr>
          <p:nvPr/>
        </p:nvCxnSpPr>
        <p:spPr>
          <a:xfrm>
            <a:off x="8022656" y="4216482"/>
            <a:ext cx="792162" cy="687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4" idx="2"/>
            <a:endCxn id="42" idx="0"/>
          </p:cNvCxnSpPr>
          <p:nvPr/>
        </p:nvCxnSpPr>
        <p:spPr>
          <a:xfrm flipH="1">
            <a:off x="7805313" y="5335752"/>
            <a:ext cx="1009505" cy="676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4" idx="2"/>
            <a:endCxn id="93" idx="0"/>
          </p:cNvCxnSpPr>
          <p:nvPr/>
        </p:nvCxnSpPr>
        <p:spPr>
          <a:xfrm>
            <a:off x="8814818" y="5335752"/>
            <a:ext cx="1717086" cy="676272"/>
          </a:xfrm>
          <a:prstGeom prst="line">
            <a:avLst/>
          </a:prstGeom>
        </p:spPr>
        <p:style>
          <a:lnRef idx="1">
            <a:schemeClr val="accent1"/>
          </a:lnRef>
          <a:fillRef idx="0">
            <a:schemeClr val="accent1"/>
          </a:fillRef>
          <a:effectRef idx="0">
            <a:schemeClr val="accent1"/>
          </a:effectRef>
          <a:fontRef idx="minor">
            <a:schemeClr val="tx1"/>
          </a:fontRef>
        </p:style>
      </p:cxnSp>
      <p:sp>
        <p:nvSpPr>
          <p:cNvPr id="52" name="Line 19"/>
          <p:cNvSpPr>
            <a:spLocks noChangeShapeType="1"/>
          </p:cNvSpPr>
          <p:nvPr/>
        </p:nvSpPr>
        <p:spPr bwMode="auto">
          <a:xfrm>
            <a:off x="9905191" y="3316370"/>
            <a:ext cx="424089" cy="216694"/>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3" name="Line 19"/>
          <p:cNvSpPr>
            <a:spLocks noChangeShapeType="1"/>
          </p:cNvSpPr>
          <p:nvPr/>
        </p:nvSpPr>
        <p:spPr bwMode="auto">
          <a:xfrm>
            <a:off x="9739741" y="5580223"/>
            <a:ext cx="424089" cy="166807"/>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4" name="Line 19"/>
          <p:cNvSpPr>
            <a:spLocks noChangeShapeType="1"/>
          </p:cNvSpPr>
          <p:nvPr/>
        </p:nvSpPr>
        <p:spPr bwMode="auto">
          <a:xfrm>
            <a:off x="8485061" y="4455648"/>
            <a:ext cx="307162" cy="258423"/>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5" name="Line 19"/>
          <p:cNvSpPr>
            <a:spLocks noChangeShapeType="1"/>
          </p:cNvSpPr>
          <p:nvPr/>
        </p:nvSpPr>
        <p:spPr bwMode="auto">
          <a:xfrm flipH="1">
            <a:off x="8276363" y="3295461"/>
            <a:ext cx="405909" cy="22686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6" name="Line 19"/>
          <p:cNvSpPr>
            <a:spLocks noChangeShapeType="1"/>
          </p:cNvSpPr>
          <p:nvPr/>
        </p:nvSpPr>
        <p:spPr bwMode="auto">
          <a:xfrm flipH="1">
            <a:off x="6947872" y="4399983"/>
            <a:ext cx="430701" cy="216991"/>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7" name="Line 19"/>
          <p:cNvSpPr>
            <a:spLocks noChangeShapeType="1"/>
          </p:cNvSpPr>
          <p:nvPr/>
        </p:nvSpPr>
        <p:spPr bwMode="auto">
          <a:xfrm flipH="1">
            <a:off x="7939775" y="5477569"/>
            <a:ext cx="370947" cy="269461"/>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pPr>
              <a:defRPr/>
            </a:pPr>
            <a:endParaRPr lang="en-NZ">
              <a:latin typeface="Consolas" panose="020B0609020204030204" pitchFamily="49" charset="0"/>
            </a:endParaRPr>
          </a:p>
        </p:txBody>
      </p:sp>
      <p:sp>
        <p:nvSpPr>
          <p:cNvPr id="58" name="Text Box 22"/>
          <p:cNvSpPr txBox="1">
            <a:spLocks noChangeArrowheads="1"/>
          </p:cNvSpPr>
          <p:nvPr/>
        </p:nvSpPr>
        <p:spPr bwMode="auto">
          <a:xfrm>
            <a:off x="10338722" y="3130876"/>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7: paint()</a:t>
            </a:r>
          </a:p>
        </p:txBody>
      </p:sp>
      <p:sp>
        <p:nvSpPr>
          <p:cNvPr id="59" name="Text Box 22"/>
          <p:cNvSpPr txBox="1">
            <a:spLocks noChangeArrowheads="1"/>
          </p:cNvSpPr>
          <p:nvPr/>
        </p:nvSpPr>
        <p:spPr bwMode="auto">
          <a:xfrm>
            <a:off x="8867319" y="4471774"/>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4: paint()</a:t>
            </a:r>
          </a:p>
        </p:txBody>
      </p:sp>
      <p:sp>
        <p:nvSpPr>
          <p:cNvPr id="60" name="Text Box 22"/>
          <p:cNvSpPr txBox="1">
            <a:spLocks noChangeArrowheads="1"/>
          </p:cNvSpPr>
          <p:nvPr/>
        </p:nvSpPr>
        <p:spPr bwMode="auto">
          <a:xfrm>
            <a:off x="10126677" y="5321680"/>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6: paint()</a:t>
            </a:r>
          </a:p>
        </p:txBody>
      </p:sp>
      <p:sp>
        <p:nvSpPr>
          <p:cNvPr id="61" name="Text Box 22"/>
          <p:cNvSpPr txBox="1">
            <a:spLocks noChangeArrowheads="1"/>
          </p:cNvSpPr>
          <p:nvPr/>
        </p:nvSpPr>
        <p:spPr bwMode="auto">
          <a:xfrm>
            <a:off x="6711297" y="5509737"/>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5: paint()</a:t>
            </a:r>
          </a:p>
        </p:txBody>
      </p:sp>
      <p:sp>
        <p:nvSpPr>
          <p:cNvPr id="62" name="Text Box 22"/>
          <p:cNvSpPr txBox="1">
            <a:spLocks noChangeArrowheads="1"/>
          </p:cNvSpPr>
          <p:nvPr/>
        </p:nvSpPr>
        <p:spPr bwMode="auto">
          <a:xfrm>
            <a:off x="5739003" y="4334186"/>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3: paint()</a:t>
            </a:r>
          </a:p>
        </p:txBody>
      </p:sp>
      <p:sp>
        <p:nvSpPr>
          <p:cNvPr id="63" name="Text Box 22"/>
          <p:cNvSpPr txBox="1">
            <a:spLocks noChangeArrowheads="1"/>
          </p:cNvSpPr>
          <p:nvPr/>
        </p:nvSpPr>
        <p:spPr bwMode="auto">
          <a:xfrm>
            <a:off x="7045240" y="3228801"/>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sz="1400" dirty="0">
                <a:latin typeface="Consolas" panose="020B0609020204030204" pitchFamily="49" charset="0"/>
              </a:rPr>
              <a:t>2: paint()</a:t>
            </a:r>
          </a:p>
        </p:txBody>
      </p:sp>
    </p:spTree>
    <p:extLst>
      <p:ext uri="{BB962C8B-B14F-4D97-AF65-F5344CB8AC3E}">
        <p14:creationId xmlns:p14="http://schemas.microsoft.com/office/powerpoint/2010/main" val="158377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6" grpId="0"/>
      <p:bldP spid="52" grpId="0" animBg="1"/>
      <p:bldP spid="53" grpId="0" animBg="1"/>
      <p:bldP spid="54" grpId="0" animBg="1"/>
      <p:bldP spid="55" grpId="0" animBg="1"/>
      <p:bldP spid="56" grpId="0" animBg="1"/>
      <p:bldP spid="57" grpId="0" animBg="1"/>
      <p:bldP spid="58" grpId="0"/>
      <p:bldP spid="59" grpId="0"/>
      <p:bldP spid="60" grpId="0"/>
      <p:bldP spid="61" grpId="0"/>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518" y="1255713"/>
            <a:ext cx="1809750" cy="2476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518" y="3977025"/>
            <a:ext cx="1809750" cy="2476500"/>
          </a:xfrm>
          <a:prstGeom prst="rect">
            <a:avLst/>
          </a:prstGeom>
        </p:spPr>
      </p:pic>
      <p:sp>
        <p:nvSpPr>
          <p:cNvPr id="12291" name="Rectangle 2"/>
          <p:cNvSpPr>
            <a:spLocks noGrp="1" noChangeArrowheads="1"/>
          </p:cNvSpPr>
          <p:nvPr>
            <p:ph type="title"/>
          </p:nvPr>
        </p:nvSpPr>
        <p:spPr>
          <a:xfrm>
            <a:off x="527051" y="288925"/>
            <a:ext cx="10363200" cy="966788"/>
          </a:xfrm>
        </p:spPr>
        <p:txBody>
          <a:bodyPr/>
          <a:lstStyle/>
          <a:p>
            <a:r>
              <a:rPr lang="en-US" altLang="en-US"/>
              <a:t>Application #2: Filestore</a:t>
            </a:r>
          </a:p>
        </p:txBody>
      </p:sp>
      <p:sp>
        <p:nvSpPr>
          <p:cNvPr id="12295" name="Text Box 6"/>
          <p:cNvSpPr txBox="1">
            <a:spLocks noChangeArrowheads="1"/>
          </p:cNvSpPr>
          <p:nvPr/>
        </p:nvSpPr>
        <p:spPr bwMode="auto">
          <a:xfrm>
            <a:off x="7848769" y="1244600"/>
            <a:ext cx="31855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Component / Leaf</a:t>
            </a:r>
          </a:p>
        </p:txBody>
      </p:sp>
      <p:sp>
        <p:nvSpPr>
          <p:cNvPr id="12296" name="Text Box 7"/>
          <p:cNvSpPr txBox="1">
            <a:spLocks noChangeArrowheads="1"/>
          </p:cNvSpPr>
          <p:nvPr/>
        </p:nvSpPr>
        <p:spPr bwMode="auto">
          <a:xfrm>
            <a:off x="7937501" y="4099624"/>
            <a:ext cx="18245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600" dirty="0">
                <a:solidFill>
                  <a:srgbClr val="0033CC"/>
                </a:solidFill>
                <a:latin typeface="+mn-lt"/>
              </a:rPr>
              <a:t>Composite</a:t>
            </a:r>
          </a:p>
        </p:txBody>
      </p:sp>
      <p:sp>
        <p:nvSpPr>
          <p:cNvPr id="4" name="Rectangle 3"/>
          <p:cNvSpPr/>
          <p:nvPr/>
        </p:nvSpPr>
        <p:spPr>
          <a:xfrm>
            <a:off x="1780541" y="4046284"/>
            <a:ext cx="3423919" cy="2492990"/>
          </a:xfrm>
          <a:prstGeom prst="rect">
            <a:avLst/>
          </a:prstGeom>
          <a:ln>
            <a:solidFill>
              <a:schemeClr val="accent1"/>
            </a:solidFill>
          </a:ln>
        </p:spPr>
        <p:txBody>
          <a:bodyPr wrap="square">
            <a:spAutoFit/>
          </a:bodyPr>
          <a:lstStyle/>
          <a:p>
            <a:r>
              <a:rPr lang="en-NZ" sz="1200" b="1" dirty="0">
                <a:solidFill>
                  <a:srgbClr val="7F0055"/>
                </a:solidFill>
                <a:latin typeface="Consolas" panose="020B0609020204030204" pitchFamily="49" charset="0"/>
              </a:rPr>
              <a:t>public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class</a:t>
            </a:r>
            <a:r>
              <a:rPr lang="en-NZ" sz="1200" b="1" dirty="0">
                <a:solidFill>
                  <a:srgbClr val="000000"/>
                </a:solidFill>
                <a:latin typeface="Consolas" panose="020B0609020204030204" pitchFamily="49" charset="0"/>
              </a:rPr>
              <a:t> File {</a:t>
            </a:r>
          </a:p>
          <a:p>
            <a:endParaRPr lang="en-NZ" sz="1200" dirty="0">
              <a:latin typeface="Consolas" panose="020B0609020204030204" pitchFamily="49" charset="0"/>
            </a:endParaRPr>
          </a:p>
          <a:p>
            <a:pPr lvl="1"/>
            <a:r>
              <a:rPr lang="en-NZ" sz="1200" dirty="0">
                <a:solidFill>
                  <a:srgbClr val="000000"/>
                </a:solidFill>
                <a:latin typeface="Consolas" panose="020B0609020204030204" pitchFamily="49" charset="0"/>
              </a:rPr>
              <a:t>Directory </a:t>
            </a:r>
            <a:r>
              <a:rPr lang="en-NZ" sz="1200" dirty="0">
                <a:solidFill>
                  <a:srgbClr val="0000C0"/>
                </a:solidFill>
                <a:latin typeface="Consolas" panose="020B0609020204030204" pitchFamily="49" charset="0"/>
              </a:rPr>
              <a:t>parent</a:t>
            </a:r>
            <a:r>
              <a:rPr lang="en-NZ"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latin typeface="Consolas" panose="020B0609020204030204" pitchFamily="49" charset="0"/>
              </a:rPr>
              <a:t>…</a:t>
            </a:r>
            <a:endParaRPr lang="en-NZ" sz="1200" dirty="0">
              <a:latin typeface="Consolas" panose="020B0609020204030204" pitchFamily="49" charset="0"/>
            </a:endParaRPr>
          </a:p>
          <a:p>
            <a:r>
              <a:rPr lang="en-NZ" sz="1200" dirty="0">
                <a:solidFill>
                  <a:srgbClr val="000000"/>
                </a:solidFill>
                <a:latin typeface="Consolas" panose="020B0609020204030204" pitchFamily="49" charset="0"/>
              </a:rPr>
              <a:t>}</a:t>
            </a:r>
          </a:p>
          <a:p>
            <a:endParaRPr lang="en-NZ" sz="1200" dirty="0">
              <a:latin typeface="Consolas" panose="020B0609020204030204" pitchFamily="49" charset="0"/>
            </a:endParaRPr>
          </a:p>
          <a:p>
            <a:r>
              <a:rPr lang="en-NZ" sz="1200" b="1" dirty="0">
                <a:solidFill>
                  <a:srgbClr val="7F0055"/>
                </a:solidFill>
                <a:latin typeface="Consolas" panose="020B0609020204030204" pitchFamily="49" charset="0"/>
              </a:rPr>
              <a:t>public class</a:t>
            </a:r>
            <a:r>
              <a:rPr lang="en-NZ" sz="1200" b="1" dirty="0">
                <a:solidFill>
                  <a:srgbClr val="000000"/>
                </a:solidFill>
                <a:latin typeface="Consolas" panose="020B0609020204030204" pitchFamily="49" charset="0"/>
              </a:rPr>
              <a:t> Directory </a:t>
            </a:r>
            <a:r>
              <a:rPr lang="en-NZ" sz="1200" b="1" dirty="0">
                <a:solidFill>
                  <a:srgbClr val="7F0055"/>
                </a:solidFill>
                <a:latin typeface="Consolas" panose="020B0609020204030204" pitchFamily="49" charset="0"/>
              </a:rPr>
              <a:t>extends</a:t>
            </a:r>
            <a:r>
              <a:rPr lang="en-NZ" sz="1200" b="1" dirty="0">
                <a:solidFill>
                  <a:srgbClr val="000000"/>
                </a:solidFill>
                <a:latin typeface="Consolas" panose="020B0609020204030204" pitchFamily="49" charset="0"/>
              </a:rPr>
              <a:t> File {</a:t>
            </a:r>
          </a:p>
          <a:p>
            <a:endParaRPr lang="en-NZ" sz="1200" dirty="0">
              <a:latin typeface="Consolas" panose="020B0609020204030204" pitchFamily="49" charset="0"/>
            </a:endParaRPr>
          </a:p>
          <a:p>
            <a:pPr lvl="1"/>
            <a:r>
              <a:rPr lang="en-NZ" sz="1200" dirty="0">
                <a:solidFill>
                  <a:srgbClr val="000000"/>
                </a:solidFill>
                <a:latin typeface="Consolas" panose="020B0609020204030204" pitchFamily="49" charset="0"/>
              </a:rPr>
              <a:t>List&lt;File&gt; </a:t>
            </a:r>
            <a:r>
              <a:rPr lang="en-NZ" sz="1200" dirty="0">
                <a:solidFill>
                  <a:srgbClr val="0000C0"/>
                </a:solidFill>
                <a:latin typeface="Consolas" panose="020B0609020204030204" pitchFamily="49" charset="0"/>
              </a:rPr>
              <a:t>contents</a:t>
            </a:r>
            <a:r>
              <a:rPr lang="en-NZ"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latin typeface="Consolas" panose="020B0609020204030204" pitchFamily="49" charset="0"/>
              </a:rPr>
              <a:t>…</a:t>
            </a:r>
            <a:endParaRPr lang="en-NZ" sz="1200" dirty="0">
              <a:latin typeface="Consolas" panose="020B0609020204030204" pitchFamily="49" charset="0"/>
            </a:endParaRPr>
          </a:p>
          <a:p>
            <a:r>
              <a:rPr lang="en-NZ" sz="1200" dirty="0">
                <a:solidFill>
                  <a:srgbClr val="000000"/>
                </a:solidFill>
                <a:latin typeface="Consolas" panose="020B0609020204030204" pitchFamily="49" charset="0"/>
              </a:rPr>
              <a:t>}</a:t>
            </a:r>
            <a:endParaRPr lang="en-NZ" sz="1200" dirty="0"/>
          </a:p>
        </p:txBody>
      </p:sp>
      <p:sp>
        <p:nvSpPr>
          <p:cNvPr id="10" name="Rectangle 9"/>
          <p:cNvSpPr/>
          <p:nvPr/>
        </p:nvSpPr>
        <p:spPr>
          <a:xfrm>
            <a:off x="1780541" y="1468795"/>
            <a:ext cx="3423919" cy="2123658"/>
          </a:xfrm>
          <a:prstGeom prst="rect">
            <a:avLst/>
          </a:prstGeom>
          <a:ln>
            <a:solidFill>
              <a:schemeClr val="accent1"/>
            </a:solidFill>
          </a:ln>
        </p:spPr>
        <p:txBody>
          <a:bodyPr wrap="square">
            <a:spAutoFit/>
          </a:bodyPr>
          <a:lstStyle/>
          <a:p>
            <a:r>
              <a:rPr lang="en-NZ" sz="1200" b="1" dirty="0">
                <a:solidFill>
                  <a:srgbClr val="7F0055"/>
                </a:solidFill>
                <a:latin typeface="Consolas" panose="020B0609020204030204" pitchFamily="49" charset="0"/>
              </a:rPr>
              <a:t>public</a:t>
            </a:r>
            <a:r>
              <a:rPr lang="en-NZ" sz="1200" b="1" dirty="0">
                <a:solidFill>
                  <a:srgbClr val="000000"/>
                </a:solidFill>
                <a:latin typeface="Consolas" panose="020B0609020204030204" pitchFamily="49" charset="0"/>
              </a:rPr>
              <a:t> </a:t>
            </a:r>
            <a:r>
              <a:rPr lang="en-NZ" sz="1200" b="1" dirty="0">
                <a:solidFill>
                  <a:srgbClr val="7F0055"/>
                </a:solidFill>
                <a:latin typeface="Consolas" panose="020B0609020204030204" pitchFamily="49" charset="0"/>
              </a:rPr>
              <a:t>class</a:t>
            </a:r>
            <a:r>
              <a:rPr lang="en-NZ" sz="1200" b="1" dirty="0">
                <a:solidFill>
                  <a:srgbClr val="000000"/>
                </a:solidFill>
                <a:latin typeface="Consolas" panose="020B0609020204030204" pitchFamily="49" charset="0"/>
              </a:rPr>
              <a:t> File {</a:t>
            </a:r>
          </a:p>
          <a:p>
            <a:endParaRPr lang="en-NZ" sz="1200" dirty="0">
              <a:latin typeface="Consolas" panose="020B0609020204030204" pitchFamily="49" charset="0"/>
            </a:endParaRPr>
          </a:p>
          <a:p>
            <a:pPr lvl="1"/>
            <a:r>
              <a:rPr lang="en-US" sz="1200" dirty="0">
                <a:latin typeface="Consolas" panose="020B0609020204030204" pitchFamily="49" charset="0"/>
              </a:rPr>
              <a:t>…</a:t>
            </a:r>
            <a:endParaRPr lang="en-NZ" sz="1200" dirty="0">
              <a:latin typeface="Consolas" panose="020B0609020204030204" pitchFamily="49" charset="0"/>
            </a:endParaRPr>
          </a:p>
          <a:p>
            <a:r>
              <a:rPr lang="en-NZ" sz="1200" dirty="0">
                <a:solidFill>
                  <a:srgbClr val="000000"/>
                </a:solidFill>
                <a:latin typeface="Consolas" panose="020B0609020204030204" pitchFamily="49" charset="0"/>
              </a:rPr>
              <a:t>}</a:t>
            </a:r>
          </a:p>
          <a:p>
            <a:endParaRPr lang="en-NZ" sz="1200" dirty="0">
              <a:latin typeface="Consolas" panose="020B0609020204030204" pitchFamily="49" charset="0"/>
            </a:endParaRPr>
          </a:p>
          <a:p>
            <a:r>
              <a:rPr lang="en-NZ" sz="1200" b="1" dirty="0">
                <a:solidFill>
                  <a:srgbClr val="7F0055"/>
                </a:solidFill>
                <a:latin typeface="Consolas" panose="020B0609020204030204" pitchFamily="49" charset="0"/>
              </a:rPr>
              <a:t>public class</a:t>
            </a:r>
            <a:r>
              <a:rPr lang="en-NZ" sz="1200" b="1" dirty="0">
                <a:solidFill>
                  <a:srgbClr val="000000"/>
                </a:solidFill>
                <a:latin typeface="Consolas" panose="020B0609020204030204" pitchFamily="49" charset="0"/>
              </a:rPr>
              <a:t> Directory </a:t>
            </a:r>
            <a:r>
              <a:rPr lang="en-NZ" sz="1200" b="1" dirty="0">
                <a:solidFill>
                  <a:srgbClr val="7F0055"/>
                </a:solidFill>
                <a:latin typeface="Consolas" panose="020B0609020204030204" pitchFamily="49" charset="0"/>
              </a:rPr>
              <a:t>extends</a:t>
            </a:r>
            <a:r>
              <a:rPr lang="en-NZ" sz="1200" b="1" dirty="0">
                <a:solidFill>
                  <a:srgbClr val="000000"/>
                </a:solidFill>
                <a:latin typeface="Consolas" panose="020B0609020204030204" pitchFamily="49" charset="0"/>
              </a:rPr>
              <a:t> File {</a:t>
            </a:r>
          </a:p>
          <a:p>
            <a:endParaRPr lang="en-NZ" sz="1200" dirty="0">
              <a:latin typeface="Consolas" panose="020B0609020204030204" pitchFamily="49" charset="0"/>
            </a:endParaRPr>
          </a:p>
          <a:p>
            <a:pPr lvl="1"/>
            <a:r>
              <a:rPr lang="en-NZ" sz="1200" dirty="0">
                <a:solidFill>
                  <a:srgbClr val="000000"/>
                </a:solidFill>
                <a:latin typeface="Consolas" panose="020B0609020204030204" pitchFamily="49" charset="0"/>
              </a:rPr>
              <a:t>List&lt;File&gt; </a:t>
            </a:r>
            <a:r>
              <a:rPr lang="en-NZ" sz="1200" dirty="0">
                <a:solidFill>
                  <a:srgbClr val="0000C0"/>
                </a:solidFill>
                <a:latin typeface="Consolas" panose="020B0609020204030204" pitchFamily="49" charset="0"/>
              </a:rPr>
              <a:t>contents</a:t>
            </a:r>
            <a:r>
              <a:rPr lang="en-NZ"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latin typeface="Consolas" panose="020B0609020204030204" pitchFamily="49" charset="0"/>
              </a:rPr>
              <a:t>…</a:t>
            </a:r>
            <a:endParaRPr lang="en-NZ" sz="1200" dirty="0">
              <a:latin typeface="Consolas" panose="020B0609020204030204" pitchFamily="49" charset="0"/>
            </a:endParaRPr>
          </a:p>
          <a:p>
            <a:r>
              <a:rPr lang="en-NZ" sz="1200" dirty="0">
                <a:solidFill>
                  <a:srgbClr val="000000"/>
                </a:solidFill>
                <a:latin typeface="Consolas" panose="020B0609020204030204" pitchFamily="49" charset="0"/>
              </a:rPr>
              <a:t>}</a:t>
            </a:r>
            <a:endParaRPr lang="en-NZ" sz="1200" dirty="0"/>
          </a:p>
        </p:txBody>
      </p:sp>
    </p:spTree>
    <p:extLst>
      <p:ext uri="{BB962C8B-B14F-4D97-AF65-F5344CB8AC3E}">
        <p14:creationId xmlns:p14="http://schemas.microsoft.com/office/powerpoint/2010/main" val="132645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r>
              <a:rPr lang="en-GB" dirty="0"/>
              <a:t>Implementation: Where to define child management operations?</a:t>
            </a:r>
          </a:p>
        </p:txBody>
      </p:sp>
      <p:sp>
        <p:nvSpPr>
          <p:cNvPr id="13317" name="AutoShape 5"/>
          <p:cNvSpPr>
            <a:spLocks noChangeArrowheads="1"/>
          </p:cNvSpPr>
          <p:nvPr/>
        </p:nvSpPr>
        <p:spPr bwMode="auto">
          <a:xfrm>
            <a:off x="429685" y="4872038"/>
            <a:ext cx="5547447" cy="215900"/>
          </a:xfrm>
          <a:prstGeom prst="rightArrow">
            <a:avLst>
              <a:gd name="adj1" fmla="val 50000"/>
              <a:gd name="adj2" fmla="val 333456"/>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
        <p:nvSpPr>
          <p:cNvPr id="13319" name="Text Box 7"/>
          <p:cNvSpPr txBox="1">
            <a:spLocks noChangeArrowheads="1"/>
          </p:cNvSpPr>
          <p:nvPr/>
        </p:nvSpPr>
        <p:spPr bwMode="auto">
          <a:xfrm>
            <a:off x="5977132" y="4718378"/>
            <a:ext cx="1968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a:solidFill>
                  <a:schemeClr val="accent1"/>
                </a:solidFill>
                <a:latin typeface="+mn-lt"/>
              </a:rPr>
              <a:t>Increasing compile-time safety</a:t>
            </a:r>
          </a:p>
        </p:txBody>
      </p:sp>
      <p:sp>
        <p:nvSpPr>
          <p:cNvPr id="13320" name="Text Box 8"/>
          <p:cNvSpPr txBox="1">
            <a:spLocks noChangeArrowheads="1"/>
          </p:cNvSpPr>
          <p:nvPr/>
        </p:nvSpPr>
        <p:spPr bwMode="auto">
          <a:xfrm>
            <a:off x="429685" y="5160963"/>
            <a:ext cx="326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sz="1400" dirty="0">
                <a:solidFill>
                  <a:schemeClr val="accent1"/>
                </a:solidFill>
                <a:latin typeface="+mn-lt"/>
              </a:rPr>
              <a:t>Increasing </a:t>
            </a:r>
          </a:p>
          <a:p>
            <a:r>
              <a:rPr lang="en-US" altLang="en-US" sz="1400" dirty="0">
                <a:solidFill>
                  <a:schemeClr val="accent1"/>
                </a:solidFill>
                <a:latin typeface="+mn-lt"/>
              </a:rPr>
              <a:t>transparency</a:t>
            </a:r>
          </a:p>
        </p:txBody>
      </p:sp>
      <p:sp>
        <p:nvSpPr>
          <p:cNvPr id="13322" name="Text Box 12"/>
          <p:cNvSpPr txBox="1">
            <a:spLocks noChangeArrowheads="1"/>
          </p:cNvSpPr>
          <p:nvPr/>
        </p:nvSpPr>
        <p:spPr bwMode="auto">
          <a:xfrm>
            <a:off x="7918452" y="1847850"/>
            <a:ext cx="403224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GB" altLang="en-US" sz="1400" dirty="0">
                <a:solidFill>
                  <a:srgbClr val="0033CC"/>
                </a:solidFill>
                <a:latin typeface="+mn-lt"/>
              </a:rPr>
              <a:t>The first (left) option promotes transparency – client code, via a File type reference variable, treats all File and Directory objects uniformly. However, it is less type safe – the compiler will not detect an attempt to add, for example, to a File object.</a:t>
            </a:r>
          </a:p>
          <a:p>
            <a:endParaRPr lang="en-GB" altLang="en-US" sz="1400" dirty="0">
              <a:solidFill>
                <a:srgbClr val="0033CC"/>
              </a:solidFill>
              <a:latin typeface="+mn-lt"/>
            </a:endParaRPr>
          </a:p>
          <a:p>
            <a:r>
              <a:rPr lang="en-GB" altLang="en-US" sz="1400" dirty="0">
                <a:solidFill>
                  <a:srgbClr val="0033CC"/>
                </a:solidFill>
                <a:latin typeface="+mn-lt"/>
              </a:rPr>
              <a:t>The second option promotes type safety but forces client code to distinguish between File and Directory instances.</a:t>
            </a:r>
          </a:p>
          <a:p>
            <a:endParaRPr lang="en-GB" altLang="en-US" sz="1400" dirty="0">
              <a:solidFill>
                <a:srgbClr val="0033CC"/>
              </a:solidFill>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431" y="1847850"/>
            <a:ext cx="2381250" cy="2667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591" y="1847850"/>
            <a:ext cx="2381250" cy="2667000"/>
          </a:xfrm>
          <a:prstGeom prst="rect">
            <a:avLst/>
          </a:prstGeom>
        </p:spPr>
      </p:pic>
      <p:sp>
        <p:nvSpPr>
          <p:cNvPr id="12" name="AutoShape 5"/>
          <p:cNvSpPr>
            <a:spLocks noChangeArrowheads="1"/>
          </p:cNvSpPr>
          <p:nvPr/>
        </p:nvSpPr>
        <p:spPr bwMode="auto">
          <a:xfrm flipH="1">
            <a:off x="1536191" y="5340458"/>
            <a:ext cx="6245351" cy="215900"/>
          </a:xfrm>
          <a:prstGeom prst="rightArrow">
            <a:avLst>
              <a:gd name="adj1" fmla="val 50000"/>
              <a:gd name="adj2" fmla="val 333456"/>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GB" altLang="en-US"/>
          </a:p>
        </p:txBody>
      </p:sp>
    </p:spTree>
    <p:extLst>
      <p:ext uri="{BB962C8B-B14F-4D97-AF65-F5344CB8AC3E}">
        <p14:creationId xmlns:p14="http://schemas.microsoft.com/office/powerpoint/2010/main" val="38885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2963</Words>
  <Application>Microsoft Office PowerPoint</Application>
  <PresentationFormat>Widescreen</PresentationFormat>
  <Paragraphs>422</Paragraphs>
  <Slides>25</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Century Gothic</vt:lpstr>
      <vt:lpstr>Comic Sans MS</vt:lpstr>
      <vt:lpstr>Consolas</vt:lpstr>
      <vt:lpstr>Monotype Sorts</vt:lpstr>
      <vt:lpstr>Palatino Linotype</vt:lpstr>
      <vt:lpstr>Wingdings</vt:lpstr>
      <vt:lpstr>Wingdings 2</vt:lpstr>
      <vt:lpstr>Presentation on brainstorming</vt:lpstr>
      <vt:lpstr>COMPSCI 718</vt:lpstr>
      <vt:lpstr>This week’s learning objectives</vt:lpstr>
      <vt:lpstr>A design problem</vt:lpstr>
      <vt:lpstr>Design patterns</vt:lpstr>
      <vt:lpstr>Similar design problems</vt:lpstr>
      <vt:lpstr>The Composite pattern</vt:lpstr>
      <vt:lpstr>Application #1: GUI layout</vt:lpstr>
      <vt:lpstr>Application #2: Filestore</vt:lpstr>
      <vt:lpstr>Implementation: Where to define child management operations?</vt:lpstr>
      <vt:lpstr>Example: adding a new File to every top-level Directory in a collection</vt:lpstr>
      <vt:lpstr>Implementation: use of parent references</vt:lpstr>
      <vt:lpstr>Implementation: ordering and caching</vt:lpstr>
      <vt:lpstr>Consequences</vt:lpstr>
      <vt:lpstr>Benefits of design patterns</vt:lpstr>
      <vt:lpstr>Displaying a composite structure</vt:lpstr>
      <vt:lpstr>A filestore visualiser</vt:lpstr>
      <vt:lpstr>JTree &amp; TreeModel</vt:lpstr>
      <vt:lpstr>Design options</vt:lpstr>
      <vt:lpstr>Design options</vt:lpstr>
      <vt:lpstr>Design options</vt:lpstr>
      <vt:lpstr>TreeModel contract</vt:lpstr>
      <vt:lpstr>Implementation</vt:lpstr>
      <vt:lpstr>FileStoreViewer application</vt:lpstr>
      <vt:lpstr>Use of an adapter: design objectives fulfilled</vt:lpstr>
      <vt:lpstr>The Adapter pattern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2015-11-02T04:23:17Z</dcterms:created>
  <dcterms:modified xsi:type="dcterms:W3CDTF">2019-01-07T01:52:08Z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