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0"/>
  </p:notesMasterIdLst>
  <p:sldIdLst>
    <p:sldId id="272"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86651" autoAdjust="0"/>
  </p:normalViewPr>
  <p:slideViewPr>
    <p:cSldViewPr snapToGrid="0">
      <p:cViewPr varScale="1">
        <p:scale>
          <a:sx n="58" d="100"/>
          <a:sy n="58" d="100"/>
        </p:scale>
        <p:origin x="868" y="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12/29/2017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dirty="0"/>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422275" y="1241425"/>
            <a:ext cx="5953125" cy="3349625"/>
          </a:xfrm>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extLst>
      <p:ext uri="{BB962C8B-B14F-4D97-AF65-F5344CB8AC3E}">
        <p14:creationId xmlns:p14="http://schemas.microsoft.com/office/powerpoint/2010/main" val="1678162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What are</a:t>
            </a:r>
            <a:r>
              <a:rPr lang="en-NZ" baseline="0" dirty="0"/>
              <a:t> the key Model View objects that are required and how will they interact?</a:t>
            </a:r>
            <a:endParaRPr lang="en-GB" dirty="0"/>
          </a:p>
        </p:txBody>
      </p:sp>
      <p:sp>
        <p:nvSpPr>
          <p:cNvPr id="4" name="Slide Number Placeholder 3"/>
          <p:cNvSpPr>
            <a:spLocks noGrp="1"/>
          </p:cNvSpPr>
          <p:nvPr>
            <p:ph type="sldNum" sz="quarter" idx="10"/>
          </p:nvPr>
        </p:nvSpPr>
        <p:spPr/>
        <p:txBody>
          <a:bodyPr/>
          <a:lstStyle/>
          <a:p>
            <a:fld id="{61BA7EAD-B9D0-4709-A4F1-04AD9CC229EE}" type="slidenum">
              <a:rPr lang="en-NZ" smtClean="0"/>
              <a:t>12</a:t>
            </a:fld>
            <a:endParaRPr lang="en-NZ"/>
          </a:p>
        </p:txBody>
      </p:sp>
    </p:spTree>
    <p:extLst>
      <p:ext uri="{BB962C8B-B14F-4D97-AF65-F5344CB8AC3E}">
        <p14:creationId xmlns:p14="http://schemas.microsoft.com/office/powerpoint/2010/main" val="3431654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Essentially, have one Document object – which is the model. Attach two </a:t>
            </a:r>
            <a:r>
              <a:rPr lang="en-NZ" dirty="0" err="1"/>
              <a:t>JTextArea</a:t>
            </a:r>
            <a:r>
              <a:rPr lang="en-NZ" dirty="0"/>
              <a:t> components to the Document</a:t>
            </a:r>
            <a:r>
              <a:rPr lang="en-NZ" baseline="0" dirty="0"/>
              <a:t> model. Whenever one view is used to edit the text, it sends a change request to the Document model. The model responds by broadcasting the update notification to each </a:t>
            </a:r>
            <a:r>
              <a:rPr lang="en-NZ" baseline="0" dirty="0" err="1"/>
              <a:t>JTextArea</a:t>
            </a:r>
            <a:r>
              <a:rPr lang="en-NZ" baseline="0" dirty="0"/>
              <a:t>.</a:t>
            </a:r>
          </a:p>
          <a:p>
            <a:pPr marL="628650" lvl="1" indent="-171450">
              <a:buFont typeface="Arial" panose="020B0604020202020204" pitchFamily="34" charset="0"/>
              <a:buChar char="•"/>
            </a:pPr>
            <a:r>
              <a:rPr lang="en-NZ" baseline="0" dirty="0"/>
              <a:t>Note that it’s not when a key is pressed that the view is updated to show the effect of the key press – this simply causes the view to send a change request to the model. Only when the model broadcasts out the update notification does each view change to show the new state of the model.</a:t>
            </a:r>
            <a:endParaRPr lang="en-GB" dirty="0"/>
          </a:p>
          <a:p>
            <a:endParaRPr lang="en-GB" dirty="0"/>
          </a:p>
        </p:txBody>
      </p:sp>
      <p:sp>
        <p:nvSpPr>
          <p:cNvPr id="4" name="Slide Number Placeholder 3"/>
          <p:cNvSpPr>
            <a:spLocks noGrp="1"/>
          </p:cNvSpPr>
          <p:nvPr>
            <p:ph type="sldNum" sz="quarter" idx="10"/>
          </p:nvPr>
        </p:nvSpPr>
        <p:spPr/>
        <p:txBody>
          <a:bodyPr/>
          <a:lstStyle/>
          <a:p>
            <a:fld id="{61BA7EAD-B9D0-4709-A4F1-04AD9CC229EE}" type="slidenum">
              <a:rPr lang="en-NZ" smtClean="0"/>
              <a:t>13</a:t>
            </a:fld>
            <a:endParaRPr lang="en-NZ"/>
          </a:p>
        </p:txBody>
      </p:sp>
    </p:spTree>
    <p:extLst>
      <p:ext uri="{BB962C8B-B14F-4D97-AF65-F5344CB8AC3E}">
        <p14:creationId xmlns:p14="http://schemas.microsoft.com/office/powerpoint/2010/main" val="3616042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Note the</a:t>
            </a:r>
            <a:r>
              <a:rPr lang="en-NZ" baseline="0" dirty="0"/>
              <a:t> ease of writing an application like this in a Model/View based framework.  AWT, Swing’s predecessor, doesn’t support the model/view concepts, and so writing a </a:t>
            </a:r>
            <a:r>
              <a:rPr lang="en-NZ" baseline="0" dirty="0" err="1"/>
              <a:t>multiview</a:t>
            </a:r>
            <a:r>
              <a:rPr lang="en-NZ" baseline="0" dirty="0"/>
              <a:t> text editor would be much more difficult.</a:t>
            </a:r>
          </a:p>
          <a:p>
            <a:pPr marL="171450" indent="-171450">
              <a:buFont typeface="Arial" panose="020B0604020202020204" pitchFamily="34" charset="0"/>
              <a:buChar char="•"/>
            </a:pPr>
            <a:r>
              <a:rPr lang="en-NZ" baseline="0" dirty="0"/>
              <a:t>Note too that models often have multiple views (like in this case) – and that the model guarantees that all views are held in sync and provide consistent views of the model.</a:t>
            </a:r>
          </a:p>
          <a:p>
            <a:pPr marL="628650" lvl="1" indent="-171450">
              <a:buFont typeface="Arial" panose="020B0604020202020204" pitchFamily="34" charset="0"/>
              <a:buChar char="•"/>
            </a:pPr>
            <a:r>
              <a:rPr lang="en-NZ" baseline="0" dirty="0"/>
              <a:t>This is another key benefit of the Observer pattern – and one that provides for robustness. Having a mechanism that keeps all views in sync with a changing model is important for any kind of </a:t>
            </a:r>
            <a:r>
              <a:rPr lang="en-NZ" baseline="0" dirty="0" err="1"/>
              <a:t>multiview</a:t>
            </a:r>
            <a:r>
              <a:rPr lang="en-NZ" baseline="0" dirty="0"/>
              <a:t> application. </a:t>
            </a:r>
          </a:p>
          <a:p>
            <a:pPr marL="171450" indent="-171450">
              <a:buFont typeface="Arial" panose="020B0604020202020204" pitchFamily="34" charset="0"/>
              <a:buChar char="•"/>
            </a:pPr>
            <a:r>
              <a:rPr lang="en-NZ" baseline="0" dirty="0"/>
              <a:t>The ‘views’ needn’t be visual. E.g. we could have an extra view that </a:t>
            </a:r>
            <a:r>
              <a:rPr lang="en-NZ" baseline="0" dirty="0" err="1"/>
              <a:t>autosaves</a:t>
            </a:r>
            <a:r>
              <a:rPr lang="en-NZ" baseline="0" dirty="0"/>
              <a:t> the model whenever it changes – this functionality would cleanly be separated from the model implementation. Another view might be one that converts the edited content into some other representation – e.g. editing a Latex document and generating a corresponding PDF view.</a:t>
            </a:r>
          </a:p>
          <a:p>
            <a:pPr marL="171450" indent="-171450">
              <a:buFont typeface="Arial" panose="020B0604020202020204" pitchFamily="34" charset="0"/>
              <a:buChar char="•"/>
            </a:pPr>
            <a:r>
              <a:rPr lang="en-NZ" baseline="0" dirty="0"/>
              <a:t>The full source code is available on Cecil – there’s more to the application (e.g. it has a menu that allows the user to open a file to edit etc.) but the Model/View (Observer) set up is as simple as that shown on this slide.</a:t>
            </a:r>
            <a:endParaRPr lang="en-GB" dirty="0"/>
          </a:p>
        </p:txBody>
      </p:sp>
    </p:spTree>
    <p:extLst>
      <p:ext uri="{BB962C8B-B14F-4D97-AF65-F5344CB8AC3E}">
        <p14:creationId xmlns:p14="http://schemas.microsoft.com/office/powerpoint/2010/main" val="1231413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Exercise</a:t>
            </a:r>
            <a:r>
              <a:rPr lang="en-NZ" baseline="0" dirty="0"/>
              <a:t> 1 for this week involves completing a </a:t>
            </a:r>
            <a:r>
              <a:rPr lang="en-NZ" baseline="0" dirty="0" err="1"/>
              <a:t>multiview</a:t>
            </a:r>
            <a:r>
              <a:rPr lang="en-NZ" baseline="0" dirty="0"/>
              <a:t> application, where one of the views of a model is rendered in a Swing </a:t>
            </a:r>
            <a:r>
              <a:rPr lang="en-NZ" baseline="0" dirty="0" err="1"/>
              <a:t>JTable</a:t>
            </a:r>
            <a:r>
              <a:rPr lang="en-NZ" baseline="0" dirty="0"/>
              <a:t>.   </a:t>
            </a:r>
          </a:p>
          <a:p>
            <a:pPr marL="171450" indent="-171450">
              <a:buFont typeface="Arial" panose="020B0604020202020204" pitchFamily="34" charset="0"/>
              <a:buChar char="•"/>
            </a:pPr>
            <a:r>
              <a:rPr lang="en-NZ" baseline="0" dirty="0"/>
              <a:t>Just like other Swing components, with tables there is a model and a view.</a:t>
            </a:r>
          </a:p>
          <a:p>
            <a:pPr marL="628650" lvl="1" indent="-171450">
              <a:buFont typeface="Arial" panose="020B0604020202020204" pitchFamily="34" charset="0"/>
              <a:buChar char="•"/>
            </a:pPr>
            <a:r>
              <a:rPr lang="en-NZ" baseline="0" dirty="0"/>
              <a:t>The </a:t>
            </a:r>
            <a:r>
              <a:rPr lang="en-NZ" baseline="0" dirty="0" err="1"/>
              <a:t>TableModel</a:t>
            </a:r>
            <a:r>
              <a:rPr lang="en-NZ" baseline="0" dirty="0"/>
              <a:t> interface represents the model. The interface has methods (those shown in blue) that are sufficient for a </a:t>
            </a:r>
            <a:r>
              <a:rPr lang="en-NZ" baseline="0" dirty="0" err="1"/>
              <a:t>JTable</a:t>
            </a:r>
            <a:r>
              <a:rPr lang="en-NZ" baseline="0" dirty="0"/>
              <a:t> component to extract enough data to show a visual representation of the tabular-based data.</a:t>
            </a:r>
          </a:p>
          <a:p>
            <a:pPr marL="628650" lvl="1" indent="-171450">
              <a:buFont typeface="Arial" panose="020B0604020202020204" pitchFamily="34" charset="0"/>
              <a:buChar char="•"/>
            </a:pPr>
            <a:r>
              <a:rPr lang="en-NZ" baseline="0" dirty="0" err="1"/>
              <a:t>JTable</a:t>
            </a:r>
            <a:r>
              <a:rPr lang="en-NZ" baseline="0" dirty="0"/>
              <a:t> implements the </a:t>
            </a:r>
            <a:r>
              <a:rPr lang="en-NZ" baseline="0" dirty="0" err="1"/>
              <a:t>TableModelListener</a:t>
            </a:r>
            <a:r>
              <a:rPr lang="en-NZ" baseline="0" dirty="0"/>
              <a:t> interface – whenever the </a:t>
            </a:r>
            <a:r>
              <a:rPr lang="en-NZ" baseline="0" dirty="0" err="1"/>
              <a:t>TableModel</a:t>
            </a:r>
            <a:r>
              <a:rPr lang="en-NZ" baseline="0" dirty="0"/>
              <a:t> changes its state, it notifies any registered </a:t>
            </a:r>
            <a:r>
              <a:rPr lang="en-NZ" baseline="0" dirty="0" err="1"/>
              <a:t>TableModelListeners</a:t>
            </a:r>
            <a:r>
              <a:rPr lang="en-NZ" baseline="0" dirty="0"/>
              <a:t> (e.g. a </a:t>
            </a:r>
            <a:r>
              <a:rPr lang="en-NZ" baseline="0" dirty="0" err="1"/>
              <a:t>JTable</a:t>
            </a:r>
            <a:r>
              <a:rPr lang="en-NZ" baseline="0" dirty="0"/>
              <a:t> view).</a:t>
            </a:r>
          </a:p>
          <a:p>
            <a:pPr marL="628650" lvl="1" indent="-171450">
              <a:buFont typeface="Arial" panose="020B0604020202020204" pitchFamily="34" charset="0"/>
              <a:buChar char="•"/>
            </a:pPr>
            <a:r>
              <a:rPr lang="en-NZ" baseline="0" dirty="0" err="1"/>
              <a:t>TableModel</a:t>
            </a:r>
            <a:r>
              <a:rPr lang="en-NZ" baseline="0" dirty="0"/>
              <a:t> conforms to the push-based variant of the Observer pattern. Whenever the </a:t>
            </a:r>
            <a:r>
              <a:rPr lang="en-NZ" baseline="0" dirty="0" err="1"/>
              <a:t>TableModel</a:t>
            </a:r>
            <a:r>
              <a:rPr lang="en-NZ" baseline="0" dirty="0"/>
              <a:t> changes, it calls </a:t>
            </a:r>
            <a:r>
              <a:rPr lang="en-NZ" baseline="0" dirty="0" err="1"/>
              <a:t>tableChanged</a:t>
            </a:r>
            <a:r>
              <a:rPr lang="en-NZ" baseline="0" dirty="0"/>
              <a:t>() on each registered </a:t>
            </a:r>
            <a:r>
              <a:rPr lang="en-NZ" baseline="0" dirty="0" err="1"/>
              <a:t>TableModelListener</a:t>
            </a:r>
            <a:r>
              <a:rPr lang="en-NZ" baseline="0" dirty="0"/>
              <a:t> and pushes out a </a:t>
            </a:r>
            <a:r>
              <a:rPr lang="en-NZ" baseline="0" dirty="0" err="1"/>
              <a:t>TableModelEvent</a:t>
            </a:r>
            <a:r>
              <a:rPr lang="en-NZ" baseline="0" dirty="0"/>
              <a:t> describing the way in which the table has changed (e.g. a row has been added, a row has been deleted, a particular cell has changed its value etc.).</a:t>
            </a:r>
          </a:p>
          <a:p>
            <a:pPr marL="628650" lvl="1" indent="-171450">
              <a:buFont typeface="Arial" panose="020B0604020202020204" pitchFamily="34" charset="0"/>
              <a:buChar char="•"/>
            </a:pPr>
            <a:r>
              <a:rPr lang="en-NZ" baseline="0" dirty="0" err="1"/>
              <a:t>AbstractTableModel</a:t>
            </a:r>
            <a:r>
              <a:rPr lang="en-NZ" baseline="0" dirty="0"/>
              <a:t> is a convenience class that implements several of the </a:t>
            </a:r>
            <a:r>
              <a:rPr lang="en-NZ" baseline="0" dirty="0" err="1"/>
              <a:t>TableModel</a:t>
            </a:r>
            <a:r>
              <a:rPr lang="en-NZ" baseline="0" dirty="0"/>
              <a:t> methods. When implementing your own </a:t>
            </a:r>
            <a:r>
              <a:rPr lang="en-NZ" baseline="0" dirty="0" err="1"/>
              <a:t>TableModels</a:t>
            </a:r>
            <a:r>
              <a:rPr lang="en-NZ" baseline="0" dirty="0"/>
              <a:t>, you typically extend </a:t>
            </a:r>
            <a:r>
              <a:rPr lang="en-NZ" baseline="0" dirty="0" err="1"/>
              <a:t>AbstractTableModel</a:t>
            </a:r>
            <a:r>
              <a:rPr lang="en-NZ" baseline="0" dirty="0"/>
              <a:t> rather than implement the interface from scratch.</a:t>
            </a:r>
          </a:p>
        </p:txBody>
      </p:sp>
      <p:sp>
        <p:nvSpPr>
          <p:cNvPr id="4" name="Slide Number Placeholder 3"/>
          <p:cNvSpPr>
            <a:spLocks noGrp="1"/>
          </p:cNvSpPr>
          <p:nvPr>
            <p:ph type="sldNum" sz="quarter" idx="10"/>
          </p:nvPr>
        </p:nvSpPr>
        <p:spPr/>
        <p:txBody>
          <a:bodyPr/>
          <a:lstStyle/>
          <a:p>
            <a:fld id="{61BA7EAD-B9D0-4709-A4F1-04AD9CC229EE}" type="slidenum">
              <a:rPr lang="en-NZ" smtClean="0"/>
              <a:t>15</a:t>
            </a:fld>
            <a:endParaRPr lang="en-NZ"/>
          </a:p>
        </p:txBody>
      </p:sp>
    </p:spTree>
    <p:extLst>
      <p:ext uri="{BB962C8B-B14F-4D97-AF65-F5344CB8AC3E}">
        <p14:creationId xmlns:p14="http://schemas.microsoft.com/office/powerpoint/2010/main" val="804326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The slide shows the key interactions between model and view objects where</a:t>
            </a:r>
            <a:r>
              <a:rPr lang="en-NZ" baseline="0" dirty="0"/>
              <a:t> the view is a </a:t>
            </a:r>
            <a:r>
              <a:rPr lang="en-NZ" baseline="0" dirty="0" err="1"/>
              <a:t>JTable</a:t>
            </a:r>
            <a:r>
              <a:rPr lang="en-NZ" baseline="0" dirty="0"/>
              <a:t> and the model is a </a:t>
            </a:r>
            <a:r>
              <a:rPr lang="en-NZ" baseline="0" dirty="0" err="1"/>
              <a:t>TableModel</a:t>
            </a:r>
            <a:r>
              <a:rPr lang="en-NZ" baseline="0" dirty="0"/>
              <a:t> implementation.</a:t>
            </a:r>
            <a:endParaRPr lang="en-NZ" dirty="0"/>
          </a:p>
          <a:p>
            <a:pPr marL="171450" indent="-171450">
              <a:buFont typeface="Arial" panose="020B0604020202020204" pitchFamily="34" charset="0"/>
              <a:buChar char="•"/>
            </a:pPr>
            <a:r>
              <a:rPr lang="en-NZ" dirty="0"/>
              <a:t>The interaction assumes</a:t>
            </a:r>
            <a:r>
              <a:rPr lang="en-NZ" baseline="0" dirty="0"/>
              <a:t> model is some implementation of </a:t>
            </a:r>
            <a:r>
              <a:rPr lang="en-NZ" baseline="0" dirty="0" err="1"/>
              <a:t>TableModel</a:t>
            </a:r>
            <a:r>
              <a:rPr lang="en-NZ" baseline="0" dirty="0"/>
              <a:t> whose class extends </a:t>
            </a:r>
            <a:r>
              <a:rPr lang="en-NZ" baseline="0" dirty="0" err="1"/>
              <a:t>AbstractTableModel</a:t>
            </a:r>
            <a:r>
              <a:rPr lang="en-NZ" baseline="0" dirty="0"/>
              <a:t> (because it calls the fire() method).</a:t>
            </a:r>
            <a:endParaRPr lang="en-GB" dirty="0"/>
          </a:p>
        </p:txBody>
      </p:sp>
    </p:spTree>
    <p:extLst>
      <p:ext uri="{BB962C8B-B14F-4D97-AF65-F5344CB8AC3E}">
        <p14:creationId xmlns:p14="http://schemas.microsoft.com/office/powerpoint/2010/main" val="2195908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NZ" baseline="0" dirty="0"/>
              <a:t> </a:t>
            </a:r>
            <a:endParaRPr lang="en-GB" dirty="0"/>
          </a:p>
        </p:txBody>
      </p:sp>
      <p:sp>
        <p:nvSpPr>
          <p:cNvPr id="4" name="Slide Number Placeholder 3"/>
          <p:cNvSpPr>
            <a:spLocks noGrp="1"/>
          </p:cNvSpPr>
          <p:nvPr>
            <p:ph type="sldNum" sz="quarter" idx="10"/>
          </p:nvPr>
        </p:nvSpPr>
        <p:spPr/>
        <p:txBody>
          <a:bodyPr/>
          <a:lstStyle/>
          <a:p>
            <a:fld id="{61BA7EAD-B9D0-4709-A4F1-04AD9CC229EE}" type="slidenum">
              <a:rPr lang="en-NZ" smtClean="0"/>
              <a:t>2</a:t>
            </a:fld>
            <a:endParaRPr lang="en-NZ"/>
          </a:p>
        </p:txBody>
      </p:sp>
    </p:spTree>
    <p:extLst>
      <p:ext uri="{BB962C8B-B14F-4D97-AF65-F5344CB8AC3E}">
        <p14:creationId xmlns:p14="http://schemas.microsoft.com/office/powerpoint/2010/main" val="4118706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Control structure</a:t>
            </a:r>
            <a:r>
              <a:rPr lang="en-NZ" baseline="0" dirty="0"/>
              <a:t> – </a:t>
            </a:r>
            <a:r>
              <a:rPr lang="en-NZ" baseline="0" dirty="0" err="1"/>
              <a:t>JButton</a:t>
            </a:r>
            <a:r>
              <a:rPr lang="en-NZ" baseline="0" dirty="0"/>
              <a:t> doesn’t override method paint(), so when a </a:t>
            </a:r>
            <a:r>
              <a:rPr lang="en-NZ" baseline="0" dirty="0" err="1"/>
              <a:t>JButton</a:t>
            </a:r>
            <a:r>
              <a:rPr lang="en-NZ" baseline="0" dirty="0"/>
              <a:t> object receives a paint() request the code in its superclass (</a:t>
            </a:r>
            <a:r>
              <a:rPr lang="en-NZ" baseline="0" dirty="0" err="1"/>
              <a:t>JComponent</a:t>
            </a:r>
            <a:r>
              <a:rPr lang="en-NZ" baseline="0" dirty="0"/>
              <a:t>) executes. </a:t>
            </a:r>
            <a:r>
              <a:rPr lang="en-NZ" baseline="0" dirty="0" err="1"/>
              <a:t>JComponen’s</a:t>
            </a:r>
            <a:r>
              <a:rPr lang="en-NZ" baseline="0" dirty="0"/>
              <a:t> paint() method is the “template method” that calls the “hook” method </a:t>
            </a:r>
            <a:r>
              <a:rPr lang="en-NZ" baseline="0" dirty="0" err="1"/>
              <a:t>paintComponent</a:t>
            </a:r>
            <a:r>
              <a:rPr lang="en-NZ" baseline="0" dirty="0"/>
              <a:t>() – which is overridden by </a:t>
            </a:r>
            <a:r>
              <a:rPr lang="en-NZ" baseline="0" dirty="0" err="1"/>
              <a:t>JButton</a:t>
            </a:r>
            <a:r>
              <a:rPr lang="en-NZ" baseline="0" dirty="0"/>
              <a:t>. The </a:t>
            </a:r>
            <a:r>
              <a:rPr lang="en-NZ" baseline="0" dirty="0" err="1"/>
              <a:t>JButton</a:t>
            </a:r>
            <a:r>
              <a:rPr lang="en-NZ" baseline="0" dirty="0"/>
              <a:t> code executes and draws a button on screen. When </a:t>
            </a:r>
            <a:r>
              <a:rPr lang="en-NZ" baseline="0" dirty="0" err="1"/>
              <a:t>JButton’s</a:t>
            </a:r>
            <a:r>
              <a:rPr lang="en-NZ" baseline="0" dirty="0"/>
              <a:t> </a:t>
            </a:r>
            <a:r>
              <a:rPr lang="en-NZ" baseline="0" dirty="0" err="1"/>
              <a:t>paintComponent</a:t>
            </a:r>
            <a:r>
              <a:rPr lang="en-NZ" baseline="0" dirty="0"/>
              <a:t>() method finishes, control returns to the caller (method paint() in </a:t>
            </a:r>
            <a:r>
              <a:rPr lang="en-NZ" baseline="0" dirty="0" err="1"/>
              <a:t>JComponent</a:t>
            </a:r>
            <a:r>
              <a:rPr lang="en-NZ" baseline="0" dirty="0"/>
              <a:t>).  The remainder of </a:t>
            </a:r>
            <a:r>
              <a:rPr lang="en-NZ" baseline="0" dirty="0" err="1"/>
              <a:t>JComponent’s</a:t>
            </a:r>
            <a:r>
              <a:rPr lang="en-NZ" baseline="0" dirty="0"/>
              <a:t> paint() method draws a border around the button.</a:t>
            </a:r>
          </a:p>
          <a:p>
            <a:pPr marL="171450" indent="-171450">
              <a:buFont typeface="Arial" panose="020B0604020202020204" pitchFamily="34" charset="0"/>
              <a:buChar char="•"/>
            </a:pPr>
            <a:r>
              <a:rPr lang="en-NZ" baseline="0" dirty="0"/>
              <a:t>In this case, class </a:t>
            </a:r>
            <a:r>
              <a:rPr lang="en-NZ" baseline="0" dirty="0" err="1"/>
              <a:t>JComponent</a:t>
            </a:r>
            <a:r>
              <a:rPr lang="en-NZ" baseline="0" dirty="0"/>
              <a:t> guarantees that any border will always be drawn around a component as part of the component painting process. The superclass (</a:t>
            </a:r>
            <a:r>
              <a:rPr lang="en-NZ" baseline="0" dirty="0" err="1"/>
              <a:t>JComponent</a:t>
            </a:r>
            <a:r>
              <a:rPr lang="en-NZ" baseline="0" dirty="0"/>
              <a:t>) has this responsibility. Subclasses can’t “forget” to draw their borders. This is an example of robustness.</a:t>
            </a:r>
            <a:endParaRPr lang="en-GB" dirty="0"/>
          </a:p>
        </p:txBody>
      </p:sp>
      <p:sp>
        <p:nvSpPr>
          <p:cNvPr id="4" name="Slide Number Placeholder 3"/>
          <p:cNvSpPr>
            <a:spLocks noGrp="1"/>
          </p:cNvSpPr>
          <p:nvPr>
            <p:ph type="sldNum" sz="quarter" idx="10"/>
          </p:nvPr>
        </p:nvSpPr>
        <p:spPr/>
        <p:txBody>
          <a:bodyPr/>
          <a:lstStyle/>
          <a:p>
            <a:fld id="{61BA7EAD-B9D0-4709-A4F1-04AD9CC229EE}" type="slidenum">
              <a:rPr lang="en-NZ" smtClean="0"/>
              <a:t>3</a:t>
            </a:fld>
            <a:endParaRPr lang="en-NZ"/>
          </a:p>
        </p:txBody>
      </p:sp>
    </p:spTree>
    <p:extLst>
      <p:ext uri="{BB962C8B-B14F-4D97-AF65-F5344CB8AC3E}">
        <p14:creationId xmlns:p14="http://schemas.microsoft.com/office/powerpoint/2010/main" val="47134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err="1"/>
              <a:t>SwingWorker’s</a:t>
            </a:r>
            <a:r>
              <a:rPr lang="en-NZ" dirty="0"/>
              <a:t> execute() method is the Template</a:t>
            </a:r>
            <a:r>
              <a:rPr lang="en-NZ" baseline="0" dirty="0"/>
              <a:t> Method. It has the responsibility for acquiring a thread and using the thread to execute the code in hook method </a:t>
            </a:r>
            <a:r>
              <a:rPr lang="en-NZ" baseline="0" dirty="0" err="1"/>
              <a:t>doInBackground</a:t>
            </a:r>
            <a:r>
              <a:rPr lang="en-NZ" baseline="0" dirty="0"/>
              <a:t>(). Once </a:t>
            </a:r>
            <a:r>
              <a:rPr lang="en-NZ" baseline="0" dirty="0" err="1"/>
              <a:t>doInBackground</a:t>
            </a:r>
            <a:r>
              <a:rPr lang="en-NZ" baseline="0" dirty="0"/>
              <a:t>() has finished, control returns to the execute() and it then arranges for the second hook method, done(), to be executed by the ED thread.</a:t>
            </a:r>
          </a:p>
          <a:p>
            <a:pPr marL="171450" indent="-171450">
              <a:buFont typeface="Arial" panose="020B0604020202020204" pitchFamily="34" charset="0"/>
              <a:buChar char="•"/>
            </a:pPr>
            <a:r>
              <a:rPr lang="en-NZ" baseline="0" dirty="0"/>
              <a:t>This simplifies life for the developer – he/she doesn’t have to worry about creating/starting/synchronising with other threads and simply writes their application background-processing code in </a:t>
            </a:r>
            <a:r>
              <a:rPr lang="en-NZ" baseline="0" dirty="0" err="1"/>
              <a:t>doInBackground</a:t>
            </a:r>
            <a:r>
              <a:rPr lang="en-NZ" baseline="0" dirty="0"/>
              <a:t>() and GUI updating code in done(). In short, much of the complexity has been taken away from the application developer. execute() shouldn’t be overridden by subclasses – it implements a control structure that can be customised by overriding the hook methods.</a:t>
            </a:r>
          </a:p>
          <a:p>
            <a:pPr marL="171450" indent="-171450">
              <a:buFont typeface="Arial" panose="020B0604020202020204" pitchFamily="34" charset="0"/>
              <a:buChar char="•"/>
            </a:pPr>
            <a:r>
              <a:rPr lang="en-NZ" baseline="0" dirty="0"/>
              <a:t>Note too that for tasks with intermediate results, </a:t>
            </a:r>
            <a:r>
              <a:rPr lang="en-NZ" baseline="0" dirty="0" err="1"/>
              <a:t>SwingWorker’s</a:t>
            </a:r>
            <a:r>
              <a:rPr lang="en-NZ" baseline="0" dirty="0"/>
              <a:t> publish() method is a template method. It is intended to be called by the worker thread and arranges for the process() hook method to be executed by the ED thread to update some GUI component with the partial result. </a:t>
            </a:r>
          </a:p>
          <a:p>
            <a:pPr marL="171450" indent="-171450">
              <a:buFont typeface="Arial" panose="020B0604020202020204" pitchFamily="34" charset="0"/>
              <a:buChar char="•"/>
            </a:pPr>
            <a:r>
              <a:rPr lang="en-NZ" baseline="0" dirty="0"/>
              <a:t>So, the Template Method is an </a:t>
            </a:r>
            <a:r>
              <a:rPr lang="en-NZ" baseline="0" dirty="0" err="1"/>
              <a:t>inheritence</a:t>
            </a:r>
            <a:r>
              <a:rPr lang="en-NZ" baseline="0" dirty="0"/>
              <a:t>-based pattern that distributes an algorithm over a superclass and subclasses. The superclass defines the overall sequence of steps, and allows subclasses to customise/override processing at a particular step by overriding a hook method. The superclass guarantees that all steps will be executed in order. </a:t>
            </a:r>
          </a:p>
        </p:txBody>
      </p:sp>
      <p:sp>
        <p:nvSpPr>
          <p:cNvPr id="4" name="Slide Number Placeholder 3"/>
          <p:cNvSpPr>
            <a:spLocks noGrp="1"/>
          </p:cNvSpPr>
          <p:nvPr>
            <p:ph type="sldNum" sz="quarter" idx="10"/>
          </p:nvPr>
        </p:nvSpPr>
        <p:spPr/>
        <p:txBody>
          <a:bodyPr/>
          <a:lstStyle/>
          <a:p>
            <a:fld id="{61BA7EAD-B9D0-4709-A4F1-04AD9CC229EE}" type="slidenum">
              <a:rPr lang="en-NZ" smtClean="0"/>
              <a:t>4</a:t>
            </a:fld>
            <a:endParaRPr lang="en-NZ"/>
          </a:p>
        </p:txBody>
      </p:sp>
    </p:spTree>
    <p:extLst>
      <p:ext uri="{BB962C8B-B14F-4D97-AF65-F5344CB8AC3E}">
        <p14:creationId xmlns:p14="http://schemas.microsoft.com/office/powerpoint/2010/main" val="1252556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422275" y="1241425"/>
            <a:ext cx="5953125" cy="3349625"/>
          </a:xfrm>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NZ" altLang="en-US" dirty="0"/>
              <a:t>Reuse – can’t reuse Clock, a general purpose abstraction, without also having </a:t>
            </a:r>
            <a:r>
              <a:rPr lang="en-NZ" altLang="en-US" dirty="0" err="1"/>
              <a:t>DigitalDisplay</a:t>
            </a:r>
            <a:r>
              <a:rPr lang="en-NZ" altLang="en-US" dirty="0"/>
              <a:t> and </a:t>
            </a:r>
            <a:r>
              <a:rPr lang="en-NZ" altLang="en-US" dirty="0" err="1"/>
              <a:t>AnalogueDisplay</a:t>
            </a:r>
            <a:r>
              <a:rPr lang="en-NZ" altLang="en-US" dirty="0"/>
              <a:t>. </a:t>
            </a:r>
          </a:p>
          <a:p>
            <a:pPr marL="171450" indent="-171450">
              <a:buFont typeface="Arial" panose="020B0604020202020204" pitchFamily="34" charset="0"/>
              <a:buChar char="•"/>
            </a:pPr>
            <a:r>
              <a:rPr lang="en-NZ" altLang="en-US" dirty="0"/>
              <a:t>Flexibility – to have the general clock notify others of changes in time Clock must be edited</a:t>
            </a:r>
            <a:r>
              <a:rPr lang="en-NZ" altLang="en-US" baseline="0" dirty="0"/>
              <a:t> and have knowledge of all its dependents.</a:t>
            </a:r>
          </a:p>
          <a:p>
            <a:pPr marL="171450" indent="-171450">
              <a:buFont typeface="Arial" panose="020B0604020202020204" pitchFamily="34" charset="0"/>
              <a:buChar char="•"/>
            </a:pPr>
            <a:r>
              <a:rPr lang="en-NZ" altLang="en-US" baseline="0" dirty="0"/>
              <a:t>Overall, not a great design. A pattern named the Observer pattern has been developed to solve this sort of problem and turns this design inside out.</a:t>
            </a:r>
            <a:endParaRPr lang="en-NZ" altLang="en-US" dirty="0"/>
          </a:p>
        </p:txBody>
      </p:sp>
    </p:spTree>
    <p:extLst>
      <p:ext uri="{BB962C8B-B14F-4D97-AF65-F5344CB8AC3E}">
        <p14:creationId xmlns:p14="http://schemas.microsoft.com/office/powerpoint/2010/main" val="70521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422275" y="1241425"/>
            <a:ext cx="5953125" cy="3349625"/>
          </a:xfrm>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anose="020B0604020202020204" pitchFamily="34" charset="0"/>
              <a:buNone/>
            </a:pPr>
            <a:r>
              <a:rPr lang="en-NZ" altLang="en-US" dirty="0"/>
              <a:t>Participant roles:</a:t>
            </a:r>
          </a:p>
          <a:p>
            <a:pPr marL="171450" indent="-171450">
              <a:buFont typeface="Arial" panose="020B0604020202020204" pitchFamily="34" charset="0"/>
              <a:buChar char="•"/>
            </a:pPr>
            <a:r>
              <a:rPr lang="en-NZ" altLang="en-US" dirty="0"/>
              <a:t>Subject defines methods for attaching and removing Observers. Subject stores a list of observers. Subject also provides a method</a:t>
            </a:r>
            <a:r>
              <a:rPr lang="en-NZ" altLang="en-US" baseline="0" dirty="0"/>
              <a:t> that when called causes each attached Observer to be notified (method update on each Observer is called)</a:t>
            </a:r>
            <a:r>
              <a:rPr lang="en-NZ" altLang="en-US" dirty="0"/>
              <a:t>.</a:t>
            </a:r>
          </a:p>
          <a:p>
            <a:pPr marL="171450" indent="-171450">
              <a:buFont typeface="Arial" panose="020B0604020202020204" pitchFamily="34" charset="0"/>
              <a:buChar char="•"/>
            </a:pPr>
            <a:r>
              <a:rPr lang="en-NZ" altLang="en-US" dirty="0" err="1"/>
              <a:t>ConcreteSubject</a:t>
            </a:r>
            <a:r>
              <a:rPr lang="en-NZ" altLang="en-US" dirty="0"/>
              <a:t> extends Subject with some application-specific class whose instances are of interest to others.</a:t>
            </a:r>
          </a:p>
          <a:p>
            <a:pPr marL="171450" indent="-171450">
              <a:buFont typeface="Arial" panose="020B0604020202020204" pitchFamily="34" charset="0"/>
              <a:buChar char="•"/>
            </a:pPr>
            <a:r>
              <a:rPr lang="en-NZ" altLang="en-US" dirty="0"/>
              <a:t>Observer is an interface, with a single update() method, that is implemented by classes interested in Subject instances. </a:t>
            </a:r>
          </a:p>
          <a:p>
            <a:pPr marL="0" indent="0">
              <a:buFont typeface="Arial" panose="020B0604020202020204" pitchFamily="34" charset="0"/>
              <a:buNone/>
            </a:pPr>
            <a:r>
              <a:rPr lang="en-NZ" altLang="en-US" dirty="0"/>
              <a:t>Previous cases of the this basic idea:</a:t>
            </a:r>
          </a:p>
          <a:p>
            <a:pPr marL="171450" indent="-171450">
              <a:buFont typeface="Arial" panose="020B0604020202020204" pitchFamily="34" charset="0"/>
              <a:buChar char="•"/>
            </a:pPr>
            <a:r>
              <a:rPr lang="en-NZ" altLang="en-US" dirty="0" err="1"/>
              <a:t>ActionListener</a:t>
            </a:r>
            <a:r>
              <a:rPr lang="en-NZ" altLang="en-US" dirty="0"/>
              <a:t>. E.g., a button can have many </a:t>
            </a:r>
            <a:r>
              <a:rPr lang="en-NZ" altLang="en-US" dirty="0" err="1"/>
              <a:t>ActionListener</a:t>
            </a:r>
            <a:r>
              <a:rPr lang="en-NZ" altLang="en-US" dirty="0"/>
              <a:t> objects attached</a:t>
            </a:r>
            <a:r>
              <a:rPr lang="en-NZ" altLang="en-US" baseline="0" dirty="0"/>
              <a:t> (registered) to it. Whenever the button is clicked, each attached </a:t>
            </a:r>
            <a:r>
              <a:rPr lang="en-NZ" altLang="en-US" baseline="0" dirty="0" err="1"/>
              <a:t>ActionListener</a:t>
            </a:r>
            <a:r>
              <a:rPr lang="en-NZ" altLang="en-US" baseline="0" dirty="0"/>
              <a:t> is executed.</a:t>
            </a:r>
          </a:p>
          <a:p>
            <a:pPr marL="171450" indent="-171450">
              <a:buFont typeface="Arial" panose="020B0604020202020204" pitchFamily="34" charset="0"/>
              <a:buChar char="•"/>
            </a:pPr>
            <a:r>
              <a:rPr lang="en-NZ" altLang="en-US" baseline="0" dirty="0"/>
              <a:t>Other listeners – e.g. </a:t>
            </a:r>
            <a:r>
              <a:rPr lang="en-NZ" altLang="en-US" baseline="0" dirty="0" err="1"/>
              <a:t>MouseListener</a:t>
            </a:r>
            <a:r>
              <a:rPr lang="en-NZ" altLang="en-US" baseline="0" dirty="0"/>
              <a:t>, etc.</a:t>
            </a:r>
          </a:p>
          <a:p>
            <a:pPr marL="171450" indent="-171450">
              <a:buFont typeface="Arial" panose="020B0604020202020204" pitchFamily="34" charset="0"/>
              <a:buChar char="•"/>
            </a:pPr>
            <a:r>
              <a:rPr lang="en-NZ" altLang="en-US" baseline="0" dirty="0"/>
              <a:t>Bounce uses an </a:t>
            </a:r>
            <a:r>
              <a:rPr lang="en-NZ" altLang="en-US" baseline="0" dirty="0" err="1"/>
              <a:t>ActionListener</a:t>
            </a:r>
            <a:r>
              <a:rPr lang="en-NZ" altLang="en-US" baseline="0" dirty="0"/>
              <a:t> to be notified about Timer events. The idea is the same, an </a:t>
            </a:r>
            <a:r>
              <a:rPr lang="en-NZ" altLang="en-US" baseline="0" dirty="0" err="1"/>
              <a:t>ActionListener</a:t>
            </a:r>
            <a:r>
              <a:rPr lang="en-NZ" altLang="en-US" baseline="0" dirty="0"/>
              <a:t> (the </a:t>
            </a:r>
            <a:r>
              <a:rPr lang="en-NZ" altLang="en-US" baseline="0" dirty="0" err="1"/>
              <a:t>AnimationViewer</a:t>
            </a:r>
            <a:r>
              <a:rPr lang="en-NZ" altLang="en-US" baseline="0" dirty="0"/>
              <a:t>) is registered with the Timer. Whenever the timer changes its state (time passes), it lets its registered </a:t>
            </a:r>
            <a:r>
              <a:rPr lang="en-NZ" altLang="en-US" baseline="0" dirty="0" err="1"/>
              <a:t>ActionListener</a:t>
            </a:r>
            <a:r>
              <a:rPr lang="en-NZ" altLang="en-US" baseline="0" dirty="0"/>
              <a:t> objects know about the change.</a:t>
            </a:r>
            <a:endParaRPr lang="en-US" altLang="en-US" dirty="0"/>
          </a:p>
        </p:txBody>
      </p:sp>
    </p:spTree>
    <p:extLst>
      <p:ext uri="{BB962C8B-B14F-4D97-AF65-F5344CB8AC3E}">
        <p14:creationId xmlns:p14="http://schemas.microsoft.com/office/powerpoint/2010/main" val="1533771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422275" y="1241425"/>
            <a:ext cx="5953125" cy="3349625"/>
          </a:xfrm>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NZ" altLang="en-US" dirty="0"/>
              <a:t>This shows a light variation where the Observer interface has an extra argument telling Observers which Subject</a:t>
            </a:r>
            <a:r>
              <a:rPr lang="en-NZ" altLang="en-US" baseline="0" dirty="0"/>
              <a:t> </a:t>
            </a:r>
            <a:r>
              <a:rPr lang="en-NZ" altLang="en-US" dirty="0"/>
              <a:t>has changed.</a:t>
            </a:r>
          </a:p>
          <a:p>
            <a:pPr marL="171450" indent="-171450">
              <a:buFont typeface="Arial" panose="020B0604020202020204" pitchFamily="34" charset="0"/>
              <a:buChar char="•"/>
            </a:pPr>
            <a:r>
              <a:rPr lang="en-NZ" altLang="en-US" dirty="0"/>
              <a:t>Imagine a scenario where an</a:t>
            </a:r>
            <a:r>
              <a:rPr lang="en-NZ" altLang="en-US" baseline="0" dirty="0"/>
              <a:t> Observer is registered (attached) to more than one Subject. When either Subject changes, it sends a reference to itself in the update() call so that the Observer knows which Subject has changed.</a:t>
            </a:r>
          </a:p>
          <a:p>
            <a:pPr marL="171450" indent="-171450">
              <a:buFont typeface="Arial" panose="020B0604020202020204" pitchFamily="34" charset="0"/>
              <a:buChar char="•"/>
            </a:pPr>
            <a:r>
              <a:rPr lang="en-NZ" altLang="en-US" baseline="0" dirty="0"/>
              <a:t>Alternatively, the argument can be an Object that’s not a Subject, but something else that describes how the Subject has changed. This is the “push” variant, where an object that describes how exactly the Subject has changed is pushed out to each Observer. E.g. imagine a spreadsheet is the Subject and that it has some graphical views that are the Observers. The Spreadsheet might create a Modification object describing which cells have changed in value and send this descriptor out in update() messages. In this case, the Push variant makes sense – without the Modification object the graphical views wouldn’t know which parts of the spreadsheet have changed and would be left to work it out for themselves.</a:t>
            </a:r>
            <a:endParaRPr lang="en-NZ" altLang="en-US" dirty="0"/>
          </a:p>
          <a:p>
            <a:endParaRPr lang="en-NZ" altLang="en-US" dirty="0"/>
          </a:p>
        </p:txBody>
      </p:sp>
    </p:spTree>
    <p:extLst>
      <p:ext uri="{BB962C8B-B14F-4D97-AF65-F5344CB8AC3E}">
        <p14:creationId xmlns:p14="http://schemas.microsoft.com/office/powerpoint/2010/main" val="1284261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422275" y="1241425"/>
            <a:ext cx="5953125" cy="3349625"/>
          </a:xfrm>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NZ" altLang="en-US" dirty="0"/>
              <a:t>As with all design patterns, here’s the formal description.</a:t>
            </a:r>
          </a:p>
          <a:p>
            <a:pPr marL="171450" indent="-171450">
              <a:buFont typeface="Arial" panose="020B0604020202020204" pitchFamily="34" charset="0"/>
              <a:buChar char="•"/>
            </a:pPr>
            <a:r>
              <a:rPr lang="en-NZ" altLang="en-US" dirty="0"/>
              <a:t>Each</a:t>
            </a:r>
            <a:r>
              <a:rPr lang="en-NZ" altLang="en-US" baseline="0" dirty="0"/>
              <a:t> point of applicability is illustrate by the Clock motivating example.</a:t>
            </a:r>
            <a:endParaRPr lang="en-NZ" altLang="en-US" dirty="0"/>
          </a:p>
        </p:txBody>
      </p:sp>
    </p:spTree>
    <p:extLst>
      <p:ext uri="{BB962C8B-B14F-4D97-AF65-F5344CB8AC3E}">
        <p14:creationId xmlns:p14="http://schemas.microsoft.com/office/powerpoint/2010/main" val="2242384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422275" y="1241425"/>
            <a:ext cx="5953125" cy="3349625"/>
          </a:xfrm>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NZ" altLang="en-US" dirty="0"/>
              <a:t>Abstract coupling – loose coupling between subject and Observer. A Subject assumes nothing more of its Observers than that they implement the Observer interface.</a:t>
            </a:r>
          </a:p>
          <a:p>
            <a:pPr marL="171450" indent="-171450">
              <a:buFont typeface="Arial" panose="020B0604020202020204" pitchFamily="34" charset="0"/>
              <a:buChar char="•"/>
            </a:pPr>
            <a:r>
              <a:rPr lang="en-NZ" altLang="en-US" dirty="0"/>
              <a:t>Push vs pull. With the Clock example, passing the Clock as a parameter in update allows Observers to not only see who changed but also to query the clock to find out what exactly changed. The</a:t>
            </a:r>
            <a:r>
              <a:rPr lang="en-NZ" altLang="en-US" baseline="0" dirty="0"/>
              <a:t> spreadsheet example is a good example of the need for a push-based system.</a:t>
            </a:r>
            <a:endParaRPr lang="en-NZ" altLang="en-US" dirty="0"/>
          </a:p>
          <a:p>
            <a:pPr marL="171450" indent="-171450">
              <a:buFont typeface="Arial" panose="020B0604020202020204" pitchFamily="34" charset="0"/>
              <a:buChar char="•"/>
            </a:pPr>
            <a:r>
              <a:rPr lang="en-NZ" altLang="en-US" dirty="0"/>
              <a:t>Another example of “push” is with </a:t>
            </a:r>
            <a:r>
              <a:rPr lang="en-NZ" altLang="en-US" dirty="0" err="1"/>
              <a:t>MouseListener</a:t>
            </a:r>
            <a:r>
              <a:rPr lang="en-NZ" altLang="en-US" dirty="0"/>
              <a:t> in AWT. A </a:t>
            </a:r>
            <a:r>
              <a:rPr lang="en-NZ" altLang="en-US" dirty="0" err="1"/>
              <a:t>MouseEvent</a:t>
            </a:r>
            <a:r>
              <a:rPr lang="en-NZ" altLang="en-US" dirty="0"/>
              <a:t> is send that gives the </a:t>
            </a:r>
            <a:r>
              <a:rPr lang="en-NZ" altLang="en-US" dirty="0" err="1"/>
              <a:t>x,y</a:t>
            </a:r>
            <a:r>
              <a:rPr lang="en-NZ" altLang="en-US" dirty="0"/>
              <a:t> position where the mouse was clicked. Any registered listener is notified of the </a:t>
            </a:r>
            <a:r>
              <a:rPr lang="en-NZ" altLang="en-US" dirty="0" err="1"/>
              <a:t>x,y</a:t>
            </a:r>
            <a:r>
              <a:rPr lang="en-NZ" altLang="en-US" baseline="0" dirty="0"/>
              <a:t> position when updated.</a:t>
            </a:r>
            <a:endParaRPr lang="en-NZ" altLang="en-US" dirty="0"/>
          </a:p>
        </p:txBody>
      </p:sp>
    </p:spTree>
    <p:extLst>
      <p:ext uri="{BB962C8B-B14F-4D97-AF65-F5344CB8AC3E}">
        <p14:creationId xmlns:p14="http://schemas.microsoft.com/office/powerpoint/2010/main" val="692468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t>12/29/2017</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cxnSp>
        <p:nvCxnSpPr>
          <p:cNvPr id="5" name="Straight Connector 4"/>
          <p:cNvCxnSpPr/>
          <p:nvPr/>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t>12/29/2017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t>12/29/2017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41867" y="228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609600" y="1885951"/>
            <a:ext cx="10905067" cy="2009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4048126"/>
            <a:ext cx="10905067" cy="2009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2FE3D8E-65EC-4F44-885E-5972D79E90BF}" type="slidenum">
              <a:rPr lang="en-US"/>
              <a:pPr>
                <a:defRPr/>
              </a:pPr>
              <a:t>‹#›</a:t>
            </a:fld>
            <a:endParaRPr lang="en-US"/>
          </a:p>
        </p:txBody>
      </p:sp>
    </p:spTree>
    <p:extLst>
      <p:ext uri="{BB962C8B-B14F-4D97-AF65-F5344CB8AC3E}">
        <p14:creationId xmlns:p14="http://schemas.microsoft.com/office/powerpoint/2010/main" val="69174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F28077-7188-48C5-8679-2287FAC952E9}" type="datetime1">
              <a:rPr lang="en-US" smtClean="0"/>
              <a:t>12/29/2017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t>12/29/2017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t>12/29/2017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t>12/29/2017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t>12/29/2017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12/29/2017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t>12/29/2017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5" name="Date Placeholder 4"/>
          <p:cNvSpPr>
            <a:spLocks noGrp="1"/>
          </p:cNvSpPr>
          <p:nvPr>
            <p:ph type="dt" sz="half" idx="10"/>
          </p:nvPr>
        </p:nvSpPr>
        <p:spPr/>
        <p:txBody>
          <a:bodyPr/>
          <a:lstStyle/>
          <a:p>
            <a:fld id="{1359EFBB-CFA1-4AA8-9123-F0B52DBD84FE}" type="datetime1">
              <a:rPr lang="en-US" smtClean="0"/>
              <a:t>12/29/2017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grpSp>
        </p:grpSp>
      </p:gr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1"/>
                </a:solidFill>
              </a:defRPr>
            </a:lvl1pPr>
          </a:lstStyle>
          <a:p>
            <a:fld id="{61146459-E3C3-4969-9224-5ED50B492D17}" type="datetime1">
              <a:rPr lang="en-US" smtClean="0"/>
              <a:t>12/29/2017</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1"/>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1"/>
                </a:solidFill>
              </a:defRPr>
            </a:lvl1pPr>
          </a:lstStyle>
          <a:p>
            <a:fld id="{401CF334-2D5C-4859-84A6-CA7E6E43FAEB}" type="slidenum">
              <a:rPr lang="en-US" smtClean="0"/>
              <a:pPr/>
              <a:t>‹#›</a:t>
            </a:fld>
            <a:endParaRPr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8"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oleObject" Target="../embeddings/oleObject4.bin"/><Relationship Id="rId3" Type="http://schemas.openxmlformats.org/officeDocument/2006/relationships/image" Target="../media/image11.png"/><Relationship Id="rId7" Type="http://schemas.openxmlformats.org/officeDocument/2006/relationships/oleObject" Target="../embeddings/oleObject1.bin"/><Relationship Id="rId12" Type="http://schemas.openxmlformats.org/officeDocument/2006/relationships/image" Target="../media/image9.e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4.png"/><Relationship Id="rId11" Type="http://schemas.openxmlformats.org/officeDocument/2006/relationships/oleObject" Target="../embeddings/oleObject3.bin"/><Relationship Id="rId5" Type="http://schemas.openxmlformats.org/officeDocument/2006/relationships/image" Target="../media/image13.png"/><Relationship Id="rId10" Type="http://schemas.openxmlformats.org/officeDocument/2006/relationships/image" Target="../media/image8.emf"/><Relationship Id="rId4" Type="http://schemas.openxmlformats.org/officeDocument/2006/relationships/image" Target="../media/image12.png"/><Relationship Id="rId9" Type="http://schemas.openxmlformats.org/officeDocument/2006/relationships/oleObject" Target="../embeddings/oleObject2.bin"/><Relationship Id="rId1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a:t>Programming for Industry</a:t>
            </a:r>
          </a:p>
          <a:p>
            <a:r>
              <a:rPr lang="en-US" dirty="0"/>
              <a:t>Lecture 16 – More Design Patterns</a:t>
            </a:r>
          </a:p>
          <a:p>
            <a:endParaRPr lang="en-US" dirty="0"/>
          </a:p>
        </p:txBody>
      </p:sp>
      <p:sp>
        <p:nvSpPr>
          <p:cNvPr id="4" name="Title 3"/>
          <p:cNvSpPr>
            <a:spLocks noGrp="1"/>
          </p:cNvSpPr>
          <p:nvPr>
            <p:ph type="ctrTitle"/>
          </p:nvPr>
        </p:nvSpPr>
        <p:spPr/>
        <p:txBody>
          <a:bodyPr/>
          <a:lstStyle/>
          <a:p>
            <a:r>
              <a:rPr lang="en-US" dirty="0"/>
              <a:t>COMPSCI 718</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NZ" altLang="en-US" dirty="0"/>
              <a:t>Swing: a model/view framework</a:t>
            </a:r>
            <a:endParaRPr lang="en-US" altLang="en-US" dirty="0"/>
          </a:p>
        </p:txBody>
      </p:sp>
      <p:sp>
        <p:nvSpPr>
          <p:cNvPr id="29702" name="Rectangle 3"/>
          <p:cNvSpPr>
            <a:spLocks noGrp="1" noChangeArrowheads="1"/>
          </p:cNvSpPr>
          <p:nvPr>
            <p:ph type="body" sz="half" idx="1"/>
          </p:nvPr>
        </p:nvSpPr>
        <p:spPr/>
        <p:txBody>
          <a:bodyPr/>
          <a:lstStyle/>
          <a:p>
            <a:r>
              <a:rPr lang="en-NZ" altLang="en-US" dirty="0"/>
              <a:t>Swing components are rooted in Observer principles</a:t>
            </a:r>
          </a:p>
          <a:p>
            <a:pPr lvl="1"/>
            <a:r>
              <a:rPr lang="en-NZ" altLang="en-US" dirty="0"/>
              <a:t>A Swing component is a view (Observer)</a:t>
            </a:r>
          </a:p>
          <a:p>
            <a:pPr lvl="1"/>
            <a:r>
              <a:rPr lang="en-NZ" altLang="en-US" dirty="0"/>
              <a:t>A Swing component is associated with a separate model (Subject)</a:t>
            </a:r>
          </a:p>
          <a:p>
            <a:pPr lvl="1"/>
            <a:r>
              <a:rPr lang="en-NZ" altLang="en-US" dirty="0"/>
              <a:t>A Swing component is any </a:t>
            </a:r>
            <a:r>
              <a:rPr lang="en-NZ" altLang="en-US" dirty="0" err="1"/>
              <a:t>JComponent</a:t>
            </a:r>
            <a:r>
              <a:rPr lang="en-NZ" altLang="en-US" dirty="0"/>
              <a:t> subclass</a:t>
            </a:r>
          </a:p>
          <a:p>
            <a:pPr lvl="2"/>
            <a:endParaRPr lang="en-NZ" altLang="en-US" dirty="0"/>
          </a:p>
          <a:p>
            <a:pPr lvl="4"/>
            <a:endParaRPr lang="en-US" altLang="en-US" dirty="0"/>
          </a:p>
        </p:txBody>
      </p:sp>
      <p:sp>
        <p:nvSpPr>
          <p:cNvPr id="25" name="Rounded Rectangle 24"/>
          <p:cNvSpPr/>
          <p:nvPr/>
        </p:nvSpPr>
        <p:spPr bwMode="auto">
          <a:xfrm>
            <a:off x="3401568" y="4657409"/>
            <a:ext cx="1271016" cy="827087"/>
          </a:xfrm>
          <a:prstGeom prst="roundRect">
            <a:avLst/>
          </a:prstGeom>
          <a:solidFill>
            <a:schemeClr val="accent3">
              <a:lumMod val="20000"/>
              <a:lumOff val="80000"/>
            </a:schemeClr>
          </a:solidFill>
          <a:ln w="9525" cap="flat" cmpd="sng" algn="ctr">
            <a:noFill/>
            <a:prstDash val="solid"/>
            <a:round/>
            <a:headEnd type="none" w="med" len="med"/>
            <a:tailEnd type="none" w="med" len="med"/>
          </a:ln>
          <a:effectLst/>
        </p:spPr>
        <p:txBody>
          <a:bodyPr anchor="ctr"/>
          <a:lstStyle/>
          <a:p>
            <a:pPr algn="ctr">
              <a:defRPr/>
            </a:pPr>
            <a:r>
              <a:rPr lang="en-NZ" sz="1400" dirty="0">
                <a:latin typeface="+mn-lt"/>
              </a:rPr>
              <a:t>Model </a:t>
            </a:r>
          </a:p>
        </p:txBody>
      </p:sp>
      <p:sp>
        <p:nvSpPr>
          <p:cNvPr id="26" name="Rounded Rectangle 25"/>
          <p:cNvSpPr/>
          <p:nvPr/>
        </p:nvSpPr>
        <p:spPr bwMode="auto">
          <a:xfrm>
            <a:off x="6958584" y="4657409"/>
            <a:ext cx="1261872" cy="827087"/>
          </a:xfrm>
          <a:prstGeom prst="roundRect">
            <a:avLst/>
          </a:prstGeom>
          <a:solidFill>
            <a:schemeClr val="accent3">
              <a:lumMod val="20000"/>
              <a:lumOff val="80000"/>
            </a:schemeClr>
          </a:solidFill>
          <a:ln w="9525" cap="flat" cmpd="sng" algn="ctr">
            <a:noFill/>
            <a:prstDash val="solid"/>
            <a:round/>
            <a:headEnd type="none" w="med" len="med"/>
            <a:tailEnd type="none" w="med" len="med"/>
          </a:ln>
          <a:effectLst/>
        </p:spPr>
        <p:txBody>
          <a:bodyPr anchor="ctr"/>
          <a:lstStyle/>
          <a:p>
            <a:pPr algn="ctr">
              <a:defRPr/>
            </a:pPr>
            <a:r>
              <a:rPr lang="en-NZ" sz="1400" dirty="0">
                <a:latin typeface="+mn-lt"/>
              </a:rPr>
              <a:t>Swing component</a:t>
            </a:r>
          </a:p>
        </p:txBody>
      </p:sp>
      <p:sp>
        <p:nvSpPr>
          <p:cNvPr id="27" name="Curved Left Arrow 26"/>
          <p:cNvSpPr>
            <a:spLocks noChangeArrowheads="1"/>
          </p:cNvSpPr>
          <p:nvPr/>
        </p:nvSpPr>
        <p:spPr bwMode="auto">
          <a:xfrm rot="5400000" flipH="1">
            <a:off x="5425325" y="2451047"/>
            <a:ext cx="706438" cy="3604684"/>
          </a:xfrm>
          <a:prstGeom prst="curvedLeftArrow">
            <a:avLst>
              <a:gd name="adj1" fmla="val 24964"/>
              <a:gd name="adj2" fmla="val 49945"/>
              <a:gd name="adj3" fmla="val 25000"/>
            </a:avLst>
          </a:prstGeom>
          <a:solidFill>
            <a:schemeClr val="accent1"/>
          </a:solidFill>
          <a:ln w="9525" algn="ctr">
            <a:noFill/>
            <a:round/>
            <a:headEnd/>
            <a:tailEnd/>
          </a:ln>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NZ" altLang="en-US"/>
          </a:p>
        </p:txBody>
      </p:sp>
      <p:sp>
        <p:nvSpPr>
          <p:cNvPr id="28" name="Curved Left Arrow 27"/>
          <p:cNvSpPr>
            <a:spLocks noChangeArrowheads="1"/>
          </p:cNvSpPr>
          <p:nvPr/>
        </p:nvSpPr>
        <p:spPr bwMode="auto">
          <a:xfrm rot="5400000" flipV="1">
            <a:off x="5426119" y="4063153"/>
            <a:ext cx="704850" cy="3604684"/>
          </a:xfrm>
          <a:prstGeom prst="curvedLeftArrow">
            <a:avLst>
              <a:gd name="adj1" fmla="val 25020"/>
              <a:gd name="adj2" fmla="val 50058"/>
              <a:gd name="adj3" fmla="val 25000"/>
            </a:avLst>
          </a:prstGeom>
          <a:solidFill>
            <a:schemeClr val="accent1"/>
          </a:solidFill>
          <a:ln w="9525" algn="ctr">
            <a:noFill/>
            <a:round/>
            <a:headEnd/>
            <a:tailEnd/>
          </a:ln>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NZ" altLang="en-US"/>
          </a:p>
        </p:txBody>
      </p:sp>
      <p:sp>
        <p:nvSpPr>
          <p:cNvPr id="29" name="TextBox 28"/>
          <p:cNvSpPr txBox="1"/>
          <p:nvPr/>
        </p:nvSpPr>
        <p:spPr>
          <a:xfrm>
            <a:off x="4802667" y="4097587"/>
            <a:ext cx="1951753" cy="738664"/>
          </a:xfrm>
          <a:prstGeom prst="rect">
            <a:avLst/>
          </a:prstGeom>
          <a:noFill/>
        </p:spPr>
        <p:txBody>
          <a:bodyPr wrap="none">
            <a:spAutoFit/>
          </a:bodyPr>
          <a:lstStyle/>
          <a:p>
            <a:pPr algn="ctr">
              <a:defRPr/>
            </a:pPr>
            <a:r>
              <a:rPr lang="en-NZ" sz="1400" dirty="0">
                <a:latin typeface="+mn-lt"/>
              </a:rPr>
              <a:t>registered-with</a:t>
            </a:r>
          </a:p>
          <a:p>
            <a:pPr algn="ctr">
              <a:defRPr/>
            </a:pPr>
            <a:endParaRPr lang="en-NZ" sz="1400" dirty="0"/>
          </a:p>
          <a:p>
            <a:pPr algn="ctr">
              <a:defRPr/>
            </a:pPr>
            <a:r>
              <a:rPr lang="en-NZ" sz="1400" dirty="0"/>
              <a:t>submits-c</a:t>
            </a:r>
            <a:r>
              <a:rPr lang="en-NZ" sz="1400" dirty="0">
                <a:latin typeface="+mn-lt"/>
              </a:rPr>
              <a:t>hange-request</a:t>
            </a:r>
          </a:p>
        </p:txBody>
      </p:sp>
      <p:sp>
        <p:nvSpPr>
          <p:cNvPr id="30" name="TextBox 29"/>
          <p:cNvSpPr txBox="1"/>
          <p:nvPr/>
        </p:nvSpPr>
        <p:spPr>
          <a:xfrm>
            <a:off x="5412097" y="5865495"/>
            <a:ext cx="732893" cy="307777"/>
          </a:xfrm>
          <a:prstGeom prst="rect">
            <a:avLst/>
          </a:prstGeom>
          <a:noFill/>
        </p:spPr>
        <p:txBody>
          <a:bodyPr wrap="none">
            <a:spAutoFit/>
          </a:bodyPr>
          <a:lstStyle/>
          <a:p>
            <a:pPr>
              <a:defRPr/>
            </a:pPr>
            <a:r>
              <a:rPr lang="en-NZ" sz="1400" dirty="0">
                <a:latin typeface="+mn-lt"/>
              </a:rPr>
              <a:t>notifies</a:t>
            </a:r>
          </a:p>
        </p:txBody>
      </p:sp>
    </p:spTree>
    <p:extLst>
      <p:ext uri="{BB962C8B-B14F-4D97-AF65-F5344CB8AC3E}">
        <p14:creationId xmlns:p14="http://schemas.microsoft.com/office/powerpoint/2010/main" val="2708188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9600" y="79379"/>
            <a:ext cx="10972800" cy="1143000"/>
          </a:xfrm>
        </p:spPr>
        <p:txBody>
          <a:bodyPr/>
          <a:lstStyle/>
          <a:p>
            <a:r>
              <a:rPr lang="en-NZ" altLang="en-US" dirty="0"/>
              <a:t>Swing components and models</a:t>
            </a:r>
            <a:endParaRPr lang="en-US" altLang="en-US" dirty="0"/>
          </a:p>
        </p:txBody>
      </p:sp>
      <p:sp>
        <p:nvSpPr>
          <p:cNvPr id="30723" name="Rectangle 3"/>
          <p:cNvSpPr>
            <a:spLocks noGrp="1" noChangeArrowheads="1"/>
          </p:cNvSpPr>
          <p:nvPr>
            <p:ph type="body" sz="half" idx="1"/>
          </p:nvPr>
        </p:nvSpPr>
        <p:spPr/>
        <p:txBody>
          <a:bodyPr/>
          <a:lstStyle/>
          <a:p>
            <a:r>
              <a:rPr lang="en-NZ" altLang="en-US" dirty="0"/>
              <a:t>For each Swing component type, there is a corresponding model interface</a:t>
            </a:r>
          </a:p>
          <a:p>
            <a:r>
              <a:rPr lang="en-NZ" altLang="en-US" dirty="0"/>
              <a:t>A </a:t>
            </a:r>
            <a:r>
              <a:rPr lang="en-NZ" altLang="en-US" dirty="0" err="1"/>
              <a:t>JComponent</a:t>
            </a:r>
            <a:r>
              <a:rPr lang="en-NZ" altLang="en-US" dirty="0"/>
              <a:t> will work with any object whose class implements its model interface</a:t>
            </a:r>
          </a:p>
          <a:p>
            <a:r>
              <a:rPr lang="en-NZ" altLang="en-US" dirty="0"/>
              <a:t>The model interfaces differ – but the model/view principles are common</a:t>
            </a:r>
            <a:endParaRPr lang="en-US" altLang="en-US" dirty="0"/>
          </a:p>
        </p:txBody>
      </p:sp>
      <p:pic>
        <p:nvPicPr>
          <p:cNvPr id="13" name="Picture 4" descr="Tabl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182" y="1360234"/>
            <a:ext cx="22002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descr="Combo box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2182" y="2657221"/>
            <a:ext cx="168592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 descr="JList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3619" y="5463921"/>
            <a:ext cx="10382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Tree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2182" y="4024059"/>
            <a:ext cx="12096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 name="Object 2"/>
          <p:cNvGraphicFramePr>
            <a:graphicFrameLocks noChangeAspect="1"/>
          </p:cNvGraphicFramePr>
          <p:nvPr>
            <p:extLst/>
          </p:nvPr>
        </p:nvGraphicFramePr>
        <p:xfrm>
          <a:off x="8619744" y="2657221"/>
          <a:ext cx="3033713" cy="812800"/>
        </p:xfrm>
        <a:graphic>
          <a:graphicData uri="http://schemas.openxmlformats.org/presentationml/2006/ole">
            <mc:AlternateContent xmlns:mc="http://schemas.openxmlformats.org/markup-compatibility/2006">
              <mc:Choice xmlns:v="urn:schemas-microsoft-com:vml" Requires="v">
                <p:oleObj spid="_x0000_s1194" name="Visio" r:id="rId7" imgW="2018852" imgH="541867" progId="Visio.Drawing.11">
                  <p:embed/>
                </p:oleObj>
              </mc:Choice>
              <mc:Fallback>
                <p:oleObj name="Visio" r:id="rId7" imgW="2018852" imgH="541867"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19744" y="2657221"/>
                        <a:ext cx="303371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3"/>
          <p:cNvGraphicFramePr>
            <a:graphicFrameLocks noChangeAspect="1"/>
          </p:cNvGraphicFramePr>
          <p:nvPr>
            <p:extLst/>
          </p:nvPr>
        </p:nvGraphicFramePr>
        <p:xfrm>
          <a:off x="9124569" y="5394071"/>
          <a:ext cx="2516188" cy="812800"/>
        </p:xfrm>
        <a:graphic>
          <a:graphicData uri="http://schemas.openxmlformats.org/presentationml/2006/ole">
            <mc:AlternateContent xmlns:mc="http://schemas.openxmlformats.org/markup-compatibility/2006">
              <mc:Choice xmlns:v="urn:schemas-microsoft-com:vml" Requires="v">
                <p:oleObj spid="_x0000_s1195" name="Visio" r:id="rId9" imgW="1674248" imgH="541867" progId="Visio.Drawing.11">
                  <p:embed/>
                </p:oleObj>
              </mc:Choice>
              <mc:Fallback>
                <p:oleObj name="Visio" r:id="rId9" imgW="1674248" imgH="541867"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24569" y="5394071"/>
                        <a:ext cx="2516188"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4"/>
          <p:cNvGraphicFramePr>
            <a:graphicFrameLocks noChangeAspect="1"/>
          </p:cNvGraphicFramePr>
          <p:nvPr>
            <p:extLst/>
          </p:nvPr>
        </p:nvGraphicFramePr>
        <p:xfrm>
          <a:off x="9053132" y="4097084"/>
          <a:ext cx="2590800" cy="812800"/>
        </p:xfrm>
        <a:graphic>
          <a:graphicData uri="http://schemas.openxmlformats.org/presentationml/2006/ole">
            <mc:AlternateContent xmlns:mc="http://schemas.openxmlformats.org/markup-compatibility/2006">
              <mc:Choice xmlns:v="urn:schemas-microsoft-com:vml" Requires="v">
                <p:oleObj spid="_x0000_s1196" name="Visio" r:id="rId11" imgW="1725168" imgH="541867" progId="Visio.Drawing.11">
                  <p:embed/>
                </p:oleObj>
              </mc:Choice>
              <mc:Fallback>
                <p:oleObj name="Visio" r:id="rId11" imgW="1725168" imgH="541867" progId="Visio.Drawing.11">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53132" y="4097084"/>
                        <a:ext cx="2590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5"/>
          <p:cNvGraphicFramePr>
            <a:graphicFrameLocks noChangeAspect="1"/>
          </p:cNvGraphicFramePr>
          <p:nvPr>
            <p:extLst/>
          </p:nvPr>
        </p:nvGraphicFramePr>
        <p:xfrm>
          <a:off x="8980107" y="1361821"/>
          <a:ext cx="2659062" cy="812800"/>
        </p:xfrm>
        <a:graphic>
          <a:graphicData uri="http://schemas.openxmlformats.org/presentationml/2006/ole">
            <mc:AlternateContent xmlns:mc="http://schemas.openxmlformats.org/markup-compatibility/2006">
              <mc:Choice xmlns:v="urn:schemas-microsoft-com:vml" Requires="v">
                <p:oleObj spid="_x0000_s1197" name="Visio" r:id="rId13" imgW="1770350" imgH="541867" progId="Visio.Drawing.11">
                  <p:embed/>
                </p:oleObj>
              </mc:Choice>
              <mc:Fallback>
                <p:oleObj name="Visio" r:id="rId13" imgW="1770350" imgH="541867" progId="Visio.Drawing.11">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80107" y="1361821"/>
                        <a:ext cx="2659062"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8103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7775"/>
            <a:ext cx="10972800" cy="1143000"/>
          </a:xfrm>
        </p:spPr>
        <p:txBody>
          <a:bodyPr/>
          <a:lstStyle/>
          <a:p>
            <a:r>
              <a:rPr lang="en-NZ" dirty="0"/>
              <a:t>A Multiview text editor</a:t>
            </a:r>
            <a:endParaRPr lang="en-GB" dirty="0"/>
          </a:p>
        </p:txBody>
      </p:sp>
      <p:sp>
        <p:nvSpPr>
          <p:cNvPr id="4" name="Content Placeholder 3"/>
          <p:cNvSpPr>
            <a:spLocks noGrp="1"/>
          </p:cNvSpPr>
          <p:nvPr>
            <p:ph sz="half" idx="1"/>
          </p:nvPr>
        </p:nvSpPr>
        <p:spPr/>
        <p:txBody>
          <a:bodyPr>
            <a:normAutofit lnSpcReduction="10000"/>
          </a:bodyPr>
          <a:lstStyle/>
          <a:p>
            <a:r>
              <a:rPr lang="en-NZ" dirty="0"/>
              <a:t>How might you develop a </a:t>
            </a:r>
            <a:r>
              <a:rPr lang="en-NZ" dirty="0" err="1"/>
              <a:t>multiview</a:t>
            </a:r>
            <a:r>
              <a:rPr lang="en-NZ" dirty="0"/>
              <a:t> text editor using Model View concepts? </a:t>
            </a:r>
          </a:p>
          <a:p>
            <a:endParaRPr lang="en-NZ" dirty="0"/>
          </a:p>
          <a:p>
            <a:pPr lvl="1"/>
            <a:r>
              <a:rPr lang="en-NZ" dirty="0"/>
              <a:t>Swing provides an interface named Document; implementations, e.g. </a:t>
            </a:r>
            <a:r>
              <a:rPr lang="en-NZ" dirty="0" err="1"/>
              <a:t>PlainDocument</a:t>
            </a:r>
            <a:r>
              <a:rPr lang="en-NZ" dirty="0"/>
              <a:t>, store document text</a:t>
            </a:r>
          </a:p>
          <a:p>
            <a:pPr lvl="1"/>
            <a:r>
              <a:rPr lang="en-NZ" dirty="0" err="1"/>
              <a:t>JTextArea</a:t>
            </a:r>
            <a:r>
              <a:rPr lang="en-NZ" dirty="0"/>
              <a:t> is a multiline Swing component for editing and displaying text</a:t>
            </a:r>
            <a:endParaRPr lang="en-GB" dirty="0"/>
          </a:p>
        </p:txBody>
      </p:sp>
      <p:sp>
        <p:nvSpPr>
          <p:cNvPr id="5" name="Content Placeholder 4"/>
          <p:cNvSpPr>
            <a:spLocks noGrp="1"/>
          </p:cNvSpPr>
          <p:nvPr>
            <p:ph sz="half" idx="2"/>
          </p:nvPr>
        </p:nvSpPr>
        <p:spPr/>
        <p:txBody>
          <a:bodyPr>
            <a:normAutofit/>
          </a:bodyPr>
          <a:lstStyle/>
          <a:p>
            <a:endParaRPr lang="en-GB"/>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919" y="1175766"/>
            <a:ext cx="5734050"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655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a:xfrm>
            <a:off x="681519" y="131595"/>
            <a:ext cx="11074400" cy="1143000"/>
          </a:xfrm>
        </p:spPr>
        <p:txBody>
          <a:bodyPr>
            <a:normAutofit/>
          </a:bodyPr>
          <a:lstStyle/>
          <a:p>
            <a:r>
              <a:rPr lang="en-US" altLang="en-US" dirty="0"/>
              <a:t>A Multiview text editor</a:t>
            </a:r>
          </a:p>
        </p:txBody>
      </p:sp>
      <p:sp>
        <p:nvSpPr>
          <p:cNvPr id="10246" name="Text Box 10"/>
          <p:cNvSpPr txBox="1">
            <a:spLocks noChangeArrowheads="1"/>
          </p:cNvSpPr>
          <p:nvPr/>
        </p:nvSpPr>
        <p:spPr bwMode="auto">
          <a:xfrm>
            <a:off x="1341177" y="6168346"/>
            <a:ext cx="13719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ltLang="en-US" sz="1400" dirty="0" err="1">
                <a:latin typeface="+mn-lt"/>
              </a:rPr>
              <a:t>JTextArea</a:t>
            </a:r>
            <a:r>
              <a:rPr lang="en-US" altLang="en-US" sz="1400" dirty="0">
                <a:latin typeface="+mn-lt"/>
              </a:rPr>
              <a:t> (</a:t>
            </a:r>
            <a:r>
              <a:rPr lang="en-US" altLang="en-US" sz="1400" b="1" dirty="0">
                <a:solidFill>
                  <a:srgbClr val="0070C0"/>
                </a:solidFill>
                <a:latin typeface="+mn-lt"/>
              </a:rPr>
              <a:t>view</a:t>
            </a:r>
            <a:r>
              <a:rPr lang="en-US" altLang="en-US" sz="1400" dirty="0">
                <a:latin typeface="+mn-lt"/>
              </a:rPr>
              <a:t>)</a:t>
            </a:r>
          </a:p>
        </p:txBody>
      </p:sp>
      <p:pic>
        <p:nvPicPr>
          <p:cNvPr id="10247" name="Picture 13" descr="MPj0402776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2331" y="3762102"/>
            <a:ext cx="2135717"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Text Box 14"/>
          <p:cNvSpPr txBox="1">
            <a:spLocks noChangeArrowheads="1"/>
          </p:cNvSpPr>
          <p:nvPr/>
        </p:nvSpPr>
        <p:spPr bwMode="auto">
          <a:xfrm>
            <a:off x="9356192" y="5049858"/>
            <a:ext cx="15679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ltLang="en-US" sz="1400" dirty="0">
                <a:latin typeface="+mn-lt"/>
              </a:rPr>
              <a:t>Document (</a:t>
            </a:r>
            <a:r>
              <a:rPr lang="en-US" altLang="en-US" sz="1400" b="1" dirty="0">
                <a:solidFill>
                  <a:srgbClr val="0066FF"/>
                </a:solidFill>
                <a:latin typeface="+mn-lt"/>
              </a:rPr>
              <a:t>model</a:t>
            </a:r>
            <a:r>
              <a:rPr lang="en-US" altLang="en-US" sz="1400" dirty="0">
                <a:latin typeface="+mn-lt"/>
              </a:rPr>
              <a:t>)</a:t>
            </a:r>
          </a:p>
        </p:txBody>
      </p:sp>
      <p:cxnSp>
        <p:nvCxnSpPr>
          <p:cNvPr id="10250" name="AutoShape 15"/>
          <p:cNvCxnSpPr>
            <a:cxnSpLocks noChangeShapeType="1"/>
            <a:endCxn id="10248" idx="2"/>
          </p:cNvCxnSpPr>
          <p:nvPr/>
        </p:nvCxnSpPr>
        <p:spPr bwMode="auto">
          <a:xfrm flipV="1">
            <a:off x="4480560" y="5357635"/>
            <a:ext cx="5659629" cy="720951"/>
          </a:xfrm>
          <a:prstGeom prst="curved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0251" name="AutoShape 16"/>
          <p:cNvCxnSpPr>
            <a:cxnSpLocks noChangeShapeType="1"/>
            <a:stCxn id="10247" idx="1"/>
          </p:cNvCxnSpPr>
          <p:nvPr/>
        </p:nvCxnSpPr>
        <p:spPr bwMode="auto">
          <a:xfrm rot="10800000">
            <a:off x="3365107" y="4250016"/>
            <a:ext cx="5707224" cy="160580"/>
          </a:xfrm>
          <a:prstGeom prst="curvedConnector4">
            <a:avLst>
              <a:gd name="adj1" fmla="val 29399"/>
              <a:gd name="adj2" fmla="val 242359"/>
            </a:avLst>
          </a:prstGeom>
          <a:noFill/>
          <a:ln w="38100">
            <a:solidFill>
              <a:schemeClr val="tx1"/>
            </a:solidFill>
            <a:prstDash val="dash"/>
            <a:round/>
            <a:headEnd/>
            <a:tailEnd type="stealth" w="lg" len="lg"/>
          </a:ln>
          <a:extLst>
            <a:ext uri="{909E8E84-426E-40DD-AFC4-6F175D3DCCD1}">
              <a14:hiddenFill xmlns:a14="http://schemas.microsoft.com/office/drawing/2010/main">
                <a:noFill/>
              </a14:hiddenFill>
            </a:ext>
          </a:extLst>
        </p:spPr>
      </p:cxnSp>
      <p:sp>
        <p:nvSpPr>
          <p:cNvPr id="10252" name="Text Box 17"/>
          <p:cNvSpPr txBox="1">
            <a:spLocks noChangeArrowheads="1"/>
          </p:cNvSpPr>
          <p:nvPr/>
        </p:nvSpPr>
        <p:spPr bwMode="auto">
          <a:xfrm>
            <a:off x="6611828" y="5532430"/>
            <a:ext cx="12202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ltLang="en-US" sz="1400" dirty="0" err="1">
                <a:latin typeface="+mn-lt"/>
              </a:rPr>
              <a:t>insertString</a:t>
            </a:r>
            <a:r>
              <a:rPr lang="en-US" altLang="en-US" sz="1400" dirty="0">
                <a:latin typeface="+mn-lt"/>
              </a:rPr>
              <a:t>( )</a:t>
            </a:r>
          </a:p>
        </p:txBody>
      </p:sp>
      <p:sp>
        <p:nvSpPr>
          <p:cNvPr id="10253" name="Text Box 18"/>
          <p:cNvSpPr txBox="1">
            <a:spLocks noChangeArrowheads="1"/>
          </p:cNvSpPr>
          <p:nvPr/>
        </p:nvSpPr>
        <p:spPr bwMode="auto">
          <a:xfrm>
            <a:off x="5673085" y="3207891"/>
            <a:ext cx="12919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ltLang="en-US" sz="1400" dirty="0" err="1">
                <a:latin typeface="+mn-lt"/>
              </a:rPr>
              <a:t>insertUpdate</a:t>
            </a:r>
            <a:r>
              <a:rPr lang="en-US" altLang="en-US" sz="1400" dirty="0">
                <a:latin typeface="+mn-lt"/>
              </a:rPr>
              <a:t>( )</a:t>
            </a:r>
          </a:p>
        </p:txBody>
      </p:sp>
      <p:pic>
        <p:nvPicPr>
          <p:cNvPr id="2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 r="74032" b="68347"/>
          <a:stretch/>
        </p:blipFill>
        <p:spPr bwMode="auto">
          <a:xfrm>
            <a:off x="1267466" y="1429212"/>
            <a:ext cx="3060137" cy="1731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 Box 10"/>
          <p:cNvSpPr txBox="1">
            <a:spLocks noChangeArrowheads="1"/>
          </p:cNvSpPr>
          <p:nvPr/>
        </p:nvSpPr>
        <p:spPr bwMode="auto">
          <a:xfrm>
            <a:off x="1402949" y="3265542"/>
            <a:ext cx="13719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ltLang="en-US" sz="1400" dirty="0" err="1">
                <a:latin typeface="+mn-lt"/>
              </a:rPr>
              <a:t>JTextArea</a:t>
            </a:r>
            <a:r>
              <a:rPr lang="en-US" altLang="en-US" sz="1400" dirty="0">
                <a:latin typeface="+mn-lt"/>
              </a:rPr>
              <a:t> (</a:t>
            </a:r>
            <a:r>
              <a:rPr lang="en-US" altLang="en-US" sz="1400" b="1" dirty="0">
                <a:solidFill>
                  <a:srgbClr val="0070C0"/>
                </a:solidFill>
                <a:latin typeface="+mn-lt"/>
              </a:rPr>
              <a:t>view</a:t>
            </a:r>
            <a:r>
              <a:rPr lang="en-US" altLang="en-US" sz="1400" dirty="0">
                <a:latin typeface="+mn-lt"/>
              </a:rPr>
              <a:t>)</a:t>
            </a:r>
          </a:p>
        </p:txBody>
      </p:sp>
      <p:cxnSp>
        <p:nvCxnSpPr>
          <p:cNvPr id="28" name="AutoShape 16"/>
          <p:cNvCxnSpPr>
            <a:cxnSpLocks noChangeShapeType="1"/>
            <a:stCxn id="10247" idx="1"/>
          </p:cNvCxnSpPr>
          <p:nvPr/>
        </p:nvCxnSpPr>
        <p:spPr bwMode="auto">
          <a:xfrm rot="10800000">
            <a:off x="5778316" y="2283316"/>
            <a:ext cx="3294017" cy="2127280"/>
          </a:xfrm>
          <a:prstGeom prst="curvedConnector3">
            <a:avLst>
              <a:gd name="adj1" fmla="val 50000"/>
            </a:avLst>
          </a:prstGeom>
          <a:noFill/>
          <a:ln w="38100">
            <a:solidFill>
              <a:schemeClr val="tx1"/>
            </a:solidFill>
            <a:prstDash val="dash"/>
            <a:round/>
            <a:headEnd/>
            <a:tailEnd type="stealth" w="lg" len="lg"/>
          </a:ln>
          <a:extLst>
            <a:ext uri="{909E8E84-426E-40DD-AFC4-6F175D3DCCD1}">
              <a14:hiddenFill xmlns:a14="http://schemas.microsoft.com/office/drawing/2010/main">
                <a:noFill/>
              </a14:hiddenFill>
            </a:ext>
          </a:extLst>
        </p:spPr>
      </p:cxnSp>
      <p:pic>
        <p:nvPicPr>
          <p:cNvPr id="3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48815" r="25398" b="68348"/>
          <a:stretch/>
        </p:blipFill>
        <p:spPr bwMode="auto">
          <a:xfrm>
            <a:off x="1222817" y="4347427"/>
            <a:ext cx="3038784" cy="1731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 Box 17"/>
          <p:cNvSpPr txBox="1">
            <a:spLocks noChangeArrowheads="1"/>
          </p:cNvSpPr>
          <p:nvPr/>
        </p:nvSpPr>
        <p:spPr bwMode="auto">
          <a:xfrm>
            <a:off x="5477611" y="6168346"/>
            <a:ext cx="54465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ltLang="en-US" sz="1400" dirty="0">
                <a:latin typeface="+mn-lt"/>
              </a:rPr>
              <a:t>1. Using the </a:t>
            </a:r>
            <a:r>
              <a:rPr lang="en-US" altLang="en-US" sz="1400" dirty="0" err="1">
                <a:latin typeface="+mn-lt"/>
              </a:rPr>
              <a:t>JTextArea</a:t>
            </a:r>
            <a:r>
              <a:rPr lang="en-US" altLang="en-US" sz="1400" dirty="0">
                <a:latin typeface="+mn-lt"/>
              </a:rPr>
              <a:t>, the user enters a character. The character is not yet visible. The view makes an </a:t>
            </a:r>
            <a:r>
              <a:rPr lang="en-US" altLang="en-US" sz="1400" dirty="0" err="1">
                <a:latin typeface="+mn-lt"/>
              </a:rPr>
              <a:t>insertString</a:t>
            </a:r>
            <a:r>
              <a:rPr lang="en-US" altLang="en-US" sz="1400" dirty="0">
                <a:latin typeface="+mn-lt"/>
              </a:rPr>
              <a:t>() call on the model.</a:t>
            </a:r>
          </a:p>
        </p:txBody>
      </p:sp>
      <p:sp>
        <p:nvSpPr>
          <p:cNvPr id="27" name="Text Box 17"/>
          <p:cNvSpPr txBox="1">
            <a:spLocks noChangeArrowheads="1"/>
          </p:cNvSpPr>
          <p:nvPr/>
        </p:nvSpPr>
        <p:spPr bwMode="auto">
          <a:xfrm>
            <a:off x="8080449" y="2249012"/>
            <a:ext cx="356562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ltLang="en-US" sz="1400" dirty="0">
                <a:latin typeface="+mn-lt"/>
              </a:rPr>
              <a:t>2. The model updates its state. It then broadcasts to its registered views a change notification message – via </a:t>
            </a:r>
            <a:r>
              <a:rPr lang="en-US" altLang="en-US" sz="1400" dirty="0" err="1">
                <a:latin typeface="+mn-lt"/>
              </a:rPr>
              <a:t>insertUpdate</a:t>
            </a:r>
            <a:r>
              <a:rPr lang="en-US" altLang="en-US" sz="1400" dirty="0">
                <a:latin typeface="+mn-lt"/>
              </a:rPr>
              <a:t>(). The details of the change are described and pushed out as a </a:t>
            </a:r>
            <a:r>
              <a:rPr lang="en-US" altLang="en-US" sz="1400" dirty="0" err="1">
                <a:latin typeface="+mn-lt"/>
              </a:rPr>
              <a:t>DocumentEvent</a:t>
            </a:r>
            <a:r>
              <a:rPr lang="en-US" altLang="en-US" sz="1400" dirty="0">
                <a:latin typeface="+mn-lt"/>
              </a:rPr>
              <a:t> parameter.</a:t>
            </a:r>
          </a:p>
        </p:txBody>
      </p:sp>
    </p:spTree>
    <p:extLst>
      <p:ext uri="{BB962C8B-B14F-4D97-AF65-F5344CB8AC3E}">
        <p14:creationId xmlns:p14="http://schemas.microsoft.com/office/powerpoint/2010/main" val="216943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p:bldP spid="10253" grpId="0"/>
      <p:bldP spid="22"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p:cNvSpPr/>
          <p:nvPr/>
        </p:nvSpPr>
        <p:spPr>
          <a:xfrm>
            <a:off x="592975" y="3533422"/>
            <a:ext cx="7647914" cy="1117600"/>
          </a:xfrm>
          <a:prstGeom prst="roundRect">
            <a:avLst/>
          </a:prstGeom>
          <a:solidFill>
            <a:schemeClr val="accent5">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2" name="Title 1"/>
          <p:cNvSpPr>
            <a:spLocks noGrp="1"/>
          </p:cNvSpPr>
          <p:nvPr>
            <p:ph type="title"/>
          </p:nvPr>
        </p:nvSpPr>
        <p:spPr>
          <a:xfrm>
            <a:off x="592975" y="388204"/>
            <a:ext cx="11074400" cy="1143000"/>
          </a:xfrm>
        </p:spPr>
        <p:txBody>
          <a:bodyPr/>
          <a:lstStyle/>
          <a:p>
            <a:r>
              <a:rPr lang="en-NZ" dirty="0"/>
              <a:t>A </a:t>
            </a:r>
            <a:r>
              <a:rPr lang="en-NZ" dirty="0" err="1"/>
              <a:t>multiview</a:t>
            </a:r>
            <a:r>
              <a:rPr lang="en-NZ" dirty="0"/>
              <a:t> text editor</a:t>
            </a:r>
            <a:endParaRPr lang="en-GB" dirty="0"/>
          </a:p>
        </p:txBody>
      </p:sp>
      <p:sp>
        <p:nvSpPr>
          <p:cNvPr id="3" name="Rectangle 1"/>
          <p:cNvSpPr>
            <a:spLocks noChangeArrowheads="1"/>
          </p:cNvSpPr>
          <p:nvPr/>
        </p:nvSpPr>
        <p:spPr bwMode="auto">
          <a:xfrm>
            <a:off x="592975" y="1531204"/>
            <a:ext cx="8991292" cy="3203521"/>
          </a:xfrm>
          <a:prstGeom prst="rect">
            <a:avLst/>
          </a:prstGeom>
          <a:noFill/>
          <a:ln>
            <a:noFill/>
          </a:ln>
          <a:effec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Create a PlainDocument to use as the model.</a:t>
            </a:r>
            <a:br>
              <a:rPr kumimoji="0" lang="en-US" altLang="en-US"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_model </a:t>
            </a:r>
            <a:r>
              <a:rPr kumimoji="0" lang="en-US" altLang="en-US"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PlainDocument()</a:t>
            </a:r>
            <a:r>
              <a:rPr kumimoji="0" lang="en-US" altLang="en-US"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Create the JTextAreas which will be used as the text editors</a:t>
            </a:r>
            <a:br>
              <a:rPr kumimoji="0" lang="en-US" altLang="en-US"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_view1 </a:t>
            </a:r>
            <a:r>
              <a:rPr kumimoji="0" lang="en-US" altLang="en-US"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JTextArea()</a:t>
            </a:r>
            <a:r>
              <a:rPr kumimoji="0" lang="en-US" altLang="en-US"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_view2 </a:t>
            </a:r>
            <a:r>
              <a:rPr kumimoji="0" lang="en-US" altLang="en-US"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JTextArea()</a:t>
            </a:r>
            <a:r>
              <a:rPr kumimoji="0" lang="en-US" altLang="en-US"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Set the document of both editors to the same model.</a:t>
            </a:r>
            <a:br>
              <a:rPr kumimoji="0" lang="en-US" altLang="en-US"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_view1</a:t>
            </a:r>
            <a:r>
              <a:rPr kumimoji="0" lang="en-US" altLang="en-US"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.setDocument(</a:t>
            </a:r>
            <a:r>
              <a:rPr kumimoji="0" lang="en-US" altLang="en-US"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_model</a:t>
            </a:r>
            <a:r>
              <a:rPr kumimoji="0" lang="en-US" altLang="en-US"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_view2</a:t>
            </a:r>
            <a:r>
              <a:rPr kumimoji="0" lang="en-US" altLang="en-US"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.setDocument(</a:t>
            </a:r>
            <a:r>
              <a:rPr kumimoji="0" lang="en-US" altLang="en-US"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_model</a:t>
            </a:r>
            <a:r>
              <a:rPr kumimoji="0" lang="en-US" altLang="en-US"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581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07" y="188640"/>
            <a:ext cx="10363200" cy="822920"/>
          </a:xfrm>
        </p:spPr>
        <p:txBody>
          <a:bodyPr>
            <a:normAutofit fontScale="90000"/>
          </a:bodyPr>
          <a:lstStyle/>
          <a:p>
            <a:r>
              <a:rPr lang="en-NZ" dirty="0"/>
              <a:t>Swing Table classes and interfaces</a:t>
            </a:r>
            <a:endParaRPr lang="en-GB" dirty="0"/>
          </a:p>
        </p:txBody>
      </p:sp>
      <p:sp>
        <p:nvSpPr>
          <p:cNvPr id="4" name="Text Box 4"/>
          <p:cNvSpPr txBox="1">
            <a:spLocks noChangeArrowheads="1"/>
          </p:cNvSpPr>
          <p:nvPr/>
        </p:nvSpPr>
        <p:spPr bwMode="auto">
          <a:xfrm>
            <a:off x="5874100" y="2619200"/>
            <a:ext cx="5288706"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NZ" altLang="en-US" sz="1200" dirty="0">
                <a:latin typeface="Consolas" panose="020B0609020204030204" pitchFamily="49" charset="0"/>
              </a:rPr>
              <a:t>&lt;&lt; interface &gt;&gt;</a:t>
            </a:r>
          </a:p>
          <a:p>
            <a:pPr algn="ctr"/>
            <a:r>
              <a:rPr lang="en-NZ" altLang="en-US" sz="1200" dirty="0" err="1">
                <a:latin typeface="Consolas" panose="020B0609020204030204" pitchFamily="49" charset="0"/>
              </a:rPr>
              <a:t>TableModel</a:t>
            </a:r>
            <a:endParaRPr lang="en-NZ" altLang="en-US" sz="1200" dirty="0">
              <a:latin typeface="Consolas" panose="020B0609020204030204" pitchFamily="49" charset="0"/>
            </a:endParaRPr>
          </a:p>
          <a:p>
            <a:endParaRPr lang="en-NZ" altLang="en-US" sz="1200" dirty="0">
              <a:latin typeface="Consolas" panose="020B0609020204030204" pitchFamily="49" charset="0"/>
            </a:endParaRPr>
          </a:p>
          <a:p>
            <a:r>
              <a:rPr lang="en-NZ" altLang="en-US" sz="1200" dirty="0" err="1">
                <a:solidFill>
                  <a:schemeClr val="accent1"/>
                </a:solidFill>
                <a:latin typeface="Consolas" panose="020B0609020204030204" pitchFamily="49" charset="0"/>
              </a:rPr>
              <a:t>addTableModelListener</a:t>
            </a:r>
            <a:r>
              <a:rPr lang="en-NZ" altLang="en-US" sz="1200" dirty="0">
                <a:solidFill>
                  <a:schemeClr val="accent1"/>
                </a:solidFill>
                <a:latin typeface="Consolas" panose="020B0609020204030204" pitchFamily="49" charset="0"/>
              </a:rPr>
              <a:t>( l : </a:t>
            </a:r>
            <a:r>
              <a:rPr lang="en-NZ" altLang="en-US" sz="1200" dirty="0" err="1">
                <a:solidFill>
                  <a:schemeClr val="accent1"/>
                </a:solidFill>
                <a:latin typeface="Consolas" panose="020B0609020204030204" pitchFamily="49" charset="0"/>
              </a:rPr>
              <a:t>TableModelListener</a:t>
            </a:r>
            <a:r>
              <a:rPr lang="en-NZ" altLang="en-US" sz="1200" dirty="0">
                <a:solidFill>
                  <a:schemeClr val="accent1"/>
                </a:solidFill>
                <a:latin typeface="Consolas" panose="020B0609020204030204" pitchFamily="49" charset="0"/>
              </a:rPr>
              <a:t> ) : void</a:t>
            </a:r>
          </a:p>
          <a:p>
            <a:r>
              <a:rPr lang="en-NZ" altLang="en-US" sz="1200" dirty="0" err="1">
                <a:solidFill>
                  <a:srgbClr val="0033CC"/>
                </a:solidFill>
                <a:latin typeface="Consolas" panose="020B0609020204030204" pitchFamily="49" charset="0"/>
              </a:rPr>
              <a:t>getColumnCount</a:t>
            </a:r>
            <a:r>
              <a:rPr lang="en-NZ" altLang="en-US" sz="1200" dirty="0">
                <a:solidFill>
                  <a:srgbClr val="0033CC"/>
                </a:solidFill>
                <a:latin typeface="Consolas" panose="020B0609020204030204" pitchFamily="49" charset="0"/>
              </a:rPr>
              <a:t>( ) : </a:t>
            </a:r>
            <a:r>
              <a:rPr lang="en-NZ" altLang="en-US" sz="1200" dirty="0" err="1">
                <a:solidFill>
                  <a:srgbClr val="0033CC"/>
                </a:solidFill>
                <a:latin typeface="Consolas" panose="020B0609020204030204" pitchFamily="49" charset="0"/>
              </a:rPr>
              <a:t>int</a:t>
            </a:r>
            <a:endParaRPr lang="en-NZ" altLang="en-US" sz="1200" dirty="0">
              <a:solidFill>
                <a:srgbClr val="0033CC"/>
              </a:solidFill>
              <a:latin typeface="Consolas" panose="020B0609020204030204" pitchFamily="49" charset="0"/>
            </a:endParaRPr>
          </a:p>
          <a:p>
            <a:r>
              <a:rPr lang="en-NZ" altLang="en-US" sz="1200" dirty="0" err="1">
                <a:solidFill>
                  <a:srgbClr val="0033CC"/>
                </a:solidFill>
                <a:latin typeface="Consolas" panose="020B0609020204030204" pitchFamily="49" charset="0"/>
              </a:rPr>
              <a:t>getRowCount</a:t>
            </a:r>
            <a:r>
              <a:rPr lang="en-NZ" altLang="en-US" sz="1200" dirty="0">
                <a:solidFill>
                  <a:srgbClr val="0033CC"/>
                </a:solidFill>
                <a:latin typeface="Consolas" panose="020B0609020204030204" pitchFamily="49" charset="0"/>
              </a:rPr>
              <a:t>( ) : </a:t>
            </a:r>
            <a:r>
              <a:rPr lang="en-NZ" altLang="en-US" sz="1200" dirty="0" err="1">
                <a:solidFill>
                  <a:srgbClr val="0033CC"/>
                </a:solidFill>
                <a:latin typeface="Consolas" panose="020B0609020204030204" pitchFamily="49" charset="0"/>
              </a:rPr>
              <a:t>int</a:t>
            </a:r>
            <a:endParaRPr lang="en-NZ" altLang="en-US" sz="1200" dirty="0">
              <a:solidFill>
                <a:srgbClr val="0033CC"/>
              </a:solidFill>
              <a:latin typeface="Consolas" panose="020B0609020204030204" pitchFamily="49" charset="0"/>
            </a:endParaRPr>
          </a:p>
          <a:p>
            <a:r>
              <a:rPr lang="en-NZ" altLang="en-US" sz="1200" dirty="0" err="1">
                <a:solidFill>
                  <a:srgbClr val="0033CC"/>
                </a:solidFill>
                <a:latin typeface="Consolas" panose="020B0609020204030204" pitchFamily="49" charset="0"/>
              </a:rPr>
              <a:t>getValueAt</a:t>
            </a:r>
            <a:r>
              <a:rPr lang="en-NZ" altLang="en-US" sz="1200" dirty="0">
                <a:solidFill>
                  <a:srgbClr val="0033CC"/>
                </a:solidFill>
                <a:latin typeface="Consolas" panose="020B0609020204030204" pitchFamily="49" charset="0"/>
              </a:rPr>
              <a:t>( row : </a:t>
            </a:r>
            <a:r>
              <a:rPr lang="en-NZ" altLang="en-US" sz="1200" dirty="0" err="1">
                <a:solidFill>
                  <a:srgbClr val="0033CC"/>
                </a:solidFill>
                <a:latin typeface="Consolas" panose="020B0609020204030204" pitchFamily="49" charset="0"/>
              </a:rPr>
              <a:t>int</a:t>
            </a:r>
            <a:r>
              <a:rPr lang="en-NZ" altLang="en-US" sz="1200" dirty="0">
                <a:solidFill>
                  <a:srgbClr val="0033CC"/>
                </a:solidFill>
                <a:latin typeface="Consolas" panose="020B0609020204030204" pitchFamily="49" charset="0"/>
              </a:rPr>
              <a:t>, col : </a:t>
            </a:r>
            <a:r>
              <a:rPr lang="en-NZ" altLang="en-US" sz="1200" dirty="0" err="1">
                <a:solidFill>
                  <a:srgbClr val="0033CC"/>
                </a:solidFill>
                <a:latin typeface="Consolas" panose="020B0609020204030204" pitchFamily="49" charset="0"/>
              </a:rPr>
              <a:t>int</a:t>
            </a:r>
            <a:r>
              <a:rPr lang="en-NZ" altLang="en-US" sz="1200" dirty="0">
                <a:solidFill>
                  <a:srgbClr val="0033CC"/>
                </a:solidFill>
                <a:latin typeface="Consolas" panose="020B0609020204030204" pitchFamily="49" charset="0"/>
              </a:rPr>
              <a:t> ) : Object</a:t>
            </a:r>
          </a:p>
          <a:p>
            <a:r>
              <a:rPr lang="en-NZ" altLang="en-US" sz="1200" dirty="0" err="1">
                <a:solidFill>
                  <a:srgbClr val="FF00FF"/>
                </a:solidFill>
                <a:latin typeface="Consolas" panose="020B0609020204030204" pitchFamily="49" charset="0"/>
              </a:rPr>
              <a:t>isCellEditable</a:t>
            </a:r>
            <a:r>
              <a:rPr lang="en-NZ" altLang="en-US" sz="1200" dirty="0">
                <a:solidFill>
                  <a:srgbClr val="FF00FF"/>
                </a:solidFill>
                <a:latin typeface="Consolas" panose="020B0609020204030204" pitchFamily="49" charset="0"/>
              </a:rPr>
              <a:t>(  row : </a:t>
            </a:r>
            <a:r>
              <a:rPr lang="en-NZ" altLang="en-US" sz="1200" dirty="0" err="1">
                <a:solidFill>
                  <a:srgbClr val="FF00FF"/>
                </a:solidFill>
                <a:latin typeface="Consolas" panose="020B0609020204030204" pitchFamily="49" charset="0"/>
              </a:rPr>
              <a:t>int</a:t>
            </a:r>
            <a:r>
              <a:rPr lang="en-NZ" altLang="en-US" sz="1200" dirty="0">
                <a:solidFill>
                  <a:srgbClr val="FF00FF"/>
                </a:solidFill>
                <a:latin typeface="Consolas" panose="020B0609020204030204" pitchFamily="49" charset="0"/>
              </a:rPr>
              <a:t>, col : </a:t>
            </a:r>
            <a:r>
              <a:rPr lang="en-NZ" altLang="en-US" sz="1200" dirty="0" err="1">
                <a:solidFill>
                  <a:srgbClr val="FF00FF"/>
                </a:solidFill>
                <a:latin typeface="Consolas" panose="020B0609020204030204" pitchFamily="49" charset="0"/>
              </a:rPr>
              <a:t>int</a:t>
            </a:r>
            <a:r>
              <a:rPr lang="en-NZ" altLang="en-US" sz="1200" dirty="0">
                <a:solidFill>
                  <a:srgbClr val="FF00FF"/>
                </a:solidFill>
                <a:latin typeface="Consolas" panose="020B0609020204030204" pitchFamily="49" charset="0"/>
              </a:rPr>
              <a:t> ) : </a:t>
            </a:r>
            <a:r>
              <a:rPr lang="en-NZ" altLang="en-US" sz="1200" dirty="0" err="1">
                <a:solidFill>
                  <a:srgbClr val="FF00FF"/>
                </a:solidFill>
                <a:latin typeface="Consolas" panose="020B0609020204030204" pitchFamily="49" charset="0"/>
              </a:rPr>
              <a:t>boolean</a:t>
            </a:r>
            <a:endParaRPr lang="en-NZ" altLang="en-US" sz="1200" dirty="0">
              <a:solidFill>
                <a:srgbClr val="FF00FF"/>
              </a:solidFill>
              <a:latin typeface="Consolas" panose="020B0609020204030204" pitchFamily="49" charset="0"/>
            </a:endParaRPr>
          </a:p>
          <a:p>
            <a:r>
              <a:rPr lang="en-NZ" altLang="en-US" sz="1200" dirty="0" err="1">
                <a:solidFill>
                  <a:schemeClr val="accent1"/>
                </a:solidFill>
                <a:latin typeface="Consolas" panose="020B0609020204030204" pitchFamily="49" charset="0"/>
              </a:rPr>
              <a:t>removeTableModelListener</a:t>
            </a:r>
            <a:r>
              <a:rPr lang="en-NZ" altLang="en-US" sz="1200" dirty="0">
                <a:solidFill>
                  <a:schemeClr val="accent1"/>
                </a:solidFill>
                <a:latin typeface="Consolas" panose="020B0609020204030204" pitchFamily="49" charset="0"/>
              </a:rPr>
              <a:t>( l : </a:t>
            </a:r>
            <a:r>
              <a:rPr lang="en-NZ" altLang="en-US" sz="1200" dirty="0" err="1">
                <a:solidFill>
                  <a:schemeClr val="accent1"/>
                </a:solidFill>
                <a:latin typeface="Consolas" panose="020B0609020204030204" pitchFamily="49" charset="0"/>
              </a:rPr>
              <a:t>TableModelListener</a:t>
            </a:r>
            <a:r>
              <a:rPr lang="en-NZ" altLang="en-US" sz="1200" dirty="0">
                <a:solidFill>
                  <a:schemeClr val="accent1"/>
                </a:solidFill>
                <a:latin typeface="Consolas" panose="020B0609020204030204" pitchFamily="49" charset="0"/>
              </a:rPr>
              <a:t> ) : void</a:t>
            </a:r>
          </a:p>
          <a:p>
            <a:r>
              <a:rPr lang="en-NZ" altLang="en-US" sz="1200" dirty="0" err="1">
                <a:solidFill>
                  <a:srgbClr val="FF00FF"/>
                </a:solidFill>
                <a:latin typeface="Consolas" panose="020B0609020204030204" pitchFamily="49" charset="0"/>
              </a:rPr>
              <a:t>setValueAt</a:t>
            </a:r>
            <a:r>
              <a:rPr lang="en-NZ" altLang="en-US" sz="1200" dirty="0">
                <a:solidFill>
                  <a:srgbClr val="FF00FF"/>
                </a:solidFill>
                <a:latin typeface="Consolas" panose="020B0609020204030204" pitchFamily="49" charset="0"/>
              </a:rPr>
              <a:t>( value : Object, row : </a:t>
            </a:r>
            <a:r>
              <a:rPr lang="en-NZ" altLang="en-US" sz="1200" dirty="0" err="1">
                <a:solidFill>
                  <a:srgbClr val="FF00FF"/>
                </a:solidFill>
                <a:latin typeface="Consolas" panose="020B0609020204030204" pitchFamily="49" charset="0"/>
              </a:rPr>
              <a:t>int</a:t>
            </a:r>
            <a:r>
              <a:rPr lang="en-NZ" altLang="en-US" sz="1200" dirty="0">
                <a:solidFill>
                  <a:srgbClr val="FF00FF"/>
                </a:solidFill>
                <a:latin typeface="Consolas" panose="020B0609020204030204" pitchFamily="49" charset="0"/>
              </a:rPr>
              <a:t>, col : </a:t>
            </a:r>
            <a:r>
              <a:rPr lang="en-NZ" altLang="en-US" sz="1200" dirty="0" err="1">
                <a:solidFill>
                  <a:srgbClr val="FF00FF"/>
                </a:solidFill>
                <a:latin typeface="Consolas" panose="020B0609020204030204" pitchFamily="49" charset="0"/>
              </a:rPr>
              <a:t>int</a:t>
            </a:r>
            <a:r>
              <a:rPr lang="en-NZ" altLang="en-US" sz="1200" dirty="0">
                <a:solidFill>
                  <a:srgbClr val="FF00FF"/>
                </a:solidFill>
                <a:latin typeface="Consolas" panose="020B0609020204030204" pitchFamily="49" charset="0"/>
              </a:rPr>
              <a:t> ) : void</a:t>
            </a:r>
          </a:p>
          <a:p>
            <a:endParaRPr lang="en-GB" altLang="en-US" sz="1200" dirty="0">
              <a:latin typeface="Consolas" panose="020B0609020204030204" pitchFamily="49" charset="0"/>
            </a:endParaRPr>
          </a:p>
        </p:txBody>
      </p:sp>
      <p:sp>
        <p:nvSpPr>
          <p:cNvPr id="5" name="Rectangle 5"/>
          <p:cNvSpPr>
            <a:spLocks noChangeArrowheads="1"/>
          </p:cNvSpPr>
          <p:nvPr/>
        </p:nvSpPr>
        <p:spPr bwMode="auto">
          <a:xfrm>
            <a:off x="5848184" y="2619200"/>
            <a:ext cx="5210503" cy="195775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sz="1200">
              <a:latin typeface="Consolas" panose="020B0609020204030204" pitchFamily="49" charset="0"/>
            </a:endParaRPr>
          </a:p>
        </p:txBody>
      </p:sp>
      <p:cxnSp>
        <p:nvCxnSpPr>
          <p:cNvPr id="6" name="Straight Connector 10"/>
          <p:cNvCxnSpPr>
            <a:cxnSpLocks noChangeShapeType="1"/>
          </p:cNvCxnSpPr>
          <p:nvPr/>
        </p:nvCxnSpPr>
        <p:spPr bwMode="auto">
          <a:xfrm>
            <a:off x="5848185" y="3047825"/>
            <a:ext cx="5210503" cy="238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7" name="Text Box 4"/>
          <p:cNvSpPr txBox="1">
            <a:spLocks noChangeArrowheads="1"/>
          </p:cNvSpPr>
          <p:nvPr/>
        </p:nvSpPr>
        <p:spPr bwMode="auto">
          <a:xfrm>
            <a:off x="3373801" y="2619201"/>
            <a:ext cx="6944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a:latin typeface="Consolas" panose="020B0609020204030204" pitchFamily="49" charset="0"/>
              </a:rPr>
              <a:t>JTable</a:t>
            </a:r>
          </a:p>
        </p:txBody>
      </p:sp>
      <p:sp>
        <p:nvSpPr>
          <p:cNvPr id="8" name="Rectangle 5"/>
          <p:cNvSpPr>
            <a:spLocks noChangeArrowheads="1"/>
          </p:cNvSpPr>
          <p:nvPr/>
        </p:nvSpPr>
        <p:spPr bwMode="auto">
          <a:xfrm>
            <a:off x="3373801" y="2619200"/>
            <a:ext cx="1143000" cy="571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sz="1200">
              <a:latin typeface="Consolas" panose="020B0609020204030204" pitchFamily="49" charset="0"/>
            </a:endParaRPr>
          </a:p>
        </p:txBody>
      </p:sp>
      <p:sp>
        <p:nvSpPr>
          <p:cNvPr id="9" name="Rectangle 13"/>
          <p:cNvSpPr>
            <a:spLocks noChangeArrowheads="1"/>
          </p:cNvSpPr>
          <p:nvPr/>
        </p:nvSpPr>
        <p:spPr bwMode="auto">
          <a:xfrm>
            <a:off x="3373801" y="2904951"/>
            <a:ext cx="1143000" cy="1428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sz="1200">
              <a:latin typeface="Consolas" panose="020B0609020204030204" pitchFamily="49" charset="0"/>
            </a:endParaRPr>
          </a:p>
        </p:txBody>
      </p:sp>
      <p:sp>
        <p:nvSpPr>
          <p:cNvPr id="10" name="AutoShape 94"/>
          <p:cNvSpPr>
            <a:spLocks noChangeArrowheads="1"/>
          </p:cNvSpPr>
          <p:nvPr/>
        </p:nvSpPr>
        <p:spPr bwMode="auto">
          <a:xfrm rot="10800000">
            <a:off x="4514685" y="2743611"/>
            <a:ext cx="287867" cy="144463"/>
          </a:xfrm>
          <a:prstGeom prst="diamond">
            <a:avLst/>
          </a:prstGeom>
          <a:solidFill>
            <a:schemeClr val="bg1"/>
          </a:solidFill>
          <a:ln w="9525">
            <a:solidFill>
              <a:schemeClr val="tx1"/>
            </a:solidFill>
            <a:miter lim="800000"/>
            <a:headEnd/>
            <a:tailEnd/>
          </a:ln>
        </p:spPr>
        <p:txBody>
          <a:bodyPr rot="10800000"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sz="1200">
              <a:latin typeface="Consolas" panose="020B0609020204030204" pitchFamily="49" charset="0"/>
            </a:endParaRPr>
          </a:p>
        </p:txBody>
      </p:sp>
      <p:cxnSp>
        <p:nvCxnSpPr>
          <p:cNvPr id="11" name="Straight Connector 15"/>
          <p:cNvCxnSpPr>
            <a:cxnSpLocks noChangeShapeType="1"/>
            <a:stCxn id="10" idx="1"/>
          </p:cNvCxnSpPr>
          <p:nvPr/>
        </p:nvCxnSpPr>
        <p:spPr bwMode="auto">
          <a:xfrm>
            <a:off x="4802553" y="2816635"/>
            <a:ext cx="1045633"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2" name="Text Box 4"/>
          <p:cNvSpPr txBox="1">
            <a:spLocks noChangeArrowheads="1"/>
          </p:cNvSpPr>
          <p:nvPr/>
        </p:nvSpPr>
        <p:spPr bwMode="auto">
          <a:xfrm>
            <a:off x="5720766" y="4999233"/>
            <a:ext cx="555683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NZ" altLang="en-US" sz="1200" i="1" dirty="0" err="1">
                <a:latin typeface="Consolas" panose="020B0609020204030204" pitchFamily="49" charset="0"/>
              </a:rPr>
              <a:t>AbstractTableModel</a:t>
            </a:r>
            <a:endParaRPr lang="en-NZ" altLang="en-US" sz="1200" i="1" dirty="0">
              <a:latin typeface="Consolas" panose="020B0609020204030204" pitchFamily="49" charset="0"/>
            </a:endParaRPr>
          </a:p>
          <a:p>
            <a:endParaRPr lang="en-NZ" altLang="en-US" sz="1200" dirty="0">
              <a:latin typeface="Consolas" panose="020B0609020204030204" pitchFamily="49" charset="0"/>
            </a:endParaRPr>
          </a:p>
          <a:p>
            <a:endParaRPr lang="en-NZ" altLang="en-US" sz="1200" dirty="0">
              <a:latin typeface="Consolas" panose="020B0609020204030204" pitchFamily="49" charset="0"/>
            </a:endParaRPr>
          </a:p>
          <a:p>
            <a:r>
              <a:rPr lang="en-NZ" altLang="en-US" sz="1200" dirty="0" err="1">
                <a:solidFill>
                  <a:schemeClr val="accent1"/>
                </a:solidFill>
                <a:latin typeface="Consolas" panose="020B0609020204030204" pitchFamily="49" charset="0"/>
              </a:rPr>
              <a:t>fireTableCellUpdated</a:t>
            </a:r>
            <a:r>
              <a:rPr lang="en-NZ" altLang="en-US" sz="1200" dirty="0">
                <a:solidFill>
                  <a:schemeClr val="accent1"/>
                </a:solidFill>
                <a:latin typeface="Consolas" panose="020B0609020204030204" pitchFamily="49" charset="0"/>
              </a:rPr>
              <a:t>( row : </a:t>
            </a:r>
            <a:r>
              <a:rPr lang="en-NZ" altLang="en-US" sz="1200" dirty="0" err="1">
                <a:solidFill>
                  <a:schemeClr val="accent1"/>
                </a:solidFill>
                <a:latin typeface="Consolas" panose="020B0609020204030204" pitchFamily="49" charset="0"/>
              </a:rPr>
              <a:t>int</a:t>
            </a:r>
            <a:r>
              <a:rPr lang="en-NZ" altLang="en-US" sz="1200" dirty="0">
                <a:solidFill>
                  <a:schemeClr val="accent1"/>
                </a:solidFill>
                <a:latin typeface="Consolas" panose="020B0609020204030204" pitchFamily="49" charset="0"/>
              </a:rPr>
              <a:t>, col : </a:t>
            </a:r>
            <a:r>
              <a:rPr lang="en-NZ" altLang="en-US" sz="1200" dirty="0" err="1">
                <a:solidFill>
                  <a:schemeClr val="accent1"/>
                </a:solidFill>
                <a:latin typeface="Consolas" panose="020B0609020204030204" pitchFamily="49" charset="0"/>
              </a:rPr>
              <a:t>int</a:t>
            </a:r>
            <a:r>
              <a:rPr lang="en-NZ" altLang="en-US" sz="1200" dirty="0">
                <a:solidFill>
                  <a:schemeClr val="accent1"/>
                </a:solidFill>
                <a:latin typeface="Consolas" panose="020B0609020204030204" pitchFamily="49" charset="0"/>
              </a:rPr>
              <a:t> ) : void</a:t>
            </a:r>
          </a:p>
          <a:p>
            <a:r>
              <a:rPr lang="en-NZ" altLang="en-US" sz="1200" dirty="0" err="1">
                <a:solidFill>
                  <a:schemeClr val="accent1"/>
                </a:solidFill>
                <a:latin typeface="Consolas" panose="020B0609020204030204" pitchFamily="49" charset="0"/>
              </a:rPr>
              <a:t>fireTableDataChanged</a:t>
            </a:r>
            <a:r>
              <a:rPr lang="en-NZ" altLang="en-US" sz="1200" dirty="0">
                <a:solidFill>
                  <a:schemeClr val="accent1"/>
                </a:solidFill>
                <a:latin typeface="Consolas" panose="020B0609020204030204" pitchFamily="49" charset="0"/>
              </a:rPr>
              <a:t>( ) : void</a:t>
            </a:r>
          </a:p>
          <a:p>
            <a:r>
              <a:rPr lang="en-NZ" altLang="en-US" sz="1200" dirty="0" err="1">
                <a:solidFill>
                  <a:schemeClr val="accent1"/>
                </a:solidFill>
                <a:latin typeface="Consolas" panose="020B0609020204030204" pitchFamily="49" charset="0"/>
              </a:rPr>
              <a:t>fireTableRowsDeleted</a:t>
            </a:r>
            <a:r>
              <a:rPr lang="en-NZ" altLang="en-US" sz="1200" dirty="0">
                <a:solidFill>
                  <a:schemeClr val="accent1"/>
                </a:solidFill>
                <a:latin typeface="Consolas" panose="020B0609020204030204" pitchFamily="49" charset="0"/>
              </a:rPr>
              <a:t>( </a:t>
            </a:r>
            <a:r>
              <a:rPr lang="en-NZ" altLang="en-US" sz="1200" dirty="0" err="1">
                <a:solidFill>
                  <a:schemeClr val="accent1"/>
                </a:solidFill>
                <a:latin typeface="Consolas" panose="020B0609020204030204" pitchFamily="49" charset="0"/>
              </a:rPr>
              <a:t>startRow</a:t>
            </a:r>
            <a:r>
              <a:rPr lang="en-NZ" altLang="en-US" sz="1200" dirty="0">
                <a:solidFill>
                  <a:schemeClr val="accent1"/>
                </a:solidFill>
                <a:latin typeface="Consolas" panose="020B0609020204030204" pitchFamily="49" charset="0"/>
              </a:rPr>
              <a:t> : </a:t>
            </a:r>
            <a:r>
              <a:rPr lang="en-NZ" altLang="en-US" sz="1200" dirty="0" err="1">
                <a:solidFill>
                  <a:schemeClr val="accent1"/>
                </a:solidFill>
                <a:latin typeface="Consolas" panose="020B0609020204030204" pitchFamily="49" charset="0"/>
              </a:rPr>
              <a:t>int</a:t>
            </a:r>
            <a:r>
              <a:rPr lang="en-NZ" altLang="en-US" sz="1200" dirty="0">
                <a:solidFill>
                  <a:schemeClr val="accent1"/>
                </a:solidFill>
                <a:latin typeface="Consolas" panose="020B0609020204030204" pitchFamily="49" charset="0"/>
              </a:rPr>
              <a:t>, </a:t>
            </a:r>
            <a:r>
              <a:rPr lang="en-NZ" altLang="en-US" sz="1200" dirty="0" err="1">
                <a:solidFill>
                  <a:schemeClr val="accent1"/>
                </a:solidFill>
                <a:latin typeface="Consolas" panose="020B0609020204030204" pitchFamily="49" charset="0"/>
              </a:rPr>
              <a:t>endRow</a:t>
            </a:r>
            <a:r>
              <a:rPr lang="en-NZ" altLang="en-US" sz="1200" dirty="0">
                <a:solidFill>
                  <a:schemeClr val="accent1"/>
                </a:solidFill>
                <a:latin typeface="Consolas" panose="020B0609020204030204" pitchFamily="49" charset="0"/>
              </a:rPr>
              <a:t> : </a:t>
            </a:r>
            <a:r>
              <a:rPr lang="en-NZ" altLang="en-US" sz="1200" dirty="0" err="1">
                <a:solidFill>
                  <a:schemeClr val="accent1"/>
                </a:solidFill>
                <a:latin typeface="Consolas" panose="020B0609020204030204" pitchFamily="49" charset="0"/>
              </a:rPr>
              <a:t>int</a:t>
            </a:r>
            <a:r>
              <a:rPr lang="en-NZ" altLang="en-US" sz="1200" dirty="0">
                <a:solidFill>
                  <a:schemeClr val="accent1"/>
                </a:solidFill>
                <a:latin typeface="Consolas" panose="020B0609020204030204" pitchFamily="49" charset="0"/>
              </a:rPr>
              <a:t> ) : void</a:t>
            </a:r>
          </a:p>
          <a:p>
            <a:r>
              <a:rPr lang="en-NZ" altLang="en-US" sz="1200" dirty="0" err="1">
                <a:solidFill>
                  <a:schemeClr val="accent1"/>
                </a:solidFill>
                <a:latin typeface="Consolas" panose="020B0609020204030204" pitchFamily="49" charset="0"/>
              </a:rPr>
              <a:t>fireTableRowsInserted</a:t>
            </a:r>
            <a:r>
              <a:rPr lang="en-NZ" altLang="en-US" sz="1200" dirty="0">
                <a:solidFill>
                  <a:schemeClr val="accent1"/>
                </a:solidFill>
                <a:latin typeface="Consolas" panose="020B0609020204030204" pitchFamily="49" charset="0"/>
              </a:rPr>
              <a:t>( </a:t>
            </a:r>
            <a:r>
              <a:rPr lang="en-NZ" altLang="en-US" sz="1200" dirty="0" err="1">
                <a:solidFill>
                  <a:schemeClr val="accent1"/>
                </a:solidFill>
                <a:latin typeface="Consolas" panose="020B0609020204030204" pitchFamily="49" charset="0"/>
              </a:rPr>
              <a:t>startRow</a:t>
            </a:r>
            <a:r>
              <a:rPr lang="en-NZ" altLang="en-US" sz="1200" dirty="0">
                <a:solidFill>
                  <a:schemeClr val="accent1"/>
                </a:solidFill>
                <a:latin typeface="Consolas" panose="020B0609020204030204" pitchFamily="49" charset="0"/>
              </a:rPr>
              <a:t> : </a:t>
            </a:r>
            <a:r>
              <a:rPr lang="en-NZ" altLang="en-US" sz="1200" dirty="0" err="1">
                <a:solidFill>
                  <a:schemeClr val="accent1"/>
                </a:solidFill>
                <a:latin typeface="Consolas" panose="020B0609020204030204" pitchFamily="49" charset="0"/>
              </a:rPr>
              <a:t>int</a:t>
            </a:r>
            <a:r>
              <a:rPr lang="en-NZ" altLang="en-US" sz="1200" dirty="0">
                <a:solidFill>
                  <a:schemeClr val="accent1"/>
                </a:solidFill>
                <a:latin typeface="Consolas" panose="020B0609020204030204" pitchFamily="49" charset="0"/>
              </a:rPr>
              <a:t>, </a:t>
            </a:r>
            <a:r>
              <a:rPr lang="en-NZ" altLang="en-US" sz="1200" dirty="0" err="1">
                <a:solidFill>
                  <a:schemeClr val="accent1"/>
                </a:solidFill>
                <a:latin typeface="Consolas" panose="020B0609020204030204" pitchFamily="49" charset="0"/>
              </a:rPr>
              <a:t>endRow</a:t>
            </a:r>
            <a:r>
              <a:rPr lang="en-NZ" altLang="en-US" sz="1200" dirty="0">
                <a:solidFill>
                  <a:schemeClr val="accent1"/>
                </a:solidFill>
                <a:latin typeface="Consolas" panose="020B0609020204030204" pitchFamily="49" charset="0"/>
              </a:rPr>
              <a:t> : </a:t>
            </a:r>
            <a:r>
              <a:rPr lang="en-NZ" altLang="en-US" sz="1200" dirty="0" err="1">
                <a:solidFill>
                  <a:schemeClr val="accent1"/>
                </a:solidFill>
                <a:latin typeface="Consolas" panose="020B0609020204030204" pitchFamily="49" charset="0"/>
              </a:rPr>
              <a:t>int</a:t>
            </a:r>
            <a:r>
              <a:rPr lang="en-NZ" altLang="en-US" sz="1200" dirty="0">
                <a:solidFill>
                  <a:schemeClr val="accent1"/>
                </a:solidFill>
                <a:latin typeface="Consolas" panose="020B0609020204030204" pitchFamily="49" charset="0"/>
              </a:rPr>
              <a:t> ) : void</a:t>
            </a:r>
          </a:p>
          <a:p>
            <a:r>
              <a:rPr lang="en-NZ" altLang="en-US" sz="1200" dirty="0" err="1">
                <a:solidFill>
                  <a:schemeClr val="accent1"/>
                </a:solidFill>
                <a:latin typeface="Consolas" panose="020B0609020204030204" pitchFamily="49" charset="0"/>
              </a:rPr>
              <a:t>fireTableRowsUpdated</a:t>
            </a:r>
            <a:r>
              <a:rPr lang="en-NZ" altLang="en-US" sz="1200" dirty="0">
                <a:solidFill>
                  <a:schemeClr val="accent1"/>
                </a:solidFill>
                <a:latin typeface="Consolas" panose="020B0609020204030204" pitchFamily="49" charset="0"/>
              </a:rPr>
              <a:t>( </a:t>
            </a:r>
            <a:r>
              <a:rPr lang="en-NZ" altLang="en-US" sz="1200" dirty="0" err="1">
                <a:solidFill>
                  <a:schemeClr val="accent1"/>
                </a:solidFill>
                <a:latin typeface="Consolas" panose="020B0609020204030204" pitchFamily="49" charset="0"/>
              </a:rPr>
              <a:t>startRow</a:t>
            </a:r>
            <a:r>
              <a:rPr lang="en-NZ" altLang="en-US" sz="1200" dirty="0">
                <a:solidFill>
                  <a:schemeClr val="accent1"/>
                </a:solidFill>
                <a:latin typeface="Consolas" panose="020B0609020204030204" pitchFamily="49" charset="0"/>
              </a:rPr>
              <a:t> : </a:t>
            </a:r>
            <a:r>
              <a:rPr lang="en-NZ" altLang="en-US" sz="1200" dirty="0" err="1">
                <a:solidFill>
                  <a:schemeClr val="accent1"/>
                </a:solidFill>
                <a:latin typeface="Consolas" panose="020B0609020204030204" pitchFamily="49" charset="0"/>
              </a:rPr>
              <a:t>int</a:t>
            </a:r>
            <a:r>
              <a:rPr lang="en-NZ" altLang="en-US" sz="1200" dirty="0">
                <a:solidFill>
                  <a:schemeClr val="accent1"/>
                </a:solidFill>
                <a:latin typeface="Consolas" panose="020B0609020204030204" pitchFamily="49" charset="0"/>
              </a:rPr>
              <a:t>, </a:t>
            </a:r>
            <a:r>
              <a:rPr lang="en-NZ" altLang="en-US" sz="1200" dirty="0" err="1">
                <a:solidFill>
                  <a:schemeClr val="accent1"/>
                </a:solidFill>
                <a:latin typeface="Consolas" panose="020B0609020204030204" pitchFamily="49" charset="0"/>
              </a:rPr>
              <a:t>endRow</a:t>
            </a:r>
            <a:r>
              <a:rPr lang="en-NZ" altLang="en-US" sz="1200" dirty="0">
                <a:solidFill>
                  <a:schemeClr val="accent1"/>
                </a:solidFill>
                <a:latin typeface="Consolas" panose="020B0609020204030204" pitchFamily="49" charset="0"/>
              </a:rPr>
              <a:t> : </a:t>
            </a:r>
            <a:r>
              <a:rPr lang="en-NZ" altLang="en-US" sz="1200" dirty="0" err="1">
                <a:solidFill>
                  <a:schemeClr val="accent1"/>
                </a:solidFill>
                <a:latin typeface="Consolas" panose="020B0609020204030204" pitchFamily="49" charset="0"/>
              </a:rPr>
              <a:t>int</a:t>
            </a:r>
            <a:r>
              <a:rPr lang="en-NZ" altLang="en-US" sz="1200" dirty="0">
                <a:solidFill>
                  <a:schemeClr val="accent1"/>
                </a:solidFill>
                <a:latin typeface="Consolas" panose="020B0609020204030204" pitchFamily="49" charset="0"/>
              </a:rPr>
              <a:t> ) : void</a:t>
            </a:r>
            <a:endParaRPr lang="en-GB" altLang="en-US" sz="1200" dirty="0">
              <a:solidFill>
                <a:schemeClr val="accent1"/>
              </a:solidFill>
              <a:latin typeface="Consolas" panose="020B0609020204030204" pitchFamily="49" charset="0"/>
            </a:endParaRPr>
          </a:p>
        </p:txBody>
      </p:sp>
      <p:sp>
        <p:nvSpPr>
          <p:cNvPr id="13" name="Rectangle 5"/>
          <p:cNvSpPr>
            <a:spLocks noChangeArrowheads="1"/>
          </p:cNvSpPr>
          <p:nvPr/>
        </p:nvSpPr>
        <p:spPr bwMode="auto">
          <a:xfrm>
            <a:off x="5807969" y="4999233"/>
            <a:ext cx="5252811" cy="1569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dirty="0">
              <a:latin typeface="Consolas" panose="020B0609020204030204" pitchFamily="49" charset="0"/>
            </a:endParaRPr>
          </a:p>
        </p:txBody>
      </p:sp>
      <p:sp>
        <p:nvSpPr>
          <p:cNvPr id="14" name="Line 11"/>
          <p:cNvSpPr>
            <a:spLocks noChangeShapeType="1"/>
          </p:cNvSpPr>
          <p:nvPr/>
        </p:nvSpPr>
        <p:spPr bwMode="auto">
          <a:xfrm>
            <a:off x="5807969" y="5215133"/>
            <a:ext cx="52528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latin typeface="Consolas" panose="020B0609020204030204" pitchFamily="49" charset="0"/>
            </a:endParaRPr>
          </a:p>
        </p:txBody>
      </p:sp>
      <p:sp>
        <p:nvSpPr>
          <p:cNvPr id="15" name="Line 12"/>
          <p:cNvSpPr>
            <a:spLocks noChangeShapeType="1"/>
          </p:cNvSpPr>
          <p:nvPr/>
        </p:nvSpPr>
        <p:spPr bwMode="auto">
          <a:xfrm>
            <a:off x="5807969" y="5502471"/>
            <a:ext cx="52528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latin typeface="Consolas" panose="020B0609020204030204" pitchFamily="49" charset="0"/>
            </a:endParaRPr>
          </a:p>
        </p:txBody>
      </p:sp>
      <p:sp>
        <p:nvSpPr>
          <p:cNvPr id="16" name="AutoShape 13"/>
          <p:cNvSpPr>
            <a:spLocks noChangeArrowheads="1"/>
          </p:cNvSpPr>
          <p:nvPr/>
        </p:nvSpPr>
        <p:spPr bwMode="auto">
          <a:xfrm>
            <a:off x="8266622" y="4567433"/>
            <a:ext cx="200404" cy="215900"/>
          </a:xfrm>
          <a:prstGeom prst="triangle">
            <a:avLst>
              <a:gd name="adj" fmla="val 50000"/>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a:latin typeface="Consolas" panose="020B0609020204030204" pitchFamily="49" charset="0"/>
            </a:endParaRPr>
          </a:p>
        </p:txBody>
      </p:sp>
      <p:cxnSp>
        <p:nvCxnSpPr>
          <p:cNvPr id="17" name="Straight Connector 52"/>
          <p:cNvCxnSpPr>
            <a:cxnSpLocks noChangeShapeType="1"/>
          </p:cNvCxnSpPr>
          <p:nvPr/>
        </p:nvCxnSpPr>
        <p:spPr bwMode="auto">
          <a:xfrm flipH="1" flipV="1">
            <a:off x="8360569" y="4788694"/>
            <a:ext cx="1304" cy="20577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 name="Text Box 4"/>
          <p:cNvSpPr txBox="1">
            <a:spLocks noChangeArrowheads="1"/>
          </p:cNvSpPr>
          <p:nvPr/>
        </p:nvSpPr>
        <p:spPr bwMode="auto">
          <a:xfrm>
            <a:off x="1938739" y="1394054"/>
            <a:ext cx="40927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NZ" altLang="en-US" sz="1200" dirty="0">
                <a:latin typeface="Consolas" panose="020B0609020204030204" pitchFamily="49" charset="0"/>
              </a:rPr>
              <a:t>&lt;&lt; interface &gt;&gt;</a:t>
            </a:r>
          </a:p>
          <a:p>
            <a:pPr algn="ctr"/>
            <a:r>
              <a:rPr lang="en-NZ" altLang="en-US" sz="1200" dirty="0" err="1">
                <a:latin typeface="Consolas" panose="020B0609020204030204" pitchFamily="49" charset="0"/>
              </a:rPr>
              <a:t>TableModelListener</a:t>
            </a:r>
            <a:endParaRPr lang="en-NZ" altLang="en-US" sz="1200" dirty="0">
              <a:latin typeface="Consolas" panose="020B0609020204030204" pitchFamily="49" charset="0"/>
            </a:endParaRPr>
          </a:p>
          <a:p>
            <a:endParaRPr lang="en-NZ" altLang="en-US" sz="1200" dirty="0">
              <a:latin typeface="Consolas" panose="020B0609020204030204" pitchFamily="49" charset="0"/>
            </a:endParaRPr>
          </a:p>
          <a:p>
            <a:r>
              <a:rPr lang="en-NZ" altLang="en-US" sz="1200" dirty="0" err="1">
                <a:latin typeface="Consolas" panose="020B0609020204030204" pitchFamily="49" charset="0"/>
              </a:rPr>
              <a:t>tableChanged</a:t>
            </a:r>
            <a:r>
              <a:rPr lang="en-NZ" altLang="en-US" sz="1200" dirty="0">
                <a:latin typeface="Consolas" panose="020B0609020204030204" pitchFamily="49" charset="0"/>
              </a:rPr>
              <a:t>( event : </a:t>
            </a:r>
            <a:r>
              <a:rPr lang="en-NZ" altLang="en-US" sz="1200" dirty="0" err="1">
                <a:latin typeface="Consolas" panose="020B0609020204030204" pitchFamily="49" charset="0"/>
              </a:rPr>
              <a:t>TableModelEvent</a:t>
            </a:r>
            <a:r>
              <a:rPr lang="en-NZ" altLang="en-US" sz="1200" dirty="0">
                <a:latin typeface="Consolas" panose="020B0609020204030204" pitchFamily="49" charset="0"/>
              </a:rPr>
              <a:t> ) : void</a:t>
            </a:r>
          </a:p>
          <a:p>
            <a:endParaRPr lang="en-GB" altLang="en-US" sz="1200" dirty="0">
              <a:latin typeface="Consolas" panose="020B0609020204030204" pitchFamily="49" charset="0"/>
            </a:endParaRPr>
          </a:p>
        </p:txBody>
      </p:sp>
      <p:sp>
        <p:nvSpPr>
          <p:cNvPr id="19" name="Rectangle 5"/>
          <p:cNvSpPr>
            <a:spLocks noChangeArrowheads="1"/>
          </p:cNvSpPr>
          <p:nvPr/>
        </p:nvSpPr>
        <p:spPr bwMode="auto">
          <a:xfrm>
            <a:off x="1969007" y="1405206"/>
            <a:ext cx="4032251" cy="792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sz="1200">
              <a:latin typeface="Consolas" panose="020B0609020204030204" pitchFamily="49" charset="0"/>
            </a:endParaRPr>
          </a:p>
        </p:txBody>
      </p:sp>
      <p:sp>
        <p:nvSpPr>
          <p:cNvPr id="20" name="Line 20"/>
          <p:cNvSpPr>
            <a:spLocks noChangeShapeType="1"/>
          </p:cNvSpPr>
          <p:nvPr/>
        </p:nvSpPr>
        <p:spPr bwMode="auto">
          <a:xfrm>
            <a:off x="1969007" y="1878295"/>
            <a:ext cx="40322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200">
              <a:latin typeface="Consolas" panose="020B0609020204030204" pitchFamily="49" charset="0"/>
            </a:endParaRPr>
          </a:p>
        </p:txBody>
      </p:sp>
      <p:sp>
        <p:nvSpPr>
          <p:cNvPr id="21" name="AutoShape 13"/>
          <p:cNvSpPr>
            <a:spLocks noChangeArrowheads="1"/>
          </p:cNvSpPr>
          <p:nvPr/>
        </p:nvSpPr>
        <p:spPr bwMode="auto">
          <a:xfrm>
            <a:off x="3850051" y="2197368"/>
            <a:ext cx="190500" cy="215900"/>
          </a:xfrm>
          <a:prstGeom prst="triangle">
            <a:avLst>
              <a:gd name="adj" fmla="val 50000"/>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a:latin typeface="Consolas" panose="020B0609020204030204" pitchFamily="49" charset="0"/>
            </a:endParaRPr>
          </a:p>
        </p:txBody>
      </p:sp>
      <p:cxnSp>
        <p:nvCxnSpPr>
          <p:cNvPr id="22" name="Straight Connector 52"/>
          <p:cNvCxnSpPr>
            <a:cxnSpLocks noChangeShapeType="1"/>
          </p:cNvCxnSpPr>
          <p:nvPr/>
        </p:nvCxnSpPr>
        <p:spPr bwMode="auto">
          <a:xfrm rot="5400000" flipH="1" flipV="1">
            <a:off x="3839998" y="2516986"/>
            <a:ext cx="212725" cy="211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3" name="TextBox 94"/>
          <p:cNvSpPr txBox="1">
            <a:spLocks noChangeArrowheads="1"/>
          </p:cNvSpPr>
          <p:nvPr/>
        </p:nvSpPr>
        <p:spPr bwMode="auto">
          <a:xfrm>
            <a:off x="335360" y="3368017"/>
            <a:ext cx="4990008"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dirty="0" err="1">
                <a:latin typeface="Consolas" panose="020B0609020204030204" pitchFamily="49" charset="0"/>
              </a:rPr>
              <a:t>AbstractTableModel</a:t>
            </a:r>
            <a:r>
              <a:rPr lang="en-NZ" altLang="en-US" sz="1200" dirty="0">
                <a:latin typeface="+mn-lt"/>
              </a:rPr>
              <a:t> forms part of the API for tables and provides a partial implementation of the </a:t>
            </a:r>
            <a:r>
              <a:rPr lang="en-NZ" altLang="en-US" sz="1200" dirty="0" err="1">
                <a:latin typeface="Consolas" panose="020B0609020204030204" pitchFamily="49" charset="0"/>
              </a:rPr>
              <a:t>TableModel</a:t>
            </a:r>
            <a:r>
              <a:rPr lang="en-NZ" altLang="en-US" sz="1200" dirty="0">
                <a:latin typeface="+mn-lt"/>
              </a:rPr>
              <a:t> interface.</a:t>
            </a:r>
          </a:p>
          <a:p>
            <a:endParaRPr lang="en-NZ" altLang="en-US" sz="1200" dirty="0">
              <a:solidFill>
                <a:srgbClr val="FF3300"/>
              </a:solidFill>
              <a:latin typeface="+mn-lt"/>
            </a:endParaRPr>
          </a:p>
          <a:p>
            <a:r>
              <a:rPr lang="en-NZ" altLang="en-US" sz="1200" dirty="0">
                <a:solidFill>
                  <a:schemeClr val="accent1"/>
                </a:solidFill>
                <a:latin typeface="+mn-lt"/>
              </a:rPr>
              <a:t>Code reuse methods</a:t>
            </a:r>
            <a:r>
              <a:rPr lang="en-NZ" altLang="en-US" sz="1200" dirty="0">
                <a:solidFill>
                  <a:srgbClr val="FF3300"/>
                </a:solidFill>
                <a:latin typeface="+mn-lt"/>
              </a:rPr>
              <a:t> </a:t>
            </a:r>
            <a:r>
              <a:rPr lang="en-NZ" altLang="en-US" sz="1200" dirty="0">
                <a:latin typeface="+mn-lt"/>
              </a:rPr>
              <a:t>(</a:t>
            </a:r>
            <a:r>
              <a:rPr lang="en-NZ" altLang="en-US" sz="1200" dirty="0">
                <a:latin typeface="Consolas" panose="020B0609020204030204" pitchFamily="49" charset="0"/>
              </a:rPr>
              <a:t>add/</a:t>
            </a:r>
            <a:r>
              <a:rPr lang="en-NZ" altLang="en-US" sz="1200" dirty="0" err="1">
                <a:latin typeface="Consolas" panose="020B0609020204030204" pitchFamily="49" charset="0"/>
              </a:rPr>
              <a:t>removeTableModelListener</a:t>
            </a:r>
            <a:r>
              <a:rPr lang="en-NZ" altLang="en-US" sz="1200" dirty="0">
                <a:latin typeface="Consolas" panose="020B0609020204030204" pitchFamily="49" charset="0"/>
              </a:rPr>
              <a:t>()</a:t>
            </a:r>
            <a:r>
              <a:rPr lang="en-NZ" altLang="en-US" sz="1200" dirty="0">
                <a:latin typeface="+mn-lt"/>
              </a:rPr>
              <a:t>) are implemented.</a:t>
            </a:r>
          </a:p>
          <a:p>
            <a:endParaRPr lang="en-NZ" altLang="en-US" sz="1200" dirty="0">
              <a:solidFill>
                <a:srgbClr val="FF3300"/>
              </a:solidFill>
              <a:latin typeface="+mn-lt"/>
            </a:endParaRPr>
          </a:p>
          <a:p>
            <a:r>
              <a:rPr lang="en-NZ" altLang="en-US" sz="1200" dirty="0">
                <a:solidFill>
                  <a:schemeClr val="accent1"/>
                </a:solidFill>
                <a:latin typeface="+mn-lt"/>
              </a:rPr>
              <a:t>Code reuse methods</a:t>
            </a:r>
            <a:r>
              <a:rPr lang="en-NZ" altLang="en-US" sz="1200" dirty="0">
                <a:solidFill>
                  <a:srgbClr val="FF3300"/>
                </a:solidFill>
                <a:latin typeface="+mn-lt"/>
              </a:rPr>
              <a:t> </a:t>
            </a:r>
            <a:r>
              <a:rPr lang="en-NZ" altLang="en-US" sz="1200" dirty="0">
                <a:latin typeface="+mn-lt"/>
              </a:rPr>
              <a:t>(</a:t>
            </a:r>
            <a:r>
              <a:rPr lang="en-NZ" altLang="en-US" sz="1200" dirty="0" err="1">
                <a:latin typeface="Consolas" panose="020B0609020204030204" pitchFamily="49" charset="0"/>
              </a:rPr>
              <a:t>fireXX</a:t>
            </a:r>
            <a:r>
              <a:rPr lang="en-NZ" altLang="en-US" sz="1200" dirty="0">
                <a:latin typeface="Consolas" panose="020B0609020204030204" pitchFamily="49" charset="0"/>
              </a:rPr>
              <a:t>()</a:t>
            </a:r>
            <a:r>
              <a:rPr lang="en-NZ" altLang="en-US" sz="1200" dirty="0">
                <a:latin typeface="+mn-lt"/>
              </a:rPr>
              <a:t>) are implemented and provide a convenient facility for subclasses to fire events to listeners of a </a:t>
            </a:r>
            <a:r>
              <a:rPr lang="en-NZ" altLang="en-US" sz="1200" dirty="0" err="1">
                <a:latin typeface="Consolas" panose="020B0609020204030204" pitchFamily="49" charset="0"/>
              </a:rPr>
              <a:t>TableModel</a:t>
            </a:r>
            <a:r>
              <a:rPr lang="en-NZ" altLang="en-US" sz="1200" dirty="0">
                <a:latin typeface="+mn-lt"/>
              </a:rPr>
              <a:t>.</a:t>
            </a:r>
          </a:p>
          <a:p>
            <a:endParaRPr lang="en-NZ" altLang="en-US" sz="1200" dirty="0">
              <a:solidFill>
                <a:srgbClr val="FF3300"/>
              </a:solidFill>
              <a:latin typeface="+mn-lt"/>
            </a:endParaRPr>
          </a:p>
          <a:p>
            <a:r>
              <a:rPr lang="en-NZ" altLang="en-US" sz="1200" dirty="0">
                <a:solidFill>
                  <a:srgbClr val="022DFC"/>
                </a:solidFill>
                <a:latin typeface="+mn-lt"/>
              </a:rPr>
              <a:t>Concept reuse methods</a:t>
            </a:r>
            <a:r>
              <a:rPr lang="en-NZ" altLang="en-US" sz="1200" dirty="0">
                <a:solidFill>
                  <a:srgbClr val="FF3300"/>
                </a:solidFill>
                <a:latin typeface="+mn-lt"/>
              </a:rPr>
              <a:t> </a:t>
            </a:r>
            <a:r>
              <a:rPr lang="en-NZ" altLang="en-US" sz="1200" dirty="0">
                <a:latin typeface="+mn-lt"/>
              </a:rPr>
              <a:t>that </a:t>
            </a:r>
            <a:r>
              <a:rPr lang="en-NZ" altLang="en-US" sz="1200" b="1" dirty="0">
                <a:latin typeface="+mn-lt"/>
              </a:rPr>
              <a:t>must</a:t>
            </a:r>
            <a:r>
              <a:rPr lang="en-NZ" altLang="en-US" sz="1200" dirty="0">
                <a:latin typeface="+mn-lt"/>
              </a:rPr>
              <a:t> be implemented in order for a </a:t>
            </a:r>
            <a:r>
              <a:rPr lang="en-NZ" altLang="en-US" sz="1200" dirty="0" err="1">
                <a:latin typeface="Consolas" panose="020B0609020204030204" pitchFamily="49" charset="0"/>
              </a:rPr>
              <a:t>JTable</a:t>
            </a:r>
            <a:r>
              <a:rPr lang="en-NZ" altLang="en-US" sz="1200" dirty="0">
                <a:latin typeface="+mn-lt"/>
              </a:rPr>
              <a:t> to extract sufficient information to build the visual representation.</a:t>
            </a:r>
          </a:p>
          <a:p>
            <a:endParaRPr lang="en-NZ" altLang="en-US" sz="1200" dirty="0">
              <a:solidFill>
                <a:srgbClr val="FF3300"/>
              </a:solidFill>
              <a:latin typeface="+mn-lt"/>
            </a:endParaRPr>
          </a:p>
          <a:p>
            <a:r>
              <a:rPr lang="en-NZ" altLang="en-US" sz="1200" dirty="0">
                <a:solidFill>
                  <a:srgbClr val="FF00FF"/>
                </a:solidFill>
                <a:latin typeface="+mn-lt"/>
              </a:rPr>
              <a:t>Concept reuse methods</a:t>
            </a:r>
            <a:r>
              <a:rPr lang="en-NZ" altLang="en-US" sz="1200" dirty="0">
                <a:solidFill>
                  <a:srgbClr val="FF3300"/>
                </a:solidFill>
                <a:latin typeface="+mn-lt"/>
              </a:rPr>
              <a:t> </a:t>
            </a:r>
            <a:r>
              <a:rPr lang="en-NZ" altLang="en-US" sz="1200" dirty="0">
                <a:latin typeface="+mn-lt"/>
              </a:rPr>
              <a:t>that should be implemented in order for the model to be edited by a </a:t>
            </a:r>
            <a:r>
              <a:rPr lang="en-NZ" altLang="en-US" sz="1200" dirty="0" err="1">
                <a:latin typeface="Consolas" panose="020B0609020204030204" pitchFamily="49" charset="0"/>
              </a:rPr>
              <a:t>JTable</a:t>
            </a:r>
            <a:r>
              <a:rPr lang="en-NZ" altLang="en-US" sz="1200" dirty="0">
                <a:latin typeface="+mn-lt"/>
              </a:rPr>
              <a:t> component.</a:t>
            </a:r>
          </a:p>
          <a:p>
            <a:endParaRPr lang="en-US" altLang="en-US" sz="1200" dirty="0">
              <a:solidFill>
                <a:srgbClr val="FF3300"/>
              </a:solidFill>
              <a:latin typeface="+mn-lt"/>
            </a:endParaRPr>
          </a:p>
        </p:txBody>
      </p:sp>
    </p:spTree>
    <p:extLst>
      <p:ext uri="{BB962C8B-B14F-4D97-AF65-F5344CB8AC3E}">
        <p14:creationId xmlns:p14="http://schemas.microsoft.com/office/powerpoint/2010/main" val="297143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p:cNvSpPr>
            <a:spLocks noGrp="1"/>
          </p:cNvSpPr>
          <p:nvPr>
            <p:ph type="title"/>
          </p:nvPr>
        </p:nvSpPr>
        <p:spPr>
          <a:xfrm>
            <a:off x="521324" y="28484"/>
            <a:ext cx="10363200" cy="966936"/>
          </a:xfrm>
        </p:spPr>
        <p:txBody>
          <a:bodyPr/>
          <a:lstStyle/>
          <a:p>
            <a:r>
              <a:rPr lang="en-NZ" dirty="0"/>
              <a:t>Swing Table object interaction</a:t>
            </a:r>
            <a:endParaRPr lang="en-GB" dirty="0"/>
          </a:p>
        </p:txBody>
      </p:sp>
      <p:sp>
        <p:nvSpPr>
          <p:cNvPr id="53" name="Text Box 12"/>
          <p:cNvSpPr txBox="1">
            <a:spLocks noChangeArrowheads="1"/>
          </p:cNvSpPr>
          <p:nvPr/>
        </p:nvSpPr>
        <p:spPr bwMode="auto">
          <a:xfrm>
            <a:off x="4925409" y="1235042"/>
            <a:ext cx="1339597"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dirty="0" err="1">
                <a:latin typeface="+mn-lt"/>
              </a:rPr>
              <a:t>setModel</a:t>
            </a:r>
            <a:r>
              <a:rPr lang="en-NZ" altLang="en-US" sz="1200" dirty="0">
                <a:latin typeface="+mn-lt"/>
              </a:rPr>
              <a:t>( model )</a:t>
            </a:r>
            <a:endParaRPr lang="en-US" altLang="en-US" sz="1200" dirty="0">
              <a:latin typeface="+mn-lt"/>
            </a:endParaRPr>
          </a:p>
        </p:txBody>
      </p:sp>
      <p:sp>
        <p:nvSpPr>
          <p:cNvPr id="59" name="Rectangle 3"/>
          <p:cNvSpPr>
            <a:spLocks noChangeArrowheads="1"/>
          </p:cNvSpPr>
          <p:nvPr/>
        </p:nvSpPr>
        <p:spPr bwMode="auto">
          <a:xfrm>
            <a:off x="4589190" y="962384"/>
            <a:ext cx="640688" cy="2769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NZ" altLang="en-US" sz="1200" u="sng">
                <a:latin typeface="+mn-lt"/>
              </a:rPr>
              <a:t>: JTable</a:t>
            </a:r>
            <a:endParaRPr lang="en-US" altLang="en-US" sz="1200" u="sng">
              <a:latin typeface="+mn-lt"/>
            </a:endParaRPr>
          </a:p>
        </p:txBody>
      </p:sp>
      <p:sp>
        <p:nvSpPr>
          <p:cNvPr id="60" name="Rectangle 4"/>
          <p:cNvSpPr>
            <a:spLocks noChangeArrowheads="1"/>
          </p:cNvSpPr>
          <p:nvPr/>
        </p:nvSpPr>
        <p:spPr bwMode="auto">
          <a:xfrm>
            <a:off x="7410560" y="962384"/>
            <a:ext cx="620875" cy="2769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NZ" altLang="en-US" sz="1200" u="sng" dirty="0">
                <a:latin typeface="+mn-lt"/>
              </a:rPr>
              <a:t>: Client</a:t>
            </a:r>
            <a:endParaRPr lang="en-US" altLang="en-US" sz="1200" u="sng" dirty="0">
              <a:latin typeface="+mn-lt"/>
            </a:endParaRPr>
          </a:p>
        </p:txBody>
      </p:sp>
      <p:sp>
        <p:nvSpPr>
          <p:cNvPr id="61" name="Rectangle 20"/>
          <p:cNvSpPr>
            <a:spLocks noChangeArrowheads="1"/>
          </p:cNvSpPr>
          <p:nvPr/>
        </p:nvSpPr>
        <p:spPr bwMode="auto">
          <a:xfrm>
            <a:off x="5560107" y="962384"/>
            <a:ext cx="1429366" cy="2769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NZ" altLang="en-US" sz="1200" u="sng" dirty="0">
                <a:latin typeface="+mn-lt"/>
              </a:rPr>
              <a:t>model : </a:t>
            </a:r>
            <a:r>
              <a:rPr lang="en-NZ" altLang="en-US" sz="1200" u="sng" dirty="0" err="1">
                <a:latin typeface="+mn-lt"/>
              </a:rPr>
              <a:t>TableModel</a:t>
            </a:r>
            <a:endParaRPr lang="en-US" altLang="en-US" sz="1200" u="sng" dirty="0">
              <a:latin typeface="+mn-lt"/>
            </a:endParaRPr>
          </a:p>
        </p:txBody>
      </p:sp>
      <p:sp>
        <p:nvSpPr>
          <p:cNvPr id="63" name="Rectangle 8"/>
          <p:cNvSpPr>
            <a:spLocks noChangeArrowheads="1"/>
          </p:cNvSpPr>
          <p:nvPr/>
        </p:nvSpPr>
        <p:spPr bwMode="auto">
          <a:xfrm>
            <a:off x="8471252" y="5425938"/>
            <a:ext cx="1728614" cy="2769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NZ" altLang="en-US" sz="1200" u="sng" dirty="0">
                <a:latin typeface="+mn-lt"/>
              </a:rPr>
              <a:t>event : </a:t>
            </a:r>
            <a:r>
              <a:rPr lang="en-NZ" altLang="en-US" sz="1200" u="sng" dirty="0" err="1">
                <a:latin typeface="+mn-lt"/>
              </a:rPr>
              <a:t>TableModelEvent</a:t>
            </a:r>
            <a:endParaRPr lang="en-US" altLang="en-US" sz="1200" u="sng" dirty="0">
              <a:latin typeface="+mn-lt"/>
            </a:endParaRPr>
          </a:p>
        </p:txBody>
      </p:sp>
      <p:cxnSp>
        <p:nvCxnSpPr>
          <p:cNvPr id="64" name="Straight Connector 63"/>
          <p:cNvCxnSpPr>
            <a:cxnSpLocks noChangeShapeType="1"/>
          </p:cNvCxnSpPr>
          <p:nvPr/>
        </p:nvCxnSpPr>
        <p:spPr bwMode="auto">
          <a:xfrm flipH="1">
            <a:off x="6256329" y="1248521"/>
            <a:ext cx="16868" cy="5180013"/>
          </a:xfrm>
          <a:prstGeom prst="line">
            <a:avLst/>
          </a:prstGeom>
          <a:noFill/>
          <a:ln w="9525" algn="ctr">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65" name="Straight Connector 64"/>
          <p:cNvCxnSpPr>
            <a:cxnSpLocks noChangeShapeType="1"/>
          </p:cNvCxnSpPr>
          <p:nvPr/>
        </p:nvCxnSpPr>
        <p:spPr bwMode="auto">
          <a:xfrm>
            <a:off x="7701947" y="1248521"/>
            <a:ext cx="0" cy="5180013"/>
          </a:xfrm>
          <a:prstGeom prst="line">
            <a:avLst/>
          </a:prstGeom>
          <a:noFill/>
          <a:ln w="9525" algn="ctr">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66" name="Straight Connector 65"/>
          <p:cNvCxnSpPr>
            <a:cxnSpLocks noChangeShapeType="1"/>
            <a:endCxn id="63" idx="2"/>
          </p:cNvCxnSpPr>
          <p:nvPr/>
        </p:nvCxnSpPr>
        <p:spPr bwMode="auto">
          <a:xfrm flipH="1" flipV="1">
            <a:off x="9335559" y="5702937"/>
            <a:ext cx="1" cy="725598"/>
          </a:xfrm>
          <a:prstGeom prst="line">
            <a:avLst/>
          </a:prstGeom>
          <a:noFill/>
          <a:ln w="9525" algn="ctr">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67" name="Straight Arrow Connector 97"/>
          <p:cNvCxnSpPr>
            <a:cxnSpLocks noChangeShapeType="1"/>
          </p:cNvCxnSpPr>
          <p:nvPr/>
        </p:nvCxnSpPr>
        <p:spPr bwMode="auto">
          <a:xfrm>
            <a:off x="4992679" y="4332314"/>
            <a:ext cx="2702917" cy="0"/>
          </a:xfrm>
          <a:prstGeom prst="straightConnector1">
            <a:avLst/>
          </a:prstGeom>
          <a:noFill/>
          <a:ln w="9525"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68" name="Straight Arrow Connector 97"/>
          <p:cNvCxnSpPr>
            <a:cxnSpLocks noChangeShapeType="1"/>
          </p:cNvCxnSpPr>
          <p:nvPr/>
        </p:nvCxnSpPr>
        <p:spPr bwMode="auto">
          <a:xfrm>
            <a:off x="4907351" y="1996638"/>
            <a:ext cx="1285875"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9" name="Text Box 12"/>
          <p:cNvSpPr txBox="1">
            <a:spLocks noChangeArrowheads="1"/>
          </p:cNvSpPr>
          <p:nvPr/>
        </p:nvSpPr>
        <p:spPr bwMode="auto">
          <a:xfrm>
            <a:off x="4992679" y="1639451"/>
            <a:ext cx="1156855"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dirty="0" err="1">
                <a:latin typeface="+mn-lt"/>
              </a:rPr>
              <a:t>getRowCount</a:t>
            </a:r>
            <a:r>
              <a:rPr lang="en-NZ" altLang="en-US" sz="1200" dirty="0">
                <a:latin typeface="+mn-lt"/>
              </a:rPr>
              <a:t>( )</a:t>
            </a:r>
            <a:endParaRPr lang="en-US" altLang="en-US" sz="1200" dirty="0">
              <a:latin typeface="+mn-lt"/>
            </a:endParaRPr>
          </a:p>
        </p:txBody>
      </p:sp>
      <p:sp>
        <p:nvSpPr>
          <p:cNvPr id="70" name="Rectangle 42"/>
          <p:cNvSpPr>
            <a:spLocks noChangeArrowheads="1"/>
          </p:cNvSpPr>
          <p:nvPr/>
        </p:nvSpPr>
        <p:spPr bwMode="auto">
          <a:xfrm>
            <a:off x="6193226" y="1996638"/>
            <a:ext cx="142875" cy="35718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altLang="en-US">
              <a:latin typeface="+mn-lt"/>
            </a:endParaRPr>
          </a:p>
        </p:txBody>
      </p:sp>
      <p:cxnSp>
        <p:nvCxnSpPr>
          <p:cNvPr id="71" name="Straight Arrow Connector 97"/>
          <p:cNvCxnSpPr>
            <a:cxnSpLocks noChangeShapeType="1"/>
          </p:cNvCxnSpPr>
          <p:nvPr/>
        </p:nvCxnSpPr>
        <p:spPr bwMode="auto">
          <a:xfrm flipH="1" flipV="1">
            <a:off x="4978788" y="2353826"/>
            <a:ext cx="1230314" cy="1588"/>
          </a:xfrm>
          <a:prstGeom prst="straightConnector1">
            <a:avLst/>
          </a:prstGeom>
          <a:noFill/>
          <a:ln w="9525"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72" name="Text Box 12"/>
          <p:cNvSpPr txBox="1">
            <a:spLocks noChangeArrowheads="1"/>
          </p:cNvSpPr>
          <p:nvPr/>
        </p:nvSpPr>
        <p:spPr bwMode="auto">
          <a:xfrm>
            <a:off x="5211457" y="2072064"/>
            <a:ext cx="573427"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i="1" dirty="0">
                <a:latin typeface="+mn-lt"/>
              </a:rPr>
              <a:t>r rows</a:t>
            </a:r>
            <a:endParaRPr lang="en-US" altLang="en-US" sz="1200" i="1" dirty="0">
              <a:latin typeface="+mn-lt"/>
            </a:endParaRPr>
          </a:p>
        </p:txBody>
      </p:sp>
      <p:sp>
        <p:nvSpPr>
          <p:cNvPr id="74" name="Text Box 12"/>
          <p:cNvSpPr txBox="1">
            <a:spLocks noChangeArrowheads="1"/>
          </p:cNvSpPr>
          <p:nvPr/>
        </p:nvSpPr>
        <p:spPr bwMode="auto">
          <a:xfrm>
            <a:off x="4978788" y="2434790"/>
            <a:ext cx="1367362"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dirty="0" err="1">
                <a:latin typeface="+mn-lt"/>
              </a:rPr>
              <a:t>getColumnCount</a:t>
            </a:r>
            <a:r>
              <a:rPr lang="en-NZ" altLang="en-US" sz="1200" dirty="0">
                <a:latin typeface="+mn-lt"/>
              </a:rPr>
              <a:t>( )</a:t>
            </a:r>
            <a:endParaRPr lang="en-US" altLang="en-US" sz="1200" dirty="0">
              <a:latin typeface="+mn-lt"/>
            </a:endParaRPr>
          </a:p>
        </p:txBody>
      </p:sp>
      <p:cxnSp>
        <p:nvCxnSpPr>
          <p:cNvPr id="75" name="Straight Connector 9"/>
          <p:cNvCxnSpPr>
            <a:cxnSpLocks noChangeShapeType="1"/>
          </p:cNvCxnSpPr>
          <p:nvPr/>
        </p:nvCxnSpPr>
        <p:spPr bwMode="auto">
          <a:xfrm>
            <a:off x="4909534" y="1248521"/>
            <a:ext cx="15875" cy="5180013"/>
          </a:xfrm>
          <a:prstGeom prst="line">
            <a:avLst/>
          </a:prstGeom>
          <a:noFill/>
          <a:ln w="9525" algn="ctr">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77" name="Straight Arrow Connector 97"/>
          <p:cNvCxnSpPr>
            <a:cxnSpLocks noChangeShapeType="1"/>
          </p:cNvCxnSpPr>
          <p:nvPr/>
        </p:nvCxnSpPr>
        <p:spPr bwMode="auto">
          <a:xfrm>
            <a:off x="4907351" y="2780863"/>
            <a:ext cx="1285875"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9" name="Rectangle 42"/>
          <p:cNvSpPr>
            <a:spLocks noChangeArrowheads="1"/>
          </p:cNvSpPr>
          <p:nvPr/>
        </p:nvSpPr>
        <p:spPr bwMode="auto">
          <a:xfrm>
            <a:off x="6193226" y="2780863"/>
            <a:ext cx="142875" cy="35718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altLang="en-US">
              <a:latin typeface="+mn-lt"/>
            </a:endParaRPr>
          </a:p>
        </p:txBody>
      </p:sp>
      <p:cxnSp>
        <p:nvCxnSpPr>
          <p:cNvPr id="80" name="Straight Arrow Connector 97"/>
          <p:cNvCxnSpPr>
            <a:cxnSpLocks noChangeShapeType="1"/>
          </p:cNvCxnSpPr>
          <p:nvPr/>
        </p:nvCxnSpPr>
        <p:spPr bwMode="auto">
          <a:xfrm flipH="1" flipV="1">
            <a:off x="4978788" y="3133288"/>
            <a:ext cx="1230314" cy="6351"/>
          </a:xfrm>
          <a:prstGeom prst="straightConnector1">
            <a:avLst/>
          </a:prstGeom>
          <a:noFill/>
          <a:ln w="9525"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82" name="Text Box 12"/>
          <p:cNvSpPr txBox="1">
            <a:spLocks noChangeArrowheads="1"/>
          </p:cNvSpPr>
          <p:nvPr/>
        </p:nvSpPr>
        <p:spPr bwMode="auto">
          <a:xfrm>
            <a:off x="5211457" y="2856289"/>
            <a:ext cx="520014"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i="1" dirty="0">
                <a:latin typeface="+mn-lt"/>
              </a:rPr>
              <a:t>c cols</a:t>
            </a:r>
            <a:endParaRPr lang="en-US" altLang="en-US" sz="1200" i="1" dirty="0">
              <a:latin typeface="+mn-lt"/>
            </a:endParaRPr>
          </a:p>
        </p:txBody>
      </p:sp>
      <p:sp>
        <p:nvSpPr>
          <p:cNvPr id="86" name="Text Box 12"/>
          <p:cNvSpPr txBox="1">
            <a:spLocks noChangeArrowheads="1"/>
          </p:cNvSpPr>
          <p:nvPr/>
        </p:nvSpPr>
        <p:spPr bwMode="auto">
          <a:xfrm>
            <a:off x="4992679" y="3257522"/>
            <a:ext cx="1511824"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dirty="0" err="1">
                <a:latin typeface="+mn-lt"/>
              </a:rPr>
              <a:t>getValueAt</a:t>
            </a:r>
            <a:r>
              <a:rPr lang="en-NZ" altLang="en-US" sz="1200" dirty="0">
                <a:latin typeface="+mn-lt"/>
              </a:rPr>
              <a:t>( row, col )</a:t>
            </a:r>
            <a:endParaRPr lang="en-US" altLang="en-US" sz="1200" dirty="0">
              <a:latin typeface="+mn-lt"/>
            </a:endParaRPr>
          </a:p>
        </p:txBody>
      </p:sp>
      <p:cxnSp>
        <p:nvCxnSpPr>
          <p:cNvPr id="87" name="Straight Arrow Connector 97"/>
          <p:cNvCxnSpPr>
            <a:cxnSpLocks noChangeShapeType="1"/>
          </p:cNvCxnSpPr>
          <p:nvPr/>
        </p:nvCxnSpPr>
        <p:spPr bwMode="auto">
          <a:xfrm>
            <a:off x="4899017" y="3586518"/>
            <a:ext cx="1285875"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0" name="Rectangle 42"/>
          <p:cNvSpPr>
            <a:spLocks noChangeArrowheads="1"/>
          </p:cNvSpPr>
          <p:nvPr/>
        </p:nvSpPr>
        <p:spPr bwMode="auto">
          <a:xfrm>
            <a:off x="6184892" y="3586518"/>
            <a:ext cx="142875" cy="35718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altLang="en-US">
              <a:latin typeface="+mn-lt"/>
            </a:endParaRPr>
          </a:p>
        </p:txBody>
      </p:sp>
      <p:cxnSp>
        <p:nvCxnSpPr>
          <p:cNvPr id="91" name="Straight Arrow Connector 97"/>
          <p:cNvCxnSpPr>
            <a:cxnSpLocks noChangeShapeType="1"/>
          </p:cNvCxnSpPr>
          <p:nvPr/>
        </p:nvCxnSpPr>
        <p:spPr bwMode="auto">
          <a:xfrm flipH="1" flipV="1">
            <a:off x="4992679" y="3943706"/>
            <a:ext cx="1208089" cy="1588"/>
          </a:xfrm>
          <a:prstGeom prst="straightConnector1">
            <a:avLst/>
          </a:prstGeom>
          <a:noFill/>
          <a:ln w="9525"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93" name="Text Box 12"/>
          <p:cNvSpPr txBox="1">
            <a:spLocks noChangeArrowheads="1"/>
          </p:cNvSpPr>
          <p:nvPr/>
        </p:nvSpPr>
        <p:spPr bwMode="auto">
          <a:xfrm>
            <a:off x="5203123" y="3661944"/>
            <a:ext cx="519694"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i="1" dirty="0">
                <a:latin typeface="+mn-lt"/>
              </a:rPr>
              <a:t>value</a:t>
            </a:r>
            <a:endParaRPr lang="en-US" altLang="en-US" sz="1200" i="1" dirty="0">
              <a:latin typeface="+mn-lt"/>
            </a:endParaRPr>
          </a:p>
        </p:txBody>
      </p:sp>
      <p:cxnSp>
        <p:nvCxnSpPr>
          <p:cNvPr id="94" name="Straight Arrow Connector 97"/>
          <p:cNvCxnSpPr>
            <a:cxnSpLocks noChangeShapeType="1"/>
          </p:cNvCxnSpPr>
          <p:nvPr/>
        </p:nvCxnSpPr>
        <p:spPr bwMode="auto">
          <a:xfrm flipH="1">
            <a:off x="4978788" y="1524002"/>
            <a:ext cx="2716809"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5" name="Rectangle 42"/>
          <p:cNvSpPr>
            <a:spLocks noChangeArrowheads="1"/>
          </p:cNvSpPr>
          <p:nvPr/>
        </p:nvSpPr>
        <p:spPr bwMode="auto">
          <a:xfrm>
            <a:off x="4835913" y="1520436"/>
            <a:ext cx="156766" cy="281187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altLang="en-US">
              <a:latin typeface="+mn-lt"/>
            </a:endParaRPr>
          </a:p>
        </p:txBody>
      </p:sp>
      <p:sp>
        <p:nvSpPr>
          <p:cNvPr id="96" name="Rectangle 42"/>
          <p:cNvSpPr>
            <a:spLocks noChangeArrowheads="1"/>
          </p:cNvSpPr>
          <p:nvPr/>
        </p:nvSpPr>
        <p:spPr bwMode="auto">
          <a:xfrm>
            <a:off x="6171001" y="4692353"/>
            <a:ext cx="156766" cy="15435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altLang="en-US">
              <a:latin typeface="+mn-lt"/>
            </a:endParaRPr>
          </a:p>
        </p:txBody>
      </p:sp>
      <p:sp>
        <p:nvSpPr>
          <p:cNvPr id="97" name="Text Box 12"/>
          <p:cNvSpPr txBox="1">
            <a:spLocks noChangeArrowheads="1"/>
          </p:cNvSpPr>
          <p:nvPr/>
        </p:nvSpPr>
        <p:spPr bwMode="auto">
          <a:xfrm>
            <a:off x="6230831" y="4405916"/>
            <a:ext cx="2186624"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dirty="0" err="1">
                <a:latin typeface="+mn-lt"/>
              </a:rPr>
              <a:t>setValueAt</a:t>
            </a:r>
            <a:r>
              <a:rPr lang="en-NZ" altLang="en-US" sz="1200" dirty="0">
                <a:latin typeface="+mn-lt"/>
              </a:rPr>
              <a:t>( </a:t>
            </a:r>
            <a:r>
              <a:rPr lang="en-NZ" altLang="en-US" sz="1200" dirty="0" err="1">
                <a:latin typeface="+mn-lt"/>
              </a:rPr>
              <a:t>newValue</a:t>
            </a:r>
            <a:r>
              <a:rPr lang="en-NZ" altLang="en-US" sz="1200" dirty="0">
                <a:latin typeface="+mn-lt"/>
              </a:rPr>
              <a:t>, row, col )</a:t>
            </a:r>
            <a:endParaRPr lang="en-US" altLang="en-US" sz="1200" dirty="0">
              <a:latin typeface="+mn-lt"/>
            </a:endParaRPr>
          </a:p>
        </p:txBody>
      </p:sp>
      <p:cxnSp>
        <p:nvCxnSpPr>
          <p:cNvPr id="98" name="Straight Arrow Connector 97"/>
          <p:cNvCxnSpPr>
            <a:cxnSpLocks noChangeShapeType="1"/>
          </p:cNvCxnSpPr>
          <p:nvPr/>
        </p:nvCxnSpPr>
        <p:spPr bwMode="auto">
          <a:xfrm flipH="1">
            <a:off x="6344138" y="4692354"/>
            <a:ext cx="1351458" cy="158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9" name="Rectangle 42"/>
          <p:cNvSpPr>
            <a:spLocks noChangeArrowheads="1"/>
          </p:cNvSpPr>
          <p:nvPr/>
        </p:nvSpPr>
        <p:spPr bwMode="auto">
          <a:xfrm>
            <a:off x="6102863" y="5256436"/>
            <a:ext cx="287237" cy="76341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altLang="en-US">
              <a:latin typeface="+mn-lt"/>
            </a:endParaRPr>
          </a:p>
        </p:txBody>
      </p:sp>
      <p:cxnSp>
        <p:nvCxnSpPr>
          <p:cNvPr id="100" name="Straight Arrow Connector 97"/>
          <p:cNvCxnSpPr>
            <a:cxnSpLocks noChangeShapeType="1"/>
          </p:cNvCxnSpPr>
          <p:nvPr/>
        </p:nvCxnSpPr>
        <p:spPr bwMode="auto">
          <a:xfrm flipH="1">
            <a:off x="6390100" y="5256436"/>
            <a:ext cx="360835"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 name="Straight Connector 101"/>
          <p:cNvCxnSpPr/>
          <p:nvPr/>
        </p:nvCxnSpPr>
        <p:spPr bwMode="auto">
          <a:xfrm flipV="1">
            <a:off x="6750935" y="5011742"/>
            <a:ext cx="0" cy="2446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4" name="Straight Connector 103"/>
          <p:cNvCxnSpPr/>
          <p:nvPr/>
        </p:nvCxnSpPr>
        <p:spPr bwMode="auto">
          <a:xfrm flipH="1">
            <a:off x="6327767" y="5011742"/>
            <a:ext cx="42316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5" name="Text Box 12"/>
          <p:cNvSpPr txBox="1">
            <a:spLocks noChangeArrowheads="1"/>
          </p:cNvSpPr>
          <p:nvPr/>
        </p:nvSpPr>
        <p:spPr bwMode="auto">
          <a:xfrm>
            <a:off x="6776087" y="4995589"/>
            <a:ext cx="213924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dirty="0" err="1">
                <a:latin typeface="+mn-lt"/>
              </a:rPr>
              <a:t>fireTableCellUpdated</a:t>
            </a:r>
            <a:r>
              <a:rPr lang="en-NZ" altLang="en-US" sz="1200" dirty="0">
                <a:latin typeface="+mn-lt"/>
              </a:rPr>
              <a:t>( row, col )</a:t>
            </a:r>
            <a:endParaRPr lang="en-US" altLang="en-US" sz="1200" dirty="0">
              <a:latin typeface="+mn-lt"/>
            </a:endParaRPr>
          </a:p>
        </p:txBody>
      </p:sp>
      <p:cxnSp>
        <p:nvCxnSpPr>
          <p:cNvPr id="106" name="Straight Arrow Connector 97"/>
          <p:cNvCxnSpPr>
            <a:cxnSpLocks noChangeShapeType="1"/>
          </p:cNvCxnSpPr>
          <p:nvPr/>
        </p:nvCxnSpPr>
        <p:spPr bwMode="auto">
          <a:xfrm>
            <a:off x="6399625" y="5564437"/>
            <a:ext cx="2004718"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7" name="Text Box 12"/>
          <p:cNvSpPr txBox="1">
            <a:spLocks noChangeArrowheads="1"/>
          </p:cNvSpPr>
          <p:nvPr/>
        </p:nvSpPr>
        <p:spPr bwMode="auto">
          <a:xfrm>
            <a:off x="6912762" y="5287438"/>
            <a:ext cx="846386"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dirty="0">
                <a:latin typeface="+mn-lt"/>
              </a:rPr>
              <a:t>create( … )</a:t>
            </a:r>
            <a:endParaRPr lang="en-US" altLang="en-US" sz="1200" dirty="0">
              <a:latin typeface="+mn-lt"/>
            </a:endParaRPr>
          </a:p>
        </p:txBody>
      </p:sp>
      <p:cxnSp>
        <p:nvCxnSpPr>
          <p:cNvPr id="108" name="Straight Arrow Connector 97"/>
          <p:cNvCxnSpPr>
            <a:cxnSpLocks noChangeShapeType="1"/>
          </p:cNvCxnSpPr>
          <p:nvPr/>
        </p:nvCxnSpPr>
        <p:spPr bwMode="auto">
          <a:xfrm flipH="1">
            <a:off x="4925409" y="5875838"/>
            <a:ext cx="1177454"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9" name="Straight Arrow Connector 97"/>
          <p:cNvCxnSpPr>
            <a:cxnSpLocks noChangeShapeType="1"/>
          </p:cNvCxnSpPr>
          <p:nvPr/>
        </p:nvCxnSpPr>
        <p:spPr bwMode="auto">
          <a:xfrm>
            <a:off x="6336101" y="6235878"/>
            <a:ext cx="1384896" cy="0"/>
          </a:xfrm>
          <a:prstGeom prst="straightConnector1">
            <a:avLst/>
          </a:prstGeom>
          <a:noFill/>
          <a:ln w="9525"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10" name="Straight Connector 109"/>
          <p:cNvCxnSpPr/>
          <p:nvPr/>
        </p:nvCxnSpPr>
        <p:spPr bwMode="auto">
          <a:xfrm>
            <a:off x="4381122" y="4332314"/>
            <a:ext cx="360040" cy="0"/>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113" name="Straight Connector 112"/>
          <p:cNvCxnSpPr/>
          <p:nvPr/>
        </p:nvCxnSpPr>
        <p:spPr bwMode="auto">
          <a:xfrm>
            <a:off x="4381122" y="1525558"/>
            <a:ext cx="360040" cy="0"/>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118" name="Straight Arrow Connector 117"/>
          <p:cNvCxnSpPr/>
          <p:nvPr/>
        </p:nvCxnSpPr>
        <p:spPr bwMode="auto">
          <a:xfrm>
            <a:off x="4561142" y="1520436"/>
            <a:ext cx="0" cy="2811878"/>
          </a:xfrm>
          <a:prstGeom prst="straightConnector1">
            <a:avLst/>
          </a:prstGeom>
          <a:solidFill>
            <a:schemeClr val="accent1"/>
          </a:solidFill>
          <a:ln w="19050" cap="flat" cmpd="sng" algn="ctr">
            <a:solidFill>
              <a:schemeClr val="accent6"/>
            </a:solidFill>
            <a:prstDash val="solid"/>
            <a:round/>
            <a:headEnd type="none" w="med" len="med"/>
            <a:tailEnd type="arrow"/>
          </a:ln>
          <a:effectLst/>
        </p:spPr>
      </p:cxnSp>
      <p:cxnSp>
        <p:nvCxnSpPr>
          <p:cNvPr id="121" name="Straight Connector 120"/>
          <p:cNvCxnSpPr/>
          <p:nvPr/>
        </p:nvCxnSpPr>
        <p:spPr bwMode="auto">
          <a:xfrm>
            <a:off x="4381122" y="6235878"/>
            <a:ext cx="360040" cy="0"/>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122" name="Straight Connector 121"/>
          <p:cNvCxnSpPr/>
          <p:nvPr/>
        </p:nvCxnSpPr>
        <p:spPr bwMode="auto">
          <a:xfrm>
            <a:off x="4391069" y="4697475"/>
            <a:ext cx="360040" cy="0"/>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123" name="Straight Arrow Connector 122"/>
          <p:cNvCxnSpPr/>
          <p:nvPr/>
        </p:nvCxnSpPr>
        <p:spPr bwMode="auto">
          <a:xfrm>
            <a:off x="4571089" y="4692353"/>
            <a:ext cx="0" cy="1543525"/>
          </a:xfrm>
          <a:prstGeom prst="straightConnector1">
            <a:avLst/>
          </a:prstGeom>
          <a:solidFill>
            <a:schemeClr val="accent1"/>
          </a:solidFill>
          <a:ln w="19050" cap="flat" cmpd="sng" algn="ctr">
            <a:solidFill>
              <a:schemeClr val="accent6"/>
            </a:solidFill>
            <a:prstDash val="solid"/>
            <a:round/>
            <a:headEnd type="none" w="med" len="med"/>
            <a:tailEnd type="arrow"/>
          </a:ln>
          <a:effectLst/>
        </p:spPr>
      </p:cxnSp>
      <p:sp>
        <p:nvSpPr>
          <p:cNvPr id="124" name="Text Box 12"/>
          <p:cNvSpPr txBox="1">
            <a:spLocks noChangeArrowheads="1"/>
          </p:cNvSpPr>
          <p:nvPr/>
        </p:nvSpPr>
        <p:spPr bwMode="auto">
          <a:xfrm>
            <a:off x="4437670" y="5536507"/>
            <a:ext cx="1558055"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ltLang="en-US" sz="1200" dirty="0" err="1">
                <a:latin typeface="+mn-lt"/>
              </a:rPr>
              <a:t>tableChanged</a:t>
            </a:r>
            <a:r>
              <a:rPr lang="en-US" altLang="en-US" sz="1200" dirty="0">
                <a:latin typeface="+mn-lt"/>
              </a:rPr>
              <a:t>( event )</a:t>
            </a:r>
          </a:p>
        </p:txBody>
      </p:sp>
      <p:sp>
        <p:nvSpPr>
          <p:cNvPr id="125" name="TextBox 94"/>
          <p:cNvSpPr txBox="1">
            <a:spLocks noChangeArrowheads="1"/>
          </p:cNvSpPr>
          <p:nvPr/>
        </p:nvSpPr>
        <p:spPr bwMode="auto">
          <a:xfrm>
            <a:off x="1555663" y="2140911"/>
            <a:ext cx="278225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NZ" altLang="en-US" sz="1200" dirty="0">
                <a:solidFill>
                  <a:srgbClr val="022DFC"/>
                </a:solidFill>
                <a:latin typeface="+mn-lt"/>
              </a:rPr>
              <a:t>Setting up the model and view</a:t>
            </a:r>
          </a:p>
          <a:p>
            <a:pPr algn="r"/>
            <a:r>
              <a:rPr lang="en-NZ" altLang="en-US" sz="1200" dirty="0">
                <a:solidFill>
                  <a:srgbClr val="022DFC"/>
                </a:solidFill>
                <a:latin typeface="+mn-lt"/>
              </a:rPr>
              <a:t>When introduced to its model, the view (</a:t>
            </a:r>
            <a:r>
              <a:rPr lang="en-NZ" altLang="en-US" sz="1200" dirty="0" err="1">
                <a:solidFill>
                  <a:srgbClr val="022DFC"/>
                </a:solidFill>
                <a:latin typeface="Consolas" panose="020B0609020204030204" pitchFamily="49" charset="0"/>
              </a:rPr>
              <a:t>JTable</a:t>
            </a:r>
            <a:r>
              <a:rPr lang="en-NZ" altLang="en-US" sz="1200" dirty="0">
                <a:solidFill>
                  <a:srgbClr val="022DFC"/>
                </a:solidFill>
                <a:latin typeface="+mn-lt"/>
              </a:rPr>
              <a:t>)</a:t>
            </a:r>
            <a:r>
              <a:rPr lang="en-US" altLang="en-US" sz="1200" dirty="0">
                <a:solidFill>
                  <a:srgbClr val="022DFC"/>
                </a:solidFill>
                <a:latin typeface="+mn-lt"/>
              </a:rPr>
              <a:t> asks the model how many rows and columns it has. It then calls </a:t>
            </a:r>
            <a:r>
              <a:rPr lang="en-US" altLang="en-US" sz="1200" dirty="0" err="1">
                <a:solidFill>
                  <a:srgbClr val="022DFC"/>
                </a:solidFill>
                <a:latin typeface="Consolas" panose="020B0609020204030204" pitchFamily="49" charset="0"/>
              </a:rPr>
              <a:t>getValueAt</a:t>
            </a:r>
            <a:r>
              <a:rPr lang="en-US" altLang="en-US" sz="1200" dirty="0">
                <a:solidFill>
                  <a:srgbClr val="022DFC"/>
                </a:solidFill>
                <a:latin typeface="Consolas" panose="020B0609020204030204" pitchFamily="49" charset="0"/>
              </a:rPr>
              <a:t>() r * c </a:t>
            </a:r>
            <a:r>
              <a:rPr lang="en-US" altLang="en-US" sz="1200" dirty="0">
                <a:solidFill>
                  <a:srgbClr val="022DFC"/>
                </a:solidFill>
                <a:latin typeface="+mn-lt"/>
              </a:rPr>
              <a:t>times, obtaining a value for each cell.</a:t>
            </a:r>
          </a:p>
          <a:p>
            <a:pPr algn="r"/>
            <a:r>
              <a:rPr lang="en-US" altLang="en-US" sz="1200" dirty="0">
                <a:solidFill>
                  <a:srgbClr val="022DFC"/>
                </a:solidFill>
                <a:latin typeface="+mn-lt"/>
              </a:rPr>
              <a:t>The view renders each value.</a:t>
            </a:r>
            <a:endParaRPr lang="en-NZ" altLang="en-US" sz="1200" dirty="0">
              <a:solidFill>
                <a:srgbClr val="022DFC"/>
              </a:solidFill>
              <a:latin typeface="+mn-lt"/>
            </a:endParaRPr>
          </a:p>
        </p:txBody>
      </p:sp>
      <p:sp>
        <p:nvSpPr>
          <p:cNvPr id="126" name="TextBox 94"/>
          <p:cNvSpPr txBox="1">
            <a:spLocks noChangeArrowheads="1"/>
          </p:cNvSpPr>
          <p:nvPr/>
        </p:nvSpPr>
        <p:spPr bwMode="auto">
          <a:xfrm>
            <a:off x="1555663" y="4771617"/>
            <a:ext cx="278225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a:r>
              <a:rPr lang="en-NZ" altLang="en-US" sz="1200" dirty="0">
                <a:solidFill>
                  <a:srgbClr val="022DFC"/>
                </a:solidFill>
                <a:latin typeface="+mn-lt"/>
              </a:rPr>
              <a:t>Handling a change request</a:t>
            </a:r>
          </a:p>
          <a:p>
            <a:pPr algn="r"/>
            <a:r>
              <a:rPr lang="en-NZ" altLang="en-US" sz="1200" dirty="0">
                <a:solidFill>
                  <a:srgbClr val="022DFC"/>
                </a:solidFill>
                <a:latin typeface="+mn-lt"/>
              </a:rPr>
              <a:t>In response to a change request on the model (i.e. a </a:t>
            </a:r>
            <a:r>
              <a:rPr lang="en-NZ" altLang="en-US" sz="1200" dirty="0" err="1">
                <a:solidFill>
                  <a:srgbClr val="022DFC"/>
                </a:solidFill>
                <a:latin typeface="Consolas" panose="020B0609020204030204" pitchFamily="49" charset="0"/>
              </a:rPr>
              <a:t>setValueAt</a:t>
            </a:r>
            <a:r>
              <a:rPr lang="en-NZ" altLang="en-US" sz="1200" dirty="0">
                <a:solidFill>
                  <a:srgbClr val="022DFC"/>
                </a:solidFill>
                <a:latin typeface="Consolas" panose="020B0609020204030204" pitchFamily="49" charset="0"/>
              </a:rPr>
              <a:t>( ) </a:t>
            </a:r>
            <a:r>
              <a:rPr lang="en-NZ" altLang="en-US" sz="1200" dirty="0">
                <a:solidFill>
                  <a:srgbClr val="022DFC"/>
                </a:solidFill>
                <a:latin typeface="+mn-lt"/>
              </a:rPr>
              <a:t>call), if the model accepts the change it creates a </a:t>
            </a:r>
            <a:r>
              <a:rPr lang="en-NZ" altLang="en-US" sz="1200" dirty="0" err="1">
                <a:solidFill>
                  <a:srgbClr val="022DFC"/>
                </a:solidFill>
                <a:latin typeface="Consolas" panose="020B0609020204030204" pitchFamily="49" charset="0"/>
              </a:rPr>
              <a:t>TableModelEvent</a:t>
            </a:r>
            <a:r>
              <a:rPr lang="en-NZ" altLang="en-US" sz="1200" dirty="0">
                <a:solidFill>
                  <a:srgbClr val="022DFC"/>
                </a:solidFill>
                <a:latin typeface="+mn-lt"/>
              </a:rPr>
              <a:t> object to describe the change, and sends this to its view(s).</a:t>
            </a:r>
          </a:p>
        </p:txBody>
      </p:sp>
    </p:spTree>
    <p:extLst>
      <p:ext uri="{BB962C8B-B14F-4D97-AF65-F5344CB8AC3E}">
        <p14:creationId xmlns:p14="http://schemas.microsoft.com/office/powerpoint/2010/main" val="84233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96" grpId="0" animBg="1"/>
      <p:bldP spid="97" grpId="0" animBg="1"/>
      <p:bldP spid="99" grpId="0" animBg="1"/>
      <p:bldP spid="105" grpId="0" animBg="1"/>
      <p:bldP spid="107" grpId="0" animBg="1"/>
      <p:bldP spid="124" grpId="0" animBg="1"/>
      <p:bldP spid="1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Review</a:t>
            </a:r>
            <a:endParaRPr lang="en-GB" dirty="0"/>
          </a:p>
        </p:txBody>
      </p:sp>
      <p:sp>
        <p:nvSpPr>
          <p:cNvPr id="3" name="Content Placeholder 2"/>
          <p:cNvSpPr>
            <a:spLocks noGrp="1"/>
          </p:cNvSpPr>
          <p:nvPr>
            <p:ph idx="1"/>
          </p:nvPr>
        </p:nvSpPr>
        <p:spPr/>
        <p:txBody>
          <a:bodyPr>
            <a:normAutofit fontScale="92500" lnSpcReduction="10000"/>
          </a:bodyPr>
          <a:lstStyle/>
          <a:p>
            <a:r>
              <a:rPr lang="en-NZ" dirty="0"/>
              <a:t>Learnt something about:</a:t>
            </a:r>
          </a:p>
          <a:p>
            <a:pPr lvl="1"/>
            <a:r>
              <a:rPr lang="en-NZ" dirty="0"/>
              <a:t>The notion of a design pattern</a:t>
            </a:r>
          </a:p>
          <a:p>
            <a:pPr lvl="2"/>
            <a:r>
              <a:rPr lang="en-NZ" dirty="0"/>
              <a:t>A general and proven solution to a common design problem</a:t>
            </a:r>
          </a:p>
          <a:p>
            <a:pPr lvl="2"/>
            <a:r>
              <a:rPr lang="en-NZ" dirty="0"/>
              <a:t>Design patterns are documented with a structure, benefits and consequences</a:t>
            </a:r>
          </a:p>
          <a:p>
            <a:pPr lvl="2"/>
            <a:r>
              <a:rPr lang="en-NZ" dirty="0"/>
              <a:t>Design patterns can often be implemented with variations to suit particular applications</a:t>
            </a:r>
          </a:p>
          <a:p>
            <a:pPr lvl="1"/>
            <a:r>
              <a:rPr lang="en-NZ"/>
              <a:t>Four well-known </a:t>
            </a:r>
            <a:r>
              <a:rPr lang="en-NZ" dirty="0"/>
              <a:t>patterns</a:t>
            </a:r>
          </a:p>
          <a:p>
            <a:pPr lvl="2"/>
            <a:r>
              <a:rPr lang="en-NZ" dirty="0"/>
              <a:t>Composite, for </a:t>
            </a:r>
            <a:r>
              <a:rPr lang="en-GB" altLang="en-US" dirty="0"/>
              <a:t>representing recursively-defined whole-part hierarchies</a:t>
            </a:r>
            <a:endParaRPr lang="en-NZ" dirty="0"/>
          </a:p>
          <a:p>
            <a:pPr lvl="2"/>
            <a:r>
              <a:rPr lang="en-NZ" dirty="0"/>
              <a:t>Adapter, for </a:t>
            </a:r>
            <a:r>
              <a:rPr lang="en-GB" altLang="en-US" dirty="0"/>
              <a:t>making objects with incompatible interfaces work together </a:t>
            </a:r>
            <a:endParaRPr lang="en-NZ" dirty="0"/>
          </a:p>
          <a:p>
            <a:pPr lvl="2"/>
            <a:r>
              <a:rPr lang="en-NZ" dirty="0"/>
              <a:t>Template Method, for d</a:t>
            </a:r>
            <a:r>
              <a:rPr lang="en-NZ" altLang="en-US" dirty="0"/>
              <a:t>efining the skeleton of an algorithm in a superclass, and allowing subclasses to redefine certain steps without changing the algorithm’s structure </a:t>
            </a:r>
            <a:endParaRPr lang="en-NZ" dirty="0"/>
          </a:p>
          <a:p>
            <a:pPr lvl="2"/>
            <a:r>
              <a:rPr lang="en-NZ" dirty="0"/>
              <a:t>Observer (Model/View), for </a:t>
            </a:r>
            <a:r>
              <a:rPr lang="en-US" altLang="en-US" dirty="0"/>
              <a:t>defining a one-to-many dependency between objects so that when one object changes state, all dependents are notified and updated automatically </a:t>
            </a:r>
            <a:endParaRPr lang="en-NZ" dirty="0"/>
          </a:p>
          <a:p>
            <a:pPr lvl="1"/>
            <a:r>
              <a:rPr lang="en-NZ" dirty="0"/>
              <a:t>  Application of patterns to the JDK</a:t>
            </a:r>
          </a:p>
          <a:p>
            <a:endParaRPr lang="en-GB" dirty="0"/>
          </a:p>
        </p:txBody>
      </p:sp>
    </p:spTree>
    <p:extLst>
      <p:ext uri="{BB962C8B-B14F-4D97-AF65-F5344CB8AC3E}">
        <p14:creationId xmlns:p14="http://schemas.microsoft.com/office/powerpoint/2010/main" val="363780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Template Method pattern</a:t>
            </a:r>
            <a:endParaRPr lang="en-GB" dirty="0"/>
          </a:p>
        </p:txBody>
      </p:sp>
      <p:sp>
        <p:nvSpPr>
          <p:cNvPr id="3" name="Content Placeholder 2"/>
          <p:cNvSpPr>
            <a:spLocks noGrp="1"/>
          </p:cNvSpPr>
          <p:nvPr>
            <p:ph idx="1"/>
          </p:nvPr>
        </p:nvSpPr>
        <p:spPr/>
        <p:txBody>
          <a:bodyPr/>
          <a:lstStyle/>
          <a:p>
            <a:r>
              <a:rPr lang="en-NZ" dirty="0"/>
              <a:t>“</a:t>
            </a:r>
            <a:r>
              <a:rPr lang="en-GB" altLang="en-US" dirty="0"/>
              <a:t>How to </a:t>
            </a:r>
            <a:r>
              <a:rPr lang="en-NZ" altLang="en-US" dirty="0"/>
              <a:t>define the skeleton of an algorithm in a superclass and allow subclasses to redefine certain steps without changing the algorithm’s structure”</a:t>
            </a:r>
          </a:p>
          <a:p>
            <a:endParaRPr lang="en-NZ" dirty="0"/>
          </a:p>
          <a:p>
            <a:r>
              <a:rPr lang="en-NZ" dirty="0"/>
              <a:t>The Template Method pattern is used widely in the JDK</a:t>
            </a:r>
          </a:p>
          <a:p>
            <a:pPr lvl="1"/>
            <a:r>
              <a:rPr lang="en-NZ" dirty="0"/>
              <a:t>Painting of Swing components</a:t>
            </a:r>
          </a:p>
          <a:p>
            <a:pPr lvl="1"/>
            <a:r>
              <a:rPr lang="en-NZ" dirty="0" err="1"/>
              <a:t>SwingWorker</a:t>
            </a:r>
            <a:endParaRPr lang="en-NZ" dirty="0"/>
          </a:p>
        </p:txBody>
      </p:sp>
    </p:spTree>
    <p:extLst>
      <p:ext uri="{BB962C8B-B14F-4D97-AF65-F5344CB8AC3E}">
        <p14:creationId xmlns:p14="http://schemas.microsoft.com/office/powerpoint/2010/main" val="390250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537" y="253607"/>
            <a:ext cx="11074400" cy="1143000"/>
          </a:xfrm>
        </p:spPr>
        <p:txBody>
          <a:bodyPr/>
          <a:lstStyle/>
          <a:p>
            <a:r>
              <a:rPr lang="en-NZ" dirty="0"/>
              <a:t>Painting in Swing</a:t>
            </a:r>
            <a:endParaRPr lang="en-GB" dirty="0"/>
          </a:p>
        </p:txBody>
      </p:sp>
      <p:sp>
        <p:nvSpPr>
          <p:cNvPr id="5" name="Rectangle 51"/>
          <p:cNvSpPr>
            <a:spLocks noChangeArrowheads="1"/>
          </p:cNvSpPr>
          <p:nvPr/>
        </p:nvSpPr>
        <p:spPr bwMode="auto">
          <a:xfrm>
            <a:off x="8104187" y="4251646"/>
            <a:ext cx="1295400" cy="7191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altLang="en-US">
              <a:latin typeface="Consolas" panose="020B0609020204030204" pitchFamily="49" charset="0"/>
            </a:endParaRPr>
          </a:p>
        </p:txBody>
      </p:sp>
      <p:cxnSp>
        <p:nvCxnSpPr>
          <p:cNvPr id="6" name="AutoShape 32"/>
          <p:cNvCxnSpPr>
            <a:cxnSpLocks noChangeShapeType="1"/>
            <a:stCxn id="20" idx="1"/>
          </p:cNvCxnSpPr>
          <p:nvPr/>
        </p:nvCxnSpPr>
        <p:spPr bwMode="auto">
          <a:xfrm rot="16200000" flipH="1">
            <a:off x="5727792" y="1967659"/>
            <a:ext cx="2026633" cy="2726156"/>
          </a:xfrm>
          <a:prstGeom prst="curvedConnector4">
            <a:avLst>
              <a:gd name="adj1" fmla="val -11280"/>
              <a:gd name="adj2" fmla="val 51143"/>
            </a:avLst>
          </a:prstGeom>
          <a:noFill/>
          <a:ln w="25400">
            <a:solidFill>
              <a:srgbClr val="FF5050">
                <a:alpha val="50195"/>
              </a:srgbClr>
            </a:solidFill>
            <a:round/>
            <a:headEnd/>
            <a:tailEnd type="triangle" w="med" len="med"/>
          </a:ln>
          <a:extLst>
            <a:ext uri="{909E8E84-426E-40DD-AFC4-6F175D3DCCD1}">
              <a14:hiddenFill xmlns:a14="http://schemas.microsoft.com/office/drawing/2010/main">
                <a:noFill/>
              </a14:hiddenFill>
            </a:ext>
          </a:extLst>
        </p:spPr>
      </p:cxnSp>
      <p:sp>
        <p:nvSpPr>
          <p:cNvPr id="7" name="Text Box 4"/>
          <p:cNvSpPr txBox="1">
            <a:spLocks noChangeArrowheads="1"/>
          </p:cNvSpPr>
          <p:nvPr/>
        </p:nvSpPr>
        <p:spPr bwMode="auto">
          <a:xfrm>
            <a:off x="4075112" y="1740221"/>
            <a:ext cx="230063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000" dirty="0" err="1">
                <a:latin typeface="Consolas" panose="020B0609020204030204" pitchFamily="49" charset="0"/>
              </a:rPr>
              <a:t>JComponent</a:t>
            </a:r>
            <a:endParaRPr lang="en-NZ" altLang="en-US" sz="1000" dirty="0">
              <a:latin typeface="Consolas" panose="020B0609020204030204" pitchFamily="49" charset="0"/>
            </a:endParaRPr>
          </a:p>
          <a:p>
            <a:endParaRPr lang="en-NZ" altLang="en-US" sz="1000" dirty="0">
              <a:latin typeface="Consolas" panose="020B0609020204030204" pitchFamily="49" charset="0"/>
            </a:endParaRPr>
          </a:p>
          <a:p>
            <a:endParaRPr lang="en-NZ" altLang="en-US" sz="1000" dirty="0">
              <a:latin typeface="Consolas" panose="020B0609020204030204" pitchFamily="49" charset="0"/>
            </a:endParaRPr>
          </a:p>
          <a:p>
            <a:r>
              <a:rPr lang="en-NZ" altLang="en-US" sz="1000" dirty="0">
                <a:latin typeface="Consolas" panose="020B0609020204030204" pitchFamily="49" charset="0"/>
              </a:rPr>
              <a:t>paint( g : Graphics )</a:t>
            </a:r>
          </a:p>
          <a:p>
            <a:r>
              <a:rPr lang="en-NZ" altLang="en-US" sz="1000" dirty="0" err="1">
                <a:latin typeface="Consolas" panose="020B0609020204030204" pitchFamily="49" charset="0"/>
              </a:rPr>
              <a:t>paintComponent</a:t>
            </a:r>
            <a:r>
              <a:rPr lang="en-NZ" altLang="en-US" sz="1000" dirty="0">
                <a:latin typeface="Consolas" panose="020B0609020204030204" pitchFamily="49" charset="0"/>
              </a:rPr>
              <a:t>( g : Graphics )</a:t>
            </a:r>
          </a:p>
        </p:txBody>
      </p:sp>
      <p:sp>
        <p:nvSpPr>
          <p:cNvPr id="8" name="Rectangle 5"/>
          <p:cNvSpPr>
            <a:spLocks noChangeArrowheads="1"/>
          </p:cNvSpPr>
          <p:nvPr/>
        </p:nvSpPr>
        <p:spPr bwMode="auto">
          <a:xfrm>
            <a:off x="4002086" y="1740221"/>
            <a:ext cx="2372893" cy="927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a:latin typeface="Consolas" panose="020B0609020204030204" pitchFamily="49" charset="0"/>
            </a:endParaRPr>
          </a:p>
        </p:txBody>
      </p:sp>
      <p:sp>
        <p:nvSpPr>
          <p:cNvPr id="9" name="Rectangle 11"/>
          <p:cNvSpPr>
            <a:spLocks noChangeArrowheads="1"/>
          </p:cNvSpPr>
          <p:nvPr/>
        </p:nvSpPr>
        <p:spPr bwMode="auto">
          <a:xfrm>
            <a:off x="4002087" y="2025971"/>
            <a:ext cx="2372892" cy="149506"/>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a:latin typeface="Consolas" panose="020B0609020204030204" pitchFamily="49" charset="0"/>
            </a:endParaRPr>
          </a:p>
        </p:txBody>
      </p:sp>
      <p:sp>
        <p:nvSpPr>
          <p:cNvPr id="10" name="Text Box 4"/>
          <p:cNvSpPr txBox="1">
            <a:spLocks noChangeArrowheads="1"/>
          </p:cNvSpPr>
          <p:nvPr/>
        </p:nvSpPr>
        <p:spPr bwMode="auto">
          <a:xfrm>
            <a:off x="4576762" y="3099121"/>
            <a:ext cx="6783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000">
                <a:latin typeface="Consolas" panose="020B0609020204030204" pitchFamily="49" charset="0"/>
              </a:rPr>
              <a:t>JButton</a:t>
            </a:r>
          </a:p>
          <a:p>
            <a:endParaRPr lang="en-NZ" altLang="en-US" sz="1000">
              <a:latin typeface="Consolas" panose="020B0609020204030204" pitchFamily="49" charset="0"/>
            </a:endParaRPr>
          </a:p>
          <a:p>
            <a:endParaRPr lang="en-NZ" altLang="en-US" sz="1000">
              <a:latin typeface="Consolas" panose="020B0609020204030204" pitchFamily="49" charset="0"/>
            </a:endParaRPr>
          </a:p>
        </p:txBody>
      </p:sp>
      <p:sp>
        <p:nvSpPr>
          <p:cNvPr id="11" name="Rectangle 5"/>
          <p:cNvSpPr>
            <a:spLocks noChangeArrowheads="1"/>
          </p:cNvSpPr>
          <p:nvPr/>
        </p:nvSpPr>
        <p:spPr bwMode="auto">
          <a:xfrm>
            <a:off x="4503737" y="3099121"/>
            <a:ext cx="928688" cy="714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a:latin typeface="Consolas" panose="020B0609020204030204" pitchFamily="49" charset="0"/>
            </a:endParaRPr>
          </a:p>
        </p:txBody>
      </p:sp>
      <p:sp>
        <p:nvSpPr>
          <p:cNvPr id="12" name="Rectangle 14"/>
          <p:cNvSpPr>
            <a:spLocks noChangeArrowheads="1"/>
          </p:cNvSpPr>
          <p:nvPr/>
        </p:nvSpPr>
        <p:spPr bwMode="auto">
          <a:xfrm>
            <a:off x="4503737" y="3384871"/>
            <a:ext cx="928688" cy="21431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a:latin typeface="Consolas" panose="020B0609020204030204" pitchFamily="49" charset="0"/>
            </a:endParaRPr>
          </a:p>
        </p:txBody>
      </p:sp>
      <p:sp>
        <p:nvSpPr>
          <p:cNvPr id="13" name="AutoShape 13"/>
          <p:cNvSpPr>
            <a:spLocks noChangeArrowheads="1"/>
          </p:cNvSpPr>
          <p:nvPr/>
        </p:nvSpPr>
        <p:spPr bwMode="auto">
          <a:xfrm>
            <a:off x="4932362" y="2670496"/>
            <a:ext cx="142875" cy="215900"/>
          </a:xfrm>
          <a:prstGeom prst="triangle">
            <a:avLst>
              <a:gd name="adj" fmla="val 50000"/>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a:latin typeface="Consolas" panose="020B0609020204030204" pitchFamily="49" charset="0"/>
            </a:endParaRPr>
          </a:p>
        </p:txBody>
      </p:sp>
      <p:sp>
        <p:nvSpPr>
          <p:cNvPr id="14" name="Line 31"/>
          <p:cNvSpPr>
            <a:spLocks noChangeShapeType="1"/>
          </p:cNvSpPr>
          <p:nvPr/>
        </p:nvSpPr>
        <p:spPr bwMode="auto">
          <a:xfrm>
            <a:off x="5003800" y="2886396"/>
            <a:ext cx="1587"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NZ">
              <a:latin typeface="Consolas" panose="020B0609020204030204" pitchFamily="49" charset="0"/>
            </a:endParaRPr>
          </a:p>
        </p:txBody>
      </p:sp>
      <p:sp>
        <p:nvSpPr>
          <p:cNvPr id="15" name="AutoShape 19"/>
          <p:cNvSpPr>
            <a:spLocks noChangeArrowheads="1"/>
          </p:cNvSpPr>
          <p:nvPr/>
        </p:nvSpPr>
        <p:spPr bwMode="auto">
          <a:xfrm>
            <a:off x="6877050" y="1227459"/>
            <a:ext cx="3926938" cy="935037"/>
          </a:xfrm>
          <a:prstGeom prst="foldedCorner">
            <a:avLst>
              <a:gd name="adj" fmla="val 12500"/>
            </a:avLst>
          </a:prstGeom>
          <a:solidFill>
            <a:schemeClr val="accent3">
              <a:lumMod val="20000"/>
              <a:lumOff val="80000"/>
              <a:alpha val="70195"/>
            </a:schemeClr>
          </a:solidFill>
          <a:ln w="9525">
            <a:solidFill>
              <a:schemeClr val="tx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dirty="0">
                <a:latin typeface="Consolas" panose="020B0609020204030204" pitchFamily="49" charset="0"/>
              </a:rPr>
              <a:t>public void paint ( Graphics g ) {</a:t>
            </a:r>
          </a:p>
          <a:p>
            <a:r>
              <a:rPr lang="en-NZ" altLang="en-US" sz="1200" dirty="0">
                <a:latin typeface="Consolas" panose="020B0609020204030204" pitchFamily="49" charset="0"/>
              </a:rPr>
              <a:t>    </a:t>
            </a:r>
            <a:r>
              <a:rPr lang="en-NZ" altLang="en-US" sz="1200" dirty="0" err="1">
                <a:latin typeface="Consolas" panose="020B0609020204030204" pitchFamily="49" charset="0"/>
              </a:rPr>
              <a:t>paintComponent</a:t>
            </a:r>
            <a:r>
              <a:rPr lang="en-NZ" altLang="en-US" sz="1200" dirty="0">
                <a:latin typeface="Consolas" panose="020B0609020204030204" pitchFamily="49" charset="0"/>
              </a:rPr>
              <a:t>( g );</a:t>
            </a:r>
          </a:p>
          <a:p>
            <a:r>
              <a:rPr lang="en-NZ" altLang="en-US" sz="1200" dirty="0">
                <a:latin typeface="Consolas" panose="020B0609020204030204" pitchFamily="49" charset="0"/>
              </a:rPr>
              <a:t>    </a:t>
            </a:r>
            <a:r>
              <a:rPr lang="en-NZ" altLang="en-US" sz="1200" dirty="0">
                <a:solidFill>
                  <a:schemeClr val="accent1"/>
                </a:solidFill>
                <a:latin typeface="Consolas" panose="020B0609020204030204" pitchFamily="49" charset="0"/>
              </a:rPr>
              <a:t>// Code to paint border.</a:t>
            </a:r>
          </a:p>
          <a:p>
            <a:r>
              <a:rPr lang="en-NZ" altLang="en-US" sz="1200" dirty="0">
                <a:latin typeface="Consolas" panose="020B0609020204030204" pitchFamily="49" charset="0"/>
              </a:rPr>
              <a:t>}</a:t>
            </a:r>
          </a:p>
        </p:txBody>
      </p:sp>
      <p:cxnSp>
        <p:nvCxnSpPr>
          <p:cNvPr id="16" name="AutoShape 20"/>
          <p:cNvCxnSpPr>
            <a:cxnSpLocks noChangeShapeType="1"/>
            <a:stCxn id="15" idx="1"/>
          </p:cNvCxnSpPr>
          <p:nvPr/>
        </p:nvCxnSpPr>
        <p:spPr bwMode="auto">
          <a:xfrm flipH="1">
            <a:off x="6002338" y="1694978"/>
            <a:ext cx="874712" cy="402431"/>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17" name="AutoShape 19"/>
          <p:cNvSpPr>
            <a:spLocks noChangeArrowheads="1"/>
          </p:cNvSpPr>
          <p:nvPr/>
        </p:nvSpPr>
        <p:spPr bwMode="auto">
          <a:xfrm>
            <a:off x="6877050" y="2532384"/>
            <a:ext cx="3926938" cy="857250"/>
          </a:xfrm>
          <a:prstGeom prst="foldedCorner">
            <a:avLst>
              <a:gd name="adj" fmla="val 12500"/>
            </a:avLst>
          </a:prstGeom>
          <a:solidFill>
            <a:schemeClr val="accent3">
              <a:lumMod val="20000"/>
              <a:lumOff val="80000"/>
              <a:alpha val="70195"/>
            </a:schemeClr>
          </a:solidFill>
          <a:ln w="9525">
            <a:solidFill>
              <a:schemeClr val="tx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dirty="0">
                <a:latin typeface="Consolas" panose="020B0609020204030204" pitchFamily="49" charset="0"/>
              </a:rPr>
              <a:t>public void </a:t>
            </a:r>
            <a:r>
              <a:rPr lang="en-NZ" altLang="en-US" sz="1200" dirty="0" err="1">
                <a:latin typeface="Consolas" panose="020B0609020204030204" pitchFamily="49" charset="0"/>
              </a:rPr>
              <a:t>paintComponent</a:t>
            </a:r>
            <a:r>
              <a:rPr lang="en-NZ" altLang="en-US" sz="1200" dirty="0">
                <a:latin typeface="Consolas" panose="020B0609020204030204" pitchFamily="49" charset="0"/>
              </a:rPr>
              <a:t>( Graphics g ) {</a:t>
            </a:r>
          </a:p>
          <a:p>
            <a:r>
              <a:rPr lang="en-NZ" altLang="en-US" sz="1200" dirty="0">
                <a:latin typeface="Consolas" panose="020B0609020204030204" pitchFamily="49" charset="0"/>
              </a:rPr>
              <a:t>    </a:t>
            </a:r>
            <a:r>
              <a:rPr lang="en-NZ" altLang="en-US" sz="1200" dirty="0">
                <a:solidFill>
                  <a:schemeClr val="accent1"/>
                </a:solidFill>
                <a:latin typeface="Consolas" panose="020B0609020204030204" pitchFamily="49" charset="0"/>
              </a:rPr>
              <a:t>// Code to paint a button and its text.</a:t>
            </a:r>
          </a:p>
          <a:p>
            <a:r>
              <a:rPr lang="en-NZ" altLang="en-US" sz="1200" dirty="0">
                <a:latin typeface="Consolas" panose="020B0609020204030204" pitchFamily="49" charset="0"/>
              </a:rPr>
              <a:t>}</a:t>
            </a:r>
          </a:p>
        </p:txBody>
      </p:sp>
      <p:cxnSp>
        <p:nvCxnSpPr>
          <p:cNvPr id="18" name="AutoShape 20"/>
          <p:cNvCxnSpPr>
            <a:cxnSpLocks noChangeShapeType="1"/>
            <a:stCxn id="17" idx="1"/>
          </p:cNvCxnSpPr>
          <p:nvPr/>
        </p:nvCxnSpPr>
        <p:spPr bwMode="auto">
          <a:xfrm flipH="1">
            <a:off x="5432426" y="2961009"/>
            <a:ext cx="1444624" cy="531812"/>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19" name="Oval 33"/>
          <p:cNvSpPr>
            <a:spLocks noChangeArrowheads="1"/>
          </p:cNvSpPr>
          <p:nvPr/>
        </p:nvSpPr>
        <p:spPr bwMode="auto">
          <a:xfrm>
            <a:off x="4070350" y="2306959"/>
            <a:ext cx="73025" cy="714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altLang="en-US">
              <a:latin typeface="Consolas" panose="020B0609020204030204" pitchFamily="49" charset="0"/>
            </a:endParaRPr>
          </a:p>
        </p:txBody>
      </p:sp>
      <p:sp>
        <p:nvSpPr>
          <p:cNvPr id="20" name="Oval 38"/>
          <p:cNvSpPr>
            <a:spLocks noChangeArrowheads="1"/>
          </p:cNvSpPr>
          <p:nvPr/>
        </p:nvSpPr>
        <p:spPr bwMode="auto">
          <a:xfrm>
            <a:off x="5367337" y="2306959"/>
            <a:ext cx="73025" cy="714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altLang="en-US">
              <a:latin typeface="Consolas" panose="020B0609020204030204" pitchFamily="49" charset="0"/>
            </a:endParaRPr>
          </a:p>
        </p:txBody>
      </p:sp>
      <p:grpSp>
        <p:nvGrpSpPr>
          <p:cNvPr id="21" name="Group 48"/>
          <p:cNvGrpSpPr>
            <a:grpSpLocks/>
          </p:cNvGrpSpPr>
          <p:nvPr/>
        </p:nvGrpSpPr>
        <p:grpSpPr bwMode="auto">
          <a:xfrm>
            <a:off x="894181" y="1896590"/>
            <a:ext cx="3186863" cy="494486"/>
            <a:chOff x="900113" y="1916113"/>
            <a:chExt cx="3186863" cy="494486"/>
          </a:xfrm>
        </p:grpSpPr>
        <p:cxnSp>
          <p:nvCxnSpPr>
            <p:cNvPr id="22" name="AutoShape 34"/>
            <p:cNvCxnSpPr>
              <a:cxnSpLocks noChangeShapeType="1"/>
              <a:stCxn id="23" idx="3"/>
              <a:endCxn id="19" idx="1"/>
            </p:cNvCxnSpPr>
            <p:nvPr/>
          </p:nvCxnSpPr>
          <p:spPr bwMode="auto">
            <a:xfrm>
              <a:off x="1581710" y="2070002"/>
              <a:ext cx="2505266" cy="266942"/>
            </a:xfrm>
            <a:prstGeom prst="curvedConnector2">
              <a:avLst/>
            </a:prstGeom>
            <a:noFill/>
            <a:ln w="25400">
              <a:solidFill>
                <a:srgbClr val="0033CC"/>
              </a:solidFill>
              <a:round/>
              <a:headEnd/>
              <a:tailEnd type="triangle" w="med" len="med"/>
            </a:ln>
            <a:extLst>
              <a:ext uri="{909E8E84-426E-40DD-AFC4-6F175D3DCCD1}">
                <a14:hiddenFill xmlns:a14="http://schemas.microsoft.com/office/drawing/2010/main">
                  <a:noFill/>
                </a14:hiddenFill>
              </a:ext>
            </a:extLst>
          </p:spPr>
        </p:cxnSp>
        <p:sp>
          <p:nvSpPr>
            <p:cNvPr id="23" name="Text Box 35"/>
            <p:cNvSpPr txBox="1">
              <a:spLocks noChangeArrowheads="1"/>
            </p:cNvSpPr>
            <p:nvPr/>
          </p:nvSpPr>
          <p:spPr bwMode="auto">
            <a:xfrm>
              <a:off x="900113" y="1916113"/>
              <a:ext cx="6815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400">
                  <a:solidFill>
                    <a:srgbClr val="0033CC"/>
                  </a:solidFill>
                  <a:latin typeface="Consolas" panose="020B0609020204030204" pitchFamily="49" charset="0"/>
                </a:rPr>
                <a:t>paint</a:t>
              </a:r>
              <a:endParaRPr lang="en-GB" altLang="en-US" sz="1400">
                <a:solidFill>
                  <a:srgbClr val="0033CC"/>
                </a:solidFill>
                <a:latin typeface="Consolas" panose="020B0609020204030204" pitchFamily="49" charset="0"/>
              </a:endParaRPr>
            </a:p>
          </p:txBody>
        </p:sp>
        <p:sp>
          <p:nvSpPr>
            <p:cNvPr id="24" name="Text Box 40"/>
            <p:cNvSpPr txBox="1">
              <a:spLocks noChangeArrowheads="1"/>
            </p:cNvSpPr>
            <p:nvPr/>
          </p:nvSpPr>
          <p:spPr bwMode="auto">
            <a:xfrm>
              <a:off x="1908175" y="2133600"/>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dirty="0">
                  <a:solidFill>
                    <a:srgbClr val="0033CC"/>
                  </a:solidFill>
                  <a:latin typeface="Consolas" panose="020B0609020204030204" pitchFamily="49" charset="0"/>
                </a:rPr>
                <a:t>1</a:t>
              </a:r>
              <a:endParaRPr lang="en-GB" altLang="en-US" sz="1200" dirty="0">
                <a:solidFill>
                  <a:srgbClr val="0033CC"/>
                </a:solidFill>
                <a:latin typeface="Consolas" panose="020B0609020204030204" pitchFamily="49" charset="0"/>
              </a:endParaRPr>
            </a:p>
          </p:txBody>
        </p:sp>
      </p:grpSp>
      <p:grpSp>
        <p:nvGrpSpPr>
          <p:cNvPr id="25" name="Group 49"/>
          <p:cNvGrpSpPr>
            <a:grpSpLocks/>
          </p:cNvGrpSpPr>
          <p:nvPr/>
        </p:nvGrpSpPr>
        <p:grpSpPr bwMode="auto">
          <a:xfrm>
            <a:off x="2305222" y="2335854"/>
            <a:ext cx="2198515" cy="1149350"/>
            <a:chOff x="2305221" y="2342678"/>
            <a:chExt cx="2198515" cy="1149350"/>
          </a:xfrm>
        </p:grpSpPr>
        <p:cxnSp>
          <p:nvCxnSpPr>
            <p:cNvPr id="26" name="AutoShape 32"/>
            <p:cNvCxnSpPr>
              <a:cxnSpLocks noChangeShapeType="1"/>
              <a:stCxn id="19" idx="2"/>
              <a:endCxn id="12" idx="1"/>
            </p:cNvCxnSpPr>
            <p:nvPr/>
          </p:nvCxnSpPr>
          <p:spPr bwMode="auto">
            <a:xfrm rot="10800000" flipH="1" flipV="1">
              <a:off x="4070349" y="2342678"/>
              <a:ext cx="433387" cy="1149350"/>
            </a:xfrm>
            <a:prstGeom prst="curvedConnector3">
              <a:avLst>
                <a:gd name="adj1" fmla="val -52747"/>
              </a:avLst>
            </a:prstGeom>
            <a:noFill/>
            <a:ln w="25400">
              <a:solidFill>
                <a:srgbClr val="0033CC"/>
              </a:solidFill>
              <a:round/>
              <a:headEnd/>
              <a:tailEnd type="triangle" w="med" len="med"/>
            </a:ln>
            <a:extLst>
              <a:ext uri="{909E8E84-426E-40DD-AFC4-6F175D3DCCD1}">
                <a14:hiddenFill xmlns:a14="http://schemas.microsoft.com/office/drawing/2010/main">
                  <a:noFill/>
                </a14:hiddenFill>
              </a:ext>
            </a:extLst>
          </p:spPr>
        </p:cxnSp>
        <p:sp>
          <p:nvSpPr>
            <p:cNvPr id="27" name="Text Box 36"/>
            <p:cNvSpPr txBox="1">
              <a:spLocks noChangeArrowheads="1"/>
            </p:cNvSpPr>
            <p:nvPr/>
          </p:nvSpPr>
          <p:spPr bwMode="auto">
            <a:xfrm>
              <a:off x="2305221" y="2691444"/>
              <a:ext cx="15760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400" dirty="0" err="1">
                  <a:solidFill>
                    <a:srgbClr val="0033CC"/>
                  </a:solidFill>
                  <a:latin typeface="Consolas" panose="020B0609020204030204" pitchFamily="49" charset="0"/>
                </a:rPr>
                <a:t>paintComponent</a:t>
              </a:r>
              <a:endParaRPr lang="en-GB" altLang="en-US" sz="1400" dirty="0">
                <a:solidFill>
                  <a:srgbClr val="0033CC"/>
                </a:solidFill>
                <a:latin typeface="Consolas" panose="020B0609020204030204" pitchFamily="49" charset="0"/>
              </a:endParaRPr>
            </a:p>
          </p:txBody>
        </p:sp>
        <p:sp>
          <p:nvSpPr>
            <p:cNvPr id="28" name="Text Box 41"/>
            <p:cNvSpPr txBox="1">
              <a:spLocks noChangeArrowheads="1"/>
            </p:cNvSpPr>
            <p:nvPr/>
          </p:nvSpPr>
          <p:spPr bwMode="auto">
            <a:xfrm>
              <a:off x="3578062" y="3049319"/>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dirty="0">
                  <a:solidFill>
                    <a:srgbClr val="0033CC"/>
                  </a:solidFill>
                  <a:latin typeface="Consolas" panose="020B0609020204030204" pitchFamily="49" charset="0"/>
                </a:rPr>
                <a:t>2</a:t>
              </a:r>
              <a:endParaRPr lang="en-GB" altLang="en-US" sz="1200" dirty="0">
                <a:solidFill>
                  <a:srgbClr val="0033CC"/>
                </a:solidFill>
                <a:latin typeface="Consolas" panose="020B0609020204030204" pitchFamily="49" charset="0"/>
              </a:endParaRPr>
            </a:p>
          </p:txBody>
        </p:sp>
      </p:grpSp>
      <p:grpSp>
        <p:nvGrpSpPr>
          <p:cNvPr id="29" name="Group 51"/>
          <p:cNvGrpSpPr>
            <a:grpSpLocks/>
          </p:cNvGrpSpPr>
          <p:nvPr/>
        </p:nvGrpSpPr>
        <p:grpSpPr bwMode="auto">
          <a:xfrm>
            <a:off x="5477841" y="2311721"/>
            <a:ext cx="543798" cy="1149350"/>
            <a:chOff x="5432425" y="2342678"/>
            <a:chExt cx="543798" cy="1149350"/>
          </a:xfrm>
        </p:grpSpPr>
        <p:cxnSp>
          <p:nvCxnSpPr>
            <p:cNvPr id="30" name="AutoShape 37"/>
            <p:cNvCxnSpPr>
              <a:cxnSpLocks noChangeShapeType="1"/>
              <a:stCxn id="12" idx="3"/>
              <a:endCxn id="20" idx="6"/>
            </p:cNvCxnSpPr>
            <p:nvPr/>
          </p:nvCxnSpPr>
          <p:spPr bwMode="auto">
            <a:xfrm flipV="1">
              <a:off x="5432425" y="2342678"/>
              <a:ext cx="7937" cy="1149350"/>
            </a:xfrm>
            <a:prstGeom prst="curvedConnector3">
              <a:avLst>
                <a:gd name="adj1" fmla="val 2980181"/>
              </a:avLst>
            </a:prstGeom>
            <a:noFill/>
            <a:ln w="25400">
              <a:solidFill>
                <a:srgbClr val="0033CC"/>
              </a:solidFill>
              <a:prstDash val="dash"/>
              <a:round/>
              <a:headEnd/>
              <a:tailEnd type="triangle" w="med" len="med"/>
            </a:ln>
            <a:extLst>
              <a:ext uri="{909E8E84-426E-40DD-AFC4-6F175D3DCCD1}">
                <a14:hiddenFill xmlns:a14="http://schemas.microsoft.com/office/drawing/2010/main">
                  <a:noFill/>
                </a14:hiddenFill>
              </a:ext>
            </a:extLst>
          </p:spPr>
        </p:cxnSp>
        <p:sp>
          <p:nvSpPr>
            <p:cNvPr id="31" name="Text Box 42"/>
            <p:cNvSpPr txBox="1">
              <a:spLocks noChangeArrowheads="1"/>
            </p:cNvSpPr>
            <p:nvPr/>
          </p:nvSpPr>
          <p:spPr bwMode="auto">
            <a:xfrm>
              <a:off x="5706597" y="2852738"/>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a:solidFill>
                    <a:srgbClr val="0033CC"/>
                  </a:solidFill>
                  <a:latin typeface="Consolas" panose="020B0609020204030204" pitchFamily="49" charset="0"/>
                </a:rPr>
                <a:t>3</a:t>
              </a:r>
              <a:endParaRPr lang="en-GB" altLang="en-US" sz="1200">
                <a:solidFill>
                  <a:srgbClr val="0033CC"/>
                </a:solidFill>
                <a:latin typeface="Consolas" panose="020B0609020204030204" pitchFamily="49" charset="0"/>
              </a:endParaRPr>
            </a:p>
          </p:txBody>
        </p:sp>
      </p:grpSp>
      <p:cxnSp>
        <p:nvCxnSpPr>
          <p:cNvPr id="33" name="AutoShape 39"/>
          <p:cNvCxnSpPr>
            <a:cxnSpLocks noChangeShapeType="1"/>
            <a:stCxn id="19" idx="0"/>
          </p:cNvCxnSpPr>
          <p:nvPr/>
        </p:nvCxnSpPr>
        <p:spPr bwMode="auto">
          <a:xfrm rot="5400000" flipH="1">
            <a:off x="3101593" y="1238893"/>
            <a:ext cx="504825" cy="1403350"/>
          </a:xfrm>
          <a:prstGeom prst="curvedConnector2">
            <a:avLst/>
          </a:prstGeom>
          <a:noFill/>
          <a:ln w="25400">
            <a:solidFill>
              <a:srgbClr val="0033CC"/>
            </a:solidFill>
            <a:prstDash val="dash"/>
            <a:round/>
            <a:headEnd/>
            <a:tailEnd type="triangle" w="med" len="med"/>
          </a:ln>
          <a:extLst>
            <a:ext uri="{909E8E84-426E-40DD-AFC4-6F175D3DCCD1}">
              <a14:hiddenFill xmlns:a14="http://schemas.microsoft.com/office/drawing/2010/main">
                <a:noFill/>
              </a14:hiddenFill>
            </a:ext>
          </a:extLst>
        </p:spPr>
      </p:cxnSp>
      <p:sp>
        <p:nvSpPr>
          <p:cNvPr id="34" name="Text Box 43"/>
          <p:cNvSpPr txBox="1">
            <a:spLocks noChangeArrowheads="1"/>
          </p:cNvSpPr>
          <p:nvPr/>
        </p:nvSpPr>
        <p:spPr bwMode="auto">
          <a:xfrm>
            <a:off x="3354005" y="1463879"/>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dirty="0">
                <a:solidFill>
                  <a:srgbClr val="0033CC"/>
                </a:solidFill>
                <a:latin typeface="Consolas" panose="020B0609020204030204" pitchFamily="49" charset="0"/>
              </a:rPr>
              <a:t>4</a:t>
            </a:r>
            <a:endParaRPr lang="en-GB" altLang="en-US" sz="1200" dirty="0">
              <a:solidFill>
                <a:srgbClr val="0033CC"/>
              </a:solidFill>
              <a:latin typeface="Consolas" panose="020B0609020204030204" pitchFamily="49" charset="0"/>
            </a:endParaRPr>
          </a:p>
        </p:txBody>
      </p:sp>
      <p:sp>
        <p:nvSpPr>
          <p:cNvPr id="35" name="Line 44"/>
          <p:cNvSpPr>
            <a:spLocks noChangeShapeType="1"/>
          </p:cNvSpPr>
          <p:nvPr/>
        </p:nvSpPr>
        <p:spPr bwMode="auto">
          <a:xfrm>
            <a:off x="6591300" y="6123309"/>
            <a:ext cx="1368425" cy="0"/>
          </a:xfrm>
          <a:prstGeom prst="line">
            <a:avLst/>
          </a:prstGeom>
          <a:noFill/>
          <a:ln w="254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NZ"/>
          </a:p>
        </p:txBody>
      </p:sp>
      <p:sp>
        <p:nvSpPr>
          <p:cNvPr id="36" name="Line 45"/>
          <p:cNvSpPr>
            <a:spLocks noChangeShapeType="1"/>
          </p:cNvSpPr>
          <p:nvPr/>
        </p:nvSpPr>
        <p:spPr bwMode="auto">
          <a:xfrm>
            <a:off x="6591300" y="6483671"/>
            <a:ext cx="1368425" cy="0"/>
          </a:xfrm>
          <a:prstGeom prst="line">
            <a:avLst/>
          </a:prstGeom>
          <a:noFill/>
          <a:ln w="25400">
            <a:solidFill>
              <a:srgbClr val="0033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NZ"/>
          </a:p>
        </p:txBody>
      </p:sp>
      <p:sp>
        <p:nvSpPr>
          <p:cNvPr id="37" name="Text Box 46"/>
          <p:cNvSpPr txBox="1">
            <a:spLocks noChangeArrowheads="1"/>
          </p:cNvSpPr>
          <p:nvPr/>
        </p:nvSpPr>
        <p:spPr bwMode="auto">
          <a:xfrm>
            <a:off x="8031162" y="5907409"/>
            <a:ext cx="12187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400" dirty="0">
                <a:solidFill>
                  <a:srgbClr val="0033CC"/>
                </a:solidFill>
                <a:latin typeface="+mn-lt"/>
              </a:rPr>
              <a:t>Message send</a:t>
            </a:r>
            <a:endParaRPr lang="en-GB" altLang="en-US" sz="1400" dirty="0">
              <a:solidFill>
                <a:srgbClr val="0033CC"/>
              </a:solidFill>
              <a:latin typeface="+mn-lt"/>
            </a:endParaRPr>
          </a:p>
        </p:txBody>
      </p:sp>
      <p:sp>
        <p:nvSpPr>
          <p:cNvPr id="38" name="Text Box 47"/>
          <p:cNvSpPr txBox="1">
            <a:spLocks noChangeArrowheads="1"/>
          </p:cNvSpPr>
          <p:nvPr/>
        </p:nvSpPr>
        <p:spPr bwMode="auto">
          <a:xfrm>
            <a:off x="8031162" y="6267771"/>
            <a:ext cx="12371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400">
                <a:solidFill>
                  <a:srgbClr val="0033CC"/>
                </a:solidFill>
                <a:latin typeface="+mn-lt"/>
              </a:rPr>
              <a:t>Message reply</a:t>
            </a:r>
            <a:endParaRPr lang="en-GB" altLang="en-US" sz="1400">
              <a:solidFill>
                <a:srgbClr val="0033CC"/>
              </a:solidFill>
              <a:latin typeface="+mn-lt"/>
            </a:endParaRPr>
          </a:p>
        </p:txBody>
      </p:sp>
      <p:grpSp>
        <p:nvGrpSpPr>
          <p:cNvPr id="39" name="Group 50"/>
          <p:cNvGrpSpPr>
            <a:grpSpLocks/>
          </p:cNvGrpSpPr>
          <p:nvPr/>
        </p:nvGrpSpPr>
        <p:grpSpPr bwMode="auto">
          <a:xfrm>
            <a:off x="4915958" y="3653118"/>
            <a:ext cx="4412191" cy="1246228"/>
            <a:chOff x="3688019" y="3767096"/>
            <a:chExt cx="4412994" cy="1246229"/>
          </a:xfrm>
        </p:grpSpPr>
        <p:cxnSp>
          <p:nvCxnSpPr>
            <p:cNvPr id="40" name="AutoShape 32"/>
            <p:cNvCxnSpPr>
              <a:cxnSpLocks noChangeShapeType="1"/>
              <a:stCxn id="10" idx="2"/>
              <a:endCxn id="41" idx="1"/>
            </p:cNvCxnSpPr>
            <p:nvPr/>
          </p:nvCxnSpPr>
          <p:spPr bwMode="auto">
            <a:xfrm rot="16200000" flipH="1">
              <a:off x="4839205" y="2615910"/>
              <a:ext cx="958097" cy="3260470"/>
            </a:xfrm>
            <a:prstGeom prst="curvedConnector2">
              <a:avLst/>
            </a:prstGeom>
            <a:noFill/>
            <a:ln w="25400">
              <a:solidFill>
                <a:srgbClr val="FF5050">
                  <a:alpha val="50195"/>
                </a:srgbClr>
              </a:solidFill>
              <a:round/>
              <a:headEnd/>
              <a:tailEnd type="triangle" w="med" len="med"/>
            </a:ln>
            <a:extLst>
              <a:ext uri="{909E8E84-426E-40DD-AFC4-6F175D3DCCD1}">
                <a14:hiddenFill xmlns:a14="http://schemas.microsoft.com/office/drawing/2010/main">
                  <a:noFill/>
                </a14:hiddenFill>
              </a:ext>
            </a:extLst>
          </p:spPr>
        </p:cxnSp>
        <p:sp>
          <p:nvSpPr>
            <p:cNvPr id="41" name="AutoShape 48"/>
            <p:cNvSpPr>
              <a:spLocks noChangeArrowheads="1"/>
            </p:cNvSpPr>
            <p:nvPr/>
          </p:nvSpPr>
          <p:spPr bwMode="auto">
            <a:xfrm>
              <a:off x="6948488" y="4437063"/>
              <a:ext cx="1152525" cy="576262"/>
            </a:xfrm>
            <a:prstGeom prst="roundRect">
              <a:avLst>
                <a:gd name="adj" fmla="val 16667"/>
              </a:avLst>
            </a:prstGeom>
            <a:solidFill>
              <a:schemeClr val="bg1"/>
            </a:solidFill>
            <a:ln w="9525">
              <a:solidFill>
                <a:schemeClr val="tx1"/>
              </a:solidFill>
              <a:round/>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NZ" altLang="en-US" sz="1400">
                  <a:latin typeface="Consolas" panose="020B0609020204030204" pitchFamily="49" charset="0"/>
                </a:rPr>
                <a:t>Press me</a:t>
              </a:r>
              <a:endParaRPr lang="en-GB" altLang="en-US" sz="1400">
                <a:latin typeface="Consolas" panose="020B0609020204030204" pitchFamily="49" charset="0"/>
              </a:endParaRPr>
            </a:p>
          </p:txBody>
        </p:sp>
      </p:grpSp>
      <p:sp>
        <p:nvSpPr>
          <p:cNvPr id="42" name="TextBox 41"/>
          <p:cNvSpPr txBox="1"/>
          <p:nvPr/>
        </p:nvSpPr>
        <p:spPr>
          <a:xfrm>
            <a:off x="1727200" y="4672334"/>
            <a:ext cx="3571875" cy="1016000"/>
          </a:xfrm>
          <a:prstGeom prst="rect">
            <a:avLst/>
          </a:prstGeom>
          <a:noFill/>
        </p:spPr>
        <p:txBody>
          <a:bodyPr>
            <a:spAutoFit/>
          </a:bodyPr>
          <a:lstStyle/>
          <a:p>
            <a:pPr>
              <a:defRPr/>
            </a:pPr>
            <a:r>
              <a:rPr lang="en-NZ" sz="2000" dirty="0">
                <a:latin typeface="+mn-lt"/>
              </a:rPr>
              <a:t>Behaviour in response to sending a </a:t>
            </a:r>
            <a:r>
              <a:rPr lang="en-NZ" sz="2000" dirty="0" err="1">
                <a:latin typeface="+mn-lt"/>
              </a:rPr>
              <a:t>JButton</a:t>
            </a:r>
            <a:r>
              <a:rPr lang="en-NZ" sz="2000" dirty="0">
                <a:latin typeface="+mn-lt"/>
              </a:rPr>
              <a:t> object a paint message</a:t>
            </a:r>
            <a:endParaRPr lang="en-US" sz="2000" dirty="0">
              <a:latin typeface="+mn-lt"/>
            </a:endParaRPr>
          </a:p>
        </p:txBody>
      </p:sp>
    </p:spTree>
    <p:extLst>
      <p:ext uri="{BB962C8B-B14F-4D97-AF65-F5344CB8AC3E}">
        <p14:creationId xmlns:p14="http://schemas.microsoft.com/office/powerpoint/2010/main" val="247731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7" grpId="0" animBg="1"/>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NZ" dirty="0" err="1"/>
              <a:t>SwingWorker</a:t>
            </a:r>
            <a:endParaRPr lang="en-GB" dirty="0"/>
          </a:p>
        </p:txBody>
      </p:sp>
      <p:sp>
        <p:nvSpPr>
          <p:cNvPr id="49" name="Content Placeholder 48"/>
          <p:cNvSpPr>
            <a:spLocks noGrp="1"/>
          </p:cNvSpPr>
          <p:nvPr>
            <p:ph sz="half" idx="1"/>
          </p:nvPr>
        </p:nvSpPr>
        <p:spPr>
          <a:xfrm>
            <a:off x="838200" y="4142231"/>
            <a:ext cx="5181600" cy="2034731"/>
          </a:xfrm>
        </p:spPr>
        <p:txBody>
          <a:bodyPr/>
          <a:lstStyle/>
          <a:p>
            <a:r>
              <a:rPr lang="en-NZ" dirty="0"/>
              <a:t>How has the Template Method been applied in </a:t>
            </a:r>
            <a:r>
              <a:rPr lang="en-NZ" dirty="0" err="1"/>
              <a:t>SwingWorker</a:t>
            </a:r>
            <a:r>
              <a:rPr lang="en-NZ" dirty="0"/>
              <a:t>?</a:t>
            </a:r>
          </a:p>
          <a:p>
            <a:r>
              <a:rPr lang="en-NZ" dirty="0"/>
              <a:t>What is the benefit?</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3476" b="6114"/>
          <a:stretch/>
        </p:blipFill>
        <p:spPr>
          <a:xfrm>
            <a:off x="662655" y="1982527"/>
            <a:ext cx="5238750" cy="1808409"/>
          </a:xfrm>
          <a:prstGeom prst="rect">
            <a:avLst/>
          </a:prstGeom>
        </p:spPr>
      </p:pic>
      <p:sp>
        <p:nvSpPr>
          <p:cNvPr id="5" name="Rectangle 4"/>
          <p:cNvSpPr>
            <a:spLocks noChangeArrowheads="1"/>
          </p:cNvSpPr>
          <p:nvPr/>
        </p:nvSpPr>
        <p:spPr bwMode="auto">
          <a:xfrm>
            <a:off x="10111151" y="306461"/>
            <a:ext cx="1632181" cy="4667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400" u="sng" dirty="0">
                <a:latin typeface="+mn-lt"/>
              </a:rPr>
              <a:t>: </a:t>
            </a:r>
            <a:r>
              <a:rPr lang="en-US" altLang="en-US" sz="1400" u="sng" dirty="0" err="1">
                <a:latin typeface="+mn-lt"/>
              </a:rPr>
              <a:t>SwingWorker</a:t>
            </a:r>
            <a:endParaRPr lang="en-US" altLang="en-US" sz="1400" u="sng" dirty="0">
              <a:latin typeface="+mn-lt"/>
            </a:endParaRPr>
          </a:p>
        </p:txBody>
      </p:sp>
      <p:sp>
        <p:nvSpPr>
          <p:cNvPr id="6" name="Right Arrow 5"/>
          <p:cNvSpPr/>
          <p:nvPr/>
        </p:nvSpPr>
        <p:spPr bwMode="auto">
          <a:xfrm rot="-2700000">
            <a:off x="9451887" y="1134718"/>
            <a:ext cx="1194197" cy="177312"/>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charset="0"/>
            </a:endParaRPr>
          </a:p>
        </p:txBody>
      </p:sp>
      <p:sp>
        <p:nvSpPr>
          <p:cNvPr id="7" name="Right Arrow 6"/>
          <p:cNvSpPr/>
          <p:nvPr/>
        </p:nvSpPr>
        <p:spPr bwMode="auto">
          <a:xfrm rot="-2700000">
            <a:off x="9349513" y="1418262"/>
            <a:ext cx="2009716" cy="182919"/>
          </a:xfrm>
          <a:prstGeom prst="rightArrow">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charset="0"/>
            </a:endParaRPr>
          </a:p>
        </p:txBody>
      </p:sp>
      <p:sp>
        <p:nvSpPr>
          <p:cNvPr id="8" name="Right Arrow 7"/>
          <p:cNvSpPr/>
          <p:nvPr/>
        </p:nvSpPr>
        <p:spPr bwMode="auto">
          <a:xfrm rot="-2700000">
            <a:off x="9241501" y="1721464"/>
            <a:ext cx="2863803" cy="182848"/>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charset="0"/>
            </a:endParaRPr>
          </a:p>
        </p:txBody>
      </p:sp>
      <p:sp>
        <p:nvSpPr>
          <p:cNvPr id="9" name="TextBox 8"/>
          <p:cNvSpPr txBox="1"/>
          <p:nvPr/>
        </p:nvSpPr>
        <p:spPr>
          <a:xfrm>
            <a:off x="8370525" y="1403163"/>
            <a:ext cx="1204176" cy="276999"/>
          </a:xfrm>
          <a:prstGeom prst="rect">
            <a:avLst/>
          </a:prstGeom>
          <a:noFill/>
        </p:spPr>
        <p:txBody>
          <a:bodyPr wrap="none" rtlCol="0">
            <a:spAutoFit/>
          </a:bodyPr>
          <a:lstStyle/>
          <a:p>
            <a:pPr algn="r"/>
            <a:r>
              <a:rPr lang="en-NZ" sz="1200" dirty="0">
                <a:latin typeface="Consolas" panose="020B0609020204030204" pitchFamily="49" charset="0"/>
              </a:rPr>
              <a:t>1: execute()</a:t>
            </a:r>
          </a:p>
        </p:txBody>
      </p:sp>
      <p:sp>
        <p:nvSpPr>
          <p:cNvPr id="10" name="TextBox 9"/>
          <p:cNvSpPr txBox="1"/>
          <p:nvPr/>
        </p:nvSpPr>
        <p:spPr>
          <a:xfrm>
            <a:off x="7775810" y="1844028"/>
            <a:ext cx="1798890" cy="276999"/>
          </a:xfrm>
          <a:prstGeom prst="rect">
            <a:avLst/>
          </a:prstGeom>
          <a:noFill/>
        </p:spPr>
        <p:txBody>
          <a:bodyPr wrap="none" rtlCol="0">
            <a:spAutoFit/>
          </a:bodyPr>
          <a:lstStyle/>
          <a:p>
            <a:pPr algn="r"/>
            <a:r>
              <a:rPr lang="en-NZ" sz="1200" dirty="0">
                <a:latin typeface="Consolas" panose="020B0609020204030204" pitchFamily="49" charset="0"/>
              </a:rPr>
              <a:t>2: </a:t>
            </a:r>
            <a:r>
              <a:rPr lang="en-NZ" sz="1200" dirty="0" err="1">
                <a:latin typeface="Consolas" panose="020B0609020204030204" pitchFamily="49" charset="0"/>
              </a:rPr>
              <a:t>doInBackground</a:t>
            </a:r>
            <a:r>
              <a:rPr lang="en-NZ" sz="1200" dirty="0">
                <a:latin typeface="Consolas" panose="020B0609020204030204" pitchFamily="49" charset="0"/>
              </a:rPr>
              <a:t>()</a:t>
            </a:r>
          </a:p>
        </p:txBody>
      </p:sp>
      <p:sp>
        <p:nvSpPr>
          <p:cNvPr id="11" name="TextBox 10"/>
          <p:cNvSpPr txBox="1"/>
          <p:nvPr/>
        </p:nvSpPr>
        <p:spPr>
          <a:xfrm>
            <a:off x="8625402" y="2359917"/>
            <a:ext cx="949299" cy="276999"/>
          </a:xfrm>
          <a:prstGeom prst="rect">
            <a:avLst/>
          </a:prstGeom>
          <a:noFill/>
        </p:spPr>
        <p:txBody>
          <a:bodyPr wrap="none" rtlCol="0">
            <a:spAutoFit/>
          </a:bodyPr>
          <a:lstStyle/>
          <a:p>
            <a:pPr algn="r"/>
            <a:r>
              <a:rPr lang="en-NZ" sz="1200" dirty="0">
                <a:latin typeface="Consolas" panose="020B0609020204030204" pitchFamily="49" charset="0"/>
              </a:rPr>
              <a:t>3: done()</a:t>
            </a:r>
          </a:p>
        </p:txBody>
      </p:sp>
      <p:sp>
        <p:nvSpPr>
          <p:cNvPr id="12" name="Right Arrow 11"/>
          <p:cNvSpPr/>
          <p:nvPr/>
        </p:nvSpPr>
        <p:spPr bwMode="auto">
          <a:xfrm>
            <a:off x="7233445" y="6148274"/>
            <a:ext cx="960107" cy="216024"/>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charset="0"/>
            </a:endParaRPr>
          </a:p>
        </p:txBody>
      </p:sp>
      <p:sp>
        <p:nvSpPr>
          <p:cNvPr id="13" name="TextBox 12"/>
          <p:cNvSpPr txBox="1"/>
          <p:nvPr/>
        </p:nvSpPr>
        <p:spPr>
          <a:xfrm>
            <a:off x="6413492" y="6130341"/>
            <a:ext cx="802976" cy="276999"/>
          </a:xfrm>
          <a:prstGeom prst="rect">
            <a:avLst/>
          </a:prstGeom>
          <a:noFill/>
        </p:spPr>
        <p:txBody>
          <a:bodyPr wrap="none" rtlCol="0">
            <a:spAutoFit/>
          </a:bodyPr>
          <a:lstStyle/>
          <a:p>
            <a:pPr algn="r"/>
            <a:r>
              <a:rPr lang="en-NZ" sz="1200" dirty="0">
                <a:latin typeface="+mn-lt"/>
              </a:rPr>
              <a:t>ED thread</a:t>
            </a:r>
          </a:p>
        </p:txBody>
      </p:sp>
      <p:sp>
        <p:nvSpPr>
          <p:cNvPr id="14" name="Right Arrow 13"/>
          <p:cNvSpPr/>
          <p:nvPr/>
        </p:nvSpPr>
        <p:spPr bwMode="auto">
          <a:xfrm>
            <a:off x="10649532" y="6129236"/>
            <a:ext cx="960107" cy="216024"/>
          </a:xfrm>
          <a:prstGeom prst="rightArrow">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charset="0"/>
            </a:endParaRPr>
          </a:p>
        </p:txBody>
      </p:sp>
      <p:sp>
        <p:nvSpPr>
          <p:cNvPr id="15" name="TextBox 14"/>
          <p:cNvSpPr txBox="1"/>
          <p:nvPr/>
        </p:nvSpPr>
        <p:spPr>
          <a:xfrm>
            <a:off x="9280855" y="6101844"/>
            <a:ext cx="1407115" cy="276999"/>
          </a:xfrm>
          <a:prstGeom prst="rect">
            <a:avLst/>
          </a:prstGeom>
          <a:noFill/>
        </p:spPr>
        <p:txBody>
          <a:bodyPr wrap="none" rtlCol="0">
            <a:spAutoFit/>
          </a:bodyPr>
          <a:lstStyle/>
          <a:p>
            <a:pPr algn="r"/>
            <a:r>
              <a:rPr lang="en-NZ" sz="1200" dirty="0">
                <a:latin typeface="+mn-lt"/>
              </a:rPr>
              <a:t>Worker pool thread</a:t>
            </a:r>
          </a:p>
        </p:txBody>
      </p:sp>
      <p:grpSp>
        <p:nvGrpSpPr>
          <p:cNvPr id="33" name="Group 32"/>
          <p:cNvGrpSpPr/>
          <p:nvPr/>
        </p:nvGrpSpPr>
        <p:grpSpPr>
          <a:xfrm>
            <a:off x="6162130" y="2848372"/>
            <a:ext cx="5829428" cy="3023912"/>
            <a:chOff x="4621597" y="2848372"/>
            <a:chExt cx="4372071" cy="3023912"/>
          </a:xfrm>
        </p:grpSpPr>
        <p:sp>
          <p:nvSpPr>
            <p:cNvPr id="34" name="Rectangle 33"/>
            <p:cNvSpPr/>
            <p:nvPr/>
          </p:nvSpPr>
          <p:spPr bwMode="auto">
            <a:xfrm>
              <a:off x="4701310" y="5414934"/>
              <a:ext cx="737994" cy="138499"/>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charset="0"/>
              </a:endParaRPr>
            </a:p>
          </p:txBody>
        </p:sp>
        <p:sp>
          <p:nvSpPr>
            <p:cNvPr id="35" name="Rectangle 34"/>
            <p:cNvSpPr/>
            <p:nvPr/>
          </p:nvSpPr>
          <p:spPr bwMode="auto">
            <a:xfrm>
              <a:off x="5494927" y="5414935"/>
              <a:ext cx="2121523" cy="149572"/>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charset="0"/>
              </a:endParaRPr>
            </a:p>
          </p:txBody>
        </p:sp>
        <p:sp>
          <p:nvSpPr>
            <p:cNvPr id="36" name="Rectangle 35"/>
            <p:cNvSpPr/>
            <p:nvPr/>
          </p:nvSpPr>
          <p:spPr bwMode="auto">
            <a:xfrm>
              <a:off x="7663113" y="5414935"/>
              <a:ext cx="601410" cy="138499"/>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charset="0"/>
              </a:endParaRPr>
            </a:p>
          </p:txBody>
        </p:sp>
        <p:sp>
          <p:nvSpPr>
            <p:cNvPr id="37" name="Right Arrow 36"/>
            <p:cNvSpPr/>
            <p:nvPr/>
          </p:nvSpPr>
          <p:spPr bwMode="auto">
            <a:xfrm>
              <a:off x="4693082" y="5628386"/>
              <a:ext cx="3588692" cy="180020"/>
            </a:xfrm>
            <a:prstGeom prst="rightArrow">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charset="0"/>
              </a:endParaRPr>
            </a:p>
          </p:txBody>
        </p:sp>
        <p:sp>
          <p:nvSpPr>
            <p:cNvPr id="38" name="TextBox 37"/>
            <p:cNvSpPr txBox="1"/>
            <p:nvPr/>
          </p:nvSpPr>
          <p:spPr>
            <a:xfrm>
              <a:off x="8291621" y="5564507"/>
              <a:ext cx="410209" cy="307777"/>
            </a:xfrm>
            <a:prstGeom prst="rect">
              <a:avLst/>
            </a:prstGeom>
            <a:noFill/>
          </p:spPr>
          <p:txBody>
            <a:bodyPr wrap="none" rtlCol="0">
              <a:spAutoFit/>
            </a:bodyPr>
            <a:lstStyle/>
            <a:p>
              <a:r>
                <a:rPr lang="en-NZ" sz="1400" dirty="0">
                  <a:latin typeface="+mn-lt"/>
                </a:rPr>
                <a:t>Time</a:t>
              </a:r>
            </a:p>
          </p:txBody>
        </p:sp>
        <p:sp>
          <p:nvSpPr>
            <p:cNvPr id="39" name="TextBox 38"/>
            <p:cNvSpPr txBox="1"/>
            <p:nvPr/>
          </p:nvSpPr>
          <p:spPr>
            <a:xfrm>
              <a:off x="4621597" y="2848372"/>
              <a:ext cx="3338694" cy="461665"/>
            </a:xfrm>
            <a:prstGeom prst="rect">
              <a:avLst/>
            </a:prstGeom>
            <a:noFill/>
          </p:spPr>
          <p:txBody>
            <a:bodyPr wrap="square" rtlCol="0">
              <a:spAutoFit/>
            </a:bodyPr>
            <a:lstStyle/>
            <a:p>
              <a:r>
                <a:rPr lang="en-NZ" sz="1200" dirty="0">
                  <a:latin typeface="+mn-lt"/>
                </a:rPr>
                <a:t>The ED thread runs and calls execute(); a free worker thread is retrieved from the thread pool</a:t>
              </a:r>
            </a:p>
          </p:txBody>
        </p:sp>
        <p:sp>
          <p:nvSpPr>
            <p:cNvPr id="40" name="TextBox 39"/>
            <p:cNvSpPr txBox="1"/>
            <p:nvPr/>
          </p:nvSpPr>
          <p:spPr>
            <a:xfrm>
              <a:off x="4974168" y="3499267"/>
              <a:ext cx="3585467" cy="461665"/>
            </a:xfrm>
            <a:prstGeom prst="rect">
              <a:avLst/>
            </a:prstGeom>
            <a:noFill/>
          </p:spPr>
          <p:txBody>
            <a:bodyPr wrap="square" rtlCol="0">
              <a:spAutoFit/>
            </a:bodyPr>
            <a:lstStyle/>
            <a:p>
              <a:r>
                <a:rPr lang="en-NZ" sz="1200" dirty="0">
                  <a:latin typeface="+mn-lt"/>
                </a:rPr>
                <a:t>The worker thread executes the </a:t>
              </a:r>
              <a:r>
                <a:rPr lang="en-NZ" sz="1200" dirty="0" err="1">
                  <a:latin typeface="+mn-lt"/>
                </a:rPr>
                <a:t>SwingWorker</a:t>
              </a:r>
              <a:r>
                <a:rPr lang="en-NZ" sz="1200" dirty="0">
                  <a:latin typeface="+mn-lt"/>
                </a:rPr>
                <a:t> object’s </a:t>
              </a:r>
              <a:r>
                <a:rPr lang="en-NZ" sz="1200" dirty="0" err="1">
                  <a:latin typeface="+mn-lt"/>
                </a:rPr>
                <a:t>doInBackground</a:t>
              </a:r>
              <a:r>
                <a:rPr lang="en-NZ" sz="1200" dirty="0">
                  <a:latin typeface="+mn-lt"/>
                </a:rPr>
                <a:t>() method</a:t>
              </a:r>
            </a:p>
          </p:txBody>
        </p:sp>
        <p:sp>
          <p:nvSpPr>
            <p:cNvPr id="41" name="TextBox 40"/>
            <p:cNvSpPr txBox="1"/>
            <p:nvPr/>
          </p:nvSpPr>
          <p:spPr>
            <a:xfrm>
              <a:off x="5704944" y="3978225"/>
              <a:ext cx="3240360" cy="461665"/>
            </a:xfrm>
            <a:prstGeom prst="rect">
              <a:avLst/>
            </a:prstGeom>
            <a:noFill/>
          </p:spPr>
          <p:txBody>
            <a:bodyPr wrap="square" rtlCol="0">
              <a:spAutoFit/>
            </a:bodyPr>
            <a:lstStyle/>
            <a:p>
              <a:r>
                <a:rPr lang="en-NZ" sz="1200" dirty="0">
                  <a:latin typeface="+mn-lt"/>
                </a:rPr>
                <a:t>Method </a:t>
              </a:r>
              <a:r>
                <a:rPr lang="en-NZ" sz="1200" dirty="0" err="1">
                  <a:latin typeface="+mn-lt"/>
                </a:rPr>
                <a:t>doInBackground</a:t>
              </a:r>
              <a:r>
                <a:rPr lang="en-NZ" sz="1200" dirty="0">
                  <a:latin typeface="+mn-lt"/>
                </a:rPr>
                <a:t>() finishes; the worker thread is returned to the pool</a:t>
              </a:r>
            </a:p>
          </p:txBody>
        </p:sp>
        <p:sp>
          <p:nvSpPr>
            <p:cNvPr id="42" name="TextBox 41"/>
            <p:cNvSpPr txBox="1"/>
            <p:nvPr/>
          </p:nvSpPr>
          <p:spPr>
            <a:xfrm>
              <a:off x="6652900" y="4405495"/>
              <a:ext cx="2340768" cy="461665"/>
            </a:xfrm>
            <a:prstGeom prst="rect">
              <a:avLst/>
            </a:prstGeom>
            <a:noFill/>
          </p:spPr>
          <p:txBody>
            <a:bodyPr wrap="square" rtlCol="0">
              <a:spAutoFit/>
            </a:bodyPr>
            <a:lstStyle/>
            <a:p>
              <a:r>
                <a:rPr lang="en-NZ" sz="1200" dirty="0">
                  <a:latin typeface="+mn-lt"/>
                </a:rPr>
                <a:t>The ED thread executes the </a:t>
              </a:r>
              <a:r>
                <a:rPr lang="en-NZ" sz="1200" dirty="0" err="1">
                  <a:latin typeface="+mn-lt"/>
                </a:rPr>
                <a:t>SwingWorker’s</a:t>
              </a:r>
              <a:r>
                <a:rPr lang="en-NZ" sz="1200" dirty="0">
                  <a:latin typeface="+mn-lt"/>
                </a:rPr>
                <a:t> done() method</a:t>
              </a:r>
            </a:p>
          </p:txBody>
        </p:sp>
        <p:cxnSp>
          <p:nvCxnSpPr>
            <p:cNvPr id="43" name="Straight Arrow Connector 42"/>
            <p:cNvCxnSpPr/>
            <p:nvPr/>
          </p:nvCxnSpPr>
          <p:spPr bwMode="auto">
            <a:xfrm>
              <a:off x="4728170" y="3494703"/>
              <a:ext cx="0" cy="1831285"/>
            </a:xfrm>
            <a:prstGeom prst="straightConnector1">
              <a:avLst/>
            </a:prstGeom>
            <a:solidFill>
              <a:schemeClr val="accent1"/>
            </a:solidFill>
            <a:ln w="9525" cap="flat" cmpd="sng" algn="ctr">
              <a:solidFill>
                <a:schemeClr val="tx1"/>
              </a:solidFill>
              <a:prstDash val="solid"/>
              <a:round/>
              <a:headEnd type="none" w="med" len="med"/>
              <a:tailEnd type="stealth" w="med" len="lg"/>
            </a:ln>
            <a:effectLst/>
          </p:spPr>
        </p:cxnSp>
        <p:cxnSp>
          <p:nvCxnSpPr>
            <p:cNvPr id="44" name="Straight Arrow Connector 43"/>
            <p:cNvCxnSpPr/>
            <p:nvPr/>
          </p:nvCxnSpPr>
          <p:spPr bwMode="auto">
            <a:xfrm>
              <a:off x="5502468" y="3960932"/>
              <a:ext cx="0" cy="1365056"/>
            </a:xfrm>
            <a:prstGeom prst="straightConnector1">
              <a:avLst/>
            </a:prstGeom>
            <a:solidFill>
              <a:schemeClr val="accent1"/>
            </a:solidFill>
            <a:ln w="9525" cap="flat" cmpd="sng" algn="ctr">
              <a:solidFill>
                <a:schemeClr val="tx1"/>
              </a:solidFill>
              <a:prstDash val="solid"/>
              <a:round/>
              <a:headEnd type="none" w="med" len="med"/>
              <a:tailEnd type="stealth" w="med" len="lg"/>
            </a:ln>
            <a:effectLst/>
          </p:spPr>
        </p:cxnSp>
        <p:cxnSp>
          <p:nvCxnSpPr>
            <p:cNvPr id="45" name="Straight Arrow Connector 44"/>
            <p:cNvCxnSpPr/>
            <p:nvPr/>
          </p:nvCxnSpPr>
          <p:spPr bwMode="auto">
            <a:xfrm>
              <a:off x="7663113" y="4867160"/>
              <a:ext cx="0" cy="547773"/>
            </a:xfrm>
            <a:prstGeom prst="straightConnector1">
              <a:avLst/>
            </a:prstGeom>
            <a:solidFill>
              <a:schemeClr val="accent1"/>
            </a:solidFill>
            <a:ln w="9525" cap="flat" cmpd="sng" algn="ctr">
              <a:solidFill>
                <a:schemeClr val="tx1"/>
              </a:solidFill>
              <a:prstDash val="solid"/>
              <a:round/>
              <a:headEnd type="none" w="med" len="med"/>
              <a:tailEnd type="stealth" w="med" len="lg"/>
            </a:ln>
            <a:effectLst/>
          </p:spPr>
        </p:cxnSp>
        <p:cxnSp>
          <p:nvCxnSpPr>
            <p:cNvPr id="46" name="Straight Arrow Connector 45"/>
            <p:cNvCxnSpPr/>
            <p:nvPr/>
          </p:nvCxnSpPr>
          <p:spPr bwMode="auto">
            <a:xfrm>
              <a:off x="7583363" y="5237046"/>
              <a:ext cx="0" cy="177889"/>
            </a:xfrm>
            <a:prstGeom prst="straightConnector1">
              <a:avLst/>
            </a:prstGeom>
            <a:solidFill>
              <a:schemeClr val="accent1"/>
            </a:solidFill>
            <a:ln w="9525" cap="flat" cmpd="sng" algn="ctr">
              <a:solidFill>
                <a:schemeClr val="tx1"/>
              </a:solidFill>
              <a:prstDash val="solid"/>
              <a:round/>
              <a:headEnd type="none" w="med" len="med"/>
              <a:tailEnd type="stealth" w="med" len="lg"/>
            </a:ln>
            <a:effectLst/>
          </p:spPr>
        </p:cxnSp>
        <p:cxnSp>
          <p:nvCxnSpPr>
            <p:cNvPr id="47" name="Straight Connector 46"/>
            <p:cNvCxnSpPr/>
            <p:nvPr/>
          </p:nvCxnSpPr>
          <p:spPr bwMode="auto">
            <a:xfrm flipH="1">
              <a:off x="6068546" y="5237044"/>
              <a:ext cx="151481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V="1">
              <a:off x="6068546" y="4439890"/>
              <a:ext cx="0" cy="79715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59954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8"/>
          <p:cNvSpPr>
            <a:spLocks noGrp="1"/>
          </p:cNvSpPr>
          <p:nvPr>
            <p:ph type="title"/>
          </p:nvPr>
        </p:nvSpPr>
        <p:spPr>
          <a:xfrm>
            <a:off x="609600" y="283956"/>
            <a:ext cx="11074400" cy="1143000"/>
          </a:xfrm>
        </p:spPr>
        <p:txBody>
          <a:bodyPr/>
          <a:lstStyle/>
          <a:p>
            <a:r>
              <a:rPr lang="en-NZ" altLang="en-US" dirty="0"/>
              <a:t>A “multi-view” application</a:t>
            </a:r>
            <a:endParaRPr lang="en-US" altLang="en-US" dirty="0"/>
          </a:p>
        </p:txBody>
      </p:sp>
      <p:pic>
        <p:nvPicPr>
          <p:cNvPr id="7171" name="Picture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827" y="2157916"/>
            <a:ext cx="2304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a:spLocks noChangeArrowheads="1"/>
          </p:cNvSpPr>
          <p:nvPr/>
        </p:nvSpPr>
        <p:spPr bwMode="auto">
          <a:xfrm>
            <a:off x="6631703" y="4259638"/>
            <a:ext cx="5048249" cy="715089"/>
          </a:xfrm>
          <a:prstGeom prst="roundRect">
            <a:avLst/>
          </a:prstGeom>
          <a:solidFill>
            <a:schemeClr val="accent3">
              <a:lumMod val="20000"/>
              <a:lumOff val="80000"/>
            </a:schemeClr>
          </a:solidFill>
          <a:ln w="9525">
            <a:noFill/>
            <a:miter lim="800000"/>
            <a:headEnd/>
            <a:tailEnd/>
          </a:ln>
        </p:spPr>
        <p:txBody>
          <a:bodyPr>
            <a:spAutoFit/>
          </a:bodyPr>
          <a:lstStyle/>
          <a:p>
            <a:pPr algn="ctr">
              <a:defRPr/>
            </a:pPr>
            <a:r>
              <a:rPr lang="en-NZ" dirty="0">
                <a:latin typeface="+mn-lt"/>
              </a:rPr>
              <a:t>How good is this design in terms of reusability and flexibility?</a:t>
            </a:r>
            <a:endParaRPr lang="en-US" dirty="0">
              <a:latin typeface="+mn-lt"/>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9696" y="1571625"/>
            <a:ext cx="4000500" cy="1619250"/>
          </a:xfrm>
          <a:prstGeom prst="rect">
            <a:avLst/>
          </a:prstGeom>
        </p:spPr>
      </p:pic>
      <p:sp>
        <p:nvSpPr>
          <p:cNvPr id="3" name="Rectangle 2"/>
          <p:cNvSpPr/>
          <p:nvPr/>
        </p:nvSpPr>
        <p:spPr>
          <a:xfrm>
            <a:off x="1564708" y="2946291"/>
            <a:ext cx="4470475" cy="3754874"/>
          </a:xfrm>
          <a:prstGeom prst="rect">
            <a:avLst/>
          </a:prstGeom>
          <a:ln>
            <a:solidFill>
              <a:schemeClr val="accent1"/>
            </a:solidFill>
          </a:ln>
        </p:spPr>
        <p:txBody>
          <a:bodyPr wrap="square">
            <a:spAutoFit/>
          </a:bodyPr>
          <a:lstStyle/>
          <a:p>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class</a:t>
            </a:r>
            <a:r>
              <a:rPr lang="en-NZ" sz="1400" b="1" dirty="0">
                <a:solidFill>
                  <a:srgbClr val="000000"/>
                </a:solidFill>
                <a:latin typeface="Consolas" panose="020B0609020204030204" pitchFamily="49" charset="0"/>
              </a:rPr>
              <a:t> Clock {</a:t>
            </a:r>
          </a:p>
          <a:p>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private</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DigitalDisplay</a:t>
            </a:r>
            <a:r>
              <a:rPr lang="en-NZ" sz="1400" b="1" dirty="0">
                <a:solidFill>
                  <a:srgbClr val="000000"/>
                </a:solidFill>
                <a:latin typeface="Consolas" panose="020B0609020204030204" pitchFamily="49" charset="0"/>
              </a:rPr>
              <a:t> </a:t>
            </a:r>
            <a:r>
              <a:rPr lang="en-NZ" sz="1400" b="1" dirty="0">
                <a:solidFill>
                  <a:srgbClr val="0000C0"/>
                </a:solidFill>
                <a:latin typeface="Consolas" panose="020B0609020204030204" pitchFamily="49" charset="0"/>
              </a:rPr>
              <a:t>digital</a:t>
            </a:r>
            <a:r>
              <a:rPr lang="en-NZ" sz="1400" b="1" dirty="0">
                <a:solidFill>
                  <a:srgbClr val="000000"/>
                </a:solidFill>
                <a:latin typeface="Consolas" panose="020B0609020204030204" pitchFamily="49" charset="0"/>
              </a:rPr>
              <a:t>;</a:t>
            </a:r>
          </a:p>
          <a:p>
            <a:pPr lvl="1"/>
            <a:r>
              <a:rPr lang="en-NZ" sz="1400" b="1" dirty="0">
                <a:solidFill>
                  <a:srgbClr val="7F0055"/>
                </a:solidFill>
                <a:latin typeface="Consolas" panose="020B0609020204030204" pitchFamily="49" charset="0"/>
              </a:rPr>
              <a:t>private</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AnalogueDisplay</a:t>
            </a:r>
            <a:r>
              <a:rPr lang="en-NZ" sz="1400" b="1" dirty="0">
                <a:solidFill>
                  <a:srgbClr val="000000"/>
                </a:solidFill>
                <a:latin typeface="Consolas" panose="020B0609020204030204" pitchFamily="49" charset="0"/>
              </a:rPr>
              <a:t> </a:t>
            </a:r>
            <a:r>
              <a:rPr lang="en-NZ" sz="1400" b="1" dirty="0">
                <a:solidFill>
                  <a:srgbClr val="0000C0"/>
                </a:solidFill>
                <a:latin typeface="Consolas" panose="020B0609020204030204" pitchFamily="49" charset="0"/>
              </a:rPr>
              <a:t>analogue</a:t>
            </a:r>
            <a:r>
              <a:rPr lang="en-NZ" sz="1400" b="1" dirty="0">
                <a:solidFill>
                  <a:srgbClr val="000000"/>
                </a:solidFill>
                <a:latin typeface="Consolas" panose="020B0609020204030204" pitchFamily="49" charset="0"/>
              </a:rPr>
              <a:t>;</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Clock() {</a:t>
            </a:r>
          </a:p>
          <a:p>
            <a:pPr lvl="2"/>
            <a:r>
              <a:rPr lang="en-NZ" sz="1400" dirty="0">
                <a:solidFill>
                  <a:srgbClr val="0000C0"/>
                </a:solidFill>
                <a:latin typeface="Consolas" panose="020B0609020204030204" pitchFamily="49" charset="0"/>
              </a:rPr>
              <a:t>analogue</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AnalogueDisplay</a:t>
            </a:r>
            <a:r>
              <a:rPr lang="en-NZ" sz="1400" b="1" dirty="0">
                <a:solidFill>
                  <a:srgbClr val="000000"/>
                </a:solidFill>
                <a:latin typeface="Consolas" panose="020B0609020204030204" pitchFamily="49" charset="0"/>
              </a:rPr>
              <a:t>();</a:t>
            </a:r>
          </a:p>
          <a:p>
            <a:pPr lvl="2"/>
            <a:r>
              <a:rPr lang="en-NZ" sz="1400" dirty="0">
                <a:solidFill>
                  <a:srgbClr val="0000C0"/>
                </a:solidFill>
                <a:latin typeface="Consolas" panose="020B0609020204030204" pitchFamily="49" charset="0"/>
              </a:rPr>
              <a:t>digital</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DigitalDisplay</a:t>
            </a:r>
            <a:r>
              <a:rPr lang="en-NZ" sz="1400" b="1" dirty="0">
                <a:solidFill>
                  <a:srgbClr val="000000"/>
                </a:solidFill>
                <a:latin typeface="Consolas" panose="020B0609020204030204" pitchFamily="49" charset="0"/>
              </a:rPr>
              <a:t>();</a:t>
            </a:r>
          </a:p>
          <a:p>
            <a:pPr lvl="2"/>
            <a:r>
              <a:rPr lang="en-NZ" sz="1400" dirty="0">
                <a:solidFill>
                  <a:srgbClr val="3F7F5F"/>
                </a:solidFill>
                <a:latin typeface="Consolas" panose="020B0609020204030204" pitchFamily="49" charset="0"/>
              </a:rPr>
              <a:t>// code to construct GUI</a:t>
            </a:r>
          </a:p>
          <a:p>
            <a:pPr lvl="1"/>
            <a:r>
              <a:rPr lang="en-NZ" sz="1400" dirty="0">
                <a:solidFill>
                  <a:srgbClr val="000000"/>
                </a:solidFill>
                <a:latin typeface="Consolas" panose="020B0609020204030204" pitchFamily="49" charset="0"/>
              </a:rPr>
              <a:t>}</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run() {</a:t>
            </a:r>
          </a:p>
          <a:p>
            <a:pPr lvl="2"/>
            <a:r>
              <a:rPr lang="en-NZ" sz="1400" dirty="0">
                <a:solidFill>
                  <a:srgbClr val="3F7F5F"/>
                </a:solidFill>
                <a:latin typeface="Consolas" panose="020B0609020204030204" pitchFamily="49" charset="0"/>
              </a:rPr>
              <a:t>// repeat every second…</a:t>
            </a:r>
            <a:endParaRPr lang="en-NZ" sz="1400" dirty="0">
              <a:latin typeface="Consolas" panose="020B0609020204030204" pitchFamily="49" charset="0"/>
            </a:endParaRPr>
          </a:p>
          <a:p>
            <a:pPr lvl="2"/>
            <a:r>
              <a:rPr lang="en-NZ" sz="1400" dirty="0" err="1">
                <a:solidFill>
                  <a:srgbClr val="0000C0"/>
                </a:solidFill>
                <a:latin typeface="Consolas" panose="020B0609020204030204" pitchFamily="49" charset="0"/>
              </a:rPr>
              <a:t>digital</a:t>
            </a:r>
            <a:r>
              <a:rPr lang="en-NZ" sz="1400" dirty="0" err="1">
                <a:solidFill>
                  <a:srgbClr val="000000"/>
                </a:solidFill>
                <a:latin typeface="Consolas" panose="020B0609020204030204" pitchFamily="49" charset="0"/>
              </a:rPr>
              <a:t>.setTime</a:t>
            </a:r>
            <a:r>
              <a:rPr lang="en-NZ" sz="1400" dirty="0">
                <a:solidFill>
                  <a:srgbClr val="000000"/>
                </a:solidFill>
                <a:latin typeface="Consolas" panose="020B0609020204030204" pitchFamily="49" charset="0"/>
              </a:rPr>
              <a:t>(…);</a:t>
            </a:r>
          </a:p>
          <a:p>
            <a:pPr lvl="2"/>
            <a:r>
              <a:rPr lang="en-NZ" sz="1400" dirty="0" err="1">
                <a:solidFill>
                  <a:srgbClr val="0000C0"/>
                </a:solidFill>
                <a:latin typeface="Consolas" panose="020B0609020204030204" pitchFamily="49" charset="0"/>
              </a:rPr>
              <a:t>analogue</a:t>
            </a:r>
            <a:r>
              <a:rPr lang="en-NZ" sz="1400" dirty="0" err="1">
                <a:solidFill>
                  <a:srgbClr val="000000"/>
                </a:solidFill>
                <a:latin typeface="Consolas" panose="020B0609020204030204" pitchFamily="49" charset="0"/>
              </a:rPr>
              <a:t>.setTime</a:t>
            </a:r>
            <a:r>
              <a:rPr lang="en-NZ" sz="1400" dirty="0">
                <a:solidFill>
                  <a:srgbClr val="000000"/>
                </a:solidFill>
                <a:latin typeface="Consolas" panose="020B0609020204030204" pitchFamily="49" charset="0"/>
              </a:rPr>
              <a:t>(…);</a:t>
            </a:r>
          </a:p>
          <a:p>
            <a:pPr lvl="1"/>
            <a:r>
              <a:rPr lang="en-NZ" sz="1400" dirty="0">
                <a:solidFill>
                  <a:srgbClr val="000000"/>
                </a:solidFill>
                <a:latin typeface="Consolas" panose="020B0609020204030204" pitchFamily="49" charset="0"/>
              </a:rPr>
              <a:t>}</a:t>
            </a:r>
          </a:p>
          <a:p>
            <a:r>
              <a:rPr lang="en-NZ"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79919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NZ" altLang="en-US"/>
              <a:t>The Observer pattern</a:t>
            </a:r>
            <a:endParaRPr lang="en-US" altLang="en-US"/>
          </a:p>
        </p:txBody>
      </p:sp>
      <p:sp>
        <p:nvSpPr>
          <p:cNvPr id="3" name="Content Placeholder 2"/>
          <p:cNvSpPr>
            <a:spLocks noGrp="1"/>
          </p:cNvSpPr>
          <p:nvPr>
            <p:ph sz="half" idx="1"/>
          </p:nvPr>
        </p:nvSpPr>
        <p:spPr>
          <a:xfrm>
            <a:off x="838200" y="4612513"/>
            <a:ext cx="5181600" cy="1564449"/>
          </a:xfrm>
        </p:spPr>
        <p:txBody>
          <a:bodyPr/>
          <a:lstStyle/>
          <a:p>
            <a:r>
              <a:rPr lang="en-NZ" dirty="0"/>
              <a:t>Where have you seen this idea before?</a:t>
            </a:r>
            <a:endParaRPr lang="en-GB" dirty="0"/>
          </a:p>
        </p:txBody>
      </p:sp>
      <p:sp>
        <p:nvSpPr>
          <p:cNvPr id="8240" name="Slide Number Placeholder 5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0B6A760C-EC00-4EEB-B881-CD2518962547}" type="slidenum">
              <a:rPr lang="en-US" altLang="en-US" sz="1400" smtClean="0">
                <a:solidFill>
                  <a:schemeClr val="bg2"/>
                </a:solidFill>
              </a:rPr>
              <a:pPr/>
              <a:t>6</a:t>
            </a:fld>
            <a:endParaRPr lang="en-US" altLang="en-US" sz="1400" dirty="0">
              <a:solidFill>
                <a:schemeClr val="bg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73" y="1843102"/>
            <a:ext cx="6477000" cy="2667000"/>
          </a:xfrm>
          <a:prstGeom prst="rect">
            <a:avLst/>
          </a:prstGeom>
        </p:spPr>
      </p:pic>
      <p:sp>
        <p:nvSpPr>
          <p:cNvPr id="55" name="Rectangle 4"/>
          <p:cNvSpPr>
            <a:spLocks noChangeArrowheads="1"/>
          </p:cNvSpPr>
          <p:nvPr/>
        </p:nvSpPr>
        <p:spPr bwMode="auto">
          <a:xfrm>
            <a:off x="7322499" y="825938"/>
            <a:ext cx="527901" cy="2769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NZ" altLang="en-US" sz="1200" u="sng">
                <a:latin typeface="+mn-lt"/>
              </a:rPr>
              <a:t>client</a:t>
            </a:r>
            <a:endParaRPr lang="en-US" altLang="en-US" sz="1200" u="sng">
              <a:latin typeface="+mn-lt"/>
            </a:endParaRPr>
          </a:p>
        </p:txBody>
      </p:sp>
      <p:sp>
        <p:nvSpPr>
          <p:cNvPr id="56" name="Rectangle 5"/>
          <p:cNvSpPr>
            <a:spLocks noChangeArrowheads="1"/>
          </p:cNvSpPr>
          <p:nvPr/>
        </p:nvSpPr>
        <p:spPr bwMode="auto">
          <a:xfrm>
            <a:off x="9813969" y="825938"/>
            <a:ext cx="485261" cy="2769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NZ" altLang="en-US" sz="1200" u="sng">
                <a:latin typeface="+mn-lt"/>
              </a:rPr>
              <a:t>obs1</a:t>
            </a:r>
            <a:endParaRPr lang="en-US" altLang="en-US" sz="1200" u="sng">
              <a:latin typeface="+mn-lt"/>
            </a:endParaRPr>
          </a:p>
        </p:txBody>
      </p:sp>
      <p:sp>
        <p:nvSpPr>
          <p:cNvPr id="57" name="Line 7"/>
          <p:cNvSpPr>
            <a:spLocks noChangeShapeType="1"/>
          </p:cNvSpPr>
          <p:nvPr/>
        </p:nvSpPr>
        <p:spPr bwMode="auto">
          <a:xfrm>
            <a:off x="7584068" y="1112075"/>
            <a:ext cx="0" cy="5113338"/>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58" name="Line 8"/>
          <p:cNvSpPr>
            <a:spLocks noChangeShapeType="1"/>
          </p:cNvSpPr>
          <p:nvPr/>
        </p:nvSpPr>
        <p:spPr bwMode="auto">
          <a:xfrm>
            <a:off x="8798506" y="1112075"/>
            <a:ext cx="0" cy="5113338"/>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59" name="Line 10"/>
          <p:cNvSpPr>
            <a:spLocks noChangeShapeType="1"/>
          </p:cNvSpPr>
          <p:nvPr/>
        </p:nvSpPr>
        <p:spPr bwMode="auto">
          <a:xfrm>
            <a:off x="10941631" y="1112075"/>
            <a:ext cx="0" cy="5113338"/>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60" name="Text Box 12"/>
          <p:cNvSpPr txBox="1">
            <a:spLocks noChangeArrowheads="1"/>
          </p:cNvSpPr>
          <p:nvPr/>
        </p:nvSpPr>
        <p:spPr bwMode="auto">
          <a:xfrm>
            <a:off x="7584068" y="1254950"/>
            <a:ext cx="1039259"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dirty="0">
                <a:latin typeface="+mn-lt"/>
              </a:rPr>
              <a:t>attach( obs1 )</a:t>
            </a:r>
            <a:endParaRPr lang="en-US" altLang="en-US" sz="1200" dirty="0">
              <a:latin typeface="+mn-lt"/>
            </a:endParaRPr>
          </a:p>
        </p:txBody>
      </p:sp>
      <p:sp>
        <p:nvSpPr>
          <p:cNvPr id="61" name="Rectangle 19"/>
          <p:cNvSpPr>
            <a:spLocks noChangeArrowheads="1"/>
          </p:cNvSpPr>
          <p:nvPr/>
        </p:nvSpPr>
        <p:spPr bwMode="auto">
          <a:xfrm>
            <a:off x="10742656" y="825938"/>
            <a:ext cx="485261" cy="2769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NZ" altLang="en-US" sz="1200" u="sng">
                <a:latin typeface="+mn-lt"/>
              </a:rPr>
              <a:t>obs2</a:t>
            </a:r>
            <a:endParaRPr lang="en-US" altLang="en-US" sz="1200" u="sng">
              <a:latin typeface="+mn-lt"/>
            </a:endParaRPr>
          </a:p>
        </p:txBody>
      </p:sp>
      <p:sp>
        <p:nvSpPr>
          <p:cNvPr id="62" name="Rectangle 20"/>
          <p:cNvSpPr>
            <a:spLocks noChangeArrowheads="1"/>
          </p:cNvSpPr>
          <p:nvPr/>
        </p:nvSpPr>
        <p:spPr bwMode="auto">
          <a:xfrm>
            <a:off x="8334007" y="825938"/>
            <a:ext cx="1286185" cy="2769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NZ" altLang="en-US" sz="1200" u="sng">
                <a:latin typeface="+mn-lt"/>
              </a:rPr>
              <a:t>: ConcreteSubject</a:t>
            </a:r>
            <a:endParaRPr lang="en-US" altLang="en-US" sz="1200" u="sng">
              <a:latin typeface="+mn-lt"/>
            </a:endParaRPr>
          </a:p>
        </p:txBody>
      </p:sp>
      <p:sp>
        <p:nvSpPr>
          <p:cNvPr id="63" name="Rectangle 42"/>
          <p:cNvSpPr>
            <a:spLocks noChangeArrowheads="1"/>
          </p:cNvSpPr>
          <p:nvPr/>
        </p:nvSpPr>
        <p:spPr bwMode="auto">
          <a:xfrm>
            <a:off x="8727068" y="2540825"/>
            <a:ext cx="142875" cy="2665413"/>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altLang="en-US">
              <a:latin typeface="+mn-lt"/>
            </a:endParaRPr>
          </a:p>
        </p:txBody>
      </p:sp>
      <p:sp>
        <p:nvSpPr>
          <p:cNvPr id="64" name="Rectangle 43"/>
          <p:cNvSpPr>
            <a:spLocks noChangeArrowheads="1"/>
          </p:cNvSpPr>
          <p:nvPr/>
        </p:nvSpPr>
        <p:spPr bwMode="auto">
          <a:xfrm>
            <a:off x="8655631" y="2969450"/>
            <a:ext cx="288925" cy="17859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altLang="en-US">
              <a:latin typeface="+mn-lt"/>
            </a:endParaRPr>
          </a:p>
        </p:txBody>
      </p:sp>
      <p:sp>
        <p:nvSpPr>
          <p:cNvPr id="65" name="Line 10"/>
          <p:cNvSpPr>
            <a:spLocks noChangeShapeType="1"/>
          </p:cNvSpPr>
          <p:nvPr/>
        </p:nvSpPr>
        <p:spPr bwMode="auto">
          <a:xfrm>
            <a:off x="10012943" y="1112075"/>
            <a:ext cx="0" cy="5113338"/>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cxnSp>
        <p:nvCxnSpPr>
          <p:cNvPr id="66" name="Straight Arrow Connector 97"/>
          <p:cNvCxnSpPr>
            <a:cxnSpLocks noChangeShapeType="1"/>
          </p:cNvCxnSpPr>
          <p:nvPr/>
        </p:nvCxnSpPr>
        <p:spPr bwMode="auto">
          <a:xfrm>
            <a:off x="7584068" y="1612138"/>
            <a:ext cx="1214438" cy="158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7" name="Text Box 12"/>
          <p:cNvSpPr txBox="1">
            <a:spLocks noChangeArrowheads="1"/>
          </p:cNvSpPr>
          <p:nvPr/>
        </p:nvSpPr>
        <p:spPr bwMode="auto">
          <a:xfrm>
            <a:off x="7584068" y="1755013"/>
            <a:ext cx="1039259"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dirty="0">
                <a:latin typeface="+mn-lt"/>
              </a:rPr>
              <a:t>attach( obs2 )</a:t>
            </a:r>
            <a:endParaRPr lang="en-US" altLang="en-US" sz="1200" dirty="0">
              <a:latin typeface="+mn-lt"/>
            </a:endParaRPr>
          </a:p>
        </p:txBody>
      </p:sp>
      <p:cxnSp>
        <p:nvCxnSpPr>
          <p:cNvPr id="68" name="Straight Arrow Connector 100"/>
          <p:cNvCxnSpPr>
            <a:cxnSpLocks noChangeShapeType="1"/>
          </p:cNvCxnSpPr>
          <p:nvPr/>
        </p:nvCxnSpPr>
        <p:spPr bwMode="auto">
          <a:xfrm>
            <a:off x="7584068" y="2112200"/>
            <a:ext cx="1214438"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 name="Straight Connector 108"/>
          <p:cNvCxnSpPr>
            <a:cxnSpLocks noChangeShapeType="1"/>
          </p:cNvCxnSpPr>
          <p:nvPr/>
        </p:nvCxnSpPr>
        <p:spPr bwMode="auto">
          <a:xfrm>
            <a:off x="8869943" y="2683700"/>
            <a:ext cx="3587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0" name="Straight Connector 109"/>
          <p:cNvCxnSpPr>
            <a:cxnSpLocks noChangeShapeType="1"/>
          </p:cNvCxnSpPr>
          <p:nvPr/>
        </p:nvCxnSpPr>
        <p:spPr bwMode="auto">
          <a:xfrm rot="5400000">
            <a:off x="9084256" y="2826575"/>
            <a:ext cx="287338"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1" name="Straight Arrow Connector 110"/>
          <p:cNvCxnSpPr>
            <a:cxnSpLocks noChangeShapeType="1"/>
          </p:cNvCxnSpPr>
          <p:nvPr/>
        </p:nvCxnSpPr>
        <p:spPr bwMode="auto">
          <a:xfrm rot="10800000">
            <a:off x="8942968" y="2969450"/>
            <a:ext cx="285750"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 name="Text Box 12"/>
          <p:cNvSpPr txBox="1">
            <a:spLocks noChangeArrowheads="1"/>
          </p:cNvSpPr>
          <p:nvPr/>
        </p:nvSpPr>
        <p:spPr bwMode="auto">
          <a:xfrm>
            <a:off x="9298568" y="2683700"/>
            <a:ext cx="712824"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a:latin typeface="+mn-lt"/>
              </a:rPr>
              <a:t>notify ( )</a:t>
            </a:r>
            <a:endParaRPr lang="en-US" altLang="en-US" sz="1200">
              <a:latin typeface="+mn-lt"/>
            </a:endParaRPr>
          </a:p>
        </p:txBody>
      </p:sp>
      <p:cxnSp>
        <p:nvCxnSpPr>
          <p:cNvPr id="73" name="Straight Arrow Connector 115"/>
          <p:cNvCxnSpPr>
            <a:cxnSpLocks noChangeShapeType="1"/>
          </p:cNvCxnSpPr>
          <p:nvPr/>
        </p:nvCxnSpPr>
        <p:spPr bwMode="auto">
          <a:xfrm>
            <a:off x="8941381" y="3612388"/>
            <a:ext cx="1071562" cy="158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4" name="Straight Arrow Connector 133"/>
          <p:cNvCxnSpPr>
            <a:cxnSpLocks noChangeShapeType="1"/>
          </p:cNvCxnSpPr>
          <p:nvPr/>
        </p:nvCxnSpPr>
        <p:spPr bwMode="auto">
          <a:xfrm>
            <a:off x="8941381" y="4112450"/>
            <a:ext cx="2000250"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5" name="Text Box 35"/>
          <p:cNvSpPr txBox="1">
            <a:spLocks noChangeArrowheads="1"/>
          </p:cNvSpPr>
          <p:nvPr/>
        </p:nvSpPr>
        <p:spPr bwMode="auto">
          <a:xfrm>
            <a:off x="9084256" y="3826700"/>
            <a:ext cx="752257"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a:latin typeface="+mn-lt"/>
              </a:rPr>
              <a:t>update( )</a:t>
            </a:r>
            <a:endParaRPr lang="en-US" altLang="en-US" sz="1200">
              <a:latin typeface="+mn-lt"/>
            </a:endParaRPr>
          </a:p>
        </p:txBody>
      </p:sp>
      <p:sp>
        <p:nvSpPr>
          <p:cNvPr id="76" name="Text Box 14"/>
          <p:cNvSpPr txBox="1">
            <a:spLocks noChangeArrowheads="1"/>
          </p:cNvSpPr>
          <p:nvPr/>
        </p:nvSpPr>
        <p:spPr bwMode="auto">
          <a:xfrm>
            <a:off x="9084256" y="3326638"/>
            <a:ext cx="752257"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a:latin typeface="+mn-lt"/>
              </a:rPr>
              <a:t>update( )</a:t>
            </a:r>
            <a:endParaRPr lang="en-US" altLang="en-US" sz="1200">
              <a:latin typeface="+mn-lt"/>
            </a:endParaRPr>
          </a:p>
        </p:txBody>
      </p:sp>
      <p:cxnSp>
        <p:nvCxnSpPr>
          <p:cNvPr id="77" name="Straight Connector 138"/>
          <p:cNvCxnSpPr>
            <a:cxnSpLocks noChangeShapeType="1"/>
          </p:cNvCxnSpPr>
          <p:nvPr/>
        </p:nvCxnSpPr>
        <p:spPr bwMode="auto">
          <a:xfrm>
            <a:off x="8941381" y="4612513"/>
            <a:ext cx="428625" cy="1587"/>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78" name="Straight Connector 139"/>
          <p:cNvCxnSpPr>
            <a:cxnSpLocks noChangeShapeType="1"/>
          </p:cNvCxnSpPr>
          <p:nvPr/>
        </p:nvCxnSpPr>
        <p:spPr bwMode="auto">
          <a:xfrm rot="5400000">
            <a:off x="9226337" y="4756181"/>
            <a:ext cx="285750"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79" name="Straight Arrow Connector 140"/>
          <p:cNvCxnSpPr>
            <a:cxnSpLocks noChangeShapeType="1"/>
          </p:cNvCxnSpPr>
          <p:nvPr/>
        </p:nvCxnSpPr>
        <p:spPr bwMode="auto">
          <a:xfrm rot="10800000">
            <a:off x="8869943" y="4898263"/>
            <a:ext cx="500063" cy="1587"/>
          </a:xfrm>
          <a:prstGeom prst="straightConnector1">
            <a:avLst/>
          </a:prstGeom>
          <a:noFill/>
          <a:ln w="9525"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80" name="Straight Arrow Connector 100"/>
          <p:cNvCxnSpPr>
            <a:cxnSpLocks noChangeShapeType="1"/>
          </p:cNvCxnSpPr>
          <p:nvPr/>
        </p:nvCxnSpPr>
        <p:spPr bwMode="auto">
          <a:xfrm>
            <a:off x="7584068" y="2540825"/>
            <a:ext cx="1143000"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1" name="Text Box 12"/>
          <p:cNvSpPr txBox="1">
            <a:spLocks noChangeArrowheads="1"/>
          </p:cNvSpPr>
          <p:nvPr/>
        </p:nvSpPr>
        <p:spPr bwMode="auto">
          <a:xfrm>
            <a:off x="7584068" y="2255075"/>
            <a:ext cx="820096"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a:latin typeface="+mn-lt"/>
              </a:rPr>
              <a:t>setState( )</a:t>
            </a:r>
            <a:endParaRPr lang="en-US" altLang="en-US" sz="1200">
              <a:latin typeface="+mn-lt"/>
            </a:endParaRPr>
          </a:p>
        </p:txBody>
      </p:sp>
      <p:cxnSp>
        <p:nvCxnSpPr>
          <p:cNvPr id="82" name="Straight Arrow Connector 140"/>
          <p:cNvCxnSpPr>
            <a:cxnSpLocks noChangeShapeType="1"/>
          </p:cNvCxnSpPr>
          <p:nvPr/>
        </p:nvCxnSpPr>
        <p:spPr bwMode="auto">
          <a:xfrm rot="10800000">
            <a:off x="7584068" y="5184013"/>
            <a:ext cx="1143000" cy="1587"/>
          </a:xfrm>
          <a:prstGeom prst="straightConnector1">
            <a:avLst/>
          </a:prstGeom>
          <a:noFill/>
          <a:ln w="9525"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5332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71500" y="142875"/>
            <a:ext cx="10363200" cy="1143000"/>
          </a:xfrm>
        </p:spPr>
        <p:txBody>
          <a:bodyPr/>
          <a:lstStyle/>
          <a:p>
            <a:r>
              <a:rPr lang="en-NZ" altLang="en-US"/>
              <a:t>The Observer pattern</a:t>
            </a:r>
            <a:endParaRPr lang="en-US" alt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748" y="1547814"/>
            <a:ext cx="4953000" cy="3524250"/>
          </a:xfrm>
          <a:prstGeom prst="rect">
            <a:avLst/>
          </a:prstGeom>
        </p:spPr>
      </p:pic>
      <p:sp>
        <p:nvSpPr>
          <p:cNvPr id="82" name="Rectangle 4"/>
          <p:cNvSpPr>
            <a:spLocks noChangeArrowheads="1"/>
          </p:cNvSpPr>
          <p:nvPr/>
        </p:nvSpPr>
        <p:spPr bwMode="auto">
          <a:xfrm>
            <a:off x="7181574" y="868045"/>
            <a:ext cx="527901" cy="2769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NZ" altLang="en-US" sz="1200" u="sng">
                <a:latin typeface="+mn-lt"/>
              </a:rPr>
              <a:t>client</a:t>
            </a:r>
            <a:endParaRPr lang="en-US" altLang="en-US" sz="1200" u="sng">
              <a:latin typeface="+mn-lt"/>
            </a:endParaRPr>
          </a:p>
        </p:txBody>
      </p:sp>
      <p:sp>
        <p:nvSpPr>
          <p:cNvPr id="83" name="Rectangle 5"/>
          <p:cNvSpPr>
            <a:spLocks noChangeArrowheads="1"/>
          </p:cNvSpPr>
          <p:nvPr/>
        </p:nvSpPr>
        <p:spPr bwMode="auto">
          <a:xfrm>
            <a:off x="9684835" y="868045"/>
            <a:ext cx="758541" cy="2769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NZ" altLang="en-US" sz="1200" u="sng">
                <a:latin typeface="+mn-lt"/>
              </a:rPr>
              <a:t>analogue</a:t>
            </a:r>
            <a:endParaRPr lang="en-US" altLang="en-US" sz="1200" u="sng">
              <a:latin typeface="+mn-lt"/>
            </a:endParaRPr>
          </a:p>
        </p:txBody>
      </p:sp>
      <p:sp>
        <p:nvSpPr>
          <p:cNvPr id="84" name="Line 7"/>
          <p:cNvSpPr>
            <a:spLocks noChangeShapeType="1"/>
          </p:cNvSpPr>
          <p:nvPr/>
        </p:nvSpPr>
        <p:spPr bwMode="auto">
          <a:xfrm>
            <a:off x="7443143" y="1154182"/>
            <a:ext cx="0" cy="5113338"/>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85" name="Line 8"/>
          <p:cNvSpPr>
            <a:spLocks noChangeShapeType="1"/>
          </p:cNvSpPr>
          <p:nvPr/>
        </p:nvSpPr>
        <p:spPr bwMode="auto">
          <a:xfrm>
            <a:off x="8657581" y="1154182"/>
            <a:ext cx="0" cy="5113338"/>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86" name="Line 10"/>
          <p:cNvSpPr>
            <a:spLocks noChangeShapeType="1"/>
          </p:cNvSpPr>
          <p:nvPr/>
        </p:nvSpPr>
        <p:spPr bwMode="auto">
          <a:xfrm>
            <a:off x="10800706" y="1154182"/>
            <a:ext cx="0" cy="5113338"/>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87" name="Text Box 12"/>
          <p:cNvSpPr txBox="1">
            <a:spLocks noChangeArrowheads="1"/>
          </p:cNvSpPr>
          <p:nvPr/>
        </p:nvSpPr>
        <p:spPr bwMode="auto">
          <a:xfrm>
            <a:off x="7443143" y="1297057"/>
            <a:ext cx="1312539"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dirty="0">
                <a:latin typeface="+mn-lt"/>
              </a:rPr>
              <a:t>attach( analogue )</a:t>
            </a:r>
            <a:endParaRPr lang="en-US" altLang="en-US" sz="1200" dirty="0">
              <a:latin typeface="+mn-lt"/>
            </a:endParaRPr>
          </a:p>
        </p:txBody>
      </p:sp>
      <p:sp>
        <p:nvSpPr>
          <p:cNvPr id="88" name="Rectangle 19"/>
          <p:cNvSpPr>
            <a:spLocks noChangeArrowheads="1"/>
          </p:cNvSpPr>
          <p:nvPr/>
        </p:nvSpPr>
        <p:spPr bwMode="auto">
          <a:xfrm>
            <a:off x="10586393" y="868432"/>
            <a:ext cx="5842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NZ" altLang="en-US" sz="1200" u="sng">
                <a:latin typeface="+mn-lt"/>
              </a:rPr>
              <a:t>digital</a:t>
            </a:r>
            <a:endParaRPr lang="en-US" altLang="en-US" sz="1200" u="sng">
              <a:latin typeface="+mn-lt"/>
            </a:endParaRPr>
          </a:p>
        </p:txBody>
      </p:sp>
      <p:sp>
        <p:nvSpPr>
          <p:cNvPr id="89" name="Rectangle 20"/>
          <p:cNvSpPr>
            <a:spLocks noChangeArrowheads="1"/>
          </p:cNvSpPr>
          <p:nvPr/>
        </p:nvSpPr>
        <p:spPr bwMode="auto">
          <a:xfrm>
            <a:off x="8162412" y="868045"/>
            <a:ext cx="596637" cy="2769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NZ" altLang="en-US" sz="1200" u="sng">
                <a:latin typeface="+mn-lt"/>
              </a:rPr>
              <a:t>: Clock</a:t>
            </a:r>
            <a:endParaRPr lang="en-US" altLang="en-US" sz="1200" u="sng">
              <a:latin typeface="+mn-lt"/>
            </a:endParaRPr>
          </a:p>
        </p:txBody>
      </p:sp>
      <p:sp>
        <p:nvSpPr>
          <p:cNvPr id="90" name="Rectangle 42"/>
          <p:cNvSpPr>
            <a:spLocks noChangeArrowheads="1"/>
          </p:cNvSpPr>
          <p:nvPr/>
        </p:nvSpPr>
        <p:spPr bwMode="auto">
          <a:xfrm>
            <a:off x="8586143" y="2582932"/>
            <a:ext cx="142875" cy="2665413"/>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altLang="en-US">
              <a:latin typeface="+mn-lt"/>
            </a:endParaRPr>
          </a:p>
        </p:txBody>
      </p:sp>
      <p:sp>
        <p:nvSpPr>
          <p:cNvPr id="91" name="Rectangle 43"/>
          <p:cNvSpPr>
            <a:spLocks noChangeArrowheads="1"/>
          </p:cNvSpPr>
          <p:nvPr/>
        </p:nvSpPr>
        <p:spPr bwMode="auto">
          <a:xfrm>
            <a:off x="8514706" y="3011557"/>
            <a:ext cx="288925" cy="17859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altLang="en-US">
              <a:latin typeface="+mn-lt"/>
            </a:endParaRPr>
          </a:p>
        </p:txBody>
      </p:sp>
      <p:sp>
        <p:nvSpPr>
          <p:cNvPr id="92" name="Line 10"/>
          <p:cNvSpPr>
            <a:spLocks noChangeShapeType="1"/>
          </p:cNvSpPr>
          <p:nvPr/>
        </p:nvSpPr>
        <p:spPr bwMode="auto">
          <a:xfrm>
            <a:off x="9872018" y="1154182"/>
            <a:ext cx="0" cy="5113338"/>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cxnSp>
        <p:nvCxnSpPr>
          <p:cNvPr id="93" name="Straight Arrow Connector 97"/>
          <p:cNvCxnSpPr>
            <a:cxnSpLocks noChangeShapeType="1"/>
          </p:cNvCxnSpPr>
          <p:nvPr/>
        </p:nvCxnSpPr>
        <p:spPr bwMode="auto">
          <a:xfrm>
            <a:off x="7443143" y="1654245"/>
            <a:ext cx="1214438" cy="158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4" name="Text Box 12"/>
          <p:cNvSpPr txBox="1">
            <a:spLocks noChangeArrowheads="1"/>
          </p:cNvSpPr>
          <p:nvPr/>
        </p:nvSpPr>
        <p:spPr bwMode="auto">
          <a:xfrm>
            <a:off x="7443143" y="1797120"/>
            <a:ext cx="1119922"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dirty="0">
                <a:latin typeface="+mn-lt"/>
              </a:rPr>
              <a:t>attach( digital )</a:t>
            </a:r>
            <a:endParaRPr lang="en-US" altLang="en-US" sz="1200" dirty="0">
              <a:latin typeface="+mn-lt"/>
            </a:endParaRPr>
          </a:p>
        </p:txBody>
      </p:sp>
      <p:cxnSp>
        <p:nvCxnSpPr>
          <p:cNvPr id="95" name="Straight Arrow Connector 100"/>
          <p:cNvCxnSpPr>
            <a:cxnSpLocks noChangeShapeType="1"/>
          </p:cNvCxnSpPr>
          <p:nvPr/>
        </p:nvCxnSpPr>
        <p:spPr bwMode="auto">
          <a:xfrm>
            <a:off x="7443143" y="2154307"/>
            <a:ext cx="1214438"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6" name="Straight Connector 108"/>
          <p:cNvCxnSpPr>
            <a:cxnSpLocks noChangeShapeType="1"/>
          </p:cNvCxnSpPr>
          <p:nvPr/>
        </p:nvCxnSpPr>
        <p:spPr bwMode="auto">
          <a:xfrm>
            <a:off x="8729018" y="2725807"/>
            <a:ext cx="3587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7" name="Straight Connector 109"/>
          <p:cNvCxnSpPr>
            <a:cxnSpLocks noChangeShapeType="1"/>
          </p:cNvCxnSpPr>
          <p:nvPr/>
        </p:nvCxnSpPr>
        <p:spPr bwMode="auto">
          <a:xfrm rot="5400000">
            <a:off x="8943331" y="2868682"/>
            <a:ext cx="287338"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8" name="Straight Arrow Connector 110"/>
          <p:cNvCxnSpPr>
            <a:cxnSpLocks noChangeShapeType="1"/>
          </p:cNvCxnSpPr>
          <p:nvPr/>
        </p:nvCxnSpPr>
        <p:spPr bwMode="auto">
          <a:xfrm rot="10800000">
            <a:off x="8802043" y="3011557"/>
            <a:ext cx="285750"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9" name="Text Box 12"/>
          <p:cNvSpPr txBox="1">
            <a:spLocks noChangeArrowheads="1"/>
          </p:cNvSpPr>
          <p:nvPr/>
        </p:nvSpPr>
        <p:spPr bwMode="auto">
          <a:xfrm>
            <a:off x="9157643" y="2725807"/>
            <a:ext cx="975716"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a:latin typeface="+mn-lt"/>
              </a:rPr>
              <a:t>notify ( this )</a:t>
            </a:r>
            <a:endParaRPr lang="en-US" altLang="en-US" sz="1200">
              <a:latin typeface="+mn-lt"/>
            </a:endParaRPr>
          </a:p>
        </p:txBody>
      </p:sp>
      <p:cxnSp>
        <p:nvCxnSpPr>
          <p:cNvPr id="100" name="Straight Arrow Connector 115"/>
          <p:cNvCxnSpPr>
            <a:cxnSpLocks noChangeShapeType="1"/>
          </p:cNvCxnSpPr>
          <p:nvPr/>
        </p:nvCxnSpPr>
        <p:spPr bwMode="auto">
          <a:xfrm>
            <a:off x="8800456" y="3654495"/>
            <a:ext cx="1071562" cy="158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1" name="Straight Arrow Connector 133"/>
          <p:cNvCxnSpPr>
            <a:cxnSpLocks noChangeShapeType="1"/>
          </p:cNvCxnSpPr>
          <p:nvPr/>
        </p:nvCxnSpPr>
        <p:spPr bwMode="auto">
          <a:xfrm>
            <a:off x="8800456" y="4154557"/>
            <a:ext cx="2000250"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2" name="Text Box 35"/>
          <p:cNvSpPr txBox="1">
            <a:spLocks noChangeArrowheads="1"/>
          </p:cNvSpPr>
          <p:nvPr/>
        </p:nvSpPr>
        <p:spPr bwMode="auto">
          <a:xfrm>
            <a:off x="8943331" y="3868807"/>
            <a:ext cx="101515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a:latin typeface="+mn-lt"/>
              </a:rPr>
              <a:t>update( this )</a:t>
            </a:r>
            <a:endParaRPr lang="en-US" altLang="en-US" sz="1200">
              <a:latin typeface="+mn-lt"/>
            </a:endParaRPr>
          </a:p>
        </p:txBody>
      </p:sp>
      <p:sp>
        <p:nvSpPr>
          <p:cNvPr id="103" name="Text Box 14"/>
          <p:cNvSpPr txBox="1">
            <a:spLocks noChangeArrowheads="1"/>
          </p:cNvSpPr>
          <p:nvPr/>
        </p:nvSpPr>
        <p:spPr bwMode="auto">
          <a:xfrm>
            <a:off x="8943331" y="3368745"/>
            <a:ext cx="101515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a:latin typeface="+mn-lt"/>
              </a:rPr>
              <a:t>update( this )</a:t>
            </a:r>
            <a:endParaRPr lang="en-US" altLang="en-US" sz="1200">
              <a:latin typeface="+mn-lt"/>
            </a:endParaRPr>
          </a:p>
        </p:txBody>
      </p:sp>
      <p:cxnSp>
        <p:nvCxnSpPr>
          <p:cNvPr id="104" name="Straight Connector 138"/>
          <p:cNvCxnSpPr>
            <a:cxnSpLocks noChangeShapeType="1"/>
          </p:cNvCxnSpPr>
          <p:nvPr/>
        </p:nvCxnSpPr>
        <p:spPr bwMode="auto">
          <a:xfrm>
            <a:off x="8800456" y="4654620"/>
            <a:ext cx="428625" cy="1587"/>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05" name="Straight Connector 139"/>
          <p:cNvCxnSpPr>
            <a:cxnSpLocks noChangeShapeType="1"/>
          </p:cNvCxnSpPr>
          <p:nvPr/>
        </p:nvCxnSpPr>
        <p:spPr bwMode="auto">
          <a:xfrm rot="5400000">
            <a:off x="9085412" y="4798288"/>
            <a:ext cx="285750"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06" name="Straight Arrow Connector 140"/>
          <p:cNvCxnSpPr>
            <a:cxnSpLocks noChangeShapeType="1"/>
          </p:cNvCxnSpPr>
          <p:nvPr/>
        </p:nvCxnSpPr>
        <p:spPr bwMode="auto">
          <a:xfrm rot="10800000">
            <a:off x="8729018" y="4940370"/>
            <a:ext cx="500063" cy="1587"/>
          </a:xfrm>
          <a:prstGeom prst="straightConnector1">
            <a:avLst/>
          </a:prstGeom>
          <a:noFill/>
          <a:ln w="9525"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7" name="Straight Arrow Connector 100"/>
          <p:cNvCxnSpPr>
            <a:cxnSpLocks noChangeShapeType="1"/>
          </p:cNvCxnSpPr>
          <p:nvPr/>
        </p:nvCxnSpPr>
        <p:spPr bwMode="auto">
          <a:xfrm>
            <a:off x="7443143" y="2582932"/>
            <a:ext cx="1143000"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8" name="Text Box 12"/>
          <p:cNvSpPr txBox="1">
            <a:spLocks noChangeArrowheads="1"/>
          </p:cNvSpPr>
          <p:nvPr/>
        </p:nvSpPr>
        <p:spPr bwMode="auto">
          <a:xfrm>
            <a:off x="7443143" y="2297182"/>
            <a:ext cx="526106"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NZ" altLang="en-US" sz="1200">
                <a:latin typeface="+mn-lt"/>
              </a:rPr>
              <a:t>run( )</a:t>
            </a:r>
            <a:endParaRPr lang="en-US" altLang="en-US" sz="1200">
              <a:latin typeface="+mn-lt"/>
            </a:endParaRPr>
          </a:p>
        </p:txBody>
      </p:sp>
      <p:cxnSp>
        <p:nvCxnSpPr>
          <p:cNvPr id="109" name="Straight Arrow Connector 140"/>
          <p:cNvCxnSpPr>
            <a:cxnSpLocks noChangeShapeType="1"/>
          </p:cNvCxnSpPr>
          <p:nvPr/>
        </p:nvCxnSpPr>
        <p:spPr bwMode="auto">
          <a:xfrm rot="10800000">
            <a:off x="7443143" y="5226120"/>
            <a:ext cx="1143000" cy="1587"/>
          </a:xfrm>
          <a:prstGeom prst="straightConnector1">
            <a:avLst/>
          </a:prstGeom>
          <a:noFill/>
          <a:ln w="9525"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2688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title"/>
          </p:nvPr>
        </p:nvSpPr>
        <p:spPr/>
        <p:txBody>
          <a:bodyPr>
            <a:normAutofit fontScale="90000"/>
          </a:bodyPr>
          <a:lstStyle/>
          <a:p>
            <a:r>
              <a:rPr lang="en-NZ" altLang="en-US" dirty="0"/>
              <a:t>The Observer </a:t>
            </a:r>
            <a:br>
              <a:rPr lang="en-NZ" altLang="en-US" dirty="0"/>
            </a:br>
            <a:r>
              <a:rPr lang="en-NZ" altLang="en-US" dirty="0"/>
              <a:t>pattern</a:t>
            </a:r>
            <a:endParaRPr lang="en-US" altLang="en-US" dirty="0"/>
          </a:p>
        </p:txBody>
      </p:sp>
      <p:sp>
        <p:nvSpPr>
          <p:cNvPr id="10243" name="Content Placeholder 5"/>
          <p:cNvSpPr>
            <a:spLocks noGrp="1"/>
          </p:cNvSpPr>
          <p:nvPr>
            <p:ph idx="1"/>
          </p:nvPr>
        </p:nvSpPr>
        <p:spPr>
          <a:xfrm>
            <a:off x="623392" y="2316162"/>
            <a:ext cx="10905067" cy="4171950"/>
          </a:xfrm>
        </p:spPr>
        <p:txBody>
          <a:bodyPr>
            <a:normAutofit/>
          </a:bodyPr>
          <a:lstStyle/>
          <a:p>
            <a:pPr>
              <a:lnSpc>
                <a:spcPct val="80000"/>
              </a:lnSpc>
            </a:pPr>
            <a:r>
              <a:rPr lang="en-US" altLang="en-US" sz="2400" dirty="0"/>
              <a:t>Intent</a:t>
            </a:r>
          </a:p>
          <a:p>
            <a:pPr lvl="1">
              <a:lnSpc>
                <a:spcPct val="80000"/>
              </a:lnSpc>
            </a:pPr>
            <a:r>
              <a:rPr lang="en-US" altLang="en-US" sz="2000" dirty="0"/>
              <a:t>Define a one-to-many dependency between objects so that when one object changes state, all dependents are notified and updated automatically</a:t>
            </a:r>
          </a:p>
          <a:p>
            <a:pPr>
              <a:lnSpc>
                <a:spcPct val="80000"/>
              </a:lnSpc>
            </a:pPr>
            <a:r>
              <a:rPr lang="en-US" altLang="en-US" sz="2400" dirty="0"/>
              <a:t>Also known as</a:t>
            </a:r>
          </a:p>
          <a:p>
            <a:pPr lvl="1">
              <a:lnSpc>
                <a:spcPct val="80000"/>
              </a:lnSpc>
            </a:pPr>
            <a:r>
              <a:rPr lang="en-US" altLang="en-US" sz="2000" dirty="0"/>
              <a:t>Dependents, Publish-Subscribe</a:t>
            </a:r>
          </a:p>
          <a:p>
            <a:pPr>
              <a:lnSpc>
                <a:spcPct val="80000"/>
              </a:lnSpc>
            </a:pPr>
            <a:r>
              <a:rPr lang="en-GB" altLang="en-US" sz="2400" dirty="0"/>
              <a:t>Applicability - use the Observer pattern in any of the following situations</a:t>
            </a:r>
          </a:p>
          <a:p>
            <a:pPr lvl="1">
              <a:lnSpc>
                <a:spcPct val="80000"/>
              </a:lnSpc>
            </a:pPr>
            <a:r>
              <a:rPr lang="en-GB" altLang="en-US" sz="2000" dirty="0"/>
              <a:t>When an abstraction has two aspects, one dependent on the other. Encapsulating these aspects in separate objects lets you vary and reuse them independently</a:t>
            </a:r>
          </a:p>
          <a:p>
            <a:pPr lvl="1">
              <a:lnSpc>
                <a:spcPct val="80000"/>
              </a:lnSpc>
            </a:pPr>
            <a:r>
              <a:rPr lang="en-GB" altLang="en-US" sz="2000" dirty="0"/>
              <a:t>When a change to one object requires changing others, and you don’t know how many objects need to be changed</a:t>
            </a:r>
          </a:p>
          <a:p>
            <a:pPr lvl="1">
              <a:lnSpc>
                <a:spcPct val="80000"/>
              </a:lnSpc>
            </a:pPr>
            <a:r>
              <a:rPr lang="en-GB" altLang="en-US" sz="2000" dirty="0"/>
              <a:t>When an object should be able to notify other objects without making assumptions about who these objects are</a:t>
            </a:r>
          </a:p>
        </p:txBody>
      </p:sp>
      <p:sp>
        <p:nvSpPr>
          <p:cNvPr id="6" name="Rounded Rectangle 5"/>
          <p:cNvSpPr/>
          <p:nvPr/>
        </p:nvSpPr>
        <p:spPr bwMode="auto">
          <a:xfrm>
            <a:off x="6958584" y="954089"/>
            <a:ext cx="1271016" cy="827087"/>
          </a:xfrm>
          <a:prstGeom prst="roundRect">
            <a:avLst/>
          </a:prstGeom>
          <a:solidFill>
            <a:schemeClr val="accent3">
              <a:lumMod val="20000"/>
              <a:lumOff val="80000"/>
            </a:schemeClr>
          </a:solidFill>
          <a:ln w="9525" cap="flat" cmpd="sng" algn="ctr">
            <a:noFill/>
            <a:prstDash val="solid"/>
            <a:round/>
            <a:headEnd type="none" w="med" len="med"/>
            <a:tailEnd type="none" w="med" len="med"/>
          </a:ln>
          <a:effectLst/>
        </p:spPr>
        <p:txBody>
          <a:bodyPr/>
          <a:lstStyle/>
          <a:p>
            <a:pPr>
              <a:defRPr/>
            </a:pPr>
            <a:r>
              <a:rPr lang="en-NZ" sz="1400" dirty="0">
                <a:latin typeface="+mn-lt"/>
              </a:rPr>
              <a:t>Model / Subject / Observable</a:t>
            </a:r>
          </a:p>
        </p:txBody>
      </p:sp>
      <p:sp>
        <p:nvSpPr>
          <p:cNvPr id="7" name="Rounded Rectangle 6"/>
          <p:cNvSpPr/>
          <p:nvPr/>
        </p:nvSpPr>
        <p:spPr bwMode="auto">
          <a:xfrm>
            <a:off x="10515600" y="954089"/>
            <a:ext cx="1261872" cy="827087"/>
          </a:xfrm>
          <a:prstGeom prst="roundRect">
            <a:avLst/>
          </a:prstGeom>
          <a:solidFill>
            <a:schemeClr val="accent3">
              <a:lumMod val="20000"/>
              <a:lumOff val="80000"/>
            </a:schemeClr>
          </a:solidFill>
          <a:ln w="9525" cap="flat" cmpd="sng" algn="ctr">
            <a:noFill/>
            <a:prstDash val="solid"/>
            <a:round/>
            <a:headEnd type="none" w="med" len="med"/>
            <a:tailEnd type="none" w="med" len="med"/>
          </a:ln>
          <a:effectLst/>
        </p:spPr>
        <p:txBody>
          <a:bodyPr/>
          <a:lstStyle/>
          <a:p>
            <a:pPr>
              <a:defRPr/>
            </a:pPr>
            <a:r>
              <a:rPr lang="en-NZ" sz="1400" dirty="0">
                <a:latin typeface="+mn-lt"/>
              </a:rPr>
              <a:t>View / Observer / Listener</a:t>
            </a:r>
          </a:p>
        </p:txBody>
      </p:sp>
      <p:sp>
        <p:nvSpPr>
          <p:cNvPr id="8" name="Curved Left Arrow 7"/>
          <p:cNvSpPr>
            <a:spLocks noChangeArrowheads="1"/>
          </p:cNvSpPr>
          <p:nvPr/>
        </p:nvSpPr>
        <p:spPr bwMode="auto">
          <a:xfrm rot="5400000" flipH="1">
            <a:off x="8982341" y="-1252273"/>
            <a:ext cx="706438" cy="3604684"/>
          </a:xfrm>
          <a:prstGeom prst="curvedLeftArrow">
            <a:avLst>
              <a:gd name="adj1" fmla="val 24964"/>
              <a:gd name="adj2" fmla="val 49945"/>
              <a:gd name="adj3" fmla="val 25000"/>
            </a:avLst>
          </a:prstGeom>
          <a:solidFill>
            <a:schemeClr val="accent1"/>
          </a:solidFill>
          <a:ln w="9525" algn="ctr">
            <a:noFill/>
            <a:round/>
            <a:headEnd/>
            <a:tailEnd/>
          </a:ln>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NZ" altLang="en-US"/>
          </a:p>
        </p:txBody>
      </p:sp>
      <p:sp>
        <p:nvSpPr>
          <p:cNvPr id="9" name="Curved Left Arrow 8"/>
          <p:cNvSpPr>
            <a:spLocks noChangeArrowheads="1"/>
          </p:cNvSpPr>
          <p:nvPr/>
        </p:nvSpPr>
        <p:spPr bwMode="auto">
          <a:xfrm rot="5400000" flipV="1">
            <a:off x="8983135" y="359833"/>
            <a:ext cx="704850" cy="3604684"/>
          </a:xfrm>
          <a:prstGeom prst="curvedLeftArrow">
            <a:avLst>
              <a:gd name="adj1" fmla="val 25020"/>
              <a:gd name="adj2" fmla="val 50058"/>
              <a:gd name="adj3" fmla="val 25000"/>
            </a:avLst>
          </a:prstGeom>
          <a:solidFill>
            <a:schemeClr val="accent1"/>
          </a:solidFill>
          <a:ln w="9525" algn="ctr">
            <a:noFill/>
            <a:round/>
            <a:headEnd/>
            <a:tailEnd/>
          </a:ln>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NZ" altLang="en-US"/>
          </a:p>
        </p:txBody>
      </p:sp>
      <p:sp>
        <p:nvSpPr>
          <p:cNvPr id="10" name="TextBox 9"/>
          <p:cNvSpPr txBox="1"/>
          <p:nvPr/>
        </p:nvSpPr>
        <p:spPr>
          <a:xfrm>
            <a:off x="8733629" y="403411"/>
            <a:ext cx="1302921" cy="307777"/>
          </a:xfrm>
          <a:prstGeom prst="rect">
            <a:avLst/>
          </a:prstGeom>
          <a:noFill/>
        </p:spPr>
        <p:txBody>
          <a:bodyPr wrap="none">
            <a:spAutoFit/>
          </a:bodyPr>
          <a:lstStyle/>
          <a:p>
            <a:pPr>
              <a:defRPr/>
            </a:pPr>
            <a:r>
              <a:rPr lang="en-NZ" sz="1400" dirty="0">
                <a:latin typeface="+mn-lt"/>
              </a:rPr>
              <a:t>registered-with</a:t>
            </a:r>
          </a:p>
        </p:txBody>
      </p:sp>
      <p:sp>
        <p:nvSpPr>
          <p:cNvPr id="11" name="TextBox 10"/>
          <p:cNvSpPr txBox="1"/>
          <p:nvPr/>
        </p:nvSpPr>
        <p:spPr>
          <a:xfrm>
            <a:off x="9018644" y="2162175"/>
            <a:ext cx="732893" cy="307777"/>
          </a:xfrm>
          <a:prstGeom prst="rect">
            <a:avLst/>
          </a:prstGeom>
          <a:noFill/>
        </p:spPr>
        <p:txBody>
          <a:bodyPr wrap="none">
            <a:spAutoFit/>
          </a:bodyPr>
          <a:lstStyle/>
          <a:p>
            <a:pPr>
              <a:defRPr/>
            </a:pPr>
            <a:r>
              <a:rPr lang="en-NZ" sz="1400" dirty="0">
                <a:latin typeface="+mn-lt"/>
              </a:rPr>
              <a:t>notifies</a:t>
            </a:r>
          </a:p>
        </p:txBody>
      </p:sp>
    </p:spTree>
    <p:extLst>
      <p:ext uri="{BB962C8B-B14F-4D97-AF65-F5344CB8AC3E}">
        <p14:creationId xmlns:p14="http://schemas.microsoft.com/office/powerpoint/2010/main" val="228766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NZ" altLang="en-US"/>
              <a:t>The Observer pattern</a:t>
            </a:r>
            <a:endParaRPr lang="en-US" altLang="en-US"/>
          </a:p>
        </p:txBody>
      </p:sp>
      <p:sp>
        <p:nvSpPr>
          <p:cNvPr id="3" name="Content Placeholder 2"/>
          <p:cNvSpPr>
            <a:spLocks noGrp="1"/>
          </p:cNvSpPr>
          <p:nvPr>
            <p:ph idx="1"/>
          </p:nvPr>
        </p:nvSpPr>
        <p:spPr>
          <a:xfrm>
            <a:off x="609600" y="1935479"/>
            <a:ext cx="10972800" cy="4776819"/>
          </a:xfrm>
        </p:spPr>
        <p:txBody>
          <a:bodyPr>
            <a:normAutofit fontScale="70000" lnSpcReduction="20000"/>
          </a:bodyPr>
          <a:lstStyle/>
          <a:p>
            <a:r>
              <a:rPr lang="en-NZ" dirty="0"/>
              <a:t>Consequences</a:t>
            </a:r>
          </a:p>
          <a:p>
            <a:pPr lvl="1"/>
            <a:r>
              <a:rPr lang="en-NZ" dirty="0"/>
              <a:t>Abstract coupling between Subject and Observer</a:t>
            </a:r>
          </a:p>
          <a:p>
            <a:pPr lvl="2"/>
            <a:r>
              <a:rPr lang="en-NZ" dirty="0"/>
              <a:t>“Programming to the Observer interface”</a:t>
            </a:r>
          </a:p>
          <a:p>
            <a:pPr lvl="1"/>
            <a:r>
              <a:rPr lang="en-NZ" dirty="0"/>
              <a:t>Support for broadcast communication</a:t>
            </a:r>
          </a:p>
          <a:p>
            <a:pPr lvl="2"/>
            <a:r>
              <a:rPr lang="en-NZ" dirty="0"/>
              <a:t>All interested parties who have subscribed to an event are notified when it happens</a:t>
            </a:r>
          </a:p>
          <a:p>
            <a:r>
              <a:rPr lang="en-NZ" dirty="0"/>
              <a:t>Some implementation issues</a:t>
            </a:r>
          </a:p>
          <a:p>
            <a:pPr lvl="1"/>
            <a:r>
              <a:rPr lang="en-NZ" dirty="0"/>
              <a:t>Observing more than one subject</a:t>
            </a:r>
          </a:p>
          <a:p>
            <a:pPr lvl="2"/>
            <a:r>
              <a:rPr lang="en-NZ" dirty="0"/>
              <a:t>Have the notify( ) method include a parameter to the Subject that has changed</a:t>
            </a:r>
          </a:p>
          <a:p>
            <a:pPr lvl="1"/>
            <a:r>
              <a:rPr lang="en-NZ" dirty="0"/>
              <a:t>Who triggers the update?</a:t>
            </a:r>
          </a:p>
          <a:p>
            <a:pPr lvl="2"/>
            <a:r>
              <a:rPr lang="en-NZ" dirty="0"/>
              <a:t>Clients – they call notify( ) after making a series of small changes to the subject; clients must remember to make the notify( ) call</a:t>
            </a:r>
          </a:p>
          <a:p>
            <a:pPr lvl="2"/>
            <a:r>
              <a:rPr lang="en-NZ" dirty="0"/>
              <a:t>The subject itself – its state-setting methods call notify( ) ; update( ) notifications are guaranteed but this can lead to several (inefficient) consecutive updates</a:t>
            </a:r>
          </a:p>
          <a:p>
            <a:pPr lvl="1"/>
            <a:r>
              <a:rPr lang="en-NZ" dirty="0"/>
              <a:t>Push vs pull protocols</a:t>
            </a:r>
          </a:p>
          <a:p>
            <a:pPr lvl="2"/>
            <a:r>
              <a:rPr lang="en-NZ" dirty="0"/>
              <a:t>With the push model, update( ) includes a parameter to describe the update</a:t>
            </a:r>
          </a:p>
          <a:p>
            <a:pPr lvl="2"/>
            <a:r>
              <a:rPr lang="en-NZ" dirty="0"/>
              <a:t>With the pull model, update( ) has no such parameter and observers are left to work out how the subject has changed</a:t>
            </a:r>
          </a:p>
          <a:p>
            <a:pPr lvl="1"/>
            <a:r>
              <a:rPr lang="en-NZ" dirty="0"/>
              <a:t>Specifying modifications of interest</a:t>
            </a:r>
          </a:p>
          <a:p>
            <a:pPr lvl="2"/>
            <a:r>
              <a:rPr lang="en-NZ" dirty="0"/>
              <a:t>Have Subject’s </a:t>
            </a:r>
            <a:r>
              <a:rPr lang="en-NZ" dirty="0" err="1"/>
              <a:t>addObserver</a:t>
            </a:r>
            <a:r>
              <a:rPr lang="en-NZ" dirty="0"/>
              <a:t>( ) method take a parameter to describe events of interest; observers will only be notified of these events</a:t>
            </a:r>
            <a:endParaRPr lang="en-US" dirty="0"/>
          </a:p>
        </p:txBody>
      </p:sp>
    </p:spTree>
    <p:extLst>
      <p:ext uri="{BB962C8B-B14F-4D97-AF65-F5344CB8AC3E}">
        <p14:creationId xmlns:p14="http://schemas.microsoft.com/office/powerpoint/2010/main" val="177297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3BE57A2-D666-4652-B423-3EEF5C79D9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brainstorming presentation</Template>
  <TotalTime>0</TotalTime>
  <Words>3047</Words>
  <Application>Microsoft Office PowerPoint</Application>
  <PresentationFormat>Widescreen</PresentationFormat>
  <Paragraphs>265</Paragraphs>
  <Slides>17</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Century Gothic</vt:lpstr>
      <vt:lpstr>Consolas</vt:lpstr>
      <vt:lpstr>Courier New</vt:lpstr>
      <vt:lpstr>Palatino Linotype</vt:lpstr>
      <vt:lpstr>Wingdings 2</vt:lpstr>
      <vt:lpstr>Presentation on brainstorming</vt:lpstr>
      <vt:lpstr>Visio</vt:lpstr>
      <vt:lpstr>COMPSCI 718</vt:lpstr>
      <vt:lpstr>The Template Method pattern</vt:lpstr>
      <vt:lpstr>Painting in Swing</vt:lpstr>
      <vt:lpstr>SwingWorker</vt:lpstr>
      <vt:lpstr>A “multi-view” application</vt:lpstr>
      <vt:lpstr>The Observer pattern</vt:lpstr>
      <vt:lpstr>The Observer pattern</vt:lpstr>
      <vt:lpstr>The Observer  pattern</vt:lpstr>
      <vt:lpstr>The Observer pattern</vt:lpstr>
      <vt:lpstr>Swing: a model/view framework</vt:lpstr>
      <vt:lpstr>Swing components and models</vt:lpstr>
      <vt:lpstr>A Multiview text editor</vt:lpstr>
      <vt:lpstr>A Multiview text editor</vt:lpstr>
      <vt:lpstr>A multiview text editor</vt:lpstr>
      <vt:lpstr>Swing Table classes and interfaces</vt:lpstr>
      <vt:lpstr>Swing Table object interaction</vt:lpstr>
      <vt:lpstr>Review</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2015-11-02T04:23:17Z</dcterms:created>
  <dcterms:modified xsi:type="dcterms:W3CDTF">2017-12-28T12:27:05Z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ies>
</file>