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5/29/2025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5/29/2025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5/29/2025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5/29/2025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5/29/2025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5/29/2025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5/29/2025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6C63-EDF0-2EC1-A7AC-3C1F90B30C4D}"/>
              </a:ext>
            </a:extLst>
          </p:cNvPr>
          <p:cNvSpPr>
            <a:spLocks noGrp="1"/>
          </p:cNvSpPr>
          <p:nvPr>
            <p:ph type="ctrTitle"/>
          </p:nvPr>
        </p:nvSpPr>
        <p:spPr/>
        <p:txBody>
          <a:bodyPr>
            <a:normAutofit/>
          </a:bodyPr>
          <a:lstStyle/>
          <a:p>
            <a:r>
              <a:rPr lang="en-US" sz="3600" dirty="0">
                <a:effectLst/>
                <a:latin typeface="Trebuchet MS" panose="020B0603020202020204" pitchFamily="34" charset="0"/>
                <a:ea typeface="MS Mincho" panose="02020609040205080304" pitchFamily="49" charset="-128"/>
                <a:cs typeface="Times New Roman" panose="02020603050405020304" pitchFamily="18" charset="0"/>
              </a:rPr>
              <a:t>Power BI Final Project</a:t>
            </a:r>
            <a:endParaRPr lang="en-US" sz="3600" dirty="0">
              <a:latin typeface="Trebuchet MS" panose="020B0603020202020204" pitchFamily="34" charset="0"/>
            </a:endParaRPr>
          </a:p>
        </p:txBody>
      </p:sp>
      <p:sp>
        <p:nvSpPr>
          <p:cNvPr id="3" name="Subtitle 2">
            <a:extLst>
              <a:ext uri="{FF2B5EF4-FFF2-40B4-BE49-F238E27FC236}">
                <a16:creationId xmlns:a16="http://schemas.microsoft.com/office/drawing/2014/main" id="{830F2566-2481-F2E5-FC52-6127298DE053}"/>
              </a:ext>
            </a:extLst>
          </p:cNvPr>
          <p:cNvSpPr>
            <a:spLocks noGrp="1"/>
          </p:cNvSpPr>
          <p:nvPr>
            <p:ph type="subTitle" idx="1"/>
          </p:nvPr>
        </p:nvSpPr>
        <p:spPr/>
        <p:txBody>
          <a:bodyPr>
            <a:normAutofit/>
          </a:bodyPr>
          <a:lstStyle/>
          <a:p>
            <a:r>
              <a:rPr lang="en-US" sz="2400" dirty="0">
                <a:latin typeface="Trebuchet MS" panose="020B0603020202020204" pitchFamily="34" charset="0"/>
              </a:rPr>
              <a:t>Source:</a:t>
            </a:r>
            <a:r>
              <a:rPr lang="en-US" sz="2400" dirty="0">
                <a:effectLst/>
                <a:latin typeface="Trebuchet MS" panose="020B0603020202020204" pitchFamily="34" charset="0"/>
                <a:ea typeface="MS Mincho" panose="02020609040205080304" pitchFamily="49" charset="-128"/>
                <a:cs typeface="Times New Roman" panose="02020603050405020304" pitchFamily="18" charset="0"/>
              </a:rPr>
              <a:t> Amazon Sales Dataset</a:t>
            </a:r>
            <a:endParaRPr lang="en-US" sz="2400" dirty="0">
              <a:latin typeface="Trebuchet MS" panose="020B0603020202020204" pitchFamily="34" charset="0"/>
            </a:endParaRPr>
          </a:p>
        </p:txBody>
      </p:sp>
    </p:spTree>
    <p:extLst>
      <p:ext uri="{BB962C8B-B14F-4D97-AF65-F5344CB8AC3E}">
        <p14:creationId xmlns:p14="http://schemas.microsoft.com/office/powerpoint/2010/main" val="4193780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918A4-E085-BD5D-7C30-CBD3055AE5CB}"/>
              </a:ext>
            </a:extLst>
          </p:cNvPr>
          <p:cNvSpPr>
            <a:spLocks noGrp="1"/>
          </p:cNvSpPr>
          <p:nvPr>
            <p:ph type="title"/>
          </p:nvPr>
        </p:nvSpPr>
        <p:spPr/>
        <p:txBody>
          <a:bodyPr>
            <a:normAutofit/>
          </a:bodyPr>
          <a:lstStyle/>
          <a:p>
            <a:r>
              <a:rPr lang="en-US" sz="3600" dirty="0"/>
              <a:t>Recommendation</a:t>
            </a:r>
          </a:p>
        </p:txBody>
      </p:sp>
      <p:sp>
        <p:nvSpPr>
          <p:cNvPr id="3" name="Content Placeholder 2">
            <a:extLst>
              <a:ext uri="{FF2B5EF4-FFF2-40B4-BE49-F238E27FC236}">
                <a16:creationId xmlns:a16="http://schemas.microsoft.com/office/drawing/2014/main" id="{DEEE4B4F-C6F8-2D89-E110-BC09178A5EC1}"/>
              </a:ext>
            </a:extLst>
          </p:cNvPr>
          <p:cNvSpPr>
            <a:spLocks noGrp="1"/>
          </p:cNvSpPr>
          <p:nvPr>
            <p:ph idx="1"/>
          </p:nvPr>
        </p:nvSpPr>
        <p:spPr/>
        <p:txBody>
          <a:bodyPr/>
          <a:lstStyle/>
          <a:p>
            <a:r>
              <a:rPr lang="en-US" dirty="0"/>
              <a:t>Based on Data set provided for analysis, available insight derived shows that revenue generated by amazon is on the profitable end being that no promotion, returned product or timeframe was captured on the dataset to aid provide further analysis </a:t>
            </a:r>
            <a:r>
              <a:rPr lang="en-US"/>
              <a:t>and visuals.</a:t>
            </a:r>
            <a:endParaRPr lang="en-US" dirty="0"/>
          </a:p>
        </p:txBody>
      </p:sp>
    </p:spTree>
    <p:extLst>
      <p:ext uri="{BB962C8B-B14F-4D97-AF65-F5344CB8AC3E}">
        <p14:creationId xmlns:p14="http://schemas.microsoft.com/office/powerpoint/2010/main" val="185673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5765-C927-2F2A-1545-CE37849D02C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8263E0D-B150-0A9A-D6BE-36D9EF3E3B5F}"/>
              </a:ext>
            </a:extLst>
          </p:cNvPr>
          <p:cNvSpPr>
            <a:spLocks noGrp="1"/>
          </p:cNvSpPr>
          <p:nvPr>
            <p:ph idx="1"/>
          </p:nvPr>
        </p:nvSpPr>
        <p:spPr/>
        <p:txBody>
          <a:bodyPr/>
          <a:lstStyle/>
          <a:p>
            <a:r>
              <a:rPr lang="en-US" dirty="0"/>
              <a:t>An analysis on Amazon sales dataset was carried out using Power Bi</a:t>
            </a:r>
          </a:p>
          <a:p>
            <a:endParaRPr lang="en-US" dirty="0"/>
          </a:p>
        </p:txBody>
      </p:sp>
    </p:spTree>
    <p:extLst>
      <p:ext uri="{BB962C8B-B14F-4D97-AF65-F5344CB8AC3E}">
        <p14:creationId xmlns:p14="http://schemas.microsoft.com/office/powerpoint/2010/main" val="419211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C37D5-9987-2D9B-3EDC-8165F3F3C666}"/>
              </a:ext>
            </a:extLst>
          </p:cNvPr>
          <p:cNvSpPr>
            <a:spLocks noGrp="1"/>
          </p:cNvSpPr>
          <p:nvPr>
            <p:ph type="title"/>
          </p:nvPr>
        </p:nvSpPr>
        <p:spPr/>
        <p:txBody>
          <a:bodyPr/>
          <a:lstStyle/>
          <a:p>
            <a:r>
              <a:rPr lang="en-US" sz="4000" dirty="0"/>
              <a:t>About the dataset</a:t>
            </a:r>
            <a:endParaRPr lang="en-US" dirty="0"/>
          </a:p>
        </p:txBody>
      </p:sp>
      <p:sp>
        <p:nvSpPr>
          <p:cNvPr id="3" name="Content Placeholder 2">
            <a:extLst>
              <a:ext uri="{FF2B5EF4-FFF2-40B4-BE49-F238E27FC236}">
                <a16:creationId xmlns:a16="http://schemas.microsoft.com/office/drawing/2014/main" id="{A94BF2FC-E292-3B57-C665-8537F66B8270}"/>
              </a:ext>
            </a:extLst>
          </p:cNvPr>
          <p:cNvSpPr>
            <a:spLocks noGrp="1"/>
          </p:cNvSpPr>
          <p:nvPr>
            <p:ph idx="1"/>
          </p:nvPr>
        </p:nvSpPr>
        <p:spPr/>
        <p:txBody>
          <a:bodyPr/>
          <a:lstStyle/>
          <a:p>
            <a:r>
              <a:rPr lang="en-US" dirty="0"/>
              <a:t>The Amazon sales dataset consist of 0ne (1) table, which include:</a:t>
            </a:r>
          </a:p>
          <a:p>
            <a:r>
              <a:rPr lang="en-US" dirty="0"/>
              <a:t>Fact Sales</a:t>
            </a:r>
          </a:p>
          <a:p>
            <a:endParaRPr lang="en-US" dirty="0"/>
          </a:p>
          <a:p>
            <a:endParaRPr lang="en-US" dirty="0"/>
          </a:p>
        </p:txBody>
      </p:sp>
    </p:spTree>
    <p:extLst>
      <p:ext uri="{BB962C8B-B14F-4D97-AF65-F5344CB8AC3E}">
        <p14:creationId xmlns:p14="http://schemas.microsoft.com/office/powerpoint/2010/main" val="2589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5CB2-0F1D-B977-626C-DFB142A009E8}"/>
              </a:ext>
            </a:extLst>
          </p:cNvPr>
          <p:cNvSpPr>
            <a:spLocks noGrp="1"/>
          </p:cNvSpPr>
          <p:nvPr>
            <p:ph type="title"/>
          </p:nvPr>
        </p:nvSpPr>
        <p:spPr/>
        <p:txBody>
          <a:bodyPr/>
          <a:lstStyle/>
          <a:p>
            <a:r>
              <a:rPr lang="en-US" dirty="0"/>
              <a:t>Facts Table</a:t>
            </a:r>
          </a:p>
        </p:txBody>
      </p:sp>
      <p:sp>
        <p:nvSpPr>
          <p:cNvPr id="3" name="Content Placeholder 2">
            <a:extLst>
              <a:ext uri="{FF2B5EF4-FFF2-40B4-BE49-F238E27FC236}">
                <a16:creationId xmlns:a16="http://schemas.microsoft.com/office/drawing/2014/main" id="{7D2F4D2B-DC9B-E164-8728-CE30E3F30795}"/>
              </a:ext>
            </a:extLst>
          </p:cNvPr>
          <p:cNvSpPr>
            <a:spLocks noGrp="1"/>
          </p:cNvSpPr>
          <p:nvPr>
            <p:ph idx="1"/>
          </p:nvPr>
        </p:nvSpPr>
        <p:spPr/>
        <p:txBody>
          <a:bodyPr/>
          <a:lstStyle/>
          <a:p>
            <a:r>
              <a:rPr lang="en-US" dirty="0"/>
              <a:t>The fact table consist of 13 columns excluding the calculated fields not visually displayed as a column</a:t>
            </a:r>
          </a:p>
        </p:txBody>
      </p:sp>
    </p:spTree>
    <p:extLst>
      <p:ext uri="{BB962C8B-B14F-4D97-AF65-F5344CB8AC3E}">
        <p14:creationId xmlns:p14="http://schemas.microsoft.com/office/powerpoint/2010/main" val="1428003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ABDA-7F40-1059-7EAF-4716E47456FD}"/>
              </a:ext>
            </a:extLst>
          </p:cNvPr>
          <p:cNvSpPr>
            <a:spLocks noGrp="1"/>
          </p:cNvSpPr>
          <p:nvPr>
            <p:ph type="title"/>
          </p:nvPr>
        </p:nvSpPr>
        <p:spPr/>
        <p:txBody>
          <a:bodyPr/>
          <a:lstStyle/>
          <a:p>
            <a:r>
              <a:rPr lang="en-US" dirty="0"/>
              <a:t>DAX</a:t>
            </a:r>
          </a:p>
        </p:txBody>
      </p:sp>
      <p:sp>
        <p:nvSpPr>
          <p:cNvPr id="3" name="Content Placeholder 2">
            <a:extLst>
              <a:ext uri="{FF2B5EF4-FFF2-40B4-BE49-F238E27FC236}">
                <a16:creationId xmlns:a16="http://schemas.microsoft.com/office/drawing/2014/main" id="{6DDBC2FD-D381-1103-C307-47500EE52534}"/>
              </a:ext>
            </a:extLst>
          </p:cNvPr>
          <p:cNvSpPr>
            <a:spLocks noGrp="1"/>
          </p:cNvSpPr>
          <p:nvPr>
            <p:ph idx="1"/>
          </p:nvPr>
        </p:nvSpPr>
        <p:spPr/>
        <p:txBody>
          <a:bodyPr/>
          <a:lstStyle/>
          <a:p>
            <a:r>
              <a:rPr lang="en-US" dirty="0"/>
              <a:t>Some Dax functions were introduced to derive a few calculation</a:t>
            </a:r>
          </a:p>
        </p:txBody>
      </p:sp>
    </p:spTree>
    <p:extLst>
      <p:ext uri="{BB962C8B-B14F-4D97-AF65-F5344CB8AC3E}">
        <p14:creationId xmlns:p14="http://schemas.microsoft.com/office/powerpoint/2010/main" val="427606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36AA-C6DE-8318-18FB-5208539A0B7B}"/>
              </a:ext>
            </a:extLst>
          </p:cNvPr>
          <p:cNvSpPr>
            <a:spLocks noGrp="1"/>
          </p:cNvSpPr>
          <p:nvPr>
            <p:ph type="title"/>
          </p:nvPr>
        </p:nvSpPr>
        <p:spPr/>
        <p:txBody>
          <a:bodyPr/>
          <a:lstStyle/>
          <a:p>
            <a:r>
              <a:rPr lang="en-US" dirty="0"/>
              <a:t>DAX FXNs</a:t>
            </a:r>
          </a:p>
        </p:txBody>
      </p:sp>
      <p:sp>
        <p:nvSpPr>
          <p:cNvPr id="3" name="Content Placeholder 2">
            <a:extLst>
              <a:ext uri="{FF2B5EF4-FFF2-40B4-BE49-F238E27FC236}">
                <a16:creationId xmlns:a16="http://schemas.microsoft.com/office/drawing/2014/main" id="{FB8F7757-37C9-C61F-A5ED-947D7C698BD0}"/>
              </a:ext>
            </a:extLst>
          </p:cNvPr>
          <p:cNvSpPr>
            <a:spLocks noGrp="1"/>
          </p:cNvSpPr>
          <p:nvPr>
            <p:ph idx="1"/>
          </p:nvPr>
        </p:nvSpPr>
        <p:spPr/>
        <p:txBody>
          <a:bodyPr/>
          <a:lstStyle/>
          <a:p>
            <a:r>
              <a:rPr lang="en-US" b="0" dirty="0">
                <a:solidFill>
                  <a:srgbClr val="000000"/>
                </a:solidFill>
                <a:effectLst/>
                <a:highlight>
                  <a:srgbClr val="00FF00"/>
                </a:highlight>
                <a:latin typeface="Consolas" panose="020B0609020204030204" pitchFamily="49" charset="0"/>
              </a:rPr>
              <a:t>Total Sales Revenue = </a:t>
            </a:r>
            <a:r>
              <a:rPr lang="en-US" b="0" dirty="0">
                <a:solidFill>
                  <a:srgbClr val="3165BB"/>
                </a:solidFill>
                <a:effectLst/>
                <a:highlight>
                  <a:srgbClr val="00FF00"/>
                </a:highlight>
                <a:latin typeface="Consolas" panose="020B0609020204030204" pitchFamily="49" charset="0"/>
              </a:rPr>
              <a:t>COUNT</a:t>
            </a:r>
            <a:r>
              <a:rPr lang="en-US" b="0" dirty="0">
                <a:solidFill>
                  <a:srgbClr val="000000"/>
                </a:solidFill>
                <a:effectLst/>
                <a:highlight>
                  <a:srgbClr val="00FF00"/>
                </a:highlight>
                <a:latin typeface="Consolas" panose="020B0609020204030204" pitchFamily="49" charset="0"/>
              </a:rPr>
              <a:t>(</a:t>
            </a:r>
            <a:r>
              <a:rPr lang="en-US" b="0" dirty="0">
                <a:solidFill>
                  <a:srgbClr val="001080"/>
                </a:solidFill>
                <a:effectLst/>
                <a:highlight>
                  <a:srgbClr val="00FF00"/>
                </a:highlight>
                <a:latin typeface="Consolas" panose="020B0609020204030204" pitchFamily="49" charset="0"/>
              </a:rPr>
              <a:t>Sheet1[</a:t>
            </a:r>
            <a:r>
              <a:rPr lang="en-US" b="0" dirty="0" err="1">
                <a:solidFill>
                  <a:srgbClr val="001080"/>
                </a:solidFill>
                <a:effectLst/>
                <a:highlight>
                  <a:srgbClr val="00FF00"/>
                </a:highlight>
                <a:latin typeface="Consolas" panose="020B0609020204030204" pitchFamily="49" charset="0"/>
              </a:rPr>
              <a:t>sales_price</a:t>
            </a:r>
            <a:r>
              <a:rPr lang="en-US" b="0" dirty="0">
                <a:solidFill>
                  <a:srgbClr val="001080"/>
                </a:solidFill>
                <a:effectLst/>
                <a:highlight>
                  <a:srgbClr val="00FF00"/>
                </a:highlight>
                <a:latin typeface="Consolas" panose="020B0609020204030204" pitchFamily="49" charset="0"/>
              </a:rPr>
              <a:t>]</a:t>
            </a:r>
            <a:r>
              <a:rPr lang="en-US" b="0" dirty="0">
                <a:solidFill>
                  <a:srgbClr val="000000"/>
                </a:solidFill>
                <a:effectLst/>
                <a:highlight>
                  <a:srgbClr val="00FF00"/>
                </a:highlight>
                <a:latin typeface="Consolas" panose="020B0609020204030204" pitchFamily="49" charset="0"/>
              </a:rPr>
              <a:t>)</a:t>
            </a:r>
          </a:p>
          <a:p>
            <a:endParaRPr lang="en-US" b="0" dirty="0">
              <a:solidFill>
                <a:srgbClr val="000000"/>
              </a:solidFill>
              <a:effectLst/>
              <a:highlight>
                <a:srgbClr val="00FF00"/>
              </a:highlight>
              <a:latin typeface="Consolas" panose="020B0609020204030204" pitchFamily="49" charset="0"/>
            </a:endParaRPr>
          </a:p>
          <a:p>
            <a:r>
              <a:rPr lang="en-US" b="0" dirty="0">
                <a:solidFill>
                  <a:srgbClr val="000000"/>
                </a:solidFill>
                <a:effectLst/>
                <a:highlight>
                  <a:srgbClr val="00FFFF"/>
                </a:highlight>
                <a:latin typeface="Consolas" panose="020B0609020204030204" pitchFamily="49" charset="0"/>
              </a:rPr>
              <a:t>Avg Rating = </a:t>
            </a:r>
            <a:r>
              <a:rPr lang="en-US" b="0" dirty="0">
                <a:solidFill>
                  <a:srgbClr val="3165BB"/>
                </a:solidFill>
                <a:effectLst/>
                <a:highlight>
                  <a:srgbClr val="00FFFF"/>
                </a:highlight>
                <a:latin typeface="Consolas" panose="020B0609020204030204" pitchFamily="49" charset="0"/>
              </a:rPr>
              <a:t>AVERAGE</a:t>
            </a:r>
            <a:r>
              <a:rPr lang="en-US" b="0" dirty="0">
                <a:solidFill>
                  <a:srgbClr val="000000"/>
                </a:solidFill>
                <a:effectLst/>
                <a:highlight>
                  <a:srgbClr val="00FFFF"/>
                </a:highlight>
                <a:latin typeface="Consolas" panose="020B0609020204030204" pitchFamily="49" charset="0"/>
              </a:rPr>
              <a:t>(</a:t>
            </a:r>
            <a:r>
              <a:rPr lang="en-US" b="0" dirty="0">
                <a:solidFill>
                  <a:srgbClr val="001080"/>
                </a:solidFill>
                <a:effectLst/>
                <a:highlight>
                  <a:srgbClr val="00FFFF"/>
                </a:highlight>
                <a:latin typeface="Consolas" panose="020B0609020204030204" pitchFamily="49" charset="0"/>
              </a:rPr>
              <a:t>Sheet1[rating]</a:t>
            </a:r>
            <a:r>
              <a:rPr lang="en-US" b="0" dirty="0">
                <a:solidFill>
                  <a:srgbClr val="000000"/>
                </a:solidFill>
                <a:effectLst/>
                <a:highlight>
                  <a:srgbClr val="00FFFF"/>
                </a:highlight>
                <a:latin typeface="Consolas" panose="020B0609020204030204" pitchFamily="49" charset="0"/>
              </a:rPr>
              <a:t>)</a:t>
            </a:r>
          </a:p>
          <a:p>
            <a:r>
              <a:rPr lang="en-US" b="0" dirty="0">
                <a:solidFill>
                  <a:srgbClr val="68349C"/>
                </a:solidFill>
                <a:effectLst/>
                <a:highlight>
                  <a:srgbClr val="FFFF00"/>
                </a:highlight>
                <a:latin typeface="Consolas" panose="020B0609020204030204" pitchFamily="49" charset="0"/>
              </a:rPr>
              <a:t>Revenue]</a:t>
            </a:r>
            <a:r>
              <a:rPr lang="en-US" b="0" dirty="0">
                <a:solidFill>
                  <a:srgbClr val="000000"/>
                </a:solidFill>
                <a:effectLst/>
                <a:highlight>
                  <a:srgbClr val="FFFF00"/>
                </a:highlight>
                <a:latin typeface="Consolas" panose="020B0609020204030204" pitchFamily="49" charset="0"/>
              </a:rPr>
              <a:t>,</a:t>
            </a:r>
            <a:r>
              <a:rPr lang="en-US" b="0" dirty="0">
                <a:solidFill>
                  <a:srgbClr val="3165BB"/>
                </a:solidFill>
                <a:effectLst/>
                <a:highlight>
                  <a:srgbClr val="FFFF00"/>
                </a:highlight>
                <a:latin typeface="Consolas" panose="020B0609020204030204" pitchFamily="49" charset="0"/>
              </a:rPr>
              <a:t>COUNT</a:t>
            </a:r>
            <a:r>
              <a:rPr lang="en-US" b="0" dirty="0">
                <a:solidFill>
                  <a:srgbClr val="000000"/>
                </a:solidFill>
                <a:effectLst/>
                <a:highlight>
                  <a:srgbClr val="FFFF00"/>
                </a:highlight>
                <a:latin typeface="Consolas" panose="020B0609020204030204" pitchFamily="49" charset="0"/>
              </a:rPr>
              <a:t>(</a:t>
            </a:r>
            <a:r>
              <a:rPr lang="en-US" b="0" dirty="0">
                <a:solidFill>
                  <a:srgbClr val="001080"/>
                </a:solidFill>
                <a:effectLst/>
                <a:highlight>
                  <a:srgbClr val="FFFF00"/>
                </a:highlight>
                <a:latin typeface="Consolas" panose="020B0609020204030204" pitchFamily="49" charset="0"/>
              </a:rPr>
              <a:t>Sheet1[</a:t>
            </a:r>
            <a:r>
              <a:rPr lang="en-US" b="0" dirty="0" err="1">
                <a:solidFill>
                  <a:srgbClr val="001080"/>
                </a:solidFill>
                <a:effectLst/>
                <a:highlight>
                  <a:srgbClr val="FFFF00"/>
                </a:highlight>
                <a:latin typeface="Consolas" panose="020B0609020204030204" pitchFamily="49" charset="0"/>
              </a:rPr>
              <a:t>sales_price</a:t>
            </a:r>
            <a:r>
              <a:rPr lang="en-US" b="0" dirty="0">
                <a:solidFill>
                  <a:srgbClr val="001080"/>
                </a:solidFill>
                <a:effectLst/>
                <a:highlight>
                  <a:srgbClr val="FFFF00"/>
                </a:highlight>
                <a:latin typeface="Consolas" panose="020B0609020204030204" pitchFamily="49" charset="0"/>
              </a:rPr>
              <a:t>]</a:t>
            </a:r>
            <a:r>
              <a:rPr lang="en-US" b="0" dirty="0">
                <a:solidFill>
                  <a:srgbClr val="000000"/>
                </a:solidFill>
                <a:effectLst/>
                <a:highlight>
                  <a:srgbClr val="FFFF00"/>
                </a:highlight>
                <a:latin typeface="Consolas" panose="020B0609020204030204" pitchFamily="49" charset="0"/>
              </a:rPr>
              <a:t>),</a:t>
            </a:r>
            <a:r>
              <a:rPr lang="en-US" b="0" dirty="0">
                <a:solidFill>
                  <a:srgbClr val="098658"/>
                </a:solidFill>
                <a:effectLst/>
                <a:highlight>
                  <a:srgbClr val="FFFF00"/>
                </a:highlight>
                <a:latin typeface="Consolas" panose="020B0609020204030204" pitchFamily="49" charset="0"/>
              </a:rPr>
              <a:t>0</a:t>
            </a:r>
            <a:r>
              <a:rPr lang="en-US" b="0" dirty="0">
                <a:solidFill>
                  <a:srgbClr val="000000"/>
                </a:solidFill>
                <a:effectLst/>
                <a:highlight>
                  <a:srgbClr val="FFFF00"/>
                </a:highlight>
                <a:latin typeface="Consolas" panose="020B0609020204030204" pitchFamily="49" charset="0"/>
              </a:rPr>
              <a:t>)</a:t>
            </a:r>
          </a:p>
          <a:p>
            <a:endParaRPr lang="en-US" b="0" dirty="0">
              <a:solidFill>
                <a:srgbClr val="000000"/>
              </a:solidFill>
              <a:effectLst/>
              <a:highlight>
                <a:srgbClr val="FFFF00"/>
              </a:highlight>
              <a:latin typeface="Consolas" panose="020B0609020204030204" pitchFamily="49" charset="0"/>
            </a:endParaRPr>
          </a:p>
          <a:p>
            <a:r>
              <a:rPr lang="en-US" b="0" dirty="0">
                <a:solidFill>
                  <a:srgbClr val="000000"/>
                </a:solidFill>
                <a:effectLst/>
                <a:highlight>
                  <a:srgbClr val="FF00FF"/>
                </a:highlight>
                <a:latin typeface="Consolas" panose="020B0609020204030204" pitchFamily="49" charset="0"/>
              </a:rPr>
              <a:t>Total Review = </a:t>
            </a:r>
            <a:r>
              <a:rPr lang="en-US" b="0" dirty="0">
                <a:solidFill>
                  <a:srgbClr val="3165BB"/>
                </a:solidFill>
                <a:effectLst/>
                <a:highlight>
                  <a:srgbClr val="FF00FF"/>
                </a:highlight>
                <a:latin typeface="Consolas" panose="020B0609020204030204" pitchFamily="49" charset="0"/>
              </a:rPr>
              <a:t>COUNT</a:t>
            </a:r>
            <a:r>
              <a:rPr lang="en-US" b="0" dirty="0">
                <a:solidFill>
                  <a:srgbClr val="000000"/>
                </a:solidFill>
                <a:effectLst/>
                <a:highlight>
                  <a:srgbClr val="FF00FF"/>
                </a:highlight>
                <a:latin typeface="Consolas" panose="020B0609020204030204" pitchFamily="49" charset="0"/>
              </a:rPr>
              <a:t>(</a:t>
            </a:r>
            <a:r>
              <a:rPr lang="en-US" b="0" dirty="0">
                <a:solidFill>
                  <a:srgbClr val="001080"/>
                </a:solidFill>
                <a:effectLst/>
                <a:highlight>
                  <a:srgbClr val="FF00FF"/>
                </a:highlight>
                <a:latin typeface="Consolas" panose="020B0609020204030204" pitchFamily="49" charset="0"/>
              </a:rPr>
              <a:t>Sheet1[</a:t>
            </a:r>
            <a:r>
              <a:rPr lang="en-US" b="0" dirty="0" err="1">
                <a:solidFill>
                  <a:srgbClr val="001080"/>
                </a:solidFill>
                <a:effectLst/>
                <a:highlight>
                  <a:srgbClr val="FF00FF"/>
                </a:highlight>
                <a:latin typeface="Consolas" panose="020B0609020204030204" pitchFamily="49" charset="0"/>
              </a:rPr>
              <a:t>no_of_reviews</a:t>
            </a:r>
            <a:r>
              <a:rPr lang="en-US" b="0" dirty="0">
                <a:solidFill>
                  <a:srgbClr val="001080"/>
                </a:solidFill>
                <a:effectLst/>
                <a:highlight>
                  <a:srgbClr val="FF00FF"/>
                </a:highlight>
                <a:latin typeface="Consolas" panose="020B0609020204030204" pitchFamily="49" charset="0"/>
              </a:rPr>
              <a:t>]</a:t>
            </a:r>
            <a:r>
              <a:rPr lang="en-US" b="0" dirty="0">
                <a:solidFill>
                  <a:srgbClr val="000000"/>
                </a:solidFill>
                <a:effectLst/>
                <a:highlight>
                  <a:srgbClr val="FF00FF"/>
                </a:highlight>
                <a:latin typeface="Consolas" panose="020B0609020204030204" pitchFamily="49" charset="0"/>
              </a:rPr>
              <a:t>)</a:t>
            </a:r>
          </a:p>
          <a:p>
            <a:endParaRPr lang="en-US" b="0" dirty="0">
              <a:solidFill>
                <a:srgbClr val="000000"/>
              </a:solidFill>
              <a:effectLst/>
              <a:highlight>
                <a:srgbClr val="FF00FF"/>
              </a:highlight>
              <a:latin typeface="Consolas" panose="020B0609020204030204" pitchFamily="49" charset="0"/>
            </a:endParaRPr>
          </a:p>
          <a:p>
            <a:r>
              <a:rPr lang="en-US" b="0" dirty="0">
                <a:solidFill>
                  <a:srgbClr val="000000"/>
                </a:solidFill>
                <a:effectLst/>
                <a:highlight>
                  <a:srgbClr val="FF0000"/>
                </a:highlight>
                <a:latin typeface="Consolas" panose="020B0609020204030204" pitchFamily="49" charset="0"/>
              </a:rPr>
              <a:t>Product Sales Rank = </a:t>
            </a:r>
            <a:r>
              <a:rPr lang="en-US" b="0" dirty="0">
                <a:solidFill>
                  <a:srgbClr val="3165BB"/>
                </a:solidFill>
                <a:effectLst/>
                <a:highlight>
                  <a:srgbClr val="FF0000"/>
                </a:highlight>
                <a:latin typeface="Consolas" panose="020B0609020204030204" pitchFamily="49" charset="0"/>
              </a:rPr>
              <a:t>RANKX</a:t>
            </a:r>
            <a:r>
              <a:rPr lang="en-US" b="0" dirty="0">
                <a:solidFill>
                  <a:srgbClr val="000000"/>
                </a:solidFill>
                <a:effectLst/>
                <a:highlight>
                  <a:srgbClr val="FF0000"/>
                </a:highlight>
                <a:latin typeface="Consolas" panose="020B0609020204030204" pitchFamily="49" charset="0"/>
              </a:rPr>
              <a:t>(</a:t>
            </a:r>
            <a:r>
              <a:rPr lang="en-US" b="0" dirty="0">
                <a:solidFill>
                  <a:srgbClr val="3165BB"/>
                </a:solidFill>
                <a:effectLst/>
                <a:highlight>
                  <a:srgbClr val="FF0000"/>
                </a:highlight>
                <a:latin typeface="Consolas" panose="020B0609020204030204" pitchFamily="49" charset="0"/>
              </a:rPr>
              <a:t>ALL</a:t>
            </a:r>
            <a:r>
              <a:rPr lang="en-US" b="0" dirty="0">
                <a:solidFill>
                  <a:srgbClr val="000000"/>
                </a:solidFill>
                <a:effectLst/>
                <a:highlight>
                  <a:srgbClr val="FF0000"/>
                </a:highlight>
                <a:latin typeface="Consolas" panose="020B0609020204030204" pitchFamily="49" charset="0"/>
              </a:rPr>
              <a:t>(</a:t>
            </a:r>
            <a:r>
              <a:rPr lang="en-US" b="0" dirty="0">
                <a:solidFill>
                  <a:srgbClr val="001080"/>
                </a:solidFill>
                <a:effectLst/>
                <a:highlight>
                  <a:srgbClr val="FF0000"/>
                </a:highlight>
                <a:latin typeface="Consolas" panose="020B0609020204030204" pitchFamily="49" charset="0"/>
              </a:rPr>
              <a:t>Sheet1[</a:t>
            </a:r>
            <a:r>
              <a:rPr lang="en-US" b="0" dirty="0" err="1">
                <a:solidFill>
                  <a:srgbClr val="001080"/>
                </a:solidFill>
                <a:effectLst/>
                <a:highlight>
                  <a:srgbClr val="FF0000"/>
                </a:highlight>
                <a:latin typeface="Consolas" panose="020B0609020204030204" pitchFamily="49" charset="0"/>
              </a:rPr>
              <a:t>product_name</a:t>
            </a:r>
            <a:r>
              <a:rPr lang="en-US" b="0" dirty="0">
                <a:solidFill>
                  <a:srgbClr val="001080"/>
                </a:solidFill>
                <a:effectLst/>
                <a:highlight>
                  <a:srgbClr val="FF0000"/>
                </a:highlight>
                <a:latin typeface="Consolas" panose="020B0609020204030204" pitchFamily="49" charset="0"/>
              </a:rPr>
              <a:t>]</a:t>
            </a:r>
            <a:r>
              <a:rPr lang="en-US" b="0" dirty="0">
                <a:solidFill>
                  <a:srgbClr val="000000"/>
                </a:solidFill>
                <a:effectLst/>
                <a:highlight>
                  <a:srgbClr val="FF0000"/>
                </a:highlight>
                <a:latin typeface="Consolas" panose="020B0609020204030204" pitchFamily="49" charset="0"/>
              </a:rPr>
              <a:t>),</a:t>
            </a:r>
            <a:r>
              <a:rPr lang="en-US" b="0" dirty="0">
                <a:solidFill>
                  <a:srgbClr val="68349C"/>
                </a:solidFill>
                <a:effectLst/>
                <a:highlight>
                  <a:srgbClr val="FF0000"/>
                </a:highlight>
                <a:latin typeface="Consolas" panose="020B0609020204030204" pitchFamily="49" charset="0"/>
              </a:rPr>
              <a:t>[Total Sales Revenue]</a:t>
            </a:r>
            <a:r>
              <a:rPr lang="en-US" b="0" dirty="0">
                <a:solidFill>
                  <a:srgbClr val="000000"/>
                </a:solidFill>
                <a:effectLst/>
                <a:highlight>
                  <a:srgbClr val="FF0000"/>
                </a:highlight>
                <a:latin typeface="Consolas" panose="020B0609020204030204" pitchFamily="49" charset="0"/>
              </a:rPr>
              <a:t>,,</a:t>
            </a:r>
            <a:r>
              <a:rPr lang="en-US" b="0" dirty="0">
                <a:solidFill>
                  <a:srgbClr val="0000FF"/>
                </a:solidFill>
                <a:effectLst/>
                <a:highlight>
                  <a:srgbClr val="FF0000"/>
                </a:highlight>
                <a:latin typeface="Consolas" panose="020B0609020204030204" pitchFamily="49" charset="0"/>
              </a:rPr>
              <a:t>DESC</a:t>
            </a:r>
            <a:r>
              <a:rPr lang="en-US" b="0" dirty="0">
                <a:solidFill>
                  <a:srgbClr val="000000"/>
                </a:solidFill>
                <a:effectLst/>
                <a:highlight>
                  <a:srgbClr val="FF0000"/>
                </a:highlight>
                <a:latin typeface="Consolas" panose="020B0609020204030204" pitchFamily="49" charset="0"/>
              </a:rPr>
              <a:t>)</a:t>
            </a:r>
          </a:p>
          <a:p>
            <a:endParaRPr lang="en-US" dirty="0"/>
          </a:p>
        </p:txBody>
      </p:sp>
    </p:spTree>
    <p:extLst>
      <p:ext uri="{BB962C8B-B14F-4D97-AF65-F5344CB8AC3E}">
        <p14:creationId xmlns:p14="http://schemas.microsoft.com/office/powerpoint/2010/main" val="234194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202F-6F88-C7FA-AACC-38409D2FD632}"/>
              </a:ext>
            </a:extLst>
          </p:cNvPr>
          <p:cNvSpPr>
            <a:spLocks noGrp="1"/>
          </p:cNvSpPr>
          <p:nvPr>
            <p:ph type="title"/>
          </p:nvPr>
        </p:nvSpPr>
        <p:spPr/>
        <p:txBody>
          <a:bodyPr/>
          <a:lstStyle/>
          <a:p>
            <a:r>
              <a:rPr lang="en-US" dirty="0"/>
              <a:t>Key Insights on Sales</a:t>
            </a:r>
          </a:p>
        </p:txBody>
      </p:sp>
      <p:sp>
        <p:nvSpPr>
          <p:cNvPr id="3" name="Content Placeholder 2">
            <a:extLst>
              <a:ext uri="{FF2B5EF4-FFF2-40B4-BE49-F238E27FC236}">
                <a16:creationId xmlns:a16="http://schemas.microsoft.com/office/drawing/2014/main" id="{4AEF16AF-83E4-5BEF-11A5-B994D6A7689A}"/>
              </a:ext>
            </a:extLst>
          </p:cNvPr>
          <p:cNvSpPr>
            <a:spLocks noGrp="1"/>
          </p:cNvSpPr>
          <p:nvPr>
            <p:ph idx="1"/>
          </p:nvPr>
        </p:nvSpPr>
        <p:spPr/>
        <p:txBody>
          <a:bodyPr/>
          <a:lstStyle/>
          <a:p>
            <a:r>
              <a:rPr lang="en-US" dirty="0"/>
              <a:t>Analysis was able to derive and visualize on Sales:</a:t>
            </a:r>
          </a:p>
          <a:p>
            <a:r>
              <a:rPr lang="en-US" dirty="0"/>
              <a:t>Total sales revenue generated per data provided</a:t>
            </a:r>
          </a:p>
          <a:p>
            <a:r>
              <a:rPr lang="en-US" dirty="0"/>
              <a:t>Avg sale</a:t>
            </a:r>
          </a:p>
          <a:p>
            <a:r>
              <a:rPr lang="en-US" dirty="0"/>
              <a:t>Total Review</a:t>
            </a:r>
          </a:p>
          <a:p>
            <a:endParaRPr lang="en-US" dirty="0"/>
          </a:p>
          <a:p>
            <a:r>
              <a:rPr lang="en-US" dirty="0"/>
              <a:t>On product:</a:t>
            </a:r>
          </a:p>
          <a:p>
            <a:endParaRPr lang="en-US" dirty="0"/>
          </a:p>
          <a:p>
            <a:endParaRPr lang="en-US" dirty="0"/>
          </a:p>
          <a:p>
            <a:endParaRPr lang="en-US" dirty="0"/>
          </a:p>
        </p:txBody>
      </p:sp>
    </p:spTree>
    <p:extLst>
      <p:ext uri="{BB962C8B-B14F-4D97-AF65-F5344CB8AC3E}">
        <p14:creationId xmlns:p14="http://schemas.microsoft.com/office/powerpoint/2010/main" val="646279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CD69-654B-CA0D-7CBB-334F1CC0080C}"/>
              </a:ext>
            </a:extLst>
          </p:cNvPr>
          <p:cNvSpPr>
            <a:spLocks noGrp="1"/>
          </p:cNvSpPr>
          <p:nvPr>
            <p:ph type="title"/>
          </p:nvPr>
        </p:nvSpPr>
        <p:spPr/>
        <p:txBody>
          <a:bodyPr/>
          <a:lstStyle/>
          <a:p>
            <a:r>
              <a:rPr lang="en-US" dirty="0"/>
              <a:t>Key Insight on Product</a:t>
            </a:r>
          </a:p>
        </p:txBody>
      </p:sp>
      <p:sp>
        <p:nvSpPr>
          <p:cNvPr id="3" name="Content Placeholder 2">
            <a:extLst>
              <a:ext uri="{FF2B5EF4-FFF2-40B4-BE49-F238E27FC236}">
                <a16:creationId xmlns:a16="http://schemas.microsoft.com/office/drawing/2014/main" id="{0A582D3B-D80F-001F-C8D6-F6995DE6E8E5}"/>
              </a:ext>
            </a:extLst>
          </p:cNvPr>
          <p:cNvSpPr>
            <a:spLocks noGrp="1"/>
          </p:cNvSpPr>
          <p:nvPr>
            <p:ph idx="1"/>
          </p:nvPr>
        </p:nvSpPr>
        <p:spPr/>
        <p:txBody>
          <a:bodyPr/>
          <a:lstStyle/>
          <a:p>
            <a:pPr marL="342900" marR="0" lvl="0" indent="-342900">
              <a:lnSpc>
                <a:spcPct val="115000"/>
              </a:lnSpc>
              <a:spcBef>
                <a:spcPts val="0"/>
              </a:spcBef>
              <a:spcAft>
                <a:spcPts val="0"/>
              </a:spcAft>
              <a:buFont typeface="Symbol" panose="05050102010706020507" pitchFamily="18" charset="2"/>
              <a:buChar char=""/>
              <a:tabLst>
                <a:tab pos="228600" algn="l"/>
              </a:tabLst>
            </a:pPr>
            <a:r>
              <a:rPr lang="en-US" dirty="0"/>
              <a:t>Top 10 Best Rated Products</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dirty="0"/>
              <a:t>Top 10 Most Reviewed Products</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dirty="0"/>
              <a:t>Products with Low Stock</a:t>
            </a:r>
          </a:p>
          <a:p>
            <a:pPr marL="342900" marR="0" lvl="0" indent="-342900">
              <a:lnSpc>
                <a:spcPct val="115000"/>
              </a:lnSpc>
              <a:spcBef>
                <a:spcPts val="0"/>
              </a:spcBef>
              <a:spcAft>
                <a:spcPts val="1000"/>
              </a:spcAft>
              <a:buFont typeface="Symbol" panose="05050102010706020507" pitchFamily="18" charset="2"/>
              <a:buChar char=""/>
              <a:tabLst>
                <a:tab pos="228600" algn="l"/>
              </a:tabLst>
            </a:pPr>
            <a:r>
              <a:rPr lang="en-US" dirty="0"/>
              <a:t>Brand</a:t>
            </a:r>
          </a:p>
          <a:p>
            <a:pPr marL="342900" marR="0" lvl="0" indent="-342900">
              <a:lnSpc>
                <a:spcPct val="115000"/>
              </a:lnSpc>
              <a:spcBef>
                <a:spcPts val="0"/>
              </a:spcBef>
              <a:spcAft>
                <a:spcPts val="1000"/>
              </a:spcAft>
              <a:buFont typeface="Symbol" panose="05050102010706020507" pitchFamily="18" charset="2"/>
              <a:buChar char=""/>
              <a:tabLst>
                <a:tab pos="228600" algn="l"/>
              </a:tabLst>
            </a:pPr>
            <a:r>
              <a:rPr lang="en-US" dirty="0"/>
              <a:t>Category</a:t>
            </a:r>
          </a:p>
          <a:p>
            <a:pPr marL="342900" marR="0" lvl="0" indent="-342900">
              <a:lnSpc>
                <a:spcPct val="115000"/>
              </a:lnSpc>
              <a:spcBef>
                <a:spcPts val="0"/>
              </a:spcBef>
              <a:spcAft>
                <a:spcPts val="1000"/>
              </a:spcAft>
              <a:buFont typeface="Symbol" panose="05050102010706020507" pitchFamily="18" charset="2"/>
              <a:buChar char=""/>
              <a:tabLst>
                <a:tab pos="228600" algn="l"/>
              </a:tabLst>
            </a:pPr>
            <a:r>
              <a:rPr lang="en-US" dirty="0"/>
              <a:t>Prime</a:t>
            </a:r>
          </a:p>
          <a:p>
            <a:endParaRPr lang="en-US" dirty="0"/>
          </a:p>
        </p:txBody>
      </p:sp>
    </p:spTree>
    <p:extLst>
      <p:ext uri="{BB962C8B-B14F-4D97-AF65-F5344CB8AC3E}">
        <p14:creationId xmlns:p14="http://schemas.microsoft.com/office/powerpoint/2010/main" val="114880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A717-DA49-E21B-8DD4-9014794537C2}"/>
              </a:ext>
            </a:extLst>
          </p:cNvPr>
          <p:cNvSpPr>
            <a:spLocks noGrp="1"/>
          </p:cNvSpPr>
          <p:nvPr>
            <p:ph type="title"/>
          </p:nvPr>
        </p:nvSpPr>
        <p:spPr/>
        <p:txBody>
          <a:bodyPr/>
          <a:lstStyle/>
          <a:p>
            <a:r>
              <a:rPr lang="en-US" dirty="0"/>
              <a:t>Key Insights on Seller Inventory</a:t>
            </a:r>
          </a:p>
        </p:txBody>
      </p:sp>
      <p:sp>
        <p:nvSpPr>
          <p:cNvPr id="3" name="Content Placeholder 2">
            <a:extLst>
              <a:ext uri="{FF2B5EF4-FFF2-40B4-BE49-F238E27FC236}">
                <a16:creationId xmlns:a16="http://schemas.microsoft.com/office/drawing/2014/main" id="{3C9E9C51-87BC-A9CE-8A08-BA7406D80090}"/>
              </a:ext>
            </a:extLst>
          </p:cNvPr>
          <p:cNvSpPr>
            <a:spLocks noGrp="1"/>
          </p:cNvSpPr>
          <p:nvPr>
            <p:ph idx="1"/>
          </p:nvPr>
        </p:nvSpPr>
        <p:spPr/>
        <p:txBody>
          <a:bodyPr/>
          <a:lstStyle/>
          <a:p>
            <a:r>
              <a:rPr lang="en-US" dirty="0"/>
              <a:t>•	Seller Performance (Total Revenue per Seller)</a:t>
            </a:r>
          </a:p>
          <a:p>
            <a:r>
              <a:rPr lang="en-US" dirty="0"/>
              <a:t>•	Stock Level Overview</a:t>
            </a:r>
          </a:p>
          <a:p>
            <a:r>
              <a:rPr lang="en-US" dirty="0"/>
              <a:t>•	Sales by Delivery Type</a:t>
            </a:r>
          </a:p>
          <a:p>
            <a:endParaRPr lang="en-US" dirty="0"/>
          </a:p>
        </p:txBody>
      </p:sp>
    </p:spTree>
    <p:extLst>
      <p:ext uri="{BB962C8B-B14F-4D97-AF65-F5344CB8AC3E}">
        <p14:creationId xmlns:p14="http://schemas.microsoft.com/office/powerpoint/2010/main" val="370615951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{A0FCE71F-C196-4D4B-96E3-C0A4A84E8A8B}tf16401371</Template>
  <TotalTime>38</TotalTime>
  <Words>260</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 Light</vt:lpstr>
      <vt:lpstr>Consolas</vt:lpstr>
      <vt:lpstr>Rockwell</vt:lpstr>
      <vt:lpstr>Symbol</vt:lpstr>
      <vt:lpstr>Trebuchet MS</vt:lpstr>
      <vt:lpstr>Wingdings</vt:lpstr>
      <vt:lpstr>Atlas</vt:lpstr>
      <vt:lpstr>Power BI Final Project</vt:lpstr>
      <vt:lpstr>INTRODUCTION</vt:lpstr>
      <vt:lpstr>About the dataset</vt:lpstr>
      <vt:lpstr>Facts Table</vt:lpstr>
      <vt:lpstr>DAX</vt:lpstr>
      <vt:lpstr>DAX FXNs</vt:lpstr>
      <vt:lpstr>Key Insights on Sales</vt:lpstr>
      <vt:lpstr>Key Insight on Product</vt:lpstr>
      <vt:lpstr>Key Insights on Seller Inventory</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2</cp:revision>
  <dcterms:created xsi:type="dcterms:W3CDTF">2025-05-27T14:14:23Z</dcterms:created>
  <dcterms:modified xsi:type="dcterms:W3CDTF">2025-05-29T15:18:34Z</dcterms:modified>
</cp:coreProperties>
</file>