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2" r:id="rId9"/>
    <p:sldId id="269" r:id="rId10"/>
    <p:sldId id="268" r:id="rId11"/>
    <p:sldId id="261" r:id="rId12"/>
    <p:sldId id="270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4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54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72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32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41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98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2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87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9182" y="858913"/>
            <a:ext cx="9074817" cy="428458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52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Healthy Weight on </a:t>
            </a:r>
            <a:r>
              <a:rPr lang="en" sz="52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FHIR</a:t>
            </a:r>
            <a:br>
              <a:rPr lang="en" sz="52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dirty="0" smtClean="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CDC </a:t>
            </a:r>
            <a:r>
              <a:rPr lang="en" sz="2800" dirty="0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Analytics Reporting Application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Team-Too</a:t>
            </a:r>
            <a:br>
              <a:rPr lang="en" sz="24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Deiverable 1: Topic Presentation</a:t>
            </a:r>
            <a:endParaRPr lang="en" sz="2400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8291" y="0"/>
            <a:ext cx="5615709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37"/>
          <p:cNvSpPr txBox="1">
            <a:spLocks noGrp="1"/>
          </p:cNvSpPr>
          <p:nvPr>
            <p:ph type="title"/>
          </p:nvPr>
        </p:nvSpPr>
        <p:spPr>
          <a:xfrm>
            <a:off x="1" y="600363"/>
            <a:ext cx="3528290" cy="10633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Tools:</a:t>
            </a:r>
            <a:endParaRPr lang="en" dirty="0"/>
          </a:p>
        </p:txBody>
      </p:sp>
      <p:sp>
        <p:nvSpPr>
          <p:cNvPr id="12" name="Shape 138"/>
          <p:cNvSpPr txBox="1">
            <a:spLocks/>
          </p:cNvSpPr>
          <p:nvPr/>
        </p:nvSpPr>
        <p:spPr>
          <a:xfrm>
            <a:off x="0" y="2181817"/>
            <a:ext cx="3528291" cy="24435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External </a:t>
            </a:r>
          </a:p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Resources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8292" y="600363"/>
            <a:ext cx="56157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bg1"/>
                </a:solidFill>
              </a:rPr>
              <a:t>Data</a:t>
            </a:r>
          </a:p>
          <a:p>
            <a:pPr marL="914400" lvl="1" indent="-228600"/>
            <a:r>
              <a:rPr lang="en" sz="1600" dirty="0">
                <a:solidFill>
                  <a:schemeClr val="bg1"/>
                </a:solidFill>
              </a:rPr>
              <a:t>Publicly available datasets </a:t>
            </a:r>
            <a:r>
              <a:rPr lang="en" sz="1600" dirty="0" smtClean="0">
                <a:solidFill>
                  <a:schemeClr val="bg1"/>
                </a:solidFill>
              </a:rPr>
              <a:t>-- </a:t>
            </a:r>
            <a:r>
              <a:rPr lang="en" sz="1600" dirty="0">
                <a:solidFill>
                  <a:schemeClr val="bg1"/>
                </a:solidFill>
              </a:rPr>
              <a:t>to be determined</a:t>
            </a:r>
          </a:p>
          <a:p>
            <a:pPr marL="457200" lvl="0" indent="-228600"/>
            <a:endParaRPr lang="en" sz="1600" dirty="0" smtClean="0">
              <a:solidFill>
                <a:schemeClr val="bg1"/>
              </a:solidFill>
            </a:endParaRPr>
          </a:p>
          <a:p>
            <a:pPr marL="457200" lvl="0" indent="-228600"/>
            <a:endParaRPr lang="en" sz="1600" dirty="0" smtClean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chemeClr val="bg1"/>
                </a:solidFill>
              </a:rPr>
              <a:t>Georgia </a:t>
            </a:r>
            <a:r>
              <a:rPr lang="en" sz="2400" dirty="0">
                <a:solidFill>
                  <a:schemeClr val="bg1"/>
                </a:solidFill>
              </a:rPr>
              <a:t>Tech FHIR Server</a:t>
            </a:r>
          </a:p>
          <a:p>
            <a:pPr marL="914400" lvl="1" indent="-228600"/>
            <a:r>
              <a:rPr lang="en" sz="1600" dirty="0" smtClean="0">
                <a:solidFill>
                  <a:schemeClr val="bg1"/>
                </a:solidFill>
              </a:rPr>
              <a:t>Current version feature-limited</a:t>
            </a:r>
          </a:p>
          <a:p>
            <a:pPr marL="914400" lvl="1" indent="-228600"/>
            <a:r>
              <a:rPr lang="en" sz="1600" dirty="0" smtClean="0">
                <a:solidFill>
                  <a:schemeClr val="bg1"/>
                </a:solidFill>
              </a:rPr>
              <a:t>	-- Consider move </a:t>
            </a:r>
            <a:r>
              <a:rPr lang="en" sz="1600" dirty="0">
                <a:solidFill>
                  <a:schemeClr val="bg1"/>
                </a:solidFill>
              </a:rPr>
              <a:t>to another </a:t>
            </a:r>
            <a:r>
              <a:rPr lang="en" sz="1600" dirty="0" smtClean="0">
                <a:solidFill>
                  <a:schemeClr val="bg1"/>
                </a:solidFill>
              </a:rPr>
              <a:t>server</a:t>
            </a:r>
          </a:p>
          <a:p>
            <a:pPr marL="914400" lvl="1" indent="-228600"/>
            <a:r>
              <a:rPr lang="en" sz="1600" dirty="0">
                <a:solidFill>
                  <a:schemeClr val="bg1"/>
                </a:solidFill>
              </a:rPr>
              <a:t>	</a:t>
            </a:r>
            <a:r>
              <a:rPr lang="en" sz="1600" dirty="0" smtClean="0">
                <a:solidFill>
                  <a:schemeClr val="bg1"/>
                </a:solidFill>
              </a:rPr>
              <a:t>-- Consider update to Georgia </a:t>
            </a:r>
            <a:r>
              <a:rPr lang="en" sz="1600" dirty="0">
                <a:solidFill>
                  <a:schemeClr val="bg1"/>
                </a:solidFill>
              </a:rPr>
              <a:t>Tech server </a:t>
            </a:r>
            <a:endParaRPr lang="en" sz="1600" dirty="0" smtClean="0">
              <a:solidFill>
                <a:schemeClr val="bg1"/>
              </a:solidFill>
            </a:endParaRPr>
          </a:p>
          <a:p>
            <a:pPr marL="914400" lvl="1" indent="-228600"/>
            <a:endParaRPr lang="en" sz="1600" dirty="0" smtClean="0">
              <a:solidFill>
                <a:schemeClr val="bg1"/>
              </a:solidFill>
            </a:endParaRPr>
          </a:p>
          <a:p>
            <a:pPr marL="914400" lvl="1" indent="-228600"/>
            <a:endParaRPr lang="en" sz="1600" dirty="0">
              <a:solidFill>
                <a:schemeClr val="bg1"/>
              </a:solidFill>
            </a:endParaRPr>
          </a:p>
          <a:p>
            <a:pPr marL="517525" lvl="1" indent="-285750"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chemeClr val="bg1"/>
                </a:solidFill>
              </a:rPr>
              <a:t>Data </a:t>
            </a:r>
            <a:r>
              <a:rPr lang="en" sz="2400" dirty="0">
                <a:solidFill>
                  <a:schemeClr val="bg1"/>
                </a:solidFill>
              </a:rPr>
              <a:t>Transfer APIs</a:t>
            </a:r>
          </a:p>
          <a:p>
            <a:pPr marL="914400" lvl="1" indent="-228600"/>
            <a:r>
              <a:rPr lang="en" sz="1600" dirty="0">
                <a:solidFill>
                  <a:schemeClr val="bg1"/>
                </a:solidFill>
              </a:rPr>
              <a:t>Data export </a:t>
            </a:r>
            <a:r>
              <a:rPr lang="en" sz="1600" dirty="0" smtClean="0">
                <a:solidFill>
                  <a:schemeClr val="bg1"/>
                </a:solidFill>
              </a:rPr>
              <a:t>-- for </a:t>
            </a:r>
            <a:r>
              <a:rPr lang="en" sz="1600" dirty="0">
                <a:solidFill>
                  <a:schemeClr val="bg1"/>
                </a:solidFill>
              </a:rPr>
              <a:t>connection to other systems</a:t>
            </a:r>
          </a:p>
          <a:p>
            <a:pPr marL="914400" lvl="1" indent="-228600"/>
            <a:endParaRPr lang="en" sz="1600" dirty="0" smtClean="0">
              <a:solidFill>
                <a:schemeClr val="bg1"/>
              </a:solidFill>
            </a:endParaRPr>
          </a:p>
          <a:p>
            <a:pPr marL="914400" lvl="1" indent="-228600"/>
            <a:r>
              <a:rPr lang="en" sz="1600" dirty="0" smtClean="0">
                <a:solidFill>
                  <a:schemeClr val="bg1"/>
                </a:solidFill>
              </a:rPr>
              <a:t>Data </a:t>
            </a:r>
            <a:r>
              <a:rPr lang="en" sz="1600" dirty="0">
                <a:solidFill>
                  <a:schemeClr val="bg1"/>
                </a:solidFill>
              </a:rPr>
              <a:t>encryption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3702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60956" y="4561793"/>
            <a:ext cx="1872300" cy="439213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200" dirty="0">
              <a:latin typeface="+mn-lt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837076" y="4561793"/>
            <a:ext cx="2051100" cy="439213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200" dirty="0">
              <a:latin typeface="+mn-lt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491996" y="4561793"/>
            <a:ext cx="2051100" cy="439213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200" dirty="0">
              <a:latin typeface="+mn-lt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146916" y="4561793"/>
            <a:ext cx="2051100" cy="439213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200" dirty="0">
              <a:latin typeface="+mn-lt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801836" y="4561793"/>
            <a:ext cx="2051100" cy="439213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2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48" y="486632"/>
            <a:ext cx="6949207" cy="37024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71863" y="90298"/>
            <a:ext cx="3400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Development -- Gantt Chart 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542" y="4557661"/>
            <a:ext cx="1284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Project </a:t>
            </a:r>
            <a:r>
              <a:rPr lang="en-US" sz="1200" dirty="0">
                <a:solidFill>
                  <a:schemeClr val="bg1"/>
                </a:solidFill>
              </a:rPr>
              <a:t>P</a:t>
            </a:r>
            <a:r>
              <a:rPr lang="en-US" sz="1200" dirty="0" smtClean="0">
                <a:solidFill>
                  <a:schemeClr val="bg1"/>
                </a:solidFill>
              </a:rPr>
              <a:t>lan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Requirements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64778" y="4545541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Connect to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FHIR Database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5128" y="4548577"/>
            <a:ext cx="1250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Analyze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Public Datasets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16038" y="4557813"/>
            <a:ext cx="110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Dashboard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Export tool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81594" y="4553195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&amp; Release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8291" y="0"/>
            <a:ext cx="5615709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37"/>
          <p:cNvSpPr txBox="1">
            <a:spLocks noGrp="1"/>
          </p:cNvSpPr>
          <p:nvPr>
            <p:ph type="title"/>
          </p:nvPr>
        </p:nvSpPr>
        <p:spPr>
          <a:xfrm>
            <a:off x="1" y="1754909"/>
            <a:ext cx="3528290" cy="10633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Results!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23" y="704015"/>
            <a:ext cx="2487843" cy="1355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23" y="2173358"/>
            <a:ext cx="2487843" cy="1406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223" y="3693390"/>
            <a:ext cx="2490280" cy="9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93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33105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n-lt"/>
              </a:rPr>
              <a:t>Healthy Weight / Obesity Challenges</a:t>
            </a:r>
            <a:endParaRPr lang="en" dirty="0">
              <a:latin typeface="+mn-lt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432350" y="1017800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432350" y="1017800"/>
            <a:ext cx="2257199" cy="607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Obesity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is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a significant public health concern </a:t>
            </a:r>
            <a:endParaRPr lang="en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4294967295"/>
          </p:nvPr>
        </p:nvSpPr>
        <p:spPr>
          <a:xfrm>
            <a:off x="432350" y="1783500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 smtClean="0">
                <a:latin typeface="+mn-lt"/>
              </a:rPr>
              <a:t>Obesity on the Rise</a:t>
            </a:r>
            <a:endParaRPr lang="en" sz="1600" b="1" dirty="0">
              <a:latin typeface="+mn-lt"/>
            </a:endParaRP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Serious </a:t>
            </a:r>
            <a:r>
              <a:rPr lang="en-US" sz="1400" dirty="0">
                <a:latin typeface="+mn-lt"/>
              </a:rPr>
              <a:t>health </a:t>
            </a:r>
            <a:r>
              <a:rPr lang="en-US" sz="1400" dirty="0" smtClean="0">
                <a:latin typeface="+mn-lt"/>
              </a:rPr>
              <a:t>risks</a:t>
            </a: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Diminished </a:t>
            </a:r>
            <a:r>
              <a:rPr lang="en-US" sz="1400" dirty="0">
                <a:latin typeface="+mn-lt"/>
              </a:rPr>
              <a:t>quality of </a:t>
            </a:r>
            <a:r>
              <a:rPr lang="en-US" sz="1400" dirty="0" smtClean="0">
                <a:latin typeface="+mn-lt"/>
              </a:rPr>
              <a:t>life</a:t>
            </a: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Expensive long-term </a:t>
            </a:r>
            <a:r>
              <a:rPr lang="en-US" sz="1400" dirty="0">
                <a:latin typeface="+mn-lt"/>
              </a:rPr>
              <a:t>medical care </a:t>
            </a:r>
            <a:endParaRPr lang="en-US" sz="1400" dirty="0" smtClean="0">
              <a:latin typeface="+mn-lt"/>
            </a:endParaRP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C</a:t>
            </a:r>
            <a:r>
              <a:rPr lang="en-US" sz="1400" dirty="0" smtClean="0">
                <a:latin typeface="+mn-lt"/>
              </a:rPr>
              <a:t>hronic disease</a:t>
            </a:r>
            <a:endParaRPr lang="en" sz="1400" dirty="0">
              <a:latin typeface="+mn-lt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044776" y="1017800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336150" y="1164500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Tracking and changing behaviors is difficult</a:t>
            </a:r>
            <a:endParaRPr lang="en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3044776" y="1783500"/>
            <a:ext cx="27605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 smtClean="0">
                <a:latin typeface="+mn-lt"/>
              </a:rPr>
              <a:t>Poor monitoring</a:t>
            </a:r>
            <a:endParaRPr lang="en" sz="1600" b="1" dirty="0">
              <a:latin typeface="+mn-lt"/>
            </a:endParaRP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Need easy-to-use tools to assess individual risk </a:t>
            </a: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Evaluate personal characteristics &amp; behaviors</a:t>
            </a: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n-lt"/>
              </a:rPr>
              <a:t>Personalized feedback on targets &amp; performance</a:t>
            </a: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" sz="1400" dirty="0">
              <a:latin typeface="+mn-lt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948501" y="1017800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6254232" y="1164500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Data collection and analysis difficulties</a:t>
            </a:r>
            <a:endParaRPr lang="en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6254225" y="1783500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latin typeface="+mn-lt"/>
              </a:rPr>
              <a:t>Increase </a:t>
            </a:r>
            <a:r>
              <a:rPr lang="en" sz="1600" b="1" dirty="0" smtClean="0">
                <a:latin typeface="+mn-lt"/>
              </a:rPr>
              <a:t>utilization</a:t>
            </a:r>
            <a:endParaRPr lang="en" sz="1600" b="1" dirty="0">
              <a:latin typeface="+mn-lt"/>
            </a:endParaRPr>
          </a:p>
          <a:p>
            <a:pPr marL="285750" lvl="0" indent="-285750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" sz="1400" dirty="0" smtClean="0">
                <a:latin typeface="+mn-lt"/>
              </a:rPr>
              <a:t>Provide improved interoperability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Useful to </a:t>
            </a:r>
            <a:r>
              <a:rPr lang="en-US" sz="1400" dirty="0" smtClean="0">
                <a:latin typeface="+mn-lt"/>
              </a:rPr>
              <a:t>patients, </a:t>
            </a:r>
            <a:r>
              <a:rPr lang="en-US" sz="1400" dirty="0">
                <a:latin typeface="+mn-lt"/>
              </a:rPr>
              <a:t>physicians, and health </a:t>
            </a:r>
            <a:r>
              <a:rPr lang="en-US" sz="1400" dirty="0" smtClean="0">
                <a:latin typeface="+mn-lt"/>
              </a:rPr>
              <a:t>organizations</a:t>
            </a: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Leverage HL7 &amp; SMART FHIR capabilities</a:t>
            </a:r>
            <a:endParaRPr lang="en"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40146" y="129450"/>
            <a:ext cx="8682182" cy="10152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defTabSz="1144588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tabLst>
                <a:tab pos="2513013" algn="l"/>
              </a:tabLst>
            </a:pPr>
            <a:r>
              <a:rPr lang="en" sz="3200" dirty="0" smtClean="0">
                <a:solidFill>
                  <a:srgbClr val="9900FF"/>
                </a:solidFill>
                <a:latin typeface="+mn-lt"/>
                <a:ea typeface="Arial"/>
                <a:cs typeface="Arial"/>
                <a:sym typeface="Arial"/>
              </a:rPr>
              <a:t>Project Goal</a:t>
            </a:r>
            <a:r>
              <a:rPr lang="en" sz="3200" dirty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n" sz="2400" dirty="0" smtClean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Develop </a:t>
            </a:r>
            <a:r>
              <a:rPr lang="en" sz="2400" dirty="0" smtClean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application to </a:t>
            </a:r>
            <a:r>
              <a:rPr lang="en" sz="2400" dirty="0" smtClean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better </a:t>
            </a:r>
            <a:r>
              <a:rPr lang="en" sz="2400" dirty="0" smtClean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understand 	and prevent </a:t>
            </a:r>
            <a:r>
              <a:rPr lang="en" sz="2400" dirty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childhood obesity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+mn-lt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6448079" y="2293824"/>
            <a:ext cx="2138630" cy="1573252"/>
            <a:chOff x="431925" y="1304875"/>
            <a:chExt cx="2628924" cy="3416400"/>
          </a:xfrm>
        </p:grpSpPr>
        <p:sp>
          <p:nvSpPr>
            <p:cNvPr id="92" name="Shape 92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6447975" y="2187725"/>
            <a:ext cx="2138699" cy="40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D9D9D9"/>
                </a:solidFill>
                <a:latin typeface="+mn-lt"/>
                <a:ea typeface="Arial"/>
                <a:cs typeface="Arial"/>
                <a:sym typeface="Arial"/>
              </a:rPr>
              <a:t>Provider</a:t>
            </a:r>
            <a:endParaRPr lang="en" sz="1400" dirty="0">
              <a:solidFill>
                <a:srgbClr val="D9D9D9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6447875" y="2510550"/>
            <a:ext cx="2138699" cy="135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595959"/>
                </a:solidFill>
                <a:latin typeface="+mn-lt"/>
                <a:ea typeface="Arial"/>
                <a:cs typeface="Arial"/>
                <a:sym typeface="Arial"/>
              </a:rPr>
              <a:t>Used by physicians to track and interpret patient data 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397304" y="2293824"/>
            <a:ext cx="2138630" cy="1573252"/>
            <a:chOff x="431925" y="1304875"/>
            <a:chExt cx="2628924" cy="3416400"/>
          </a:xfrm>
        </p:grpSpPr>
        <p:sp>
          <p:nvSpPr>
            <p:cNvPr id="97" name="Shape 97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99" name="Shape 99"/>
          <p:cNvSpPr txBox="1">
            <a:spLocks noGrp="1"/>
          </p:cNvSpPr>
          <p:nvPr>
            <p:ph type="body" idx="4294967295"/>
          </p:nvPr>
        </p:nvSpPr>
        <p:spPr>
          <a:xfrm>
            <a:off x="397200" y="2187775"/>
            <a:ext cx="2138699" cy="40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D9D9D9"/>
                </a:solidFill>
                <a:latin typeface="+mn-lt"/>
                <a:ea typeface="Arial"/>
                <a:cs typeface="Arial"/>
                <a:sym typeface="Arial"/>
              </a:rPr>
              <a:t>Patient</a:t>
            </a:r>
            <a:endParaRPr lang="en" sz="1400" dirty="0">
              <a:solidFill>
                <a:srgbClr val="D9D9D9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397100" y="2510550"/>
            <a:ext cx="2138699" cy="135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595959"/>
                </a:solidFill>
                <a:latin typeface="+mn-lt"/>
                <a:ea typeface="Arial"/>
                <a:cs typeface="Arial"/>
                <a:sym typeface="Arial"/>
              </a:rPr>
              <a:t>Used by patients to track behaviors relevant to obesity</a:t>
            </a:r>
          </a:p>
        </p:txBody>
      </p:sp>
      <p:grpSp>
        <p:nvGrpSpPr>
          <p:cNvPr id="101" name="Shape 101"/>
          <p:cNvGrpSpPr/>
          <p:nvPr/>
        </p:nvGrpSpPr>
        <p:grpSpPr>
          <a:xfrm>
            <a:off x="3326317" y="1188649"/>
            <a:ext cx="2138630" cy="1573252"/>
            <a:chOff x="431925" y="1304875"/>
            <a:chExt cx="2628924" cy="3416400"/>
          </a:xfrm>
        </p:grpSpPr>
        <p:sp>
          <p:nvSpPr>
            <p:cNvPr id="102" name="Shape 102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3326225" y="1082625"/>
            <a:ext cx="2138699" cy="40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+mn-lt"/>
                <a:ea typeface="Arial"/>
                <a:cs typeface="Arial"/>
                <a:sym typeface="Arial"/>
              </a:rPr>
              <a:t>Care Manager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3326112" y="1405375"/>
            <a:ext cx="2138699" cy="135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solidFill>
                  <a:srgbClr val="595959"/>
                </a:solidFill>
                <a:latin typeface="+mn-lt"/>
                <a:ea typeface="Arial"/>
                <a:cs typeface="Arial"/>
                <a:sym typeface="Arial"/>
              </a:rPr>
              <a:t>Used by care manager to manage physician referrals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26367" y="3460299"/>
            <a:ext cx="2138630" cy="1573252"/>
            <a:chOff x="431925" y="1304875"/>
            <a:chExt cx="2628924" cy="3416400"/>
          </a:xfrm>
        </p:grpSpPr>
        <p:sp>
          <p:nvSpPr>
            <p:cNvPr id="107" name="Shape 107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3326275" y="3354225"/>
            <a:ext cx="2138699" cy="40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9D9D9"/>
                </a:solidFill>
                <a:latin typeface="+mn-lt"/>
                <a:ea typeface="Arial"/>
                <a:cs typeface="Arial"/>
                <a:sym typeface="Arial"/>
              </a:rPr>
              <a:t>Analytics &amp; Reporting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3326162" y="3677025"/>
            <a:ext cx="2138699" cy="1356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dirty="0">
                <a:solidFill>
                  <a:srgbClr val="595959"/>
                </a:solidFill>
                <a:latin typeface="+mn-lt"/>
                <a:ea typeface="Arial"/>
                <a:cs typeface="Arial"/>
                <a:sym typeface="Arial"/>
              </a:rPr>
              <a:t>Aggregates collected data and analyzes at a population level</a:t>
            </a:r>
          </a:p>
        </p:txBody>
      </p:sp>
      <p:cxnSp>
        <p:nvCxnSpPr>
          <p:cNvPr id="111" name="Shape 111"/>
          <p:cNvCxnSpPr>
            <a:stCxn id="100" idx="3"/>
            <a:endCxn id="105" idx="1"/>
          </p:cNvCxnSpPr>
          <p:nvPr/>
        </p:nvCxnSpPr>
        <p:spPr>
          <a:xfrm rot="10800000" flipH="1">
            <a:off x="2535799" y="2083649"/>
            <a:ext cx="790200" cy="11052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>
            <a:stCxn id="95" idx="1"/>
            <a:endCxn id="105" idx="3"/>
          </p:cNvCxnSpPr>
          <p:nvPr/>
        </p:nvCxnSpPr>
        <p:spPr>
          <a:xfrm rot="10800000">
            <a:off x="5464775" y="2083649"/>
            <a:ext cx="983100" cy="1105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>
            <a:stCxn id="110" idx="1"/>
            <a:endCxn id="100" idx="3"/>
          </p:cNvCxnSpPr>
          <p:nvPr/>
        </p:nvCxnSpPr>
        <p:spPr>
          <a:xfrm rot="10800000">
            <a:off x="2535662" y="3188924"/>
            <a:ext cx="790500" cy="1166400"/>
          </a:xfrm>
          <a:prstGeom prst="curved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>
            <a:stCxn id="110" idx="3"/>
            <a:endCxn id="95" idx="1"/>
          </p:cNvCxnSpPr>
          <p:nvPr/>
        </p:nvCxnSpPr>
        <p:spPr>
          <a:xfrm rot="10800000" flipH="1">
            <a:off x="5464862" y="3188924"/>
            <a:ext cx="983100" cy="11664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84" y="3393375"/>
            <a:ext cx="258928" cy="41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13" y="4444825"/>
            <a:ext cx="504125" cy="5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329" y="2241397"/>
            <a:ext cx="504124" cy="46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007" y="3324175"/>
            <a:ext cx="478430" cy="4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40146" y="129450"/>
            <a:ext cx="8682182" cy="10152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defTabSz="1144588">
              <a:spcAft>
                <a:spcPts val="1600"/>
              </a:spcAft>
            </a:pPr>
            <a:r>
              <a:rPr lang="en" sz="3200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Team Focus</a:t>
            </a:r>
            <a:r>
              <a:rPr lang="en" sz="320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D</a:t>
            </a:r>
            <a:r>
              <a:rPr lang="en" sz="3200" dirty="0" smtClean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ata utilization and operability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14" y="2548264"/>
            <a:ext cx="3114842" cy="2451167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6542920" y="2724727"/>
            <a:ext cx="606025" cy="5818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76" y="2686459"/>
            <a:ext cx="695004" cy="658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777" y="1144712"/>
            <a:ext cx="3360916" cy="11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174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8291" y="0"/>
            <a:ext cx="5615709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37"/>
          <p:cNvSpPr txBox="1">
            <a:spLocks noGrp="1"/>
          </p:cNvSpPr>
          <p:nvPr>
            <p:ph type="title"/>
          </p:nvPr>
        </p:nvSpPr>
        <p:spPr>
          <a:xfrm>
            <a:off x="1" y="600363"/>
            <a:ext cx="3528290" cy="10633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Proposed </a:t>
            </a:r>
            <a:br>
              <a:rPr lang="en" dirty="0" smtClean="0"/>
            </a:br>
            <a:r>
              <a:rPr lang="en" dirty="0" smtClean="0"/>
              <a:t>Solution:</a:t>
            </a:r>
            <a:endParaRPr lang="en" dirty="0"/>
          </a:p>
        </p:txBody>
      </p:sp>
      <p:sp>
        <p:nvSpPr>
          <p:cNvPr id="12" name="Shape 138"/>
          <p:cNvSpPr txBox="1">
            <a:spLocks/>
          </p:cNvSpPr>
          <p:nvPr/>
        </p:nvSpPr>
        <p:spPr>
          <a:xfrm>
            <a:off x="0" y="1828800"/>
            <a:ext cx="3528291" cy="24435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 smtClean="0">
                <a:solidFill>
                  <a:schemeClr val="bg2"/>
                </a:solidFill>
                <a:latin typeface="+mn-lt"/>
              </a:rPr>
              <a:t>Develop framework for aggregating data, performing </a:t>
            </a: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analytics and providing flexible reporting &amp; visualizations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3" name="Shape 139"/>
          <p:cNvSpPr txBox="1">
            <a:spLocks/>
          </p:cNvSpPr>
          <p:nvPr/>
        </p:nvSpPr>
        <p:spPr>
          <a:xfrm>
            <a:off x="3528291" y="171390"/>
            <a:ext cx="5688034" cy="48007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Improved functionality for obesity risk screening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Manage data 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for behavioral targets of obesity including eating and exercise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habits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Determination and tracking of Body Mass Index (BMI)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Population-level analysis &amp; distributions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Progress tracking of healthy weight targets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Leverage open source components &amp; maintain open development</a:t>
            </a:r>
            <a:endParaRPr lang="en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66662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8291" y="0"/>
            <a:ext cx="5615709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37"/>
          <p:cNvSpPr txBox="1">
            <a:spLocks noGrp="1"/>
          </p:cNvSpPr>
          <p:nvPr>
            <p:ph type="title"/>
          </p:nvPr>
        </p:nvSpPr>
        <p:spPr>
          <a:xfrm>
            <a:off x="1" y="600363"/>
            <a:ext cx="3528290" cy="10633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Implementation</a:t>
            </a:r>
            <a:br>
              <a:rPr lang="en" dirty="0" smtClean="0"/>
            </a:br>
            <a:r>
              <a:rPr lang="en" dirty="0" smtClean="0"/>
              <a:t>Features:</a:t>
            </a:r>
            <a:endParaRPr lang="en" dirty="0"/>
          </a:p>
        </p:txBody>
      </p:sp>
      <p:sp>
        <p:nvSpPr>
          <p:cNvPr id="12" name="Shape 138"/>
          <p:cNvSpPr txBox="1">
            <a:spLocks/>
          </p:cNvSpPr>
          <p:nvPr/>
        </p:nvSpPr>
        <p:spPr>
          <a:xfrm>
            <a:off x="0" y="2181817"/>
            <a:ext cx="3528291" cy="24435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Analytics &amp; Reporting </a:t>
            </a:r>
          </a:p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Application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8292" y="475847"/>
            <a:ext cx="5615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 smtClean="0">
                <a:solidFill>
                  <a:schemeClr val="bg1"/>
                </a:solidFill>
              </a:rPr>
              <a:t>Data accessible to patient-facing, </a:t>
            </a:r>
            <a:r>
              <a:rPr lang="en" sz="1600" dirty="0">
                <a:solidFill>
                  <a:schemeClr val="bg1"/>
                </a:solidFill>
              </a:rPr>
              <a:t>physician-facing and care manager </a:t>
            </a:r>
            <a:r>
              <a:rPr lang="en" sz="1600" dirty="0" smtClean="0">
                <a:solidFill>
                  <a:schemeClr val="bg1"/>
                </a:solidFill>
              </a:rPr>
              <a:t>applications</a:t>
            </a: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 smtClean="0">
                <a:solidFill>
                  <a:schemeClr val="bg1"/>
                </a:solidFill>
              </a:rPr>
              <a:t>Leverages FHIR server</a:t>
            </a: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 smtClean="0">
                <a:solidFill>
                  <a:schemeClr val="bg1"/>
                </a:solidFill>
              </a:rPr>
              <a:t>Flexible data aggregation by fields</a:t>
            </a: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 smtClean="0">
                <a:solidFill>
                  <a:schemeClr val="bg1"/>
                </a:solidFill>
              </a:rPr>
              <a:t>Graphical </a:t>
            </a:r>
            <a:r>
              <a:rPr lang="en" sz="1600" dirty="0">
                <a:solidFill>
                  <a:schemeClr val="bg1"/>
                </a:solidFill>
              </a:rPr>
              <a:t>User Interface (GUI) allows for selection of key </a:t>
            </a:r>
            <a:r>
              <a:rPr lang="en" sz="1600" dirty="0" smtClean="0">
                <a:solidFill>
                  <a:schemeClr val="bg1"/>
                </a:solidFill>
              </a:rPr>
              <a:t>features</a:t>
            </a: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Visualizations for weight-associated </a:t>
            </a:r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Secured </a:t>
            </a:r>
            <a:r>
              <a:rPr lang="en-US" sz="1600" dirty="0">
                <a:solidFill>
                  <a:schemeClr val="bg1"/>
                </a:solidFill>
              </a:rPr>
              <a:t>data access (identified &amp; </a:t>
            </a:r>
            <a:r>
              <a:rPr lang="en-US" sz="1600" dirty="0" smtClean="0">
                <a:solidFill>
                  <a:schemeClr val="bg1"/>
                </a:solidFill>
              </a:rPr>
              <a:t>de-identified)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Integration </a:t>
            </a:r>
            <a:r>
              <a:rPr lang="en-US" sz="1600" dirty="0">
                <a:solidFill>
                  <a:schemeClr val="bg1"/>
                </a:solidFill>
              </a:rPr>
              <a:t>into electronic health records and operable according to health industry standards (HL7/IHE)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2720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8291" y="0"/>
            <a:ext cx="5615709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37"/>
          <p:cNvSpPr txBox="1">
            <a:spLocks noGrp="1"/>
          </p:cNvSpPr>
          <p:nvPr>
            <p:ph type="title"/>
          </p:nvPr>
        </p:nvSpPr>
        <p:spPr>
          <a:xfrm>
            <a:off x="1" y="600363"/>
            <a:ext cx="3528290" cy="10633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Useability:</a:t>
            </a:r>
            <a:endParaRPr lang="en" dirty="0"/>
          </a:p>
        </p:txBody>
      </p:sp>
      <p:sp>
        <p:nvSpPr>
          <p:cNvPr id="12" name="Shape 138"/>
          <p:cNvSpPr txBox="1">
            <a:spLocks/>
          </p:cNvSpPr>
          <p:nvPr/>
        </p:nvSpPr>
        <p:spPr>
          <a:xfrm>
            <a:off x="0" y="2181817"/>
            <a:ext cx="3528291" cy="24435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Analytics &amp; Reporting </a:t>
            </a:r>
          </a:p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Application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8291" y="180284"/>
            <a:ext cx="56157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bg1"/>
                </a:solidFill>
              </a:rPr>
              <a:t>Web </a:t>
            </a:r>
            <a:r>
              <a:rPr lang="en" sz="1600" dirty="0" smtClean="0">
                <a:solidFill>
                  <a:schemeClr val="bg1"/>
                </a:solidFill>
              </a:rPr>
              <a:t>implementation assessible to other apps</a:t>
            </a:r>
          </a:p>
          <a:p>
            <a:pPr marL="914400" lvl="4" indent="-230188">
              <a:tabLst>
                <a:tab pos="914400" algn="l"/>
              </a:tabLst>
            </a:pPr>
            <a:r>
              <a:rPr lang="en" sz="1600" dirty="0" smtClean="0">
                <a:solidFill>
                  <a:schemeClr val="bg1"/>
                </a:solidFill>
              </a:rPr>
              <a:t>Secured single </a:t>
            </a:r>
            <a:r>
              <a:rPr lang="en" sz="1600" dirty="0">
                <a:solidFill>
                  <a:schemeClr val="bg1"/>
                </a:solidFill>
              </a:rPr>
              <a:t>log-in </a:t>
            </a:r>
            <a:endParaRPr lang="en" sz="1600" dirty="0" smtClean="0">
              <a:solidFill>
                <a:schemeClr val="bg1"/>
              </a:solidFill>
            </a:endParaRPr>
          </a:p>
          <a:p>
            <a:pPr marL="914400" lvl="4" indent="-230188"/>
            <a:r>
              <a:rPr lang="en" sz="1600" dirty="0" smtClean="0">
                <a:solidFill>
                  <a:schemeClr val="bg1"/>
                </a:solidFill>
              </a:rPr>
              <a:t>Data </a:t>
            </a:r>
            <a:r>
              <a:rPr lang="en" sz="1600" dirty="0">
                <a:solidFill>
                  <a:schemeClr val="bg1"/>
                </a:solidFill>
              </a:rPr>
              <a:t>sharing </a:t>
            </a:r>
            <a:r>
              <a:rPr lang="en" sz="1600" dirty="0" smtClean="0">
                <a:solidFill>
                  <a:schemeClr val="bg1"/>
                </a:solidFill>
              </a:rPr>
              <a:t>&amp; analytics integration</a:t>
            </a:r>
          </a:p>
          <a:p>
            <a:pPr marL="228600" lvl="4"/>
            <a:endParaRPr lang="en" sz="1600" dirty="0" smtClean="0">
              <a:solidFill>
                <a:schemeClr val="bg1"/>
              </a:solidFill>
            </a:endParaRPr>
          </a:p>
          <a:p>
            <a:pPr marL="228600" lvl="4"/>
            <a:endParaRPr lang="en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bg1"/>
                </a:solidFill>
              </a:rPr>
              <a:t>GUI for </a:t>
            </a:r>
            <a:r>
              <a:rPr lang="en" sz="1600" dirty="0" smtClean="0">
                <a:solidFill>
                  <a:schemeClr val="bg1"/>
                </a:solidFill>
              </a:rPr>
              <a:t>generating analysis &amp; reports</a:t>
            </a:r>
            <a:endParaRPr lang="en" sz="1600" dirty="0">
              <a:solidFill>
                <a:schemeClr val="bg1"/>
              </a:solidFill>
            </a:endParaRPr>
          </a:p>
          <a:p>
            <a:pPr marL="914400" lvl="1" indent="-228600"/>
            <a:r>
              <a:rPr lang="en" sz="1600" dirty="0" smtClean="0">
                <a:solidFill>
                  <a:schemeClr val="bg1"/>
                </a:solidFill>
              </a:rPr>
              <a:t>Data selection &amp; grouping</a:t>
            </a:r>
            <a:endParaRPr lang="en" sz="1600" dirty="0">
              <a:solidFill>
                <a:schemeClr val="bg1"/>
              </a:solidFill>
            </a:endParaRPr>
          </a:p>
          <a:p>
            <a:pPr marL="914400" lvl="1" indent="-228600"/>
            <a:r>
              <a:rPr lang="en" sz="1600" dirty="0" smtClean="0">
                <a:solidFill>
                  <a:schemeClr val="bg1"/>
                </a:solidFill>
              </a:rPr>
              <a:t>Intuitive </a:t>
            </a:r>
            <a:r>
              <a:rPr lang="en" sz="1600" dirty="0">
                <a:solidFill>
                  <a:schemeClr val="bg1"/>
                </a:solidFill>
              </a:rPr>
              <a:t>database </a:t>
            </a:r>
            <a:r>
              <a:rPr lang="en" sz="1600" dirty="0" smtClean="0">
                <a:solidFill>
                  <a:schemeClr val="bg1"/>
                </a:solidFill>
              </a:rPr>
              <a:t>queries</a:t>
            </a:r>
          </a:p>
          <a:p>
            <a:pPr marL="914400" lvl="1" indent="-228600"/>
            <a:endParaRPr lang="en" sz="1600" dirty="0" smtClean="0">
              <a:solidFill>
                <a:schemeClr val="bg1"/>
              </a:solidFill>
            </a:endParaRPr>
          </a:p>
          <a:p>
            <a:pPr marL="914400" lvl="1" indent="-228600"/>
            <a:endParaRPr lang="en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 smtClean="0">
                <a:solidFill>
                  <a:schemeClr val="bg1"/>
                </a:solidFill>
              </a:rPr>
              <a:t>Visualization tools</a:t>
            </a:r>
          </a:p>
          <a:p>
            <a:pPr marL="914400" lvl="0" indent="-230188"/>
            <a:r>
              <a:rPr lang="en" sz="1600" dirty="0" smtClean="0">
                <a:solidFill>
                  <a:schemeClr val="bg1"/>
                </a:solidFill>
              </a:rPr>
              <a:t>User-configurable graphing features</a:t>
            </a:r>
          </a:p>
          <a:p>
            <a:pPr marL="914400" lvl="0" indent="-230188"/>
            <a:r>
              <a:rPr lang="en" sz="1600" dirty="0" smtClean="0">
                <a:solidFill>
                  <a:schemeClr val="bg1"/>
                </a:solidFill>
              </a:rPr>
              <a:t>Retrieve records </a:t>
            </a:r>
            <a:r>
              <a:rPr lang="en" sz="1600" dirty="0">
                <a:solidFill>
                  <a:schemeClr val="bg1"/>
                </a:solidFill>
              </a:rPr>
              <a:t>in manageable </a:t>
            </a:r>
            <a:r>
              <a:rPr lang="en" sz="1600" dirty="0" smtClean="0">
                <a:solidFill>
                  <a:schemeClr val="bg1"/>
                </a:solidFill>
              </a:rPr>
              <a:t>format</a:t>
            </a:r>
          </a:p>
          <a:p>
            <a:pPr marL="914400" lvl="1" indent="-228600"/>
            <a:endParaRPr lang="en" sz="1600" dirty="0" smtClean="0">
              <a:solidFill>
                <a:schemeClr val="bg1"/>
              </a:solidFill>
            </a:endParaRPr>
          </a:p>
          <a:p>
            <a:pPr marL="914400" lvl="1" indent="-228600"/>
            <a:endParaRPr lang="en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r>
              <a:rPr lang="en" sz="1600" dirty="0" smtClean="0">
                <a:solidFill>
                  <a:schemeClr val="bg1"/>
                </a:solidFill>
              </a:rPr>
              <a:t>Exporting </a:t>
            </a:r>
            <a:r>
              <a:rPr lang="en" sz="1600" dirty="0">
                <a:solidFill>
                  <a:schemeClr val="bg1"/>
                </a:solidFill>
              </a:rPr>
              <a:t>functions</a:t>
            </a:r>
          </a:p>
          <a:p>
            <a:pPr marL="914400" lvl="1" indent="-230188"/>
            <a:r>
              <a:rPr lang="en" sz="1600" dirty="0" smtClean="0">
                <a:solidFill>
                  <a:schemeClr val="bg1"/>
                </a:solidFill>
              </a:rPr>
              <a:t>Common format output for </a:t>
            </a:r>
            <a:r>
              <a:rPr lang="en" sz="1600" dirty="0">
                <a:solidFill>
                  <a:schemeClr val="bg1"/>
                </a:solidFill>
              </a:rPr>
              <a:t>export to other systems (.xml, .csv)</a:t>
            </a:r>
          </a:p>
          <a:p>
            <a:pPr marL="914400" lvl="1" indent="-230188"/>
            <a:r>
              <a:rPr lang="en" sz="1600" dirty="0">
                <a:solidFill>
                  <a:schemeClr val="bg1"/>
                </a:solidFill>
              </a:rPr>
              <a:t>Creation of .pdf reports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1942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44149" y="836070"/>
            <a:ext cx="235760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Team-Too</a:t>
            </a:r>
            <a:endParaRPr lang="en" dirty="0"/>
          </a:p>
        </p:txBody>
      </p:sp>
      <p:sp>
        <p:nvSpPr>
          <p:cNvPr id="186" name="Shape 186"/>
          <p:cNvSpPr txBox="1">
            <a:spLocks noGrp="1"/>
          </p:cNvSpPr>
          <p:nvPr>
            <p:ph type="body" idx="4294967295"/>
          </p:nvPr>
        </p:nvSpPr>
        <p:spPr>
          <a:xfrm>
            <a:off x="3644137" y="836070"/>
            <a:ext cx="2357620" cy="3352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Project Manager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Developer</a:t>
            </a:r>
            <a:endParaRPr lang="en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44137" y="1171349"/>
            <a:ext cx="2357608" cy="7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644125" y="1665099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Data analysis &amp; reporting</a:t>
            </a:r>
            <a:endParaRPr lang="en-US" sz="11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4125" y="1193209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Daniel Hegberg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8942" y="2297449"/>
            <a:ext cx="235760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9" name="Shape 186"/>
          <p:cNvSpPr txBox="1">
            <a:spLocks/>
          </p:cNvSpPr>
          <p:nvPr/>
        </p:nvSpPr>
        <p:spPr>
          <a:xfrm>
            <a:off x="1248930" y="2297449"/>
            <a:ext cx="2357620" cy="33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Frontend Developer</a:t>
            </a:r>
            <a:endParaRPr lang="en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48930" y="2632728"/>
            <a:ext cx="2357608" cy="7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1248918" y="3130199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User Interface Design</a:t>
            </a:r>
            <a:endParaRPr lang="en-US" sz="1100" b="1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51352" y="2663203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David Bailey</a:t>
            </a:r>
            <a:endParaRPr lang="en-US" sz="11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1768" y="2312149"/>
            <a:ext cx="235760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Shape 186"/>
          <p:cNvSpPr txBox="1">
            <a:spLocks/>
          </p:cNvSpPr>
          <p:nvPr/>
        </p:nvSpPr>
        <p:spPr>
          <a:xfrm>
            <a:off x="6001756" y="2312149"/>
            <a:ext cx="2357620" cy="33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Backend Developer</a:t>
            </a:r>
            <a:endParaRPr lang="en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01756" y="2647428"/>
            <a:ext cx="2357608" cy="7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5990087" y="3142403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Report generation</a:t>
            </a:r>
            <a:endParaRPr lang="en-US" sz="1100" b="1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01744" y="2715129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David Stevens</a:t>
            </a:r>
            <a:endParaRPr lang="en-US" sz="11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83122" y="3772318"/>
            <a:ext cx="235760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9" name="Shape 186"/>
          <p:cNvSpPr txBox="1">
            <a:spLocks/>
          </p:cNvSpPr>
          <p:nvPr/>
        </p:nvSpPr>
        <p:spPr>
          <a:xfrm>
            <a:off x="5083110" y="3772318"/>
            <a:ext cx="2357620" cy="33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Analytics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Developer</a:t>
            </a:r>
            <a:endParaRPr lang="en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83110" y="4107597"/>
            <a:ext cx="2357608" cy="7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1" name="Rectangle 70"/>
          <p:cNvSpPr/>
          <p:nvPr/>
        </p:nvSpPr>
        <p:spPr>
          <a:xfrm>
            <a:off x="5075935" y="4583488"/>
            <a:ext cx="23647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Analytical methodology</a:t>
            </a:r>
            <a:endParaRPr lang="en-US" sz="1100" b="1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83098" y="4175298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Brandon Duck</a:t>
            </a:r>
            <a:endParaRPr lang="en-US" sz="11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46441" y="3772318"/>
            <a:ext cx="235760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Shape 186"/>
          <p:cNvSpPr txBox="1">
            <a:spLocks/>
          </p:cNvSpPr>
          <p:nvPr/>
        </p:nvSpPr>
        <p:spPr>
          <a:xfrm>
            <a:off x="2346429" y="3772318"/>
            <a:ext cx="2357620" cy="335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Quality Assurance</a:t>
            </a: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" sz="1100" dirty="0" smtClean="0">
                <a:solidFill>
                  <a:schemeClr val="bg1"/>
                </a:solidFill>
                <a:latin typeface="+mn-lt"/>
              </a:rPr>
              <a:t>Team </a:t>
            </a:r>
            <a:r>
              <a:rPr lang="en-US" sz="1100" dirty="0">
                <a:solidFill>
                  <a:schemeClr val="bg1"/>
                </a:solidFill>
              </a:rPr>
              <a:t>Liaison</a:t>
            </a:r>
            <a:endParaRPr lang="en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46429" y="4107597"/>
            <a:ext cx="2357608" cy="7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2346417" y="4583488"/>
            <a:ext cx="23647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latin typeface="+mn-lt"/>
              </a:rPr>
              <a:t>Research &amp; Testing</a:t>
            </a:r>
            <a:endParaRPr lang="en-US" sz="1100" b="1" dirty="0">
              <a:latin typeface="+mn-l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46417" y="4175298"/>
            <a:ext cx="235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Kirk Pastorian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8291" y="0"/>
            <a:ext cx="5615709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37"/>
          <p:cNvSpPr txBox="1">
            <a:spLocks noGrp="1"/>
          </p:cNvSpPr>
          <p:nvPr>
            <p:ph type="title"/>
          </p:nvPr>
        </p:nvSpPr>
        <p:spPr>
          <a:xfrm>
            <a:off x="1" y="0"/>
            <a:ext cx="3528290" cy="6569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Tools:</a:t>
            </a:r>
            <a:endParaRPr lang="en" dirty="0"/>
          </a:p>
        </p:txBody>
      </p:sp>
      <p:sp>
        <p:nvSpPr>
          <p:cNvPr id="12" name="Shape 138"/>
          <p:cNvSpPr txBox="1">
            <a:spLocks/>
          </p:cNvSpPr>
          <p:nvPr/>
        </p:nvSpPr>
        <p:spPr>
          <a:xfrm>
            <a:off x="0" y="3830702"/>
            <a:ext cx="3528291" cy="7738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Backend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8292" y="3015057"/>
            <a:ext cx="561570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bg1"/>
                </a:solidFill>
              </a:rPr>
              <a:t>Fast Healthcare Interoperability Resources (FHIR) </a:t>
            </a:r>
            <a:r>
              <a:rPr lang="en" sz="2400" dirty="0" smtClean="0">
                <a:solidFill>
                  <a:schemeClr val="bg1"/>
                </a:solidFill>
              </a:rPr>
              <a:t>server</a:t>
            </a:r>
          </a:p>
          <a:p>
            <a:pPr marL="1144588" lvl="1"/>
            <a:r>
              <a:rPr lang="en" sz="1600" dirty="0" smtClean="0">
                <a:solidFill>
                  <a:schemeClr val="bg1"/>
                </a:solidFill>
              </a:rPr>
              <a:t>Serves </a:t>
            </a:r>
            <a:r>
              <a:rPr lang="en" sz="1600" dirty="0">
                <a:solidFill>
                  <a:schemeClr val="bg1"/>
                </a:solidFill>
              </a:rPr>
              <a:t>a primary database resource for the application 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endParaRPr lang="en" sz="1600" dirty="0" smtClean="0">
              <a:solidFill>
                <a:schemeClr val="bg1"/>
              </a:solidFill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chemeClr val="bg1"/>
                </a:solidFill>
              </a:rPr>
              <a:t>SQL </a:t>
            </a:r>
            <a:r>
              <a:rPr lang="en" sz="2400" dirty="0">
                <a:solidFill>
                  <a:schemeClr val="bg1"/>
                </a:solidFill>
              </a:rPr>
              <a:t>Server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</p:txBody>
      </p:sp>
      <p:sp>
        <p:nvSpPr>
          <p:cNvPr id="6" name="Shape 138"/>
          <p:cNvSpPr txBox="1">
            <a:spLocks/>
          </p:cNvSpPr>
          <p:nvPr/>
        </p:nvSpPr>
        <p:spPr>
          <a:xfrm>
            <a:off x="0" y="1383878"/>
            <a:ext cx="3528291" cy="7738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Frontend</a:t>
            </a: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8292" y="852041"/>
            <a:ext cx="56157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bg1"/>
                </a:solidFill>
              </a:rPr>
              <a:t>Highcharts</a:t>
            </a:r>
          </a:p>
          <a:p>
            <a:pPr marL="1143000" lvl="2"/>
            <a:r>
              <a:rPr lang="en" sz="1600" dirty="0">
                <a:solidFill>
                  <a:schemeClr val="bg1"/>
                </a:solidFill>
              </a:rPr>
              <a:t>Javascript </a:t>
            </a:r>
            <a:r>
              <a:rPr lang="en" sz="1600" dirty="0" smtClean="0">
                <a:solidFill>
                  <a:schemeClr val="bg1"/>
                </a:solidFill>
              </a:rPr>
              <a:t>charts for </a:t>
            </a:r>
            <a:r>
              <a:rPr lang="en" sz="1600" dirty="0">
                <a:solidFill>
                  <a:schemeClr val="bg1"/>
                </a:solidFill>
              </a:rPr>
              <a:t>GUI</a:t>
            </a:r>
          </a:p>
          <a:p>
            <a:pPr marL="1143000" lvl="2"/>
            <a:r>
              <a:rPr lang="en" sz="1600" dirty="0">
                <a:solidFill>
                  <a:schemeClr val="bg1"/>
                </a:solidFill>
              </a:rPr>
              <a:t>Non-commercial licenses </a:t>
            </a:r>
            <a:r>
              <a:rPr lang="en" sz="1600" dirty="0" smtClean="0">
                <a:solidFill>
                  <a:schemeClr val="bg1"/>
                </a:solidFill>
              </a:rPr>
              <a:t>available</a:t>
            </a:r>
          </a:p>
          <a:p>
            <a:pPr marL="1143000" lvl="2"/>
            <a:endParaRPr lang="en" sz="1600" dirty="0">
              <a:solidFill>
                <a:schemeClr val="bg1"/>
              </a:solidFill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bg1"/>
                </a:solidFill>
              </a:rPr>
              <a:t>AngularJS</a:t>
            </a:r>
          </a:p>
          <a:p>
            <a:pPr marL="1143000" lvl="2"/>
            <a:r>
              <a:rPr lang="en" sz="1600" dirty="0">
                <a:solidFill>
                  <a:schemeClr val="bg1"/>
                </a:solidFill>
              </a:rPr>
              <a:t>Framework for </a:t>
            </a:r>
            <a:r>
              <a:rPr lang="en" sz="1600" dirty="0" smtClean="0">
                <a:solidFill>
                  <a:schemeClr val="bg1"/>
                </a:solidFill>
              </a:rPr>
              <a:t>client-side model-view &amp; controller </a:t>
            </a:r>
            <a:r>
              <a:rPr lang="en" sz="1600" dirty="0">
                <a:solidFill>
                  <a:schemeClr val="bg1"/>
                </a:solidFill>
              </a:rPr>
              <a:t>architecture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908" y="2226"/>
            <a:ext cx="5615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285750">
              <a:buFont typeface="Wingdings" panose="05000000000000000000" pitchFamily="2" charset="2"/>
              <a:buChar char="§"/>
            </a:pPr>
            <a:endParaRPr lang="en" sz="1600" dirty="0" smtClean="0">
              <a:solidFill>
                <a:schemeClr val="bg1"/>
              </a:solidFill>
            </a:endParaRP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chemeClr val="bg1"/>
                </a:solidFill>
              </a:rPr>
              <a:t>C#</a:t>
            </a:r>
            <a:endParaRPr lang="en" sz="2400" dirty="0">
              <a:solidFill>
                <a:schemeClr val="bg1"/>
              </a:solidFill>
            </a:endParaRPr>
          </a:p>
          <a:p>
            <a:pPr marL="5143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514350" lvl="0" indent="-285750">
              <a:buFont typeface="Wingdings" panose="05000000000000000000" pitchFamily="2" charset="2"/>
              <a:buChar char="§"/>
            </a:pPr>
            <a:endParaRPr lang="e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0429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449</Words>
  <Application>Microsoft Office PowerPoint</Application>
  <PresentationFormat>On-screen Show (16:9)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Roboto</vt:lpstr>
      <vt:lpstr>geometric</vt:lpstr>
      <vt:lpstr>Healthy Weight on FHIR CDC Analytics Reporting Application   Team-Too Deiverable 1: Topic Presentation </vt:lpstr>
      <vt:lpstr>Healthy Weight / Obesity Challenges</vt:lpstr>
      <vt:lpstr>Project Goal: Develop application to better understand  and prevent childhood obesity </vt:lpstr>
      <vt:lpstr>Team Focus: Data utilization and operability</vt:lpstr>
      <vt:lpstr>Proposed  Solution:</vt:lpstr>
      <vt:lpstr>Implementation Features:</vt:lpstr>
      <vt:lpstr>Useability:</vt:lpstr>
      <vt:lpstr>Team-Too</vt:lpstr>
      <vt:lpstr>Tools:</vt:lpstr>
      <vt:lpstr>Tools:</vt:lpstr>
      <vt:lpstr>PowerPoint Presentation</vt:lpstr>
      <vt:lpstr>Results!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Weight on FHIR CDC Analytics Reporting Application   Team-Too Deiverable 1: Topic Presentation</dc:title>
  <dc:creator>Kirk Pastorian</dc:creator>
  <cp:lastModifiedBy>Kirk Pastorian</cp:lastModifiedBy>
  <cp:revision>24</cp:revision>
  <dcterms:modified xsi:type="dcterms:W3CDTF">2016-02-22T21:04:37Z</dcterms:modified>
</cp:coreProperties>
</file>