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, Darren" initials="TD" lastIdx="4" clrIdx="0">
    <p:extLst>
      <p:ext uri="{19B8F6BF-5375-455C-9EA6-DF929625EA0E}">
        <p15:presenceInfo xmlns:p15="http://schemas.microsoft.com/office/powerpoint/2012/main" userId="S::rmjwtho@ucl.ac.uk::c63de0d5-9be2-4645-9847-54b9703d28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6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30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6BE377-8383-F444-AA9E-5F13B76842E3}"/>
              </a:ext>
            </a:extLst>
          </p:cNvPr>
          <p:cNvGrpSpPr/>
          <p:nvPr/>
        </p:nvGrpSpPr>
        <p:grpSpPr>
          <a:xfrm>
            <a:off x="871200" y="647469"/>
            <a:ext cx="5924830" cy="5951117"/>
            <a:chOff x="871200" y="647469"/>
            <a:chExt cx="5924830" cy="5951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B6DF51-07FC-B647-990C-A481817A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736" y="1235969"/>
              <a:ext cx="394494" cy="4389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F44AB1-DA9E-044E-B22A-A1EABFB496F0}"/>
                </a:ext>
              </a:extLst>
            </p:cNvPr>
            <p:cNvSpPr txBox="1"/>
            <p:nvPr/>
          </p:nvSpPr>
          <p:spPr>
            <a:xfrm>
              <a:off x="4449681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Medisoft EHRs for 31,151 eyes being treated with </a:t>
              </a:r>
              <a:r>
                <a:rPr lang="en-US" sz="1050" dirty="0" err="1">
                  <a:latin typeface="Courier" pitchFamily="2" charset="0"/>
                  <a:cs typeface="Arial" panose="020B0604020202020204" pitchFamily="34" charset="0"/>
                </a:rPr>
                <a:t>Eylea</a:t>
              </a:r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 for neovascular AMD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CA707C-C368-5047-A3F5-CB35E60780DF}"/>
                </a:ext>
              </a:extLst>
            </p:cNvPr>
            <p:cNvSpPr txBox="1"/>
            <p:nvPr/>
          </p:nvSpPr>
          <p:spPr>
            <a:xfrm>
              <a:off x="4449696" y="2385238"/>
              <a:ext cx="2039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Apply ABC trial eligibility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4A6F69-57CB-D34E-BB3C-7EE6420D91F4}"/>
                </a:ext>
              </a:extLst>
            </p:cNvPr>
            <p:cNvSpPr txBox="1"/>
            <p:nvPr/>
          </p:nvSpPr>
          <p:spPr>
            <a:xfrm>
              <a:off x="4449681" y="3265443"/>
              <a:ext cx="2039287" cy="415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Pool of potential synthetic controls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520AF59-4A31-B24F-99FA-262658B5A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200" y="1200408"/>
              <a:ext cx="475317" cy="51006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5BFD77-9C14-5C43-B3AD-265AFBF609EB}"/>
                </a:ext>
              </a:extLst>
            </p:cNvPr>
            <p:cNvSpPr txBox="1"/>
            <p:nvPr/>
          </p:nvSpPr>
          <p:spPr>
            <a:xfrm>
              <a:off x="871200" y="2384341"/>
              <a:ext cx="105141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Exclude SOC arm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E51805-C6F9-4748-BC41-CE5340772FC9}"/>
                </a:ext>
              </a:extLst>
            </p:cNvPr>
            <p:cNvSpPr txBox="1"/>
            <p:nvPr/>
          </p:nvSpPr>
          <p:spPr>
            <a:xfrm>
              <a:off x="1525080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randomized trial of 131 eyes randomly assigned to Avastin (n 65) or standard of care (n 66) arms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821AB-9A5A-524E-9BFD-0210EEC4C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598" y="1926408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E48AC30-AB83-EA42-8CC9-2D78CFE60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463" y="2581771"/>
              <a:ext cx="5662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4BB789-0222-BD45-AA90-D4AC6FB42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9322" y="2807580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77C13E1D-DBE1-3345-A2A7-5F26BF407D3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28308" y="3695137"/>
              <a:ext cx="1441020" cy="353829"/>
            </a:xfrm>
            <a:prstGeom prst="bentConnector3">
              <a:avLst>
                <a:gd name="adj1" fmla="val -2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DAA8C2-D983-9447-AC47-1ACB8E46A9F0}"/>
                </a:ext>
              </a:extLst>
            </p:cNvPr>
            <p:cNvSpPr txBox="1"/>
            <p:nvPr/>
          </p:nvSpPr>
          <p:spPr>
            <a:xfrm>
              <a:off x="1399011" y="4713614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NC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87E319-0213-354F-B313-71985518240E}"/>
                </a:ext>
              </a:extLst>
            </p:cNvPr>
            <p:cNvGrpSpPr/>
            <p:nvPr/>
          </p:nvGrpSpPr>
          <p:grpSpPr>
            <a:xfrm>
              <a:off x="2755951" y="6087386"/>
              <a:ext cx="2713369" cy="511200"/>
              <a:chOff x="2546707" y="5553157"/>
              <a:chExt cx="2713369" cy="5112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3684DE-3357-074B-BA86-AA881D94C637}"/>
                  </a:ext>
                </a:extLst>
              </p:cNvPr>
              <p:cNvSpPr txBox="1"/>
              <p:nvPr/>
            </p:nvSpPr>
            <p:spPr>
              <a:xfrm>
                <a:off x="3220789" y="5681799"/>
                <a:ext cx="203928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Courier" pitchFamily="2" charset="0"/>
                    <a:cs typeface="Arial" panose="020B0604020202020204" pitchFamily="34" charset="0"/>
                  </a:rPr>
                  <a:t>EMULATED TARGET TRIALS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36CDB28-BFDC-9747-B4F5-F96BBB1DE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707" y="5553157"/>
                <a:ext cx="509956" cy="511200"/>
              </a:xfrm>
              <a:prstGeom prst="rect">
                <a:avLst/>
              </a:prstGeom>
            </p:spPr>
          </p:pic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DB42A3-0F8C-CA40-BA2E-E958F8A005BF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843652" y="4967530"/>
              <a:ext cx="1" cy="330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3BCC1A-F6B3-024E-AF29-9D1DF3D44D0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6177326" y="4972952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FC82AF-1C24-214D-82E7-5216A41B0201}"/>
                </a:ext>
              </a:extLst>
            </p:cNvPr>
            <p:cNvSpPr txBox="1"/>
            <p:nvPr/>
          </p:nvSpPr>
          <p:spPr>
            <a:xfrm>
              <a:off x="1525079" y="3265443"/>
              <a:ext cx="2039287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Avastin arm (n 65)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BDBFEC-9450-D543-94C3-044EBD173AE0}"/>
                </a:ext>
              </a:extLst>
            </p:cNvPr>
            <p:cNvSpPr txBox="1"/>
            <p:nvPr/>
          </p:nvSpPr>
          <p:spPr>
            <a:xfrm>
              <a:off x="2845718" y="4720453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IPTW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F94F9-7E17-DC43-8B3E-2F6B13690CC6}"/>
                </a:ext>
              </a:extLst>
            </p:cNvPr>
            <p:cNvSpPr txBox="1"/>
            <p:nvPr/>
          </p:nvSpPr>
          <p:spPr>
            <a:xfrm>
              <a:off x="4292425" y="4711181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92E5A8-5D12-2B44-9F1F-8A8E591AD510}"/>
                </a:ext>
              </a:extLst>
            </p:cNvPr>
            <p:cNvSpPr txBox="1"/>
            <p:nvPr/>
          </p:nvSpPr>
          <p:spPr>
            <a:xfrm>
              <a:off x="5732685" y="4719036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PSM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D0A70A-E9C7-1F40-B9D7-9240B27E1728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08" y="4035800"/>
              <a:ext cx="0" cy="325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73C36DD-1E73-B746-85CB-D962E8D9A23C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4737066" y="4965097"/>
              <a:ext cx="5127" cy="341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205053D-3069-0F43-A5B4-E14CE12BB92C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2544723" y="1913217"/>
              <a:ext cx="0" cy="1352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910209-73C7-E541-ACD2-842EFF143AEF}"/>
                </a:ext>
              </a:extLst>
            </p:cNvPr>
            <p:cNvGrpSpPr/>
            <p:nvPr/>
          </p:nvGrpSpPr>
          <p:grpSpPr>
            <a:xfrm>
              <a:off x="2674436" y="5570718"/>
              <a:ext cx="1237410" cy="488598"/>
              <a:chOff x="2628130" y="6482755"/>
              <a:chExt cx="2901705" cy="10996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E26DB44-F1FF-B149-83FD-3EDC837DF57B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815F4C0-5419-DC4B-B732-DBAD3D0666F3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9F527C8-2CDD-8E42-A807-D4074C10F0A4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2B7F792-49BC-CD4C-AF9E-72D27BD6DBF9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30BB2659-DE95-B346-9A36-4E3574DA077A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urved Connector 68">
                  <a:extLst>
                    <a:ext uri="{FF2B5EF4-FFF2-40B4-BE49-F238E27FC236}">
                      <a16:creationId xmlns:a16="http://schemas.microsoft.com/office/drawing/2014/main" id="{BEB9A96C-C22F-F94A-9EA2-277E4B4E7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D4BF2D-446A-DF4B-B337-C9B5E6F29AA6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BE8590AB-E049-8847-88BB-E3396C2F9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AA0DDF1-69BB-B348-B1ED-FD18E860CA38}"/>
                    </a:ext>
                  </a:extLst>
                </p:cNvPr>
                <p:cNvCxnSpPr>
                  <a:cxnSpLocks/>
                  <a:stCxn id="64" idx="3"/>
                  <a:endCxn id="65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FD9A14B-873E-4649-8867-8BADC223A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84363144-B981-B54B-84A9-0AD768F90F3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3104509" y="3121155"/>
              <a:ext cx="368026" cy="14875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10A9CD-FC45-FA42-A54F-439BC8D93EF0}"/>
                </a:ext>
              </a:extLst>
            </p:cNvPr>
            <p:cNvCxnSpPr/>
            <p:nvPr/>
          </p:nvCxnSpPr>
          <p:spPr>
            <a:xfrm>
              <a:off x="1843652" y="4391747"/>
              <a:ext cx="4333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DADADC2-26A7-4345-B4EA-2DABA552D56C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843652" y="4391747"/>
              <a:ext cx="0" cy="321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EFA4286-9527-7541-8660-193B094C6042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979357"/>
              <a:ext cx="1837" cy="310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BF89BAF-301B-B147-A5ED-BB28686FC5E0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4737066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09A489B-BA55-184D-A7DA-785F17260CFA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6177326" y="4391747"/>
              <a:ext cx="6446" cy="327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373CCF-A4DA-C144-AFF4-2C9A542203F8}"/>
                </a:ext>
              </a:extLst>
            </p:cNvPr>
            <p:cNvSpPr txBox="1"/>
            <p:nvPr/>
          </p:nvSpPr>
          <p:spPr>
            <a:xfrm>
              <a:off x="4449678" y="647469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SYNTHETIC ARM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4E13D7-B625-E84D-BDE3-A0C1A1A4BB73}"/>
                </a:ext>
              </a:extLst>
            </p:cNvPr>
            <p:cNvSpPr txBox="1"/>
            <p:nvPr/>
          </p:nvSpPr>
          <p:spPr>
            <a:xfrm>
              <a:off x="1525078" y="65361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TRIAL ARM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35022E-70C8-2343-827C-5C959DD50BF3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0174521-BF91-E940-BFFD-51A4F7D516A2}"/>
                </a:ext>
              </a:extLst>
            </p:cNvPr>
            <p:cNvGrpSpPr/>
            <p:nvPr/>
          </p:nvGrpSpPr>
          <p:grpSpPr>
            <a:xfrm>
              <a:off x="4134778" y="5550237"/>
              <a:ext cx="1237410" cy="488598"/>
              <a:chOff x="2628130" y="6482755"/>
              <a:chExt cx="2901705" cy="1099615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8399DD4-FC1C-6C4D-9163-69CAC9435E75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423560E-E56D-C244-BDD9-42A4F169974F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7136917-1FFB-1B48-9FFC-22B8680A8E6A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5A24E1D-B805-2146-B6F9-9596385E3335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ED94FE77-3995-904A-A240-0F21CE22B3C2}"/>
                    </a:ext>
                  </a:extLst>
                </p:cNvPr>
                <p:cNvCxnSpPr>
                  <a:cxnSpLocks/>
                  <a:stCxn id="115" idx="3"/>
                  <a:endCxn id="116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urved Connector 118">
                  <a:extLst>
                    <a:ext uri="{FF2B5EF4-FFF2-40B4-BE49-F238E27FC236}">
                      <a16:creationId xmlns:a16="http://schemas.microsoft.com/office/drawing/2014/main" id="{04DD6110-EC54-9048-B9C3-A7DB6E621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117F8C5E-BD97-054C-87B2-37E1E02655CB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29E3D7DE-A354-C542-A017-196190347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033B1A-FA9C-5047-AA00-2903FE76B3E9}"/>
                    </a:ext>
                  </a:extLst>
                </p:cNvPr>
                <p:cNvCxnSpPr>
                  <a:cxnSpLocks/>
                  <a:stCxn id="116" idx="3"/>
                  <a:endCxn id="117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17F4013-76E4-2B4B-A94B-AA13EAAA3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9B43847-8246-5C42-B837-E57E2903796D}"/>
                </a:ext>
              </a:extLst>
            </p:cNvPr>
            <p:cNvGrpSpPr/>
            <p:nvPr/>
          </p:nvGrpSpPr>
          <p:grpSpPr>
            <a:xfrm>
              <a:off x="5558620" y="5522449"/>
              <a:ext cx="1237410" cy="488598"/>
              <a:chOff x="2628130" y="6482755"/>
              <a:chExt cx="2901705" cy="1099615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579A88D-AAB8-8D4D-8EDA-F69AACE83CCD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40B43AF-FAF0-FE49-88E7-16D05B4A0AFC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A39F6D4-DBD0-5A4E-A856-967DB31B113B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CC7C9D4-18DC-A84D-82E3-7E95A55B4C77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03D36E52-9303-DA43-B19D-17456A9E63D2}"/>
                    </a:ext>
                  </a:extLst>
                </p:cNvPr>
                <p:cNvCxnSpPr>
                  <a:cxnSpLocks/>
                  <a:stCxn id="126" idx="3"/>
                  <a:endCxn id="127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urved Connector 129">
                  <a:extLst>
                    <a:ext uri="{FF2B5EF4-FFF2-40B4-BE49-F238E27FC236}">
                      <a16:creationId xmlns:a16="http://schemas.microsoft.com/office/drawing/2014/main" id="{99E258C5-7795-E347-A367-9B7BC87DD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A5E12A3-29A1-2B4D-A3EC-48F9D244B6F4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EACC86B2-C93A-E545-A5E2-A0068254F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C96BF8E-0054-A444-9621-CA8D3E728E96}"/>
                    </a:ext>
                  </a:extLst>
                </p:cNvPr>
                <p:cNvCxnSpPr>
                  <a:cxnSpLocks/>
                  <a:stCxn id="127" idx="3"/>
                  <a:endCxn id="128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31A3CF0-008A-B441-866D-1315E58E0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F43DB9-E28F-8942-A4E5-189A0A0E92E9}"/>
                </a:ext>
              </a:extLst>
            </p:cNvPr>
            <p:cNvGrpSpPr/>
            <p:nvPr/>
          </p:nvGrpSpPr>
          <p:grpSpPr>
            <a:xfrm>
              <a:off x="1229566" y="5579304"/>
              <a:ext cx="1237410" cy="488598"/>
              <a:chOff x="2628130" y="6482755"/>
              <a:chExt cx="2901705" cy="10996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1045576-E3C1-3B41-947C-FD3862DB23A0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BA66B589-B7E9-5B43-9DD1-25641196D6BC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6E29BE8-B188-4C4D-B388-8D3DD9EFB405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16474AA-2D8C-B04C-983D-D79B27763BD7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069D663-6795-2E42-881E-0D4CEBDC78FD}"/>
                    </a:ext>
                  </a:extLst>
                </p:cNvPr>
                <p:cNvCxnSpPr>
                  <a:cxnSpLocks/>
                  <a:stCxn id="137" idx="3"/>
                  <a:endCxn id="138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urved Connector 140">
                  <a:extLst>
                    <a:ext uri="{FF2B5EF4-FFF2-40B4-BE49-F238E27FC236}">
                      <a16:creationId xmlns:a16="http://schemas.microsoft.com/office/drawing/2014/main" id="{144988B5-8935-1E4A-BF2C-F5F5F3455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75F5C39-C943-8F47-BF91-65820060946F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2C4923F5-2E01-3E42-8201-4EF7916B4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7DEF31EE-685F-2943-84BA-411F7AF042F6}"/>
                    </a:ext>
                  </a:extLst>
                </p:cNvPr>
                <p:cNvCxnSpPr>
                  <a:cxnSpLocks/>
                  <a:stCxn id="138" idx="3"/>
                  <a:endCxn id="139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8E688B6-58C0-A94B-8521-D490C6A35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20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A7087C-F9DA-5248-ACAF-5CACEC6FDBCD}"/>
              </a:ext>
            </a:extLst>
          </p:cNvPr>
          <p:cNvGrpSpPr/>
          <p:nvPr/>
        </p:nvGrpSpPr>
        <p:grpSpPr>
          <a:xfrm>
            <a:off x="871200" y="647469"/>
            <a:ext cx="5924830" cy="6916683"/>
            <a:chOff x="871200" y="647469"/>
            <a:chExt cx="5924830" cy="6916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328638-0F7D-484C-94F8-9993DB04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736" y="1235969"/>
              <a:ext cx="394494" cy="4389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C74DBB-F593-FB40-907D-44CC589ED5F5}"/>
                </a:ext>
              </a:extLst>
            </p:cNvPr>
            <p:cNvSpPr txBox="1"/>
            <p:nvPr/>
          </p:nvSpPr>
          <p:spPr>
            <a:xfrm>
              <a:off x="4449681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Medisoft EHRs for 31,151 eyes being treated with </a:t>
              </a:r>
              <a:r>
                <a:rPr lang="en-US" sz="1050" dirty="0" err="1">
                  <a:latin typeface="Courier" pitchFamily="2" charset="0"/>
                  <a:cs typeface="Arial" panose="020B0604020202020204" pitchFamily="34" charset="0"/>
                </a:rPr>
                <a:t>Eylea</a:t>
              </a:r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 for neovascular AMD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27287-BD83-6C4E-8F41-1716455DA5E9}"/>
                </a:ext>
              </a:extLst>
            </p:cNvPr>
            <p:cNvSpPr txBox="1"/>
            <p:nvPr/>
          </p:nvSpPr>
          <p:spPr>
            <a:xfrm>
              <a:off x="4449696" y="2385238"/>
              <a:ext cx="2039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Apply ABC trial eligibility criteria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D2EE89-7976-0144-ACD2-BEA446953809}"/>
                </a:ext>
              </a:extLst>
            </p:cNvPr>
            <p:cNvSpPr txBox="1"/>
            <p:nvPr/>
          </p:nvSpPr>
          <p:spPr>
            <a:xfrm>
              <a:off x="4449681" y="3265443"/>
              <a:ext cx="2039287" cy="415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Pool of potential synthetic controls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E6A64B-2480-2140-9CE5-CD9E0211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200" y="1200408"/>
              <a:ext cx="475317" cy="51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AA259-C608-374B-9232-7C9FE2C54BEE}"/>
                </a:ext>
              </a:extLst>
            </p:cNvPr>
            <p:cNvSpPr txBox="1"/>
            <p:nvPr/>
          </p:nvSpPr>
          <p:spPr>
            <a:xfrm>
              <a:off x="871200" y="2384341"/>
              <a:ext cx="105141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Exclude SOC arm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95A996-7322-C045-905B-4DA965DABF48}"/>
                </a:ext>
              </a:extLst>
            </p:cNvPr>
            <p:cNvSpPr txBox="1"/>
            <p:nvPr/>
          </p:nvSpPr>
          <p:spPr>
            <a:xfrm>
              <a:off x="1525080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randomized trial of 131 eyes randomly assigned to Avastin (n 65) or standard of care (n 66) arms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DE55A5-FFE3-8749-A40A-8A4B5BEF9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598" y="1926408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67CD70-3EFF-7745-9B9B-27F20D446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463" y="2581771"/>
              <a:ext cx="5662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4C8AC-2464-EA4A-A8EA-370E0EE46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9322" y="2807580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969DCB4F-DBB3-2440-8983-3CD990B398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28308" y="3695137"/>
              <a:ext cx="1441020" cy="353829"/>
            </a:xfrm>
            <a:prstGeom prst="bentConnector3">
              <a:avLst>
                <a:gd name="adj1" fmla="val -2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635F33-62E4-094F-9E7B-ECC05AA10027}"/>
                </a:ext>
              </a:extLst>
            </p:cNvPr>
            <p:cNvSpPr txBox="1"/>
            <p:nvPr/>
          </p:nvSpPr>
          <p:spPr>
            <a:xfrm>
              <a:off x="1399011" y="4713614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NC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D8C082-10C4-254A-87F4-1AA889FAB049}"/>
                </a:ext>
              </a:extLst>
            </p:cNvPr>
            <p:cNvGrpSpPr/>
            <p:nvPr/>
          </p:nvGrpSpPr>
          <p:grpSpPr>
            <a:xfrm>
              <a:off x="2755951" y="6087386"/>
              <a:ext cx="2713369" cy="511200"/>
              <a:chOff x="2546707" y="5553157"/>
              <a:chExt cx="2713369" cy="51120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6E8727-AF4C-B74E-980C-B7D39D7957A1}"/>
                  </a:ext>
                </a:extLst>
              </p:cNvPr>
              <p:cNvSpPr txBox="1"/>
              <p:nvPr/>
            </p:nvSpPr>
            <p:spPr>
              <a:xfrm>
                <a:off x="3220789" y="5681799"/>
                <a:ext cx="203928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Courier" pitchFamily="2" charset="0"/>
                    <a:cs typeface="Arial" panose="020B0604020202020204" pitchFamily="34" charset="0"/>
                  </a:rPr>
                  <a:t>EMULATED TARGET TRIALS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545D39D-D129-C845-B071-9664C3C91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707" y="5553157"/>
                <a:ext cx="509956" cy="511200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E0D3F4-D3DE-0E44-AF4D-955F4866284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843652" y="4967530"/>
              <a:ext cx="1" cy="330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6A3140-7ED3-F344-A932-57C81418613D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82" y="6621427"/>
              <a:ext cx="1" cy="32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E929A8-2420-9E42-8D47-5725CE6FEC2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6177326" y="4972952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2E743-D943-9D4C-84CE-A5BACBABE59E}"/>
                </a:ext>
              </a:extLst>
            </p:cNvPr>
            <p:cNvSpPr txBox="1"/>
            <p:nvPr/>
          </p:nvSpPr>
          <p:spPr>
            <a:xfrm>
              <a:off x="1525079" y="3265443"/>
              <a:ext cx="2039287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Avastin arm (n 65)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A7D311-24DE-F449-9446-DB8BF40BECA9}"/>
                </a:ext>
              </a:extLst>
            </p:cNvPr>
            <p:cNvSpPr txBox="1"/>
            <p:nvPr/>
          </p:nvSpPr>
          <p:spPr>
            <a:xfrm>
              <a:off x="1525078" y="731023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Binomial regression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78E22B-32F2-B845-9C38-4DABC2FEE61D}"/>
                </a:ext>
              </a:extLst>
            </p:cNvPr>
            <p:cNvSpPr txBox="1"/>
            <p:nvPr/>
          </p:nvSpPr>
          <p:spPr>
            <a:xfrm>
              <a:off x="4449677" y="731023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Time-to-event analysis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1628F5-FBEF-B74F-86D4-200D67CBCDD0}"/>
                </a:ext>
              </a:extLst>
            </p:cNvPr>
            <p:cNvSpPr txBox="1"/>
            <p:nvPr/>
          </p:nvSpPr>
          <p:spPr>
            <a:xfrm>
              <a:off x="2845718" y="4720453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IPTW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A54B32-870A-AA41-B446-68F07CA57D33}"/>
                </a:ext>
              </a:extLst>
            </p:cNvPr>
            <p:cNvSpPr txBox="1"/>
            <p:nvPr/>
          </p:nvSpPr>
          <p:spPr>
            <a:xfrm>
              <a:off x="4292425" y="4711181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7210A5-A904-9845-9836-B0A1C0DE5ED1}"/>
                </a:ext>
              </a:extLst>
            </p:cNvPr>
            <p:cNvSpPr txBox="1"/>
            <p:nvPr/>
          </p:nvSpPr>
          <p:spPr>
            <a:xfrm>
              <a:off x="5732685" y="4719036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PSM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82D77F-2A41-AD44-A447-48D7D8D8F7A0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08" y="4035800"/>
              <a:ext cx="0" cy="325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F588C9-870C-5E4B-A2BD-766A6AE181A5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4737066" y="4965097"/>
              <a:ext cx="5127" cy="341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18FBEA-0A10-B149-9DE6-0FDC29C300A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544723" y="1913217"/>
              <a:ext cx="0" cy="1352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A270F9-0C5C-4C4F-95F7-D5A04C82D736}"/>
                </a:ext>
              </a:extLst>
            </p:cNvPr>
            <p:cNvGrpSpPr/>
            <p:nvPr/>
          </p:nvGrpSpPr>
          <p:grpSpPr>
            <a:xfrm>
              <a:off x="2674436" y="5570718"/>
              <a:ext cx="1237410" cy="488598"/>
              <a:chOff x="2628130" y="6482755"/>
              <a:chExt cx="2901705" cy="109961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1F29895-3499-2E4B-9A47-5C76463571EE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402690A-C567-3540-B0B5-047BEEBC8700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3D5923C-176C-9F4A-A046-7F6EBC215617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3A0A87B-1BAB-EE43-8FD4-25C24E310CCD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AB9B086-B224-6241-A094-3410519BA061}"/>
                    </a:ext>
                  </a:extLst>
                </p:cNvPr>
                <p:cNvCxnSpPr>
                  <a:stCxn id="78" idx="3"/>
                  <a:endCxn id="7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urved Connector 81">
                  <a:extLst>
                    <a:ext uri="{FF2B5EF4-FFF2-40B4-BE49-F238E27FC236}">
                      <a16:creationId xmlns:a16="http://schemas.microsoft.com/office/drawing/2014/main" id="{809607C9-571D-CC44-A97D-5E4DD1EF0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24CBC51-351A-0442-B7C1-EF5645E3C385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2A35153-0A70-984D-850B-C3870103D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2BDF1F6-B413-314E-AF28-C55126BD46CA}"/>
                    </a:ext>
                  </a:extLst>
                </p:cNvPr>
                <p:cNvCxnSpPr>
                  <a:cxnSpLocks/>
                  <a:stCxn id="79" idx="3"/>
                  <a:endCxn id="8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DC50CCD-D5C4-D54C-A24D-D7135DF1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DE11E21B-8AC5-7448-AA58-A97C4AC82B9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3104509" y="3121155"/>
              <a:ext cx="368026" cy="14875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7E650C8-273F-4C41-966C-018ACE242A75}"/>
                </a:ext>
              </a:extLst>
            </p:cNvPr>
            <p:cNvCxnSpPr/>
            <p:nvPr/>
          </p:nvCxnSpPr>
          <p:spPr>
            <a:xfrm>
              <a:off x="1843652" y="4391747"/>
              <a:ext cx="4333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979D675-3366-704D-AD3B-9F23FB8787A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843652" y="4391747"/>
              <a:ext cx="0" cy="321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DA1CE0-3282-FE41-8D59-C5462506CD4C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979357"/>
              <a:ext cx="1837" cy="310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AE3AC36-9F62-1B46-8D56-1177F003765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4737066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4CEFF3A-AAE2-A24C-9D32-68D0C9B5672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6177326" y="4391747"/>
              <a:ext cx="6446" cy="327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0BF8-021C-BD44-8FA7-7645743890DF}"/>
                </a:ext>
              </a:extLst>
            </p:cNvPr>
            <p:cNvCxnSpPr/>
            <p:nvPr/>
          </p:nvCxnSpPr>
          <p:spPr>
            <a:xfrm>
              <a:off x="2545321" y="6942106"/>
              <a:ext cx="2924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7F182E-E133-F842-84A2-CCD88B15A202}"/>
                </a:ext>
              </a:extLst>
            </p:cNvPr>
            <p:cNvCxnSpPr>
              <a:cxnSpLocks/>
            </p:cNvCxnSpPr>
            <p:nvPr/>
          </p:nvCxnSpPr>
          <p:spPr>
            <a:xfrm>
              <a:off x="5469320" y="6942106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ADA50B-0655-0041-B16C-AF6BECC7CCCD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21" y="6942106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9D0C78-BDC7-5E47-B0CA-2A0F2AE7D6B5}"/>
                </a:ext>
              </a:extLst>
            </p:cNvPr>
            <p:cNvSpPr txBox="1"/>
            <p:nvPr/>
          </p:nvSpPr>
          <p:spPr>
            <a:xfrm>
              <a:off x="4449678" y="647469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SYNTHETIC ARM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D27E4C-7DC7-9347-B084-7EDA16A6B912}"/>
                </a:ext>
              </a:extLst>
            </p:cNvPr>
            <p:cNvSpPr txBox="1"/>
            <p:nvPr/>
          </p:nvSpPr>
          <p:spPr>
            <a:xfrm>
              <a:off x="1525078" y="65361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TRIAL ARM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559C2D-7B2D-0B42-9454-DC413438D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964B02F-6869-C740-B05A-5DD6BE4C7CB2}"/>
                </a:ext>
              </a:extLst>
            </p:cNvPr>
            <p:cNvGrpSpPr/>
            <p:nvPr/>
          </p:nvGrpSpPr>
          <p:grpSpPr>
            <a:xfrm>
              <a:off x="4134778" y="5550237"/>
              <a:ext cx="1237410" cy="488598"/>
              <a:chOff x="2628130" y="6482755"/>
              <a:chExt cx="2901705" cy="109961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B84DB8C-281F-8C49-BCD8-AA03B0158E42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37FBDD-B7C0-4945-9B7C-CC62FAA46EF5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86D33E1-E572-ED40-9148-E01051D1810F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5C65313-047E-7A49-8927-9CE81E276D28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8E74956-A3DE-2748-A369-9E9A923CD669}"/>
                    </a:ext>
                  </a:extLst>
                </p:cNvPr>
                <p:cNvCxnSpPr>
                  <a:stCxn id="68" idx="3"/>
                  <a:endCxn id="6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>
                  <a:extLst>
                    <a:ext uri="{FF2B5EF4-FFF2-40B4-BE49-F238E27FC236}">
                      <a16:creationId xmlns:a16="http://schemas.microsoft.com/office/drawing/2014/main" id="{3259E6FF-920E-5F4F-9623-345491047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8D9E1F9-B768-1749-B98E-EEC483AE57A5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BE27C41B-372A-4140-B595-BA6A2618F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B2AFC33-9260-C947-B16E-7141B65DC32E}"/>
                    </a:ext>
                  </a:extLst>
                </p:cNvPr>
                <p:cNvCxnSpPr>
                  <a:cxnSpLocks/>
                  <a:stCxn id="69" idx="3"/>
                  <a:endCxn id="7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20A645C-A02B-404C-BF5C-CFC3D8F5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C8937AF-626A-9F4D-B244-0CBEF312A14B}"/>
                </a:ext>
              </a:extLst>
            </p:cNvPr>
            <p:cNvGrpSpPr/>
            <p:nvPr/>
          </p:nvGrpSpPr>
          <p:grpSpPr>
            <a:xfrm>
              <a:off x="5558620" y="5522449"/>
              <a:ext cx="1237410" cy="488598"/>
              <a:chOff x="2628130" y="6482755"/>
              <a:chExt cx="2901705" cy="109961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754B83A-99E6-0C47-B859-1DB0031AB025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A2BEB9C-D420-AF43-BE19-2681B3E54671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6ED9D1A-2FD8-1A4F-9E4C-08089BACE2CC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3EE7E7F-6E2D-9D4F-9C22-1028C154E02D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1BDAA34-B20F-794E-939D-B675D9180D8C}"/>
                    </a:ext>
                  </a:extLst>
                </p:cNvPr>
                <p:cNvCxnSpPr>
                  <a:stCxn id="58" idx="3"/>
                  <a:endCxn id="5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>
                  <a:extLst>
                    <a:ext uri="{FF2B5EF4-FFF2-40B4-BE49-F238E27FC236}">
                      <a16:creationId xmlns:a16="http://schemas.microsoft.com/office/drawing/2014/main" id="{5560D992-5CF5-414D-94F8-6B7DD7DC6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61BF1E-A782-A245-88CB-641B31A04A2C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3D3C35A-CF4B-A243-906F-C714AA07B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B2B00AD-254A-0148-B34B-B4CCC847F296}"/>
                    </a:ext>
                  </a:extLst>
                </p:cNvPr>
                <p:cNvCxnSpPr>
                  <a:cxnSpLocks/>
                  <a:stCxn id="59" idx="3"/>
                  <a:endCxn id="6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3AB4CC9-2D11-804D-B34E-B49307956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EA7DE1-7DFB-7449-B0F1-3F42A509AFBC}"/>
                </a:ext>
              </a:extLst>
            </p:cNvPr>
            <p:cNvGrpSpPr/>
            <p:nvPr/>
          </p:nvGrpSpPr>
          <p:grpSpPr>
            <a:xfrm>
              <a:off x="1229566" y="5579304"/>
              <a:ext cx="1237410" cy="488598"/>
              <a:chOff x="2628130" y="6482755"/>
              <a:chExt cx="2901705" cy="109961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B3EA4DC-AE31-0241-89C2-3220662FD28E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7A2B31-264A-3446-840E-889103457732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D6AE06D-195A-5A4B-9912-C20C6CA527CB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59ACA05-B41E-B34C-B2DC-109E24D59D8E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E1B352CF-1CE8-3E4B-8A4F-49312179FD3F}"/>
                    </a:ext>
                  </a:extLst>
                </p:cNvPr>
                <p:cNvCxnSpPr>
                  <a:stCxn id="48" idx="3"/>
                  <a:endCxn id="4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urved Connector 51">
                  <a:extLst>
                    <a:ext uri="{FF2B5EF4-FFF2-40B4-BE49-F238E27FC236}">
                      <a16:creationId xmlns:a16="http://schemas.microsoft.com/office/drawing/2014/main" id="{D33935C6-67ED-104B-8A32-79F896CC6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249E92D-2536-AE49-AE80-F4AF0178A967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5A8CC581-F6AC-7D43-A966-A8F6768E7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EE9B598-618E-824A-BC70-6F78E85451D7}"/>
                    </a:ext>
                  </a:extLst>
                </p:cNvPr>
                <p:cNvCxnSpPr>
                  <a:cxnSpLocks/>
                  <a:stCxn id="49" idx="3"/>
                  <a:endCxn id="5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38F0D5F-AF18-744E-8470-A3728C07C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60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10427</TotalTime>
  <Words>168</Words>
  <Application>Microsoft Macintosh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Darren</dc:creator>
  <cp:lastModifiedBy>Thomas, Darren</cp:lastModifiedBy>
  <cp:revision>70</cp:revision>
  <dcterms:created xsi:type="dcterms:W3CDTF">2020-01-07T13:37:02Z</dcterms:created>
  <dcterms:modified xsi:type="dcterms:W3CDTF">2020-06-29T18:26:15Z</dcterms:modified>
</cp:coreProperties>
</file>