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9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3741" autoAdjust="0"/>
  </p:normalViewPr>
  <p:slideViewPr>
    <p:cSldViewPr>
      <p:cViewPr varScale="1">
        <p:scale>
          <a:sx n="41" d="100"/>
          <a:sy n="41" d="100"/>
        </p:scale>
        <p:origin x="7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75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941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404306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79DA1E-A467-F00C-640C-2BAED7E0266B}"/>
              </a:ext>
            </a:extLst>
          </p:cNvPr>
          <p:cNvSpPr txBox="1"/>
          <p:nvPr/>
        </p:nvSpPr>
        <p:spPr>
          <a:xfrm>
            <a:off x="4091320" y="6660612"/>
            <a:ext cx="128888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There is not much difference between the proportion of each category, however, the difference between the 1st most popular </a:t>
            </a:r>
            <a:r>
              <a:rPr lang="en-GB" sz="2500" b="1" dirty="0"/>
              <a:t>Animals</a:t>
            </a:r>
            <a:r>
              <a:rPr lang="en-GB" sz="2500" dirty="0"/>
              <a:t> and the 2nd most popular </a:t>
            </a:r>
            <a:r>
              <a:rPr lang="en-GB" sz="2500" b="1" dirty="0"/>
              <a:t>Science</a:t>
            </a:r>
            <a:r>
              <a:rPr lang="en-GB" sz="2500" dirty="0"/>
              <a:t> has the largest gap equal to 1.18%.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This might suggest that the </a:t>
            </a:r>
            <a:r>
              <a:rPr lang="en-GB" sz="2500" b="1" dirty="0"/>
              <a:t>Animals</a:t>
            </a:r>
            <a:r>
              <a:rPr lang="en-GB" sz="2500" dirty="0"/>
              <a:t> content would be tailing away even further, and getting more and more popular from the rest of content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Social Buzz needs an algorithm to ensure that there is a fair balance between categories in order to avoid an issue where one content category consumes the entire platform.</a:t>
            </a:r>
            <a:endParaRPr lang="en-ID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9141E-6497-CA42-6C50-D880CF481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98" y="775998"/>
            <a:ext cx="7011004" cy="59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72033" y="960482"/>
            <a:ext cx="7696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Recommendations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5988D9-6023-FCB5-665D-22117F677B23}"/>
              </a:ext>
            </a:extLst>
          </p:cNvPr>
          <p:cNvSpPr txBox="1"/>
          <p:nvPr/>
        </p:nvSpPr>
        <p:spPr>
          <a:xfrm>
            <a:off x="372032" y="2314596"/>
            <a:ext cx="17763568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For </a:t>
            </a:r>
            <a:r>
              <a:rPr lang="en-GB" sz="2500" b="1" dirty="0"/>
              <a:t>Healthy Eating </a:t>
            </a:r>
            <a:r>
              <a:rPr lang="en-GB" sz="2500" dirty="0"/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Create a campaign and work with “Healthy Eating” brands to boost user engagements.</a:t>
            </a:r>
          </a:p>
          <a:p>
            <a:endParaRPr lang="en-GB" sz="2500" dirty="0"/>
          </a:p>
          <a:p>
            <a:r>
              <a:rPr lang="en-GB" sz="2500" dirty="0"/>
              <a:t>For </a:t>
            </a:r>
            <a:r>
              <a:rPr lang="en-GB" sz="2500" b="1" dirty="0"/>
              <a:t>Animal</a:t>
            </a:r>
            <a:r>
              <a:rPr lang="en-GB" sz="2500" dirty="0"/>
              <a:t> 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Organize an animal contest. For example, ask your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dirty="0"/>
              <a:t>to share their pet photos with a specific theme,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dirty="0"/>
              <a:t>to share heartwarming and touching stories about animals,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dirty="0"/>
              <a:t>to educate audiences with interesting facts, </a:t>
            </a:r>
            <a:r>
              <a:rPr lang="en-GB" sz="2500" dirty="0" err="1"/>
              <a:t>behavior</a:t>
            </a:r>
            <a:r>
              <a:rPr lang="en-GB" sz="2500" dirty="0"/>
              <a:t> insights, and care tips for various animals.</a:t>
            </a:r>
          </a:p>
          <a:p>
            <a:pPr lvl="1"/>
            <a:endParaRPr lang="en-GB" sz="2500" dirty="0"/>
          </a:p>
          <a:p>
            <a:r>
              <a:rPr lang="en-GB" sz="2500" dirty="0"/>
              <a:t>For </a:t>
            </a:r>
            <a:r>
              <a:rPr lang="en-GB" sz="2500" b="1" dirty="0"/>
              <a:t>Science</a:t>
            </a:r>
            <a:r>
              <a:rPr lang="en-GB" sz="2500" dirty="0"/>
              <a:t> 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Create debates and discussions forums. For example ask questions or topics related to science and encourage the audiences to participate in debates and discussions in the comments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r>
              <a:rPr lang="en-GB" sz="2500" dirty="0"/>
              <a:t>For </a:t>
            </a:r>
            <a:r>
              <a:rPr lang="en-GB" sz="2500" b="1" dirty="0"/>
              <a:t>Technology</a:t>
            </a:r>
            <a:r>
              <a:rPr lang="en-GB" sz="2500" dirty="0"/>
              <a:t> 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Organize a contest about posting the latest and cutting-end information of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Collaborate with big-tech company to gain more user engagements.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275023" y="4527947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1. Project recap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2. Problem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3. 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4. Process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5. Insights</a:t>
              </a:r>
            </a:p>
            <a:p>
              <a:pPr>
                <a:lnSpc>
                  <a:spcPts val="2660"/>
                </a:lnSpc>
              </a:pPr>
              <a:r>
                <a:rPr lang="en-US" sz="2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6. Recommendations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D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2E295-3EB3-37C3-6675-A63944B7FD58}"/>
              </a:ext>
            </a:extLst>
          </p:cNvPr>
          <p:cNvSpPr txBox="1"/>
          <p:nvPr/>
        </p:nvSpPr>
        <p:spPr>
          <a:xfrm>
            <a:off x="8542441" y="2812315"/>
            <a:ext cx="76119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Social Buzz is a fast-growing technology platform that provides various categories of content from anonymous users, that need help to adapt quickly and </a:t>
            </a:r>
            <a:r>
              <a:rPr lang="en-ID" sz="2500" dirty="0">
                <a:ea typeface="Tahoma" panose="020B0604030504040204" pitchFamily="34" charset="0"/>
                <a:cs typeface="Tahoma" panose="020B0604030504040204" pitchFamily="34" charset="0"/>
              </a:rPr>
              <a:t>effectively to its global scale</a:t>
            </a:r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GB" sz="2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Accenture has carried out 3 months in this project focusing on these task: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An audit of their big data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>
                <a:ea typeface="Tahoma" panose="020B0604030504040204" pitchFamily="34" charset="0"/>
                <a:cs typeface="Tahoma" panose="020B0604030504040204" pitchFamily="34" charset="0"/>
              </a:rPr>
              <a:t>Recommendations for a successful IPO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i="1" dirty="0">
                <a:ea typeface="Tahoma" panose="020B0604030504040204" pitchFamily="34" charset="0"/>
                <a:cs typeface="Tahoma" panose="020B0604030504040204" pitchFamily="34" charset="0"/>
              </a:rPr>
              <a:t>An analysis of their content categories that highlights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B934C-BD8C-116D-4FE2-0C2A935A720A}"/>
              </a:ext>
            </a:extLst>
          </p:cNvPr>
          <p:cNvSpPr txBox="1"/>
          <p:nvPr/>
        </p:nvSpPr>
        <p:spPr>
          <a:xfrm>
            <a:off x="2930127" y="4841432"/>
            <a:ext cx="6696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Over the past 5 years, Social Buzz has reached over 500 million active users each month.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dirty="0">
                <a:solidFill>
                  <a:schemeClr val="bg1"/>
                </a:solidFill>
              </a:rPr>
              <a:t>Over 100,000 contents per day are posted!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dirty="0">
                <a:solidFill>
                  <a:schemeClr val="bg1"/>
                </a:solidFill>
              </a:rPr>
              <a:t>36,500,000 contents per year!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dirty="0">
                <a:solidFill>
                  <a:schemeClr val="bg1"/>
                </a:solidFill>
              </a:rPr>
              <a:t>But how to capitalized on it when there is so much?</a:t>
            </a:r>
          </a:p>
          <a:p>
            <a:endParaRPr lang="en-GB" sz="2500" dirty="0">
              <a:solidFill>
                <a:schemeClr val="bg1"/>
              </a:solidFill>
            </a:endParaRPr>
          </a:p>
          <a:p>
            <a:r>
              <a:rPr lang="en-GB" sz="2500" b="1" dirty="0">
                <a:solidFill>
                  <a:schemeClr val="bg1"/>
                </a:solidFill>
              </a:rPr>
              <a:t>An analysis to find Social Buzz top 5 categories of content based on their popularity!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80E9E7-8102-66B5-98DF-EB1E99CEDB9A}"/>
              </a:ext>
            </a:extLst>
          </p:cNvPr>
          <p:cNvSpPr txBox="1"/>
          <p:nvPr/>
        </p:nvSpPr>
        <p:spPr>
          <a:xfrm>
            <a:off x="14293092" y="1604566"/>
            <a:ext cx="317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n w="0"/>
              </a:rPr>
              <a:t>ANDREW FLEMING</a:t>
            </a:r>
          </a:p>
          <a:p>
            <a:endParaRPr lang="en-GB" sz="2000" b="1" dirty="0">
              <a:ln w="0"/>
            </a:endParaRPr>
          </a:p>
          <a:p>
            <a:r>
              <a:rPr lang="en-GB" sz="2000" dirty="0">
                <a:ln w="0"/>
              </a:rPr>
              <a:t>Chief Technology Architect</a:t>
            </a:r>
            <a:endParaRPr lang="en-ID" sz="2000" dirty="0">
              <a:ln w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BFA2BE-9E8E-97E5-1049-46D42FDA0DDB}"/>
              </a:ext>
            </a:extLst>
          </p:cNvPr>
          <p:cNvSpPr txBox="1"/>
          <p:nvPr/>
        </p:nvSpPr>
        <p:spPr>
          <a:xfrm>
            <a:off x="14293092" y="7506998"/>
            <a:ext cx="2841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n w="0"/>
              </a:rPr>
              <a:t>TITO DWI SYAHPUTRA</a:t>
            </a:r>
          </a:p>
          <a:p>
            <a:endParaRPr lang="en-GB" sz="2000" b="1" dirty="0">
              <a:ln w="0"/>
            </a:endParaRPr>
          </a:p>
          <a:p>
            <a:r>
              <a:rPr lang="en-GB" sz="2000" dirty="0">
                <a:ln w="0"/>
              </a:rPr>
              <a:t>Data Analyst</a:t>
            </a:r>
            <a:endParaRPr lang="en-ID" sz="2000" dirty="0">
              <a:ln w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D8177-42D1-F735-725E-710E51E08FDB}"/>
              </a:ext>
            </a:extLst>
          </p:cNvPr>
          <p:cNvSpPr txBox="1"/>
          <p:nvPr/>
        </p:nvSpPr>
        <p:spPr>
          <a:xfrm>
            <a:off x="14293092" y="4453908"/>
            <a:ext cx="381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n w="0"/>
              </a:rPr>
              <a:t>MARCUS ROMPTON</a:t>
            </a:r>
          </a:p>
          <a:p>
            <a:endParaRPr lang="en-GB" sz="2000" b="1" dirty="0">
              <a:ln w="0"/>
            </a:endParaRPr>
          </a:p>
          <a:p>
            <a:r>
              <a:rPr lang="en-GB" sz="2000" dirty="0">
                <a:ln w="0"/>
              </a:rPr>
              <a:t>Senior Principal</a:t>
            </a:r>
            <a:endParaRPr lang="en-ID" sz="2000" dirty="0">
              <a:ln w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4ECEF-4E5F-C12D-A361-D510ACB9B791}"/>
              </a:ext>
            </a:extLst>
          </p:cNvPr>
          <p:cNvSpPr txBox="1"/>
          <p:nvPr/>
        </p:nvSpPr>
        <p:spPr>
          <a:xfrm>
            <a:off x="3834600" y="1448978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25F69-9A90-9FEE-3D29-7FB19C7A6609}"/>
              </a:ext>
            </a:extLst>
          </p:cNvPr>
          <p:cNvSpPr txBox="1"/>
          <p:nvPr/>
        </p:nvSpPr>
        <p:spPr>
          <a:xfrm>
            <a:off x="5707211" y="3040710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5C41E-D2F0-5902-DC55-204D64F51C47}"/>
              </a:ext>
            </a:extLst>
          </p:cNvPr>
          <p:cNvSpPr txBox="1"/>
          <p:nvPr/>
        </p:nvSpPr>
        <p:spPr>
          <a:xfrm>
            <a:off x="7469080" y="4668880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Data </a:t>
            </a:r>
            <a:r>
              <a:rPr lang="en-GB" sz="3000" dirty="0" err="1">
                <a:solidFill>
                  <a:schemeClr val="bg1"/>
                </a:solidFill>
              </a:rPr>
              <a:t>Modeling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791E13-1C49-513A-66E9-E09D190140C8}"/>
              </a:ext>
            </a:extLst>
          </p:cNvPr>
          <p:cNvSpPr txBox="1"/>
          <p:nvPr/>
        </p:nvSpPr>
        <p:spPr>
          <a:xfrm>
            <a:off x="9406075" y="6308776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Uncover Insights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BF292D-1510-B744-DAFE-EA7B86AC2697}"/>
              </a:ext>
            </a:extLst>
          </p:cNvPr>
          <p:cNvSpPr txBox="1"/>
          <p:nvPr/>
        </p:nvSpPr>
        <p:spPr>
          <a:xfrm>
            <a:off x="11179806" y="7941332"/>
            <a:ext cx="352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1" y="860915"/>
            <a:ext cx="34671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654D58-F4B5-69A1-063B-36824AC33935}"/>
              </a:ext>
            </a:extLst>
          </p:cNvPr>
          <p:cNvGrpSpPr/>
          <p:nvPr/>
        </p:nvGrpSpPr>
        <p:grpSpPr>
          <a:xfrm>
            <a:off x="352992" y="3180149"/>
            <a:ext cx="3816441" cy="3926702"/>
            <a:chOff x="2587580" y="3241556"/>
            <a:chExt cx="3816441" cy="3926702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518210-E03E-BE8E-210F-2892F50E7CB7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16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UNIQUE CONTENT</a:t>
              </a: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CATEGORIES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D6980C0D-030C-26A6-705B-1318BF8E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20BED0-1D0F-D5A0-CEB5-2BAD84765C13}"/>
              </a:ext>
            </a:extLst>
          </p:cNvPr>
          <p:cNvGrpSpPr/>
          <p:nvPr/>
        </p:nvGrpSpPr>
        <p:grpSpPr>
          <a:xfrm>
            <a:off x="4946559" y="3157193"/>
            <a:ext cx="3816441" cy="3926702"/>
            <a:chOff x="2587580" y="3241556"/>
            <a:chExt cx="3816441" cy="392670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094D353B-D518-5952-7F33-0511A788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B1EF94-D11F-E4FB-5906-7EEA8B4B159D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69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POSTS TO “ANIMAL” CONTENT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059C2-6037-A849-795E-246390DD886A}"/>
              </a:ext>
            </a:extLst>
          </p:cNvPr>
          <p:cNvGrpSpPr/>
          <p:nvPr/>
        </p:nvGrpSpPr>
        <p:grpSpPr>
          <a:xfrm>
            <a:off x="9496992" y="3180149"/>
            <a:ext cx="3816441" cy="3926702"/>
            <a:chOff x="2587580" y="3241556"/>
            <a:chExt cx="3816441" cy="392670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194990B-2CB7-36E3-5846-DB403E6D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4D890E-1994-9F1D-1290-440458373A64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1,897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REACTIONS TO “ANIMAL” CONTENT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1D5EEF-1986-5B00-E5C1-19A02EDF2E10}"/>
              </a:ext>
            </a:extLst>
          </p:cNvPr>
          <p:cNvGrpSpPr/>
          <p:nvPr/>
        </p:nvGrpSpPr>
        <p:grpSpPr>
          <a:xfrm>
            <a:off x="14090559" y="3180149"/>
            <a:ext cx="3816441" cy="3926702"/>
            <a:chOff x="2587580" y="3241556"/>
            <a:chExt cx="3816441" cy="392670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7BD112-698F-AE56-4C4F-EF708D6D5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031258" y="6286500"/>
              <a:ext cx="2972219" cy="8817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F651AB-D1F0-7A62-687C-678BB654BB20}"/>
                </a:ext>
              </a:extLst>
            </p:cNvPr>
            <p:cNvSpPr txBox="1"/>
            <p:nvPr/>
          </p:nvSpPr>
          <p:spPr>
            <a:xfrm>
              <a:off x="2587580" y="3241556"/>
              <a:ext cx="381644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600" dirty="0">
                  <a:ln w="0"/>
                  <a:solidFill>
                    <a:srgbClr val="A1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74,965</a:t>
              </a:r>
              <a:endParaRPr lang="en-GB" sz="25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SCORE TO “ANIMAL” CONTENT</a:t>
              </a:r>
              <a:endParaRPr lang="en-ID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3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34DD4CC-4C39-5F5A-41A0-DCA9F1AB0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74" y="1948590"/>
            <a:ext cx="8592315" cy="5395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69C577-C0BB-4A1D-249F-9B85835723DC}"/>
              </a:ext>
            </a:extLst>
          </p:cNvPr>
          <p:cNvSpPr txBox="1"/>
          <p:nvPr/>
        </p:nvSpPr>
        <p:spPr>
          <a:xfrm>
            <a:off x="12064981" y="2250400"/>
            <a:ext cx="4982194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/>
              <a:t>Strong correlation </a:t>
            </a:r>
            <a:r>
              <a:rPr lang="en-GB" sz="2500" dirty="0"/>
              <a:t>are found between pairwise of Total Score, Total Reaction, Total Content. (</a:t>
            </a:r>
            <a:r>
              <a:rPr lang="en-GB" sz="2500" dirty="0" err="1"/>
              <a:t>corr</a:t>
            </a:r>
            <a:r>
              <a:rPr lang="en-GB" sz="2500" dirty="0"/>
              <a:t> &gt; 0.86), meaning that the greater the number of either </a:t>
            </a:r>
            <a:r>
              <a:rPr lang="en-GB" sz="2500" b="1" dirty="0"/>
              <a:t>Reactions</a:t>
            </a:r>
            <a:r>
              <a:rPr lang="en-GB" sz="2500" dirty="0"/>
              <a:t> or </a:t>
            </a:r>
            <a:r>
              <a:rPr lang="en-GB" sz="2500" b="1" dirty="0"/>
              <a:t>Contents</a:t>
            </a:r>
            <a:r>
              <a:rPr lang="en-GB" sz="2500" dirty="0"/>
              <a:t>, the greater the </a:t>
            </a:r>
            <a:r>
              <a:rPr lang="en-GB" sz="2500" b="1" dirty="0"/>
              <a:t>Popularity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This situation is relevant with the data since the quantification of </a:t>
            </a:r>
            <a:r>
              <a:rPr lang="en-GB" sz="2500" b="1" dirty="0"/>
              <a:t>Popularity Scores </a:t>
            </a:r>
            <a:r>
              <a:rPr lang="en-GB" sz="2500" dirty="0"/>
              <a:t>uses only positive values even though there are negative sentiments.</a:t>
            </a:r>
            <a:endParaRPr lang="en-ID" sz="2500" dirty="0"/>
          </a:p>
          <a:p>
            <a:pPr lvl="0"/>
            <a:endParaRPr lang="en-US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52309-6C4F-31EE-8225-409C7C1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27" y="218275"/>
            <a:ext cx="12199844" cy="741499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C3628B-6F43-D300-34AD-3BDEFF3C7CF9}"/>
              </a:ext>
            </a:extLst>
          </p:cNvPr>
          <p:cNvGrpSpPr/>
          <p:nvPr/>
        </p:nvGrpSpPr>
        <p:grpSpPr>
          <a:xfrm>
            <a:off x="3667111" y="1104900"/>
            <a:ext cx="12365081" cy="1905000"/>
            <a:chOff x="2251720" y="1562100"/>
            <a:chExt cx="14893280" cy="1524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C9E310-6F1E-C30C-D166-1BFB16AA5FA8}"/>
                </a:ext>
              </a:extLst>
            </p:cNvPr>
            <p:cNvCxnSpPr>
              <a:cxnSpLocks/>
            </p:cNvCxnSpPr>
            <p:nvPr/>
          </p:nvCxnSpPr>
          <p:spPr>
            <a:xfrm>
              <a:off x="2251720" y="3086100"/>
              <a:ext cx="1489328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898881-01D5-3BC2-608F-E8C2332A854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720" y="1562100"/>
              <a:ext cx="1489328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63A1C1-3459-A3BF-E176-AB8B0CD80F58}"/>
                </a:ext>
              </a:extLst>
            </p:cNvPr>
            <p:cNvCxnSpPr>
              <a:cxnSpLocks/>
            </p:cNvCxnSpPr>
            <p:nvPr/>
          </p:nvCxnSpPr>
          <p:spPr>
            <a:xfrm>
              <a:off x="2251720" y="1562100"/>
              <a:ext cx="8053" cy="15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4BC0D3-4443-4908-C2AF-44C8E6D94769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0" y="1562100"/>
              <a:ext cx="0" cy="15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298AE0D-CE9F-C9AF-2E35-CBD2C4D45F69}"/>
              </a:ext>
            </a:extLst>
          </p:cNvPr>
          <p:cNvSpPr txBox="1"/>
          <p:nvPr/>
        </p:nvSpPr>
        <p:spPr>
          <a:xfrm>
            <a:off x="4419600" y="7958718"/>
            <a:ext cx="128888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Top 5 categories by popularity are </a:t>
            </a:r>
            <a:r>
              <a:rPr lang="en-GB" sz="2500" b="1" dirty="0"/>
              <a:t>Animals</a:t>
            </a:r>
            <a:r>
              <a:rPr lang="en-GB" sz="2500" dirty="0"/>
              <a:t>, </a:t>
            </a:r>
            <a:r>
              <a:rPr lang="en-GB" sz="2500" b="1" dirty="0"/>
              <a:t>Science</a:t>
            </a:r>
            <a:r>
              <a:rPr lang="en-GB" sz="2500" dirty="0"/>
              <a:t>, </a:t>
            </a:r>
            <a:r>
              <a:rPr lang="en-GB" sz="2500" b="1" dirty="0"/>
              <a:t>Healthy Eating</a:t>
            </a:r>
            <a:r>
              <a:rPr lang="en-GB" sz="2500" dirty="0"/>
              <a:t>, </a:t>
            </a:r>
            <a:r>
              <a:rPr lang="en-GB" sz="2500" b="1" dirty="0"/>
              <a:t>Technology</a:t>
            </a:r>
            <a:r>
              <a:rPr lang="en-GB" sz="2500" dirty="0"/>
              <a:t>, and </a:t>
            </a:r>
            <a:r>
              <a:rPr lang="en-GB" sz="2500" b="1" dirty="0"/>
              <a:t>Food</a:t>
            </a:r>
            <a:r>
              <a:rPr lang="en-GB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500" b="1" dirty="0"/>
              <a:t>Animals </a:t>
            </a:r>
            <a:r>
              <a:rPr lang="en-ID" sz="2500" dirty="0"/>
              <a:t>and </a:t>
            </a:r>
            <a:r>
              <a:rPr lang="en-ID" sz="2500" b="1" dirty="0"/>
              <a:t>Science </a:t>
            </a:r>
            <a:r>
              <a:rPr lang="en-ID" sz="2500" dirty="0"/>
              <a:t>(followed by </a:t>
            </a:r>
            <a:r>
              <a:rPr lang="en-ID" sz="2500" b="1" dirty="0"/>
              <a:t>Technology </a:t>
            </a:r>
            <a:r>
              <a:rPr lang="en-ID" sz="2500" dirty="0"/>
              <a:t>also)</a:t>
            </a:r>
            <a:r>
              <a:rPr lang="en-ID" sz="2500" b="1" dirty="0"/>
              <a:t> </a:t>
            </a:r>
            <a:r>
              <a:rPr lang="en-ID" sz="2500" dirty="0"/>
              <a:t>are included in the two most popular categories showing that users on Social Buzz enjoy “real-life” and “factual” content the most.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500" b="1" dirty="0"/>
              <a:t>Food </a:t>
            </a:r>
            <a:r>
              <a:rPr lang="en-ID" sz="2500" dirty="0"/>
              <a:t>is also in the top 5 categories especially for </a:t>
            </a:r>
            <a:r>
              <a:rPr lang="en-ID" sz="2500" b="1" dirty="0"/>
              <a:t>Healthy Eating</a:t>
            </a:r>
            <a:r>
              <a:rPr lang="en-ID" sz="2500" dirty="0"/>
              <a:t> ranking the highest.</a:t>
            </a:r>
            <a:endParaRPr lang="en-ID" sz="25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606</Words>
  <Application>Microsoft Office PowerPoint</Application>
  <PresentationFormat>Custom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tito dwi syahputra</cp:lastModifiedBy>
  <cp:revision>24</cp:revision>
  <dcterms:created xsi:type="dcterms:W3CDTF">2006-08-16T00:00:00Z</dcterms:created>
  <dcterms:modified xsi:type="dcterms:W3CDTF">2023-10-23T12:29:52Z</dcterms:modified>
  <dc:identifier>DAEhDyfaYKE</dc:identifier>
</cp:coreProperties>
</file>