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22"/>
  </p:notesMasterIdLst>
  <p:sldIdLst>
    <p:sldId id="256" r:id="rId2"/>
    <p:sldId id="258" r:id="rId3"/>
    <p:sldId id="261" r:id="rId4"/>
    <p:sldId id="316" r:id="rId5"/>
    <p:sldId id="318" r:id="rId6"/>
    <p:sldId id="319" r:id="rId7"/>
    <p:sldId id="270" r:id="rId8"/>
    <p:sldId id="320" r:id="rId9"/>
    <p:sldId id="275" r:id="rId10"/>
    <p:sldId id="321" r:id="rId11"/>
    <p:sldId id="323" r:id="rId12"/>
    <p:sldId id="276" r:id="rId13"/>
    <p:sldId id="322" r:id="rId14"/>
    <p:sldId id="281" r:id="rId15"/>
    <p:sldId id="325" r:id="rId16"/>
    <p:sldId id="326" r:id="rId17"/>
    <p:sldId id="327" r:id="rId18"/>
    <p:sldId id="286" r:id="rId19"/>
    <p:sldId id="328" r:id="rId20"/>
    <p:sldId id="288" r:id="rId21"/>
  </p:sldIdLst>
  <p:sldSz cx="9144000" cy="5143500" type="screen16x9"/>
  <p:notesSz cx="6858000" cy="9144000"/>
  <p:embeddedFontLst>
    <p:embeddedFont>
      <p:font typeface="Manrope" panose="020B0604020202020204" charset="0"/>
      <p:regular r:id="rId23"/>
      <p:bold r:id="rId24"/>
    </p:embeddedFont>
    <p:embeddedFont>
      <p:font typeface="Source Sans Pro" panose="020B0503030403020204" pitchFamily="34" charset="0"/>
      <p:regular r:id="rId25"/>
      <p:bold r:id="rId26"/>
      <p:italic r:id="rId27"/>
      <p:boldItalic r:id="rId28"/>
    </p:embeddedFont>
    <p:embeddedFont>
      <p:font typeface="Staatliches" pitchFamily="2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D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11F0AB-2A6D-4126-B48A-F0442465DA04}">
  <a:tblStyle styleId="{8C11F0AB-2A6D-4126-B48A-F0442465DA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3469" autoAdjust="0"/>
  </p:normalViewPr>
  <p:slideViewPr>
    <p:cSldViewPr snapToGrid="0">
      <p:cViewPr varScale="1">
        <p:scale>
          <a:sx n="82" d="100"/>
          <a:sy n="82" d="100"/>
        </p:scale>
        <p:origin x="9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f3ed943d1e_1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f3ed943d1e_1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7993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f3ed943d1e_0_278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f3ed943d1e_0_278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7204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f3ed943d1e_1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f3ed943d1e_1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f3ed943d1e_1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f3ed943d1e_1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f3ed943d1e_1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f3ed943d1e_1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27707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f3ed943d1e_1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f3ed943d1e_1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09483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f3ed943d1e_1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f3ed943d1e_1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f3ed943d1e_0_278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f3ed943d1e_0_278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53980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f3ed943d1e_1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f3ed943d1e_1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b32e5a25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1b32e5a25b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b32e5a25b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1b32e5a25b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1590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f3ed943d1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f3ed943d1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3566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f3ed943d1e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f3ed943d1e_1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f3ed943d1e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f3ed943d1e_1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2839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f3ed943d1e_0_278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f3ed943d1e_0_278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f3ed943d1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f3ed943d1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104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f3ed943d1e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f3ed943d1e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100" y="2177150"/>
            <a:ext cx="5728200" cy="19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500">
                <a:solidFill>
                  <a:schemeClr val="lt1"/>
                </a:solidFill>
                <a:highlight>
                  <a:schemeClr val="dk2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100" y="4218898"/>
            <a:ext cx="45141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4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9pPr>
          </a:lstStyle>
          <a:p>
            <a:endParaRPr/>
          </a:p>
        </p:txBody>
      </p:sp>
      <p:sp>
        <p:nvSpPr>
          <p:cNvPr id="103" name="Google Shape;103;p23"/>
          <p:cNvSpPr txBox="1">
            <a:spLocks noGrp="1"/>
          </p:cNvSpPr>
          <p:nvPr>
            <p:ph type="subTitle" idx="1"/>
          </p:nvPr>
        </p:nvSpPr>
        <p:spPr>
          <a:xfrm>
            <a:off x="2020116" y="1664394"/>
            <a:ext cx="1153500" cy="3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subTitle" idx="2"/>
          </p:nvPr>
        </p:nvSpPr>
        <p:spPr>
          <a:xfrm>
            <a:off x="968141" y="2015267"/>
            <a:ext cx="2205600" cy="7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subTitle" idx="3"/>
          </p:nvPr>
        </p:nvSpPr>
        <p:spPr>
          <a:xfrm>
            <a:off x="5970766" y="1664394"/>
            <a:ext cx="1153500" cy="3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6" name="Google Shape;106;p23"/>
          <p:cNvSpPr txBox="1">
            <a:spLocks noGrp="1"/>
          </p:cNvSpPr>
          <p:nvPr>
            <p:ph type="subTitle" idx="4"/>
          </p:nvPr>
        </p:nvSpPr>
        <p:spPr>
          <a:xfrm>
            <a:off x="5970766" y="2015267"/>
            <a:ext cx="2205600" cy="7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3"/>
          <p:cNvSpPr txBox="1">
            <a:spLocks noGrp="1"/>
          </p:cNvSpPr>
          <p:nvPr>
            <p:ph type="subTitle" idx="5"/>
          </p:nvPr>
        </p:nvSpPr>
        <p:spPr>
          <a:xfrm>
            <a:off x="2020116" y="3134575"/>
            <a:ext cx="1153500" cy="3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23"/>
          <p:cNvSpPr txBox="1">
            <a:spLocks noGrp="1"/>
          </p:cNvSpPr>
          <p:nvPr>
            <p:ph type="subTitle" idx="6"/>
          </p:nvPr>
        </p:nvSpPr>
        <p:spPr>
          <a:xfrm>
            <a:off x="968141" y="3485573"/>
            <a:ext cx="2205600" cy="7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subTitle" idx="7"/>
          </p:nvPr>
        </p:nvSpPr>
        <p:spPr>
          <a:xfrm>
            <a:off x="5970766" y="3134575"/>
            <a:ext cx="1153500" cy="3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subTitle" idx="8"/>
          </p:nvPr>
        </p:nvSpPr>
        <p:spPr>
          <a:xfrm>
            <a:off x="5970766" y="3485573"/>
            <a:ext cx="2205600" cy="7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2">
    <p:bg>
      <p:bgPr>
        <a:solidFill>
          <a:schemeClr val="dk2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1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13100" y="1360800"/>
            <a:ext cx="5966100" cy="8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>
                <a:solidFill>
                  <a:schemeClr val="lt1"/>
                </a:solidFill>
                <a:highlight>
                  <a:schemeClr val="dk2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13100" y="543301"/>
            <a:ext cx="1373100" cy="7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6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13100" y="2208500"/>
            <a:ext cx="44502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544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ubTitle" idx="1"/>
          </p:nvPr>
        </p:nvSpPr>
        <p:spPr>
          <a:xfrm>
            <a:off x="787791" y="1834025"/>
            <a:ext cx="2354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ubTitle" idx="2"/>
          </p:nvPr>
        </p:nvSpPr>
        <p:spPr>
          <a:xfrm>
            <a:off x="787791" y="2227625"/>
            <a:ext cx="235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title" idx="3" hasCustomPrompt="1"/>
          </p:nvPr>
        </p:nvSpPr>
        <p:spPr>
          <a:xfrm>
            <a:off x="1357500" y="1404824"/>
            <a:ext cx="1215000" cy="4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4"/>
          </p:nvPr>
        </p:nvSpPr>
        <p:spPr>
          <a:xfrm>
            <a:off x="3394791" y="1834025"/>
            <a:ext cx="2354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5"/>
          </p:nvPr>
        </p:nvSpPr>
        <p:spPr>
          <a:xfrm>
            <a:off x="3394791" y="2227625"/>
            <a:ext cx="235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6" hasCustomPrompt="1"/>
          </p:nvPr>
        </p:nvSpPr>
        <p:spPr>
          <a:xfrm>
            <a:off x="3964500" y="1404824"/>
            <a:ext cx="1215000" cy="4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7"/>
          </p:nvPr>
        </p:nvSpPr>
        <p:spPr>
          <a:xfrm>
            <a:off x="6001791" y="1834025"/>
            <a:ext cx="2354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8"/>
          </p:nvPr>
        </p:nvSpPr>
        <p:spPr>
          <a:xfrm>
            <a:off x="6001791" y="2227625"/>
            <a:ext cx="235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9" hasCustomPrompt="1"/>
          </p:nvPr>
        </p:nvSpPr>
        <p:spPr>
          <a:xfrm>
            <a:off x="6571500" y="1404824"/>
            <a:ext cx="1215000" cy="4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13"/>
          </p:nvPr>
        </p:nvSpPr>
        <p:spPr>
          <a:xfrm>
            <a:off x="787791" y="3516846"/>
            <a:ext cx="2354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4"/>
          </p:nvPr>
        </p:nvSpPr>
        <p:spPr>
          <a:xfrm>
            <a:off x="787791" y="3910446"/>
            <a:ext cx="235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15" hasCustomPrompt="1"/>
          </p:nvPr>
        </p:nvSpPr>
        <p:spPr>
          <a:xfrm>
            <a:off x="1357500" y="3087688"/>
            <a:ext cx="1215000" cy="4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6"/>
          </p:nvPr>
        </p:nvSpPr>
        <p:spPr>
          <a:xfrm>
            <a:off x="3394791" y="3516846"/>
            <a:ext cx="2354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7"/>
          </p:nvPr>
        </p:nvSpPr>
        <p:spPr>
          <a:xfrm>
            <a:off x="3394791" y="3910446"/>
            <a:ext cx="235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8" hasCustomPrompt="1"/>
          </p:nvPr>
        </p:nvSpPr>
        <p:spPr>
          <a:xfrm>
            <a:off x="3964500" y="3087688"/>
            <a:ext cx="1215000" cy="4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9"/>
          </p:nvPr>
        </p:nvSpPr>
        <p:spPr>
          <a:xfrm>
            <a:off x="6001791" y="3516846"/>
            <a:ext cx="2354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20"/>
          </p:nvPr>
        </p:nvSpPr>
        <p:spPr>
          <a:xfrm>
            <a:off x="6001791" y="3910446"/>
            <a:ext cx="235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21" hasCustomPrompt="1"/>
          </p:nvPr>
        </p:nvSpPr>
        <p:spPr>
          <a:xfrm>
            <a:off x="6571500" y="3087688"/>
            <a:ext cx="1215000" cy="4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BLANK_7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2464800" y="3355099"/>
            <a:ext cx="5966100" cy="8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>
                <a:solidFill>
                  <a:schemeClr val="lt2"/>
                </a:solidFill>
                <a:highlight>
                  <a:schemeClr val="dk2"/>
                </a:highlight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title" idx="2" hasCustomPrompt="1"/>
          </p:nvPr>
        </p:nvSpPr>
        <p:spPr>
          <a:xfrm>
            <a:off x="7057800" y="2537600"/>
            <a:ext cx="1373100" cy="7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65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3980700" y="4202799"/>
            <a:ext cx="44502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BLANK_8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713100" y="3351688"/>
            <a:ext cx="5966100" cy="8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>
                <a:solidFill>
                  <a:schemeClr val="lt2"/>
                </a:solidFill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 idx="2" hasCustomPrompt="1"/>
          </p:nvPr>
        </p:nvSpPr>
        <p:spPr>
          <a:xfrm>
            <a:off x="713100" y="2534189"/>
            <a:ext cx="1373100" cy="7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6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67" name="Google Shape;67;p15"/>
          <p:cNvSpPr txBox="1">
            <a:spLocks noGrp="1"/>
          </p:cNvSpPr>
          <p:nvPr>
            <p:ph type="subTitle" idx="1"/>
          </p:nvPr>
        </p:nvSpPr>
        <p:spPr>
          <a:xfrm>
            <a:off x="713100" y="4199388"/>
            <a:ext cx="44502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BLANK_21">
    <p:bg>
      <p:bgPr>
        <a:solidFill>
          <a:schemeClr val="l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2464800" y="1356899"/>
            <a:ext cx="5966100" cy="8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>
                <a:solidFill>
                  <a:schemeClr val="lt2"/>
                </a:solidFill>
                <a:highlight>
                  <a:schemeClr val="dk2"/>
                </a:highlight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 idx="2" hasCustomPrompt="1"/>
          </p:nvPr>
        </p:nvSpPr>
        <p:spPr>
          <a:xfrm>
            <a:off x="7057800" y="539400"/>
            <a:ext cx="1373100" cy="7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65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1" name="Google Shape;71;p16"/>
          <p:cNvSpPr txBox="1">
            <a:spLocks noGrp="1"/>
          </p:cNvSpPr>
          <p:nvPr>
            <p:ph type="subTitle" idx="1"/>
          </p:nvPr>
        </p:nvSpPr>
        <p:spPr>
          <a:xfrm>
            <a:off x="3980700" y="2204599"/>
            <a:ext cx="44502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BLANK_20">
    <p:bg>
      <p:bgPr>
        <a:solidFill>
          <a:schemeClr val="lt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1592702" y="1356950"/>
            <a:ext cx="5966100" cy="8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>
                <a:solidFill>
                  <a:schemeClr val="lt2"/>
                </a:solidFill>
                <a:highlight>
                  <a:schemeClr val="dk2"/>
                </a:highlight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title" idx="2" hasCustomPrompt="1"/>
          </p:nvPr>
        </p:nvSpPr>
        <p:spPr>
          <a:xfrm>
            <a:off x="3889202" y="539451"/>
            <a:ext cx="1373100" cy="7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5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5" name="Google Shape;75;p17"/>
          <p:cNvSpPr txBox="1">
            <a:spLocks noGrp="1"/>
          </p:cNvSpPr>
          <p:nvPr>
            <p:ph type="subTitle" idx="1"/>
          </p:nvPr>
        </p:nvSpPr>
        <p:spPr>
          <a:xfrm>
            <a:off x="2350652" y="2204650"/>
            <a:ext cx="44502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BLANK_19">
    <p:bg>
      <p:bgPr>
        <a:solidFill>
          <a:schemeClr val="l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1592702" y="3355099"/>
            <a:ext cx="5966100" cy="8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>
                <a:solidFill>
                  <a:schemeClr val="lt2"/>
                </a:solidFill>
                <a:highlight>
                  <a:schemeClr val="dk2"/>
                </a:highlight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title" idx="2" hasCustomPrompt="1"/>
          </p:nvPr>
        </p:nvSpPr>
        <p:spPr>
          <a:xfrm>
            <a:off x="3889202" y="2537600"/>
            <a:ext cx="1373100" cy="7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5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9" name="Google Shape;79;p18"/>
          <p:cNvSpPr txBox="1">
            <a:spLocks noGrp="1"/>
          </p:cNvSpPr>
          <p:nvPr>
            <p:ph type="subTitle" idx="1"/>
          </p:nvPr>
        </p:nvSpPr>
        <p:spPr>
          <a:xfrm>
            <a:off x="2350652" y="4202799"/>
            <a:ext cx="44502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"/>
              <a:buNone/>
              <a:defRPr sz="3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"/>
              <a:buNone/>
              <a:defRPr sz="3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"/>
              <a:buNone/>
              <a:defRPr sz="3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"/>
              <a:buNone/>
              <a:defRPr sz="3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"/>
              <a:buNone/>
              <a:defRPr sz="3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"/>
              <a:buNone/>
              <a:defRPr sz="3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"/>
              <a:buNone/>
              <a:defRPr sz="3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"/>
              <a:buNone/>
              <a:defRPr sz="3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"/>
              <a:buNone/>
              <a:defRPr sz="3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○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■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●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○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■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●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○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■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9" r:id="rId10"/>
    <p:sldLayoutId id="2147483678" r:id="rId11"/>
    <p:sldLayoutId id="2147483679" r:id="rId12"/>
    <p:sldLayoutId id="2147483684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mailto:titodwi20@gmail.com?subject=Hello%20Tito!" TargetMode="External"/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dstito" TargetMode="External"/><Relationship Id="rId5" Type="http://schemas.openxmlformats.org/officeDocument/2006/relationships/image" Target="../media/image38.png"/><Relationship Id="rId4" Type="http://schemas.openxmlformats.org/officeDocument/2006/relationships/hyperlink" Target="https://www.linkedin.com/in/tito-dwi-syahputra" TargetMode="External"/><Relationship Id="rId9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D66C2AD-DC0E-F0D0-DCA1-D21B0A79CC6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81" name="Google Shape;181;p37"/>
          <p:cNvSpPr txBox="1">
            <a:spLocks noGrp="1"/>
          </p:cNvSpPr>
          <p:nvPr>
            <p:ph type="ctrTitle"/>
          </p:nvPr>
        </p:nvSpPr>
        <p:spPr>
          <a:xfrm>
            <a:off x="713100" y="2177150"/>
            <a:ext cx="7772222" cy="19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solidFill>
                  <a:schemeClr val="bg1"/>
                </a:solidFill>
              </a:rPr>
              <a:t>Predicting Customers Booking </a:t>
            </a:r>
            <a:r>
              <a:rPr lang="en-GB" sz="4000" dirty="0" err="1">
                <a:solidFill>
                  <a:schemeClr val="bg1"/>
                </a:solidFill>
              </a:rPr>
              <a:t>Behavior</a:t>
            </a:r>
            <a:r>
              <a:rPr lang="en-GB" sz="4000" dirty="0">
                <a:solidFill>
                  <a:schemeClr val="bg1"/>
                </a:solidFill>
              </a:rPr>
              <a:t> with </a:t>
            </a:r>
            <a:r>
              <a:rPr lang="en-GB" sz="4000" dirty="0">
                <a:solidFill>
                  <a:schemeClr val="bg1"/>
                </a:solidFill>
                <a:highlight>
                  <a:srgbClr val="157DD9"/>
                </a:highlight>
              </a:rPr>
              <a:t>British </a:t>
            </a:r>
            <a:r>
              <a:rPr lang="en-GB" sz="4000" dirty="0">
                <a:solidFill>
                  <a:schemeClr val="bg1"/>
                </a:solidFill>
              </a:rPr>
              <a:t>Airways</a:t>
            </a:r>
            <a:endParaRPr sz="4000" dirty="0">
              <a:solidFill>
                <a:schemeClr val="bg1"/>
              </a:solidFill>
            </a:endParaRPr>
          </a:p>
        </p:txBody>
      </p:sp>
      <p:sp>
        <p:nvSpPr>
          <p:cNvPr id="182" name="Google Shape;182;p37"/>
          <p:cNvSpPr txBox="1">
            <a:spLocks noGrp="1"/>
          </p:cNvSpPr>
          <p:nvPr>
            <p:ph type="subTitle" idx="1"/>
          </p:nvPr>
        </p:nvSpPr>
        <p:spPr>
          <a:xfrm>
            <a:off x="713100" y="3914745"/>
            <a:ext cx="7229781" cy="9291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British Airways Data Science Job Simulation on Forage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by </a:t>
            </a:r>
            <a:r>
              <a:rPr lang="en-GB" sz="1600" dirty="0">
                <a:solidFill>
                  <a:schemeClr val="bg1"/>
                </a:solidFill>
                <a:highlight>
                  <a:srgbClr val="157DD9"/>
                </a:highlight>
              </a:rPr>
              <a:t>Tito Dwi Syahputra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AF878BF-2135-7954-BCC8-0EE66F3050F3}"/>
              </a:ext>
            </a:extLst>
          </p:cNvPr>
          <p:cNvGrpSpPr/>
          <p:nvPr/>
        </p:nvGrpSpPr>
        <p:grpSpPr>
          <a:xfrm>
            <a:off x="0" y="0"/>
            <a:ext cx="2515307" cy="753924"/>
            <a:chOff x="875718" y="-277360"/>
            <a:chExt cx="3580395" cy="112379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7548FF4-758C-E819-752A-0E59FD4A7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2772" y="169257"/>
              <a:ext cx="1233341" cy="369843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2CDE790-D843-423E-2054-DD2CCC957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718" y="-277360"/>
              <a:ext cx="1798066" cy="1123790"/>
            </a:xfrm>
            <a:prstGeom prst="rect">
              <a:avLst/>
            </a:prstGeom>
          </p:spPr>
        </p:pic>
        <p:pic>
          <p:nvPicPr>
            <p:cNvPr id="5" name="Picture 6" descr="X Symbol - Free shapes icons">
              <a:extLst>
                <a:ext uri="{FF2B5EF4-FFF2-40B4-BE49-F238E27FC236}">
                  <a16:creationId xmlns:a16="http://schemas.microsoft.com/office/drawing/2014/main" id="{9F07A56A-AC65-8023-35AD-D5DA1831C2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856582" y="262483"/>
              <a:ext cx="183392" cy="183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60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258803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 Process</a:t>
            </a:r>
            <a:endParaRPr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A9B9C9A-2885-F825-4BA4-05B5F849C721}"/>
              </a:ext>
            </a:extLst>
          </p:cNvPr>
          <p:cNvGrpSpPr/>
          <p:nvPr/>
        </p:nvGrpSpPr>
        <p:grpSpPr>
          <a:xfrm>
            <a:off x="3568485" y="123723"/>
            <a:ext cx="2797640" cy="789612"/>
            <a:chOff x="5499449" y="635522"/>
            <a:chExt cx="2797640" cy="789612"/>
          </a:xfrm>
        </p:grpSpPr>
        <p:sp>
          <p:nvSpPr>
            <p:cNvPr id="792" name="Google Shape;792;p60"/>
            <p:cNvSpPr txBox="1"/>
            <p:nvPr/>
          </p:nvSpPr>
          <p:spPr>
            <a:xfrm>
              <a:off x="6129291" y="635522"/>
              <a:ext cx="1666863" cy="37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2"/>
                  </a:solidFill>
                  <a:latin typeface="Manrope"/>
                  <a:ea typeface="Manrope"/>
                  <a:cs typeface="Manrope"/>
                  <a:sym typeface="Manrope"/>
                </a:rPr>
                <a:t>Univariate Analysis</a:t>
              </a:r>
              <a:endParaRPr sz="1200" dirty="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793" name="Google Shape;793;p60"/>
            <p:cNvSpPr txBox="1"/>
            <p:nvPr/>
          </p:nvSpPr>
          <p:spPr>
            <a:xfrm>
              <a:off x="6129289" y="877034"/>
              <a:ext cx="2167800" cy="54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b="0" i="0" dirty="0">
                  <a:solidFill>
                    <a:srgbClr val="000000"/>
                  </a:solidFill>
                  <a:effectLst/>
                  <a:latin typeface="Source Sans Pro" panose="020B0503030403020204" pitchFamily="34" charset="0"/>
                  <a:ea typeface="Source Sans Pro" panose="020B0503030403020204" pitchFamily="34" charset="0"/>
                </a:rPr>
                <a:t>Check: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GB" sz="1000" b="1" i="0" dirty="0">
                  <a:solidFill>
                    <a:schemeClr val="bg1"/>
                  </a:solidFill>
                  <a:effectLst/>
                  <a:highlight>
                    <a:srgbClr val="157DD9"/>
                  </a:highlight>
                  <a:latin typeface="Source Sans Pro" panose="020B0503030403020204" pitchFamily="34" charset="0"/>
                  <a:ea typeface="Source Sans Pro" panose="020B0503030403020204" pitchFamily="34" charset="0"/>
                </a:rPr>
                <a:t>distribution of each feature</a:t>
              </a:r>
              <a:endParaRPr lang="en-GB" sz="1000" dirty="0">
                <a:solidFill>
                  <a:schemeClr val="dk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0F4EB9B-AC08-3961-E721-A138591932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9449" y="726722"/>
              <a:ext cx="576000" cy="5760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F57F653-A897-28E9-C746-CE973DF7D085}"/>
              </a:ext>
            </a:extLst>
          </p:cNvPr>
          <p:cNvGrpSpPr/>
          <p:nvPr/>
        </p:nvGrpSpPr>
        <p:grpSpPr>
          <a:xfrm>
            <a:off x="770843" y="1399741"/>
            <a:ext cx="2797642" cy="1510882"/>
            <a:chOff x="1259225" y="1655494"/>
            <a:chExt cx="2797642" cy="1510882"/>
          </a:xfrm>
        </p:grpSpPr>
        <p:sp>
          <p:nvSpPr>
            <p:cNvPr id="789" name="Google Shape;789;p60"/>
            <p:cNvSpPr txBox="1"/>
            <p:nvPr/>
          </p:nvSpPr>
          <p:spPr>
            <a:xfrm>
              <a:off x="1259227" y="1655494"/>
              <a:ext cx="2221640" cy="37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2"/>
                  </a:solidFill>
                  <a:latin typeface="Manrope"/>
                  <a:ea typeface="Manrope"/>
                  <a:cs typeface="Manrope"/>
                  <a:sym typeface="Manrope"/>
                </a:rPr>
                <a:t>Multivariate and Statistical Analysis </a:t>
              </a:r>
              <a:endParaRPr sz="1200" dirty="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790" name="Google Shape;790;p60"/>
            <p:cNvSpPr txBox="1"/>
            <p:nvPr/>
          </p:nvSpPr>
          <p:spPr>
            <a:xfrm>
              <a:off x="1259225" y="1989693"/>
              <a:ext cx="2167800" cy="11766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dirty="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Check: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GB" sz="1000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distribution of whether the booking is completed or not for each feature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GB" sz="1000" dirty="0" err="1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pairplot</a:t>
              </a:r>
              <a:r>
                <a:rPr lang="en-GB" sz="1000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&amp; spearman-correlation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GB" sz="1000" b="1" dirty="0">
                  <a:solidFill>
                    <a:schemeClr val="bg1"/>
                  </a:solidFill>
                  <a:highlight>
                    <a:srgbClr val="157DD9"/>
                  </a:highlight>
                  <a:latin typeface="Source Sans Pro"/>
                  <a:ea typeface="Source Sans Pro"/>
                  <a:cs typeface="Source Sans Pro"/>
                  <a:sym typeface="Source Sans Pro"/>
                </a:rPr>
                <a:t>hypothesis testing</a:t>
              </a:r>
              <a:endParaRPr lang="en-GB" sz="10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GB" sz="1000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deep-dive analysis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A4FEA4C-7FEB-FE96-67AD-72A274469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80867" y="1746694"/>
              <a:ext cx="576000" cy="5760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79F068E-2025-C570-6F25-4A42CBB00125}"/>
              </a:ext>
            </a:extLst>
          </p:cNvPr>
          <p:cNvGrpSpPr/>
          <p:nvPr/>
        </p:nvGrpSpPr>
        <p:grpSpPr>
          <a:xfrm>
            <a:off x="4126303" y="3268550"/>
            <a:ext cx="2797640" cy="1874950"/>
            <a:chOff x="5213023" y="2804796"/>
            <a:chExt cx="2797640" cy="1774384"/>
          </a:xfrm>
        </p:grpSpPr>
        <p:sp>
          <p:nvSpPr>
            <p:cNvPr id="798" name="Google Shape;798;p60"/>
            <p:cNvSpPr txBox="1"/>
            <p:nvPr/>
          </p:nvSpPr>
          <p:spPr>
            <a:xfrm>
              <a:off x="5842865" y="2804796"/>
              <a:ext cx="1798599" cy="37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2"/>
                  </a:solidFill>
                  <a:latin typeface="Manrope"/>
                  <a:ea typeface="Manrope"/>
                  <a:cs typeface="Manrope"/>
                  <a:sym typeface="Manrope"/>
                </a:rPr>
                <a:t>Feature Engineering</a:t>
              </a:r>
              <a:endParaRPr sz="1200" dirty="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799" name="Google Shape;799;p60"/>
            <p:cNvSpPr txBox="1"/>
            <p:nvPr/>
          </p:nvSpPr>
          <p:spPr>
            <a:xfrm>
              <a:off x="5842863" y="3059536"/>
              <a:ext cx="2167800" cy="15196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dirty="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Create more features, then evaluate them to </a:t>
              </a:r>
              <a:r>
                <a:rPr lang="en-GB" sz="1000" b="1" dirty="0">
                  <a:solidFill>
                    <a:schemeClr val="bg1"/>
                  </a:solidFill>
                  <a:highlight>
                    <a:srgbClr val="157DD9"/>
                  </a:highlight>
                  <a:latin typeface="Source Sans Pro"/>
                  <a:ea typeface="Source Sans Pro"/>
                  <a:cs typeface="Source Sans Pro"/>
                  <a:sym typeface="Source Sans Pro"/>
                </a:rPr>
                <a:t>increase the predictive power</a:t>
              </a:r>
              <a:r>
                <a:rPr lang="en-GB" sz="1000" dirty="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of Machine Learning model.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GB" sz="1000" dirty="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Re-engineered features with so many unique categories.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GB" sz="1000" dirty="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Features aggregation by summing them.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GB" sz="1000" dirty="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Perform cyclical encoding features for cyclical datetime data.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95EDF6F-DF17-E3E1-5E44-C680F4BBB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13023" y="2884950"/>
              <a:ext cx="576000" cy="576000"/>
            </a:xfrm>
            <a:prstGeom prst="rect">
              <a:avLst/>
            </a:prstGeom>
          </p:spPr>
        </p:pic>
      </p:grpSp>
      <p:cxnSp>
        <p:nvCxnSpPr>
          <p:cNvPr id="779" name="Connector: Elbow 778">
            <a:extLst>
              <a:ext uri="{FF2B5EF4-FFF2-40B4-BE49-F238E27FC236}">
                <a16:creationId xmlns:a16="http://schemas.microsoft.com/office/drawing/2014/main" id="{C4ABE6B8-271C-ACE6-2781-6E4FF88F2D71}"/>
              </a:ext>
            </a:extLst>
          </p:cNvPr>
          <p:cNvCxnSpPr>
            <a:stCxn id="11" idx="1"/>
            <a:endCxn id="14" idx="0"/>
          </p:cNvCxnSpPr>
          <p:nvPr/>
        </p:nvCxnSpPr>
        <p:spPr>
          <a:xfrm rot="10800000" flipV="1">
            <a:off x="3280485" y="502923"/>
            <a:ext cx="288000" cy="988018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1" name="Connector: Elbow 780">
            <a:extLst>
              <a:ext uri="{FF2B5EF4-FFF2-40B4-BE49-F238E27FC236}">
                <a16:creationId xmlns:a16="http://schemas.microsoft.com/office/drawing/2014/main" id="{7B9B1E4B-519D-0B42-4994-686C826B04FF}"/>
              </a:ext>
            </a:extLst>
          </p:cNvPr>
          <p:cNvCxnSpPr>
            <a:stCxn id="14" idx="3"/>
            <a:endCxn id="28" idx="0"/>
          </p:cNvCxnSpPr>
          <p:nvPr/>
        </p:nvCxnSpPr>
        <p:spPr>
          <a:xfrm>
            <a:off x="3568485" y="1778941"/>
            <a:ext cx="845818" cy="1574306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85" name="Picture 784">
            <a:extLst>
              <a:ext uri="{FF2B5EF4-FFF2-40B4-BE49-F238E27FC236}">
                <a16:creationId xmlns:a16="http://schemas.microsoft.com/office/drawing/2014/main" id="{3DDC9FF8-65E6-29E7-F995-E251AE53B1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9275" y="20388"/>
            <a:ext cx="3075850" cy="1754467"/>
          </a:xfrm>
          <a:prstGeom prst="rect">
            <a:avLst/>
          </a:prstGeom>
        </p:spPr>
      </p:pic>
      <p:pic>
        <p:nvPicPr>
          <p:cNvPr id="839" name="Picture 838">
            <a:extLst>
              <a:ext uri="{FF2B5EF4-FFF2-40B4-BE49-F238E27FC236}">
                <a16:creationId xmlns:a16="http://schemas.microsoft.com/office/drawing/2014/main" id="{10C8B428-6C37-76C8-E839-D8572EF806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9275" y="1774855"/>
            <a:ext cx="3075850" cy="1577934"/>
          </a:xfrm>
          <a:prstGeom prst="rect">
            <a:avLst/>
          </a:prstGeom>
        </p:spPr>
      </p:pic>
      <p:pic>
        <p:nvPicPr>
          <p:cNvPr id="841" name="Picture 840">
            <a:extLst>
              <a:ext uri="{FF2B5EF4-FFF2-40B4-BE49-F238E27FC236}">
                <a16:creationId xmlns:a16="http://schemas.microsoft.com/office/drawing/2014/main" id="{90E1A959-5D70-F15A-EBBA-8ECFED60D7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0816" y="4234320"/>
            <a:ext cx="2221640" cy="901147"/>
          </a:xfrm>
          <a:prstGeom prst="rect">
            <a:avLst/>
          </a:prstGeom>
        </p:spPr>
      </p:pic>
      <p:pic>
        <p:nvPicPr>
          <p:cNvPr id="843" name="Picture 842">
            <a:extLst>
              <a:ext uri="{FF2B5EF4-FFF2-40B4-BE49-F238E27FC236}">
                <a16:creationId xmlns:a16="http://schemas.microsoft.com/office/drawing/2014/main" id="{AE4ADD60-9B33-3F17-B52C-F78333793F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0816" y="2888018"/>
            <a:ext cx="2221640" cy="1318386"/>
          </a:xfrm>
          <a:prstGeom prst="rect">
            <a:avLst/>
          </a:prstGeom>
        </p:spPr>
      </p:pic>
      <p:grpSp>
        <p:nvGrpSpPr>
          <p:cNvPr id="845" name="Group 844">
            <a:extLst>
              <a:ext uri="{FF2B5EF4-FFF2-40B4-BE49-F238E27FC236}">
                <a16:creationId xmlns:a16="http://schemas.microsoft.com/office/drawing/2014/main" id="{E473892E-4158-FA6E-F364-CA5BB622505F}"/>
              </a:ext>
            </a:extLst>
          </p:cNvPr>
          <p:cNvGrpSpPr/>
          <p:nvPr/>
        </p:nvGrpSpPr>
        <p:grpSpPr>
          <a:xfrm>
            <a:off x="2159000" y="3176018"/>
            <a:ext cx="833455" cy="1959449"/>
            <a:chOff x="2994025" y="4257675"/>
            <a:chExt cx="2012950" cy="222250"/>
          </a:xfrm>
        </p:grpSpPr>
        <p:cxnSp>
          <p:nvCxnSpPr>
            <p:cNvPr id="846" name="Straight Connector 845">
              <a:extLst>
                <a:ext uri="{FF2B5EF4-FFF2-40B4-BE49-F238E27FC236}">
                  <a16:creationId xmlns:a16="http://schemas.microsoft.com/office/drawing/2014/main" id="{2AA00C68-1222-E794-01A8-1E5F6208ACE6}"/>
                </a:ext>
              </a:extLst>
            </p:cNvPr>
            <p:cNvCxnSpPr>
              <a:cxnSpLocks/>
            </p:cNvCxnSpPr>
            <p:nvPr/>
          </p:nvCxnSpPr>
          <p:spPr>
            <a:xfrm>
              <a:off x="2994025" y="4257675"/>
              <a:ext cx="201295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7" name="Straight Connector 846">
              <a:extLst>
                <a:ext uri="{FF2B5EF4-FFF2-40B4-BE49-F238E27FC236}">
                  <a16:creationId xmlns:a16="http://schemas.microsoft.com/office/drawing/2014/main" id="{FE20FB6B-A702-6C09-8D88-0B2BD67D02B1}"/>
                </a:ext>
              </a:extLst>
            </p:cNvPr>
            <p:cNvCxnSpPr>
              <a:cxnSpLocks/>
            </p:cNvCxnSpPr>
            <p:nvPr/>
          </p:nvCxnSpPr>
          <p:spPr>
            <a:xfrm>
              <a:off x="2994025" y="4479925"/>
              <a:ext cx="201295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8" name="Straight Connector 847">
              <a:extLst>
                <a:ext uri="{FF2B5EF4-FFF2-40B4-BE49-F238E27FC236}">
                  <a16:creationId xmlns:a16="http://schemas.microsoft.com/office/drawing/2014/main" id="{20209E8A-C5FF-A4D1-C2C3-6DF2A5A9AD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4025" y="4257675"/>
              <a:ext cx="0" cy="22225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9" name="Straight Connector 848">
              <a:extLst>
                <a:ext uri="{FF2B5EF4-FFF2-40B4-BE49-F238E27FC236}">
                  <a16:creationId xmlns:a16="http://schemas.microsoft.com/office/drawing/2014/main" id="{E72EE732-EA18-0A15-B2F0-5A9705BACA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975" y="4257675"/>
              <a:ext cx="0" cy="22225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52" name="Google Shape;237;p42">
            <a:extLst>
              <a:ext uri="{FF2B5EF4-FFF2-40B4-BE49-F238E27FC236}">
                <a16:creationId xmlns:a16="http://schemas.microsoft.com/office/drawing/2014/main" id="{B23312CA-EBDD-1B4A-ADF8-68380BCD6CF9}"/>
              </a:ext>
            </a:extLst>
          </p:cNvPr>
          <p:cNvSpPr txBox="1">
            <a:spLocks/>
          </p:cNvSpPr>
          <p:nvPr/>
        </p:nvSpPr>
        <p:spPr>
          <a:xfrm>
            <a:off x="2900326" y="3829619"/>
            <a:ext cx="1133848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All features are </a:t>
            </a:r>
            <a:r>
              <a:rPr lang="en-GB" sz="1000" b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good predictors</a:t>
            </a:r>
          </a:p>
        </p:txBody>
      </p:sp>
      <p:cxnSp>
        <p:nvCxnSpPr>
          <p:cNvPr id="854" name="Straight Arrow Connector 853">
            <a:extLst>
              <a:ext uri="{FF2B5EF4-FFF2-40B4-BE49-F238E27FC236}">
                <a16:creationId xmlns:a16="http://schemas.microsoft.com/office/drawing/2014/main" id="{333B9AC9-462B-0057-60E2-68E9A2854B8A}"/>
              </a:ext>
            </a:extLst>
          </p:cNvPr>
          <p:cNvCxnSpPr>
            <a:cxnSpLocks/>
            <a:endCxn id="855" idx="0"/>
          </p:cNvCxnSpPr>
          <p:nvPr/>
        </p:nvCxnSpPr>
        <p:spPr>
          <a:xfrm flipH="1">
            <a:off x="8443052" y="2998922"/>
            <a:ext cx="359985" cy="55827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5" name="Google Shape;237;p42">
            <a:extLst>
              <a:ext uri="{FF2B5EF4-FFF2-40B4-BE49-F238E27FC236}">
                <a16:creationId xmlns:a16="http://schemas.microsoft.com/office/drawing/2014/main" id="{3EE57826-0173-8224-7871-D4615A6AED7D}"/>
              </a:ext>
            </a:extLst>
          </p:cNvPr>
          <p:cNvSpPr txBox="1">
            <a:spLocks/>
          </p:cNvSpPr>
          <p:nvPr/>
        </p:nvSpPr>
        <p:spPr>
          <a:xfrm>
            <a:off x="7857874" y="3557193"/>
            <a:ext cx="1170356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000" b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IMBALANCED CLASS PROBLEM!</a:t>
            </a:r>
          </a:p>
        </p:txBody>
      </p:sp>
    </p:spTree>
    <p:extLst>
      <p:ext uri="{BB962C8B-B14F-4D97-AF65-F5344CB8AC3E}">
        <p14:creationId xmlns:p14="http://schemas.microsoft.com/office/powerpoint/2010/main" val="1753441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2" grpId="0"/>
      <p:bldP spid="85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7A4BB00-AC11-A83A-88C3-C300C706D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12100"/>
            <a:ext cx="4044950" cy="18823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271F84-BAC0-B5B0-C2F8-C302B823F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67" y="3140912"/>
            <a:ext cx="4044950" cy="193370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F580A4-0FA8-4798-D22D-F153AD903797}"/>
              </a:ext>
            </a:extLst>
          </p:cNvPr>
          <p:cNvCxnSpPr>
            <a:cxnSpLocks/>
          </p:cNvCxnSpPr>
          <p:nvPr/>
        </p:nvCxnSpPr>
        <p:spPr>
          <a:xfrm>
            <a:off x="595000" y="2228887"/>
            <a:ext cx="4059550" cy="21134"/>
          </a:xfrm>
          <a:prstGeom prst="line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DBFD44B-1B64-1821-4EA2-3BF0DEDDA256}"/>
              </a:ext>
            </a:extLst>
          </p:cNvPr>
          <p:cNvGrpSpPr/>
          <p:nvPr/>
        </p:nvGrpSpPr>
        <p:grpSpPr>
          <a:xfrm>
            <a:off x="2700866" y="1277319"/>
            <a:ext cx="812801" cy="3651250"/>
            <a:chOff x="2994025" y="4257675"/>
            <a:chExt cx="2012950" cy="2222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43267CC-13B3-D5A0-F81E-FF129CF000D2}"/>
                </a:ext>
              </a:extLst>
            </p:cNvPr>
            <p:cNvCxnSpPr>
              <a:cxnSpLocks/>
            </p:cNvCxnSpPr>
            <p:nvPr/>
          </p:nvCxnSpPr>
          <p:spPr>
            <a:xfrm>
              <a:off x="2994025" y="4257675"/>
              <a:ext cx="201295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74030F9-4BEA-8C6C-D429-B4B6A5071FAD}"/>
                </a:ext>
              </a:extLst>
            </p:cNvPr>
            <p:cNvCxnSpPr>
              <a:cxnSpLocks/>
            </p:cNvCxnSpPr>
            <p:nvPr/>
          </p:nvCxnSpPr>
          <p:spPr>
            <a:xfrm>
              <a:off x="2994025" y="4479925"/>
              <a:ext cx="201295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4C5BEDF-CDEE-2D79-7876-755B3FC614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4025" y="4257675"/>
              <a:ext cx="0" cy="22225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5B91945-F9C7-00CA-9F95-2B9771131F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975" y="4257675"/>
              <a:ext cx="0" cy="22225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BAB7D19-212C-BAFC-4AB8-EDF9787FC0C5}"/>
              </a:ext>
            </a:extLst>
          </p:cNvPr>
          <p:cNvCxnSpPr>
            <a:cxnSpLocks/>
          </p:cNvCxnSpPr>
          <p:nvPr/>
        </p:nvCxnSpPr>
        <p:spPr>
          <a:xfrm>
            <a:off x="638067" y="3644937"/>
            <a:ext cx="4044950" cy="0"/>
          </a:xfrm>
          <a:prstGeom prst="line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Google Shape;237;p42">
            <a:extLst>
              <a:ext uri="{FF2B5EF4-FFF2-40B4-BE49-F238E27FC236}">
                <a16:creationId xmlns:a16="http://schemas.microsoft.com/office/drawing/2014/main" id="{C3862F16-09A8-369E-7158-47D6760D78F6}"/>
              </a:ext>
            </a:extLst>
          </p:cNvPr>
          <p:cNvSpPr txBox="1">
            <a:spLocks/>
          </p:cNvSpPr>
          <p:nvPr/>
        </p:nvSpPr>
        <p:spPr>
          <a:xfrm>
            <a:off x="4540746" y="2069296"/>
            <a:ext cx="926604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7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Median </a:t>
            </a:r>
            <a:r>
              <a:rPr lang="en-GB" sz="700" b="1" i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Length of Stay</a:t>
            </a:r>
            <a:r>
              <a:rPr lang="en-GB" sz="7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is less than a week (7 day)</a:t>
            </a:r>
          </a:p>
        </p:txBody>
      </p:sp>
      <p:sp>
        <p:nvSpPr>
          <p:cNvPr id="21" name="Google Shape;237;p42">
            <a:extLst>
              <a:ext uri="{FF2B5EF4-FFF2-40B4-BE49-F238E27FC236}">
                <a16:creationId xmlns:a16="http://schemas.microsoft.com/office/drawing/2014/main" id="{B1318450-57A1-9C64-B67E-8C6DD9E9FB71}"/>
              </a:ext>
            </a:extLst>
          </p:cNvPr>
          <p:cNvSpPr txBox="1">
            <a:spLocks/>
          </p:cNvSpPr>
          <p:nvPr/>
        </p:nvSpPr>
        <p:spPr>
          <a:xfrm>
            <a:off x="4602374" y="3513915"/>
            <a:ext cx="864976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7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Median </a:t>
            </a:r>
            <a:r>
              <a:rPr lang="en-GB" sz="700" b="1" i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Flight Duration</a:t>
            </a:r>
            <a:r>
              <a:rPr lang="en-GB" sz="700" b="1" i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7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is lesser than the other </a:t>
            </a:r>
            <a:r>
              <a:rPr lang="en-GB" sz="700" b="1" i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Flight Hour</a:t>
            </a:r>
            <a:endParaRPr lang="en-GB" sz="7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2" name="Google Shape;660;p57">
            <a:extLst>
              <a:ext uri="{FF2B5EF4-FFF2-40B4-BE49-F238E27FC236}">
                <a16:creationId xmlns:a16="http://schemas.microsoft.com/office/drawing/2014/main" id="{DA92BBB9-045C-ACD7-0CF7-B601E5FB7D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418275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Deep-dive Analysis</a:t>
            </a:r>
            <a:endParaRPr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F1FD9E-B39E-6FAB-5B7F-04EA27E0F8DE}"/>
              </a:ext>
            </a:extLst>
          </p:cNvPr>
          <p:cNvSpPr txBox="1"/>
          <p:nvPr/>
        </p:nvSpPr>
        <p:spPr>
          <a:xfrm>
            <a:off x="5495817" y="2559900"/>
            <a:ext cx="328245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Customers choosing </a:t>
            </a:r>
            <a:r>
              <a:rPr lang="en-ID" sz="1000" b="1" i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Afternoon Flights</a:t>
            </a:r>
            <a:r>
              <a:rPr lang="en-ID" sz="10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(13.00 to 18.00 Flight Hour) are </a:t>
            </a:r>
            <a:r>
              <a:rPr lang="en-ID" sz="1000" b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more likely to complete their </a:t>
            </a:r>
            <a:r>
              <a:rPr lang="en-ID" sz="1000" b="1" dirty="0" err="1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bookings</a:t>
            </a:r>
            <a:r>
              <a:rPr lang="en-ID" sz="1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,and</a:t>
            </a:r>
            <a:r>
              <a:rPr lang="en-ID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those customers are most likely the ones who </a:t>
            </a:r>
            <a:r>
              <a:rPr lang="en-ID" sz="1000" b="1" i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spend less than a week on their destination</a:t>
            </a:r>
            <a:r>
              <a:rPr lang="en-ID" sz="10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and </a:t>
            </a:r>
            <a:r>
              <a:rPr lang="en-ID" sz="1000" b="1" i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have quite lower flight duration</a:t>
            </a:r>
            <a:r>
              <a:rPr lang="en-ID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6832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7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418275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Deep-dive Analysis</a:t>
            </a:r>
            <a:endParaRPr dirty="0"/>
          </a:p>
        </p:txBody>
      </p:sp>
      <p:pic>
        <p:nvPicPr>
          <p:cNvPr id="649" name="Picture 648">
            <a:extLst>
              <a:ext uri="{FF2B5EF4-FFF2-40B4-BE49-F238E27FC236}">
                <a16:creationId xmlns:a16="http://schemas.microsoft.com/office/drawing/2014/main" id="{D8A3DEE7-27F1-2834-601D-45498B708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711" y="1344396"/>
            <a:ext cx="2688778" cy="2268114"/>
          </a:xfrm>
          <a:prstGeom prst="rect">
            <a:avLst/>
          </a:prstGeom>
        </p:spPr>
      </p:pic>
      <p:sp>
        <p:nvSpPr>
          <p:cNvPr id="642" name="TextBox 641">
            <a:extLst>
              <a:ext uri="{FF2B5EF4-FFF2-40B4-BE49-F238E27FC236}">
                <a16:creationId xmlns:a16="http://schemas.microsoft.com/office/drawing/2014/main" id="{66041FD0-9EA2-1EEC-B341-34D925D1B410}"/>
              </a:ext>
            </a:extLst>
          </p:cNvPr>
          <p:cNvSpPr txBox="1"/>
          <p:nvPr/>
        </p:nvSpPr>
        <p:spPr>
          <a:xfrm>
            <a:off x="713100" y="3875220"/>
            <a:ext cx="7989355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Moreover, there is a relatively </a:t>
            </a:r>
            <a:r>
              <a:rPr lang="en-GB" sz="1000" b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small  positive relationship</a:t>
            </a:r>
            <a:r>
              <a:rPr lang="en-GB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between </a:t>
            </a:r>
            <a:r>
              <a:rPr lang="en-GB" sz="1000" b="1" i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Length of Stay</a:t>
            </a:r>
            <a:r>
              <a:rPr lang="en-GB" sz="10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and </a:t>
            </a:r>
            <a:r>
              <a:rPr lang="en-GB" sz="1000" b="1" i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Flight Duration</a:t>
            </a:r>
            <a:r>
              <a:rPr lang="en-GB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(spearman </a:t>
            </a:r>
            <a:r>
              <a:rPr lang="en-GB" sz="1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corr</a:t>
            </a:r>
            <a:r>
              <a:rPr lang="en-GB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0.23), and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if we see the boxplot, customers with </a:t>
            </a:r>
            <a:r>
              <a:rPr lang="en-GB" sz="1000" b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lower</a:t>
            </a:r>
            <a:r>
              <a:rPr lang="en-GB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000" b="1" i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Flight Duration</a:t>
            </a:r>
            <a:r>
              <a:rPr lang="en-GB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and </a:t>
            </a:r>
            <a:r>
              <a:rPr lang="en-GB" sz="1000" b="1" i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Length of Stay</a:t>
            </a:r>
            <a:r>
              <a:rPr lang="en-GB" sz="10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are </a:t>
            </a:r>
            <a:r>
              <a:rPr lang="en-GB" sz="1000" b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more likely to complete their bookings</a:t>
            </a:r>
            <a:r>
              <a:rPr lang="en-GB" sz="10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we found that </a:t>
            </a:r>
            <a:r>
              <a:rPr lang="en-GB" sz="1000" b="1" dirty="0">
                <a:solidFill>
                  <a:srgbClr val="157DD9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this is more likely to happen for customers choosing </a:t>
            </a:r>
            <a:r>
              <a:rPr lang="en-GB" sz="1500" b="1" i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Afternoon Flights</a:t>
            </a:r>
            <a:r>
              <a:rPr lang="en-GB" sz="1500" b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!</a:t>
            </a:r>
            <a:endParaRPr lang="en-ID" sz="1500" b="1" dirty="0">
              <a:solidFill>
                <a:schemeClr val="bg1"/>
              </a:solidFill>
              <a:highlight>
                <a:srgbClr val="157DD9"/>
              </a:highlight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643" name="Group 642">
            <a:extLst>
              <a:ext uri="{FF2B5EF4-FFF2-40B4-BE49-F238E27FC236}">
                <a16:creationId xmlns:a16="http://schemas.microsoft.com/office/drawing/2014/main" id="{74CAB5F3-D045-48E1-3F86-738445BBF8A2}"/>
              </a:ext>
            </a:extLst>
          </p:cNvPr>
          <p:cNvGrpSpPr/>
          <p:nvPr/>
        </p:nvGrpSpPr>
        <p:grpSpPr>
          <a:xfrm>
            <a:off x="3064836" y="2292105"/>
            <a:ext cx="303635" cy="262711"/>
            <a:chOff x="2994025" y="4257675"/>
            <a:chExt cx="2012950" cy="222250"/>
          </a:xfrm>
        </p:grpSpPr>
        <p:cxnSp>
          <p:nvCxnSpPr>
            <p:cNvPr id="644" name="Straight Connector 643">
              <a:extLst>
                <a:ext uri="{FF2B5EF4-FFF2-40B4-BE49-F238E27FC236}">
                  <a16:creationId xmlns:a16="http://schemas.microsoft.com/office/drawing/2014/main" id="{2CB60A03-EC87-BE2B-6BBC-F024EEF6637D}"/>
                </a:ext>
              </a:extLst>
            </p:cNvPr>
            <p:cNvCxnSpPr>
              <a:cxnSpLocks/>
            </p:cNvCxnSpPr>
            <p:nvPr/>
          </p:nvCxnSpPr>
          <p:spPr>
            <a:xfrm>
              <a:off x="2994025" y="4257675"/>
              <a:ext cx="201295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5" name="Straight Connector 644">
              <a:extLst>
                <a:ext uri="{FF2B5EF4-FFF2-40B4-BE49-F238E27FC236}">
                  <a16:creationId xmlns:a16="http://schemas.microsoft.com/office/drawing/2014/main" id="{69161B43-FC45-15B1-2C49-18D20B93A402}"/>
                </a:ext>
              </a:extLst>
            </p:cNvPr>
            <p:cNvCxnSpPr>
              <a:cxnSpLocks/>
            </p:cNvCxnSpPr>
            <p:nvPr/>
          </p:nvCxnSpPr>
          <p:spPr>
            <a:xfrm>
              <a:off x="2994025" y="4479925"/>
              <a:ext cx="201295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6" name="Straight Connector 645">
              <a:extLst>
                <a:ext uri="{FF2B5EF4-FFF2-40B4-BE49-F238E27FC236}">
                  <a16:creationId xmlns:a16="http://schemas.microsoft.com/office/drawing/2014/main" id="{15B3CFE6-D362-3D58-4E03-9009567AB5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4025" y="4257675"/>
              <a:ext cx="0" cy="22225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7" name="Straight Connector 646">
              <a:extLst>
                <a:ext uri="{FF2B5EF4-FFF2-40B4-BE49-F238E27FC236}">
                  <a16:creationId xmlns:a16="http://schemas.microsoft.com/office/drawing/2014/main" id="{43949B55-8182-83CA-4B71-9BE50A0A1A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975" y="4257675"/>
              <a:ext cx="0" cy="22225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51" name="Picture 650">
            <a:extLst>
              <a:ext uri="{FF2B5EF4-FFF2-40B4-BE49-F238E27FC236}">
                <a16:creationId xmlns:a16="http://schemas.microsoft.com/office/drawing/2014/main" id="{CE40523B-A08F-1862-5DF8-9F5E53139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512" y="1340099"/>
            <a:ext cx="1990985" cy="227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305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660;p57">
            <a:extLst>
              <a:ext uri="{FF2B5EF4-FFF2-40B4-BE49-F238E27FC236}">
                <a16:creationId xmlns:a16="http://schemas.microsoft.com/office/drawing/2014/main" id="{0850BE31-2CCF-5E64-770C-DF6C4B6BD5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418275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Deep-dive Analysis</a:t>
            </a:r>
            <a:endParaRPr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8D308C-87AC-ABC2-E1C9-628188D0545C}"/>
              </a:ext>
            </a:extLst>
          </p:cNvPr>
          <p:cNvSpPr txBox="1"/>
          <p:nvPr/>
        </p:nvSpPr>
        <p:spPr>
          <a:xfrm>
            <a:off x="4481018" y="2938008"/>
            <a:ext cx="457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From the scatterplot, we plot the data only for </a:t>
            </a:r>
            <a:r>
              <a:rPr lang="en-ID" sz="1000" b="1" i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only Afternoon Flights</a:t>
            </a:r>
            <a:r>
              <a:rPr lang="en-ID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and differentiate between </a:t>
            </a:r>
            <a:r>
              <a:rPr lang="en-ID" sz="1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wheter</a:t>
            </a:r>
            <a:r>
              <a:rPr lang="en-ID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the customers want extra feature (</a:t>
            </a:r>
            <a:r>
              <a:rPr lang="en-ID" sz="1000" b="1" i="1" dirty="0" err="1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wants_extra_baggage</a:t>
            </a:r>
            <a:r>
              <a:rPr lang="en-ID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ID" sz="1000" b="1" i="1" dirty="0" err="1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wants_preferred_seat</a:t>
            </a:r>
            <a:r>
              <a:rPr lang="en-ID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and </a:t>
            </a:r>
            <a:r>
              <a:rPr lang="en-ID" sz="1000" b="1" i="1" dirty="0" err="1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wants_in_flight_meals</a:t>
            </a:r>
            <a:r>
              <a:rPr lang="en-ID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or not. </a:t>
            </a:r>
          </a:p>
          <a:p>
            <a:endParaRPr lang="en-ID" sz="1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ID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Turns out that our customers having </a:t>
            </a:r>
            <a:r>
              <a:rPr lang="en-ID" sz="1000" b="1" i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Afternoon Flights</a:t>
            </a:r>
            <a:r>
              <a:rPr lang="en-ID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and </a:t>
            </a:r>
            <a:r>
              <a:rPr lang="en-ID" sz="1000" b="1" i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Length of Stay</a:t>
            </a:r>
            <a:r>
              <a:rPr lang="en-ID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less than a week are </a:t>
            </a:r>
            <a:r>
              <a:rPr lang="en-ID" sz="1000" b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more likely to complete their bookings</a:t>
            </a:r>
            <a:r>
              <a:rPr lang="en-ID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when </a:t>
            </a:r>
            <a:r>
              <a:rPr lang="en-ID" sz="1000" b="1" i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wanting some extra features</a:t>
            </a:r>
            <a:r>
              <a:rPr lang="en-ID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824E861-AD3C-48F5-DB26-06F447266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183" y="1319960"/>
            <a:ext cx="3380039" cy="147802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33E716E-3382-9851-EF56-23EF00A6D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182" y="3005847"/>
            <a:ext cx="3380039" cy="147802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41C923B-C0A1-6529-3C0D-285B19623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1247" y="1319959"/>
            <a:ext cx="3434518" cy="147802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72837AFD-264E-189F-E7B5-665B33829DA4}"/>
              </a:ext>
            </a:extLst>
          </p:cNvPr>
          <p:cNvGrpSpPr/>
          <p:nvPr/>
        </p:nvGrpSpPr>
        <p:grpSpPr>
          <a:xfrm>
            <a:off x="2552461" y="1502844"/>
            <a:ext cx="196038" cy="522812"/>
            <a:chOff x="2994025" y="4257675"/>
            <a:chExt cx="2012950" cy="22225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656BB07-C0DB-053A-CD84-9771ACD0762E}"/>
                </a:ext>
              </a:extLst>
            </p:cNvPr>
            <p:cNvCxnSpPr>
              <a:cxnSpLocks/>
            </p:cNvCxnSpPr>
            <p:nvPr/>
          </p:nvCxnSpPr>
          <p:spPr>
            <a:xfrm>
              <a:off x="2994025" y="4257675"/>
              <a:ext cx="201295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7C47FB-70BA-D2EE-F156-1068076B3457}"/>
                </a:ext>
              </a:extLst>
            </p:cNvPr>
            <p:cNvCxnSpPr>
              <a:cxnSpLocks/>
            </p:cNvCxnSpPr>
            <p:nvPr/>
          </p:nvCxnSpPr>
          <p:spPr>
            <a:xfrm>
              <a:off x="2994025" y="4479925"/>
              <a:ext cx="201295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E2EB88B-EFA1-31DD-5E97-9FB0511E5D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4025" y="4257675"/>
              <a:ext cx="0" cy="22225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6C09710-8D23-D1C7-2E67-61C3E7B9B0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975" y="4257675"/>
              <a:ext cx="0" cy="22225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6FF2FF3-2ED8-2643-E5FA-A8E8EC816C15}"/>
              </a:ext>
            </a:extLst>
          </p:cNvPr>
          <p:cNvGrpSpPr/>
          <p:nvPr/>
        </p:nvGrpSpPr>
        <p:grpSpPr>
          <a:xfrm>
            <a:off x="6077419" y="1502843"/>
            <a:ext cx="164631" cy="643455"/>
            <a:chOff x="2994025" y="4257675"/>
            <a:chExt cx="2012950" cy="222250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8B58CA9-620F-7907-0160-6FE3ECB51EA3}"/>
                </a:ext>
              </a:extLst>
            </p:cNvPr>
            <p:cNvCxnSpPr>
              <a:cxnSpLocks/>
            </p:cNvCxnSpPr>
            <p:nvPr/>
          </p:nvCxnSpPr>
          <p:spPr>
            <a:xfrm>
              <a:off x="2994025" y="4257675"/>
              <a:ext cx="201295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2CA3633-46AE-B4DD-8069-2C172FB7E1A5}"/>
                </a:ext>
              </a:extLst>
            </p:cNvPr>
            <p:cNvCxnSpPr>
              <a:cxnSpLocks/>
            </p:cNvCxnSpPr>
            <p:nvPr/>
          </p:nvCxnSpPr>
          <p:spPr>
            <a:xfrm>
              <a:off x="2994025" y="4479925"/>
              <a:ext cx="201295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EBACBE5-D775-CFC7-A584-B84935D74E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4025" y="4257675"/>
              <a:ext cx="0" cy="22225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421EE-EB59-03CB-2FED-C5C0B0188D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975" y="4257675"/>
              <a:ext cx="0" cy="22225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24DDE9E-7309-C2D6-CEDD-53FDBAE41B08}"/>
              </a:ext>
            </a:extLst>
          </p:cNvPr>
          <p:cNvGrpSpPr/>
          <p:nvPr/>
        </p:nvGrpSpPr>
        <p:grpSpPr>
          <a:xfrm>
            <a:off x="1276111" y="2025656"/>
            <a:ext cx="196038" cy="522812"/>
            <a:chOff x="2994025" y="4257675"/>
            <a:chExt cx="2012950" cy="22225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6D7C1CB-C219-EBFD-6C7F-332E7E12E3C1}"/>
                </a:ext>
              </a:extLst>
            </p:cNvPr>
            <p:cNvCxnSpPr>
              <a:cxnSpLocks/>
            </p:cNvCxnSpPr>
            <p:nvPr/>
          </p:nvCxnSpPr>
          <p:spPr>
            <a:xfrm>
              <a:off x="2994025" y="4257675"/>
              <a:ext cx="2012950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C70CFEB-98A8-6D5A-2AAA-C31589D55D26}"/>
                </a:ext>
              </a:extLst>
            </p:cNvPr>
            <p:cNvCxnSpPr>
              <a:cxnSpLocks/>
            </p:cNvCxnSpPr>
            <p:nvPr/>
          </p:nvCxnSpPr>
          <p:spPr>
            <a:xfrm>
              <a:off x="2994025" y="4479925"/>
              <a:ext cx="2012950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6C482B-332B-565D-103B-878C984DD2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4025" y="4257675"/>
              <a:ext cx="0" cy="22225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BCA22E5-6963-2536-6606-F723680B25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975" y="4257675"/>
              <a:ext cx="0" cy="22225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F48129B-B0BA-EDD9-BF74-9FB73CCA0FEE}"/>
              </a:ext>
            </a:extLst>
          </p:cNvPr>
          <p:cNvGrpSpPr/>
          <p:nvPr/>
        </p:nvGrpSpPr>
        <p:grpSpPr>
          <a:xfrm>
            <a:off x="4832377" y="2025656"/>
            <a:ext cx="196038" cy="522812"/>
            <a:chOff x="2994025" y="4257675"/>
            <a:chExt cx="2012950" cy="222250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F65E780-960B-1B47-06F5-50C2B3A18EA4}"/>
                </a:ext>
              </a:extLst>
            </p:cNvPr>
            <p:cNvCxnSpPr>
              <a:cxnSpLocks/>
            </p:cNvCxnSpPr>
            <p:nvPr/>
          </p:nvCxnSpPr>
          <p:spPr>
            <a:xfrm>
              <a:off x="2994025" y="4257675"/>
              <a:ext cx="2012950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9E4BE87-89E8-A878-A318-5DBEBFB04371}"/>
                </a:ext>
              </a:extLst>
            </p:cNvPr>
            <p:cNvCxnSpPr>
              <a:cxnSpLocks/>
            </p:cNvCxnSpPr>
            <p:nvPr/>
          </p:nvCxnSpPr>
          <p:spPr>
            <a:xfrm>
              <a:off x="2994025" y="4479925"/>
              <a:ext cx="2012950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4D22ABE-F9D4-50E6-1353-6CFE3EF2DF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4025" y="4257675"/>
              <a:ext cx="0" cy="22225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CBAC5ED-DBC2-0456-E0F5-ABF977D1EB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975" y="4257675"/>
              <a:ext cx="0" cy="22225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7EC6F42-7239-5EBD-FD61-4995268B0A79}"/>
              </a:ext>
            </a:extLst>
          </p:cNvPr>
          <p:cNvGrpSpPr/>
          <p:nvPr/>
        </p:nvGrpSpPr>
        <p:grpSpPr>
          <a:xfrm>
            <a:off x="2945407" y="3222048"/>
            <a:ext cx="196038" cy="638752"/>
            <a:chOff x="2994025" y="4257675"/>
            <a:chExt cx="2012950" cy="22225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04063D2-5D3A-01A5-7C12-159EDD4BD8A2}"/>
                </a:ext>
              </a:extLst>
            </p:cNvPr>
            <p:cNvCxnSpPr>
              <a:cxnSpLocks/>
            </p:cNvCxnSpPr>
            <p:nvPr/>
          </p:nvCxnSpPr>
          <p:spPr>
            <a:xfrm>
              <a:off x="2994025" y="4257675"/>
              <a:ext cx="201295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3FE709E-413E-B62D-0904-C36AE063B410}"/>
                </a:ext>
              </a:extLst>
            </p:cNvPr>
            <p:cNvCxnSpPr>
              <a:cxnSpLocks/>
            </p:cNvCxnSpPr>
            <p:nvPr/>
          </p:nvCxnSpPr>
          <p:spPr>
            <a:xfrm>
              <a:off x="2994025" y="4479925"/>
              <a:ext cx="201295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9843015-A891-0961-D605-122DEC42A7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4025" y="4257675"/>
              <a:ext cx="0" cy="22225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C91BF20-90C3-5344-8F50-687A6E0CFF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975" y="4257675"/>
              <a:ext cx="0" cy="22225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CB3D4C4-2911-349A-1958-B0CA43FB733D}"/>
              </a:ext>
            </a:extLst>
          </p:cNvPr>
          <p:cNvGrpSpPr/>
          <p:nvPr/>
        </p:nvGrpSpPr>
        <p:grpSpPr>
          <a:xfrm>
            <a:off x="1755886" y="3860800"/>
            <a:ext cx="196038" cy="319375"/>
            <a:chOff x="2994025" y="4257675"/>
            <a:chExt cx="2012950" cy="22225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F33F8A8-9013-629E-53AF-1C7FBEE27E77}"/>
                </a:ext>
              </a:extLst>
            </p:cNvPr>
            <p:cNvCxnSpPr>
              <a:cxnSpLocks/>
            </p:cNvCxnSpPr>
            <p:nvPr/>
          </p:nvCxnSpPr>
          <p:spPr>
            <a:xfrm>
              <a:off x="2994025" y="4257675"/>
              <a:ext cx="2012950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A3329E2-F5BF-BCA1-73A4-F57FB9C51EEB}"/>
                </a:ext>
              </a:extLst>
            </p:cNvPr>
            <p:cNvCxnSpPr>
              <a:cxnSpLocks/>
            </p:cNvCxnSpPr>
            <p:nvPr/>
          </p:nvCxnSpPr>
          <p:spPr>
            <a:xfrm>
              <a:off x="2994025" y="4479925"/>
              <a:ext cx="2012950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6B6F236-2F05-DBF1-E767-9B19B6BF6A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4025" y="4257675"/>
              <a:ext cx="0" cy="22225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9BEE41B-7ED2-B733-06EC-08B8F41904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975" y="4257675"/>
              <a:ext cx="0" cy="22225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0155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62"/>
          <p:cNvSpPr txBox="1">
            <a:spLocks noGrp="1"/>
          </p:cNvSpPr>
          <p:nvPr>
            <p:ph type="title"/>
          </p:nvPr>
        </p:nvSpPr>
        <p:spPr>
          <a:xfrm>
            <a:off x="1592702" y="3355099"/>
            <a:ext cx="5966100" cy="8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Modeling</a:t>
            </a:r>
            <a:endParaRPr dirty="0"/>
          </a:p>
        </p:txBody>
      </p:sp>
      <p:sp>
        <p:nvSpPr>
          <p:cNvPr id="866" name="Google Shape;866;p62"/>
          <p:cNvSpPr txBox="1">
            <a:spLocks noGrp="1"/>
          </p:cNvSpPr>
          <p:nvPr>
            <p:ph type="subTitle" idx="1"/>
          </p:nvPr>
        </p:nvSpPr>
        <p:spPr>
          <a:xfrm>
            <a:off x="2350652" y="4202799"/>
            <a:ext cx="44502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Building, Evaluating, and Interpreting </a:t>
            </a:r>
            <a:r>
              <a:rPr lang="en-GB" sz="1400" dirty="0" err="1"/>
              <a:t>LightGBM</a:t>
            </a:r>
            <a:r>
              <a:rPr lang="en-GB" sz="1400" dirty="0"/>
              <a:t> model</a:t>
            </a:r>
          </a:p>
        </p:txBody>
      </p:sp>
      <p:sp>
        <p:nvSpPr>
          <p:cNvPr id="867" name="Google Shape;867;p62"/>
          <p:cNvSpPr txBox="1">
            <a:spLocks noGrp="1"/>
          </p:cNvSpPr>
          <p:nvPr>
            <p:ph type="title" idx="2"/>
          </p:nvPr>
        </p:nvSpPr>
        <p:spPr>
          <a:xfrm>
            <a:off x="3889202" y="2537600"/>
            <a:ext cx="1373100" cy="7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pic>
        <p:nvPicPr>
          <p:cNvPr id="868" name="Google Shape;868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0802" y="302275"/>
            <a:ext cx="5509899" cy="18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68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Modeling Process</a:t>
            </a:r>
            <a:endParaRPr dirty="0"/>
          </a:p>
        </p:txBody>
      </p:sp>
      <p:grpSp>
        <p:nvGrpSpPr>
          <p:cNvPr id="981" name="Group 980">
            <a:extLst>
              <a:ext uri="{FF2B5EF4-FFF2-40B4-BE49-F238E27FC236}">
                <a16:creationId xmlns:a16="http://schemas.microsoft.com/office/drawing/2014/main" id="{7A7BCFC8-403A-45E0-19D3-9ABEEF597F0E}"/>
              </a:ext>
            </a:extLst>
          </p:cNvPr>
          <p:cNvGrpSpPr/>
          <p:nvPr/>
        </p:nvGrpSpPr>
        <p:grpSpPr>
          <a:xfrm>
            <a:off x="3990622" y="1426510"/>
            <a:ext cx="1363200" cy="1025432"/>
            <a:chOff x="4993789" y="1418865"/>
            <a:chExt cx="1363200" cy="102543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161B7B8-E25F-2A0B-0C8F-1DA0958C2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87389" y="1418865"/>
              <a:ext cx="576000" cy="576000"/>
            </a:xfrm>
            <a:prstGeom prst="rect">
              <a:avLst/>
            </a:prstGeom>
          </p:spPr>
        </p:pic>
        <p:sp>
          <p:nvSpPr>
            <p:cNvPr id="19" name="Google Shape;1035;p68">
              <a:extLst>
                <a:ext uri="{FF2B5EF4-FFF2-40B4-BE49-F238E27FC236}">
                  <a16:creationId xmlns:a16="http://schemas.microsoft.com/office/drawing/2014/main" id="{75974A52-7BC8-BF5C-236F-47877F7CC7DD}"/>
                </a:ext>
              </a:extLst>
            </p:cNvPr>
            <p:cNvSpPr txBox="1"/>
            <p:nvPr/>
          </p:nvSpPr>
          <p:spPr>
            <a:xfrm>
              <a:off x="4993789" y="2065097"/>
              <a:ext cx="1363200" cy="37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2"/>
                  </a:solidFill>
                  <a:latin typeface="Manrope"/>
                  <a:ea typeface="Manrope"/>
                  <a:cs typeface="Manrope"/>
                  <a:sym typeface="Manrope"/>
                </a:rPr>
                <a:t>Model Evaluation</a:t>
              </a:r>
              <a:endParaRPr sz="1200" dirty="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2E0FC85-BBD0-2456-2CFF-3DA277D92D57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 flipV="1">
            <a:off x="1457513" y="1706865"/>
            <a:ext cx="1308920" cy="2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396571D-E935-1C6C-2309-E741210811D5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3342433" y="1706865"/>
            <a:ext cx="1041789" cy="7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2D2FCEE-B8F0-EC0F-8550-FEFCB9FAF449}"/>
              </a:ext>
            </a:extLst>
          </p:cNvPr>
          <p:cNvCxnSpPr>
            <a:stCxn id="18" idx="3"/>
            <a:endCxn id="21" idx="1"/>
          </p:cNvCxnSpPr>
          <p:nvPr/>
        </p:nvCxnSpPr>
        <p:spPr>
          <a:xfrm>
            <a:off x="4960222" y="1714510"/>
            <a:ext cx="10425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DD84C6B5-0195-E9AA-10EE-B59BA3208EA3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 flipH="1" flipV="1">
            <a:off x="2345659" y="3392496"/>
            <a:ext cx="98408" cy="604261"/>
          </a:xfrm>
          <a:prstGeom prst="bentConnector4">
            <a:avLst>
              <a:gd name="adj1" fmla="val -232298"/>
              <a:gd name="adj2" fmla="val 699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1" name="Group 1000">
            <a:extLst>
              <a:ext uri="{FF2B5EF4-FFF2-40B4-BE49-F238E27FC236}">
                <a16:creationId xmlns:a16="http://schemas.microsoft.com/office/drawing/2014/main" id="{723CDF1C-C1B2-39FE-63CE-249FE9376E1C}"/>
              </a:ext>
            </a:extLst>
          </p:cNvPr>
          <p:cNvGrpSpPr/>
          <p:nvPr/>
        </p:nvGrpSpPr>
        <p:grpSpPr>
          <a:xfrm>
            <a:off x="2345659" y="1418865"/>
            <a:ext cx="1412576" cy="3381262"/>
            <a:chOff x="2332894" y="1418865"/>
            <a:chExt cx="1412576" cy="3381262"/>
          </a:xfrm>
        </p:grpSpPr>
        <p:grpSp>
          <p:nvGrpSpPr>
            <p:cNvPr id="980" name="Group 979">
              <a:extLst>
                <a:ext uri="{FF2B5EF4-FFF2-40B4-BE49-F238E27FC236}">
                  <a16:creationId xmlns:a16="http://schemas.microsoft.com/office/drawing/2014/main" id="{64C4146E-C9A9-9142-DF9A-3CD583A32AB2}"/>
                </a:ext>
              </a:extLst>
            </p:cNvPr>
            <p:cNvGrpSpPr/>
            <p:nvPr/>
          </p:nvGrpSpPr>
          <p:grpSpPr>
            <a:xfrm>
              <a:off x="2359346" y="1418865"/>
              <a:ext cx="1363200" cy="1025885"/>
              <a:chOff x="2359346" y="1418865"/>
              <a:chExt cx="1363200" cy="1025885"/>
            </a:xfrm>
          </p:grpSpPr>
          <p:sp>
            <p:nvSpPr>
              <p:cNvPr id="7" name="Google Shape;1035;p68">
                <a:extLst>
                  <a:ext uri="{FF2B5EF4-FFF2-40B4-BE49-F238E27FC236}">
                    <a16:creationId xmlns:a16="http://schemas.microsoft.com/office/drawing/2014/main" id="{49651189-F09B-FA51-8331-3B48646BEFEC}"/>
                  </a:ext>
                </a:extLst>
              </p:cNvPr>
              <p:cNvSpPr txBox="1"/>
              <p:nvPr/>
            </p:nvSpPr>
            <p:spPr>
              <a:xfrm>
                <a:off x="2359346" y="2065550"/>
                <a:ext cx="1363200" cy="37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dk2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Build </a:t>
                </a:r>
                <a:r>
                  <a:rPr lang="en" sz="1200" b="1" dirty="0">
                    <a:solidFill>
                      <a:schemeClr val="bg1"/>
                    </a:solidFill>
                    <a:highlight>
                      <a:srgbClr val="157DD9"/>
                    </a:highlight>
                    <a:latin typeface="Manrope"/>
                    <a:ea typeface="Manrope"/>
                    <a:cs typeface="Manrope"/>
                    <a:sym typeface="Manrope"/>
                  </a:rPr>
                  <a:t>LightGBM</a:t>
                </a:r>
                <a:r>
                  <a:rPr lang="en" sz="1200" dirty="0">
                    <a:solidFill>
                      <a:schemeClr val="dk2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 Model</a:t>
                </a:r>
                <a:endParaRPr sz="1200" dirty="0">
                  <a:solidFill>
                    <a:schemeClr val="dk2"/>
                  </a:solidFill>
                  <a:latin typeface="Manrope"/>
                  <a:ea typeface="Manrope"/>
                  <a:cs typeface="Manrope"/>
                  <a:sym typeface="Manrope"/>
                </a:endParaRPr>
              </a:p>
            </p:txBody>
          </p: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9DF51DBE-45E3-7805-AF77-BA4AE889BC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53668" y="1418865"/>
                <a:ext cx="576000" cy="576000"/>
              </a:xfrm>
              <a:prstGeom prst="rect">
                <a:avLst/>
              </a:prstGeom>
            </p:spPr>
          </p:pic>
        </p:grpSp>
        <p:sp>
          <p:nvSpPr>
            <p:cNvPr id="13" name="Google Shape;1024;p68">
              <a:extLst>
                <a:ext uri="{FF2B5EF4-FFF2-40B4-BE49-F238E27FC236}">
                  <a16:creationId xmlns:a16="http://schemas.microsoft.com/office/drawing/2014/main" id="{D67FE9EC-95B8-54C5-1153-43F99DBB3FFD}"/>
                </a:ext>
              </a:extLst>
            </p:cNvPr>
            <p:cNvSpPr txBox="1"/>
            <p:nvPr/>
          </p:nvSpPr>
          <p:spPr>
            <a:xfrm>
              <a:off x="2333227" y="2695944"/>
              <a:ext cx="1412240" cy="3226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b="1" dirty="0">
                  <a:solidFill>
                    <a:schemeClr val="bg1"/>
                  </a:solidFill>
                  <a:highlight>
                    <a:srgbClr val="157DD9"/>
                  </a:highlight>
                  <a:latin typeface="Source Sans Pro"/>
                  <a:ea typeface="Source Sans Pro"/>
                  <a:cs typeface="Source Sans Pro"/>
                  <a:sym typeface="Source Sans Pro"/>
                </a:rPr>
                <a:t>Baseline Model</a:t>
              </a:r>
              <a:endParaRPr sz="1000" b="1" dirty="0">
                <a:solidFill>
                  <a:schemeClr val="bg1"/>
                </a:solidFill>
                <a:highlight>
                  <a:srgbClr val="157DD9"/>
                </a:highlight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4" name="Google Shape;1024;p68">
              <a:extLst>
                <a:ext uri="{FF2B5EF4-FFF2-40B4-BE49-F238E27FC236}">
                  <a16:creationId xmlns:a16="http://schemas.microsoft.com/office/drawing/2014/main" id="{70952BCA-5E6C-12D3-1A1A-436D0B0F90FB}"/>
                </a:ext>
              </a:extLst>
            </p:cNvPr>
            <p:cNvSpPr txBox="1"/>
            <p:nvPr/>
          </p:nvSpPr>
          <p:spPr>
            <a:xfrm>
              <a:off x="2332894" y="3151139"/>
              <a:ext cx="1412240" cy="4827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b="1" dirty="0" err="1">
                  <a:solidFill>
                    <a:schemeClr val="bg1"/>
                  </a:solidFill>
                  <a:highlight>
                    <a:srgbClr val="157DD9"/>
                  </a:highlight>
                  <a:latin typeface="Source Sans Pro"/>
                  <a:ea typeface="Source Sans Pro"/>
                  <a:cs typeface="Source Sans Pro"/>
                  <a:sym typeface="Source Sans Pro"/>
                </a:rPr>
                <a:t>Undersampling</a:t>
              </a:r>
              <a:r>
                <a:rPr lang="en-GB" sz="1000" b="1" dirty="0">
                  <a:solidFill>
                    <a:schemeClr val="bg1"/>
                  </a:solidFill>
                  <a:highlight>
                    <a:srgbClr val="157DD9"/>
                  </a:highlight>
                  <a:latin typeface="Source Sans Pro"/>
                  <a:ea typeface="Source Sans Pro"/>
                  <a:cs typeface="Source Sans Pro"/>
                  <a:sym typeface="Source Sans Pro"/>
                </a:rPr>
                <a:t> Strategy (Random)</a:t>
              </a:r>
              <a:endParaRPr sz="1000" b="1" dirty="0">
                <a:solidFill>
                  <a:schemeClr val="bg1"/>
                </a:solidFill>
                <a:highlight>
                  <a:srgbClr val="157DD9"/>
                </a:highlight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5" name="Google Shape;1024;p68">
              <a:extLst>
                <a:ext uri="{FF2B5EF4-FFF2-40B4-BE49-F238E27FC236}">
                  <a16:creationId xmlns:a16="http://schemas.microsoft.com/office/drawing/2014/main" id="{2A13AEA2-A16F-7174-CC6C-D8A79A42CB55}"/>
                </a:ext>
              </a:extLst>
            </p:cNvPr>
            <p:cNvSpPr txBox="1"/>
            <p:nvPr/>
          </p:nvSpPr>
          <p:spPr>
            <a:xfrm>
              <a:off x="2333230" y="3733726"/>
              <a:ext cx="1412240" cy="4827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b="1" dirty="0">
                  <a:solidFill>
                    <a:schemeClr val="bg1"/>
                  </a:solidFill>
                  <a:highlight>
                    <a:srgbClr val="157DD9"/>
                  </a:highlight>
                  <a:latin typeface="Source Sans Pro"/>
                  <a:ea typeface="Source Sans Pro"/>
                  <a:cs typeface="Source Sans Pro"/>
                  <a:sym typeface="Source Sans Pro"/>
                </a:rPr>
                <a:t>Oversampling Strategy (ADASYN)</a:t>
              </a:r>
              <a:endParaRPr sz="1000" b="1" dirty="0">
                <a:solidFill>
                  <a:schemeClr val="bg1"/>
                </a:solidFill>
                <a:highlight>
                  <a:srgbClr val="157DD9"/>
                </a:highlight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" name="Google Shape;1024;p68">
              <a:extLst>
                <a:ext uri="{FF2B5EF4-FFF2-40B4-BE49-F238E27FC236}">
                  <a16:creationId xmlns:a16="http://schemas.microsoft.com/office/drawing/2014/main" id="{FAC884F9-F722-8797-6467-4994A586901B}"/>
                </a:ext>
              </a:extLst>
            </p:cNvPr>
            <p:cNvSpPr txBox="1"/>
            <p:nvPr/>
          </p:nvSpPr>
          <p:spPr>
            <a:xfrm>
              <a:off x="2333226" y="4317412"/>
              <a:ext cx="1412240" cy="4827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b="1" dirty="0">
                  <a:solidFill>
                    <a:schemeClr val="bg1"/>
                  </a:solidFill>
                  <a:highlight>
                    <a:srgbClr val="157DD9"/>
                  </a:highlight>
                  <a:latin typeface="Source Sans Pro"/>
                  <a:ea typeface="Source Sans Pro"/>
                  <a:cs typeface="Source Sans Pro"/>
                  <a:sym typeface="Source Sans Pro"/>
                </a:rPr>
                <a:t>Class Weighting Strategy</a:t>
              </a:r>
              <a:endParaRPr sz="1000" b="1" dirty="0">
                <a:solidFill>
                  <a:schemeClr val="bg1"/>
                </a:solidFill>
                <a:highlight>
                  <a:srgbClr val="157DD9"/>
                </a:highlight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37E2D672-B170-52F8-0F6E-3865677AD6B6}"/>
                </a:ext>
              </a:extLst>
            </p:cNvPr>
            <p:cNvCxnSpPr>
              <a:cxnSpLocks/>
              <a:stCxn id="7" idx="2"/>
              <a:endCxn id="13" idx="1"/>
            </p:cNvCxnSpPr>
            <p:nvPr/>
          </p:nvCxnSpPr>
          <p:spPr>
            <a:xfrm rot="5400000">
              <a:off x="2480826" y="2297152"/>
              <a:ext cx="412523" cy="707719"/>
            </a:xfrm>
            <a:prstGeom prst="bentConnector4">
              <a:avLst>
                <a:gd name="adj1" fmla="val 30446"/>
                <a:gd name="adj2" fmla="val 132301"/>
              </a:avLst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F6849FDB-B44B-E67E-6DD7-620251F740F2}"/>
                </a:ext>
              </a:extLst>
            </p:cNvPr>
            <p:cNvCxnSpPr>
              <a:cxnSpLocks/>
              <a:stCxn id="13" idx="1"/>
              <a:endCxn id="14" idx="1"/>
            </p:cNvCxnSpPr>
            <p:nvPr/>
          </p:nvCxnSpPr>
          <p:spPr>
            <a:xfrm rot="10800000" flipV="1">
              <a:off x="2332895" y="2857273"/>
              <a:ext cx="333" cy="535224"/>
            </a:xfrm>
            <a:prstGeom prst="bentConnector3">
              <a:avLst>
                <a:gd name="adj1" fmla="val 68748649"/>
              </a:avLst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00B1685B-9E0D-95E4-BDF8-3E98E65F435C}"/>
                </a:ext>
              </a:extLst>
            </p:cNvPr>
            <p:cNvCxnSpPr>
              <a:cxnSpLocks/>
              <a:stCxn id="14" idx="1"/>
              <a:endCxn id="15" idx="1"/>
            </p:cNvCxnSpPr>
            <p:nvPr/>
          </p:nvCxnSpPr>
          <p:spPr>
            <a:xfrm rot="10800000" flipH="1" flipV="1">
              <a:off x="2332894" y="3392496"/>
              <a:ext cx="336" cy="582587"/>
            </a:xfrm>
            <a:prstGeom prst="bentConnector3">
              <a:avLst>
                <a:gd name="adj1" fmla="val -68035714"/>
              </a:avLst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3CE53ACC-21ED-4FDD-5EEE-4A869CE694E3}"/>
                </a:ext>
              </a:extLst>
            </p:cNvPr>
            <p:cNvCxnSpPr>
              <a:cxnSpLocks/>
              <a:stCxn id="15" idx="1"/>
              <a:endCxn id="16" idx="1"/>
            </p:cNvCxnSpPr>
            <p:nvPr/>
          </p:nvCxnSpPr>
          <p:spPr>
            <a:xfrm rot="10800000" flipV="1">
              <a:off x="2333226" y="3975084"/>
              <a:ext cx="4" cy="583686"/>
            </a:xfrm>
            <a:prstGeom prst="bentConnector3">
              <a:avLst>
                <a:gd name="adj1" fmla="val 5715100000"/>
              </a:avLst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021" name="Group 1020">
            <a:extLst>
              <a:ext uri="{FF2B5EF4-FFF2-40B4-BE49-F238E27FC236}">
                <a16:creationId xmlns:a16="http://schemas.microsoft.com/office/drawing/2014/main" id="{8AA14E67-003E-DE56-2B71-0BE396A089A8}"/>
              </a:ext>
            </a:extLst>
          </p:cNvPr>
          <p:cNvGrpSpPr/>
          <p:nvPr/>
        </p:nvGrpSpPr>
        <p:grpSpPr>
          <a:xfrm>
            <a:off x="463913" y="1421066"/>
            <a:ext cx="1411200" cy="1597535"/>
            <a:chOff x="463913" y="1421066"/>
            <a:chExt cx="1411200" cy="1597535"/>
          </a:xfrm>
        </p:grpSpPr>
        <p:grpSp>
          <p:nvGrpSpPr>
            <p:cNvPr id="979" name="Group 978">
              <a:extLst>
                <a:ext uri="{FF2B5EF4-FFF2-40B4-BE49-F238E27FC236}">
                  <a16:creationId xmlns:a16="http://schemas.microsoft.com/office/drawing/2014/main" id="{1344E331-1E7D-0E37-5E75-FD20DB9B5EAF}"/>
                </a:ext>
              </a:extLst>
            </p:cNvPr>
            <p:cNvGrpSpPr/>
            <p:nvPr/>
          </p:nvGrpSpPr>
          <p:grpSpPr>
            <a:xfrm>
              <a:off x="487913" y="1421066"/>
              <a:ext cx="1363200" cy="1025432"/>
              <a:chOff x="512825" y="1418865"/>
              <a:chExt cx="1363200" cy="1025432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4C4B2FA5-E83F-2FA2-10AB-5C9808373D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6425" y="1418865"/>
                <a:ext cx="576000" cy="576000"/>
              </a:xfrm>
              <a:prstGeom prst="rect">
                <a:avLst/>
              </a:prstGeom>
            </p:spPr>
          </p:pic>
          <p:sp>
            <p:nvSpPr>
              <p:cNvPr id="5" name="Google Shape;1035;p68">
                <a:extLst>
                  <a:ext uri="{FF2B5EF4-FFF2-40B4-BE49-F238E27FC236}">
                    <a16:creationId xmlns:a16="http://schemas.microsoft.com/office/drawing/2014/main" id="{973EF93A-45DF-F58C-6FD9-9A4D252B0D8F}"/>
                  </a:ext>
                </a:extLst>
              </p:cNvPr>
              <p:cNvSpPr txBox="1"/>
              <p:nvPr/>
            </p:nvSpPr>
            <p:spPr>
              <a:xfrm>
                <a:off x="512825" y="2065097"/>
                <a:ext cx="1363200" cy="37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dk2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Data Preprocessing</a:t>
                </a:r>
                <a:endParaRPr sz="1200" dirty="0">
                  <a:solidFill>
                    <a:schemeClr val="dk2"/>
                  </a:solidFill>
                  <a:latin typeface="Manrope"/>
                  <a:ea typeface="Manrope"/>
                  <a:cs typeface="Manrope"/>
                  <a:sym typeface="Manrope"/>
                </a:endParaRPr>
              </a:p>
            </p:txBody>
          </p:sp>
        </p:grpSp>
        <p:sp>
          <p:nvSpPr>
            <p:cNvPr id="12" name="Google Shape;1024;p68">
              <a:extLst>
                <a:ext uri="{FF2B5EF4-FFF2-40B4-BE49-F238E27FC236}">
                  <a16:creationId xmlns:a16="http://schemas.microsoft.com/office/drawing/2014/main" id="{0280A52A-E3AD-36F4-0442-9F18CB276C70}"/>
                </a:ext>
              </a:extLst>
            </p:cNvPr>
            <p:cNvSpPr txBox="1"/>
            <p:nvPr/>
          </p:nvSpPr>
          <p:spPr>
            <a:xfrm>
              <a:off x="463913" y="2693655"/>
              <a:ext cx="1411200" cy="3249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b="1" dirty="0">
                  <a:solidFill>
                    <a:schemeClr val="bg1"/>
                  </a:solidFill>
                  <a:highlight>
                    <a:srgbClr val="157DD9"/>
                  </a:highlight>
                  <a:latin typeface="Source Sans Pro"/>
                  <a:ea typeface="Source Sans Pro"/>
                  <a:cs typeface="Source Sans Pro"/>
                  <a:sym typeface="Source Sans Pro"/>
                </a:rPr>
                <a:t>One-Hot  Encoding</a:t>
              </a:r>
              <a:endParaRPr sz="1000" b="1" dirty="0">
                <a:solidFill>
                  <a:schemeClr val="bg1"/>
                </a:solidFill>
                <a:highlight>
                  <a:srgbClr val="157DD9"/>
                </a:highlight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8DA6F4CB-8BAF-FF63-9203-C28206F074D6}"/>
                </a:ext>
              </a:extLst>
            </p:cNvPr>
            <p:cNvCxnSpPr>
              <a:cxnSpLocks/>
              <a:stCxn id="5" idx="2"/>
              <a:endCxn id="12" idx="1"/>
            </p:cNvCxnSpPr>
            <p:nvPr/>
          </p:nvCxnSpPr>
          <p:spPr>
            <a:xfrm rot="5400000">
              <a:off x="611898" y="2298513"/>
              <a:ext cx="409630" cy="705600"/>
            </a:xfrm>
            <a:prstGeom prst="bentConnector4">
              <a:avLst>
                <a:gd name="adj1" fmla="val 30168"/>
                <a:gd name="adj2" fmla="val 132398"/>
              </a:avLst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1012" name="Straight Arrow Connector 1011">
            <a:extLst>
              <a:ext uri="{FF2B5EF4-FFF2-40B4-BE49-F238E27FC236}">
                <a16:creationId xmlns:a16="http://schemas.microsoft.com/office/drawing/2014/main" id="{4CEB34D0-F9B0-4DD6-87C4-927EED11ACF0}"/>
              </a:ext>
            </a:extLst>
          </p:cNvPr>
          <p:cNvCxnSpPr>
            <a:stCxn id="21" idx="3"/>
            <a:endCxn id="1006" idx="1"/>
          </p:cNvCxnSpPr>
          <p:nvPr/>
        </p:nvCxnSpPr>
        <p:spPr>
          <a:xfrm flipV="1">
            <a:off x="6578733" y="1706865"/>
            <a:ext cx="1042511" cy="7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16" name="Group 1015">
            <a:extLst>
              <a:ext uri="{FF2B5EF4-FFF2-40B4-BE49-F238E27FC236}">
                <a16:creationId xmlns:a16="http://schemas.microsoft.com/office/drawing/2014/main" id="{A7A6779F-C123-1C9C-4B7F-9084742E7D8D}"/>
              </a:ext>
            </a:extLst>
          </p:cNvPr>
          <p:cNvGrpSpPr/>
          <p:nvPr/>
        </p:nvGrpSpPr>
        <p:grpSpPr>
          <a:xfrm>
            <a:off x="7203644" y="1418865"/>
            <a:ext cx="1411200" cy="1599736"/>
            <a:chOff x="7203644" y="1418865"/>
            <a:chExt cx="1411200" cy="1599736"/>
          </a:xfrm>
        </p:grpSpPr>
        <p:grpSp>
          <p:nvGrpSpPr>
            <p:cNvPr id="1010" name="Group 1009">
              <a:extLst>
                <a:ext uri="{FF2B5EF4-FFF2-40B4-BE49-F238E27FC236}">
                  <a16:creationId xmlns:a16="http://schemas.microsoft.com/office/drawing/2014/main" id="{400418D5-CBA6-6F03-1E6F-DE85D1FF62F1}"/>
                </a:ext>
              </a:extLst>
            </p:cNvPr>
            <p:cNvGrpSpPr/>
            <p:nvPr/>
          </p:nvGrpSpPr>
          <p:grpSpPr>
            <a:xfrm>
              <a:off x="7227644" y="1418865"/>
              <a:ext cx="1363200" cy="1025432"/>
              <a:chOff x="5385526" y="2897894"/>
              <a:chExt cx="1363200" cy="1025432"/>
            </a:xfrm>
          </p:grpSpPr>
          <p:pic>
            <p:nvPicPr>
              <p:cNvPr id="1006" name="Picture 1005">
                <a:extLst>
                  <a:ext uri="{FF2B5EF4-FFF2-40B4-BE49-F238E27FC236}">
                    <a16:creationId xmlns:a16="http://schemas.microsoft.com/office/drawing/2014/main" id="{9ECF15A9-563F-B2FC-3B6D-0AF581BB85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79126" y="2897894"/>
                <a:ext cx="576000" cy="576000"/>
              </a:xfrm>
              <a:prstGeom prst="rect">
                <a:avLst/>
              </a:prstGeom>
            </p:spPr>
          </p:pic>
          <p:sp>
            <p:nvSpPr>
              <p:cNvPr id="1008" name="Google Shape;1035;p68">
                <a:extLst>
                  <a:ext uri="{FF2B5EF4-FFF2-40B4-BE49-F238E27FC236}">
                    <a16:creationId xmlns:a16="http://schemas.microsoft.com/office/drawing/2014/main" id="{0E82B634-EDC2-9FEF-61E1-19059DD9ECD1}"/>
                  </a:ext>
                </a:extLst>
              </p:cNvPr>
              <p:cNvSpPr txBox="1"/>
              <p:nvPr/>
            </p:nvSpPr>
            <p:spPr>
              <a:xfrm>
                <a:off x="5385526" y="3544126"/>
                <a:ext cx="1363200" cy="37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 dirty="0">
                    <a:solidFill>
                      <a:schemeClr val="dk2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Model Interpretation</a:t>
                </a:r>
                <a:endParaRPr sz="1200" dirty="0">
                  <a:solidFill>
                    <a:schemeClr val="dk2"/>
                  </a:solidFill>
                  <a:latin typeface="Manrope"/>
                  <a:ea typeface="Manrope"/>
                  <a:cs typeface="Manrope"/>
                  <a:sym typeface="Manrope"/>
                </a:endParaRPr>
              </a:p>
            </p:txBody>
          </p:sp>
        </p:grpSp>
        <p:sp>
          <p:nvSpPr>
            <p:cNvPr id="1013" name="Google Shape;1024;p68">
              <a:extLst>
                <a:ext uri="{FF2B5EF4-FFF2-40B4-BE49-F238E27FC236}">
                  <a16:creationId xmlns:a16="http://schemas.microsoft.com/office/drawing/2014/main" id="{772B6FB4-0F85-C81B-C20C-3AC437936786}"/>
                </a:ext>
              </a:extLst>
            </p:cNvPr>
            <p:cNvSpPr txBox="1"/>
            <p:nvPr/>
          </p:nvSpPr>
          <p:spPr>
            <a:xfrm>
              <a:off x="7203644" y="2693655"/>
              <a:ext cx="1411200" cy="3249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b="1" dirty="0">
                  <a:solidFill>
                    <a:schemeClr val="bg1"/>
                  </a:solidFill>
                  <a:highlight>
                    <a:srgbClr val="157DD9"/>
                  </a:highlight>
                  <a:latin typeface="Source Sans Pro"/>
                  <a:ea typeface="Source Sans Pro"/>
                  <a:cs typeface="Source Sans Pro"/>
                  <a:sym typeface="Source Sans Pro"/>
                </a:rPr>
                <a:t>Feature </a:t>
              </a:r>
              <a:r>
                <a:rPr lang="en-GB" sz="1000" b="1" dirty="0" err="1">
                  <a:solidFill>
                    <a:schemeClr val="bg1"/>
                  </a:solidFill>
                  <a:highlight>
                    <a:srgbClr val="157DD9"/>
                  </a:highlight>
                  <a:latin typeface="Source Sans Pro"/>
                  <a:ea typeface="Source Sans Pro"/>
                  <a:cs typeface="Source Sans Pro"/>
                  <a:sym typeface="Source Sans Pro"/>
                </a:rPr>
                <a:t>Importances</a:t>
              </a:r>
              <a:endParaRPr sz="1000" b="1" dirty="0">
                <a:solidFill>
                  <a:schemeClr val="bg1"/>
                </a:solidFill>
                <a:highlight>
                  <a:srgbClr val="157DD9"/>
                </a:highlight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1015" name="Connector: Elbow 1014">
              <a:extLst>
                <a:ext uri="{FF2B5EF4-FFF2-40B4-BE49-F238E27FC236}">
                  <a16:creationId xmlns:a16="http://schemas.microsoft.com/office/drawing/2014/main" id="{30533BEA-0F5C-9E9B-99A8-9BE4C34A1025}"/>
                </a:ext>
              </a:extLst>
            </p:cNvPr>
            <p:cNvCxnSpPr>
              <a:stCxn id="1013" idx="1"/>
              <a:endCxn id="1008" idx="2"/>
            </p:cNvCxnSpPr>
            <p:nvPr/>
          </p:nvCxnSpPr>
          <p:spPr>
            <a:xfrm rot="10800000" flipH="1">
              <a:off x="7203644" y="2444298"/>
              <a:ext cx="705600" cy="411831"/>
            </a:xfrm>
            <a:prstGeom prst="bentConnector4">
              <a:avLst>
                <a:gd name="adj1" fmla="val -32398"/>
                <a:gd name="adj2" fmla="val 69726"/>
              </a:avLst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020" name="Group 1019">
            <a:extLst>
              <a:ext uri="{FF2B5EF4-FFF2-40B4-BE49-F238E27FC236}">
                <a16:creationId xmlns:a16="http://schemas.microsoft.com/office/drawing/2014/main" id="{44D1D779-90E7-2297-CBDF-426991059629}"/>
              </a:ext>
            </a:extLst>
          </p:cNvPr>
          <p:cNvGrpSpPr/>
          <p:nvPr/>
        </p:nvGrpSpPr>
        <p:grpSpPr>
          <a:xfrm>
            <a:off x="5585133" y="1426510"/>
            <a:ext cx="1411200" cy="1592091"/>
            <a:chOff x="5585133" y="1426510"/>
            <a:chExt cx="1411200" cy="1592091"/>
          </a:xfrm>
        </p:grpSpPr>
        <p:grpSp>
          <p:nvGrpSpPr>
            <p:cNvPr id="1009" name="Group 1008">
              <a:extLst>
                <a:ext uri="{FF2B5EF4-FFF2-40B4-BE49-F238E27FC236}">
                  <a16:creationId xmlns:a16="http://schemas.microsoft.com/office/drawing/2014/main" id="{D587DD2B-9477-B629-CB96-FEABEBC68B57}"/>
                </a:ext>
              </a:extLst>
            </p:cNvPr>
            <p:cNvGrpSpPr/>
            <p:nvPr/>
          </p:nvGrpSpPr>
          <p:grpSpPr>
            <a:xfrm>
              <a:off x="5609133" y="1426510"/>
              <a:ext cx="1363200" cy="1025432"/>
              <a:chOff x="7230874" y="1418865"/>
              <a:chExt cx="1363200" cy="1025432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A75367F4-AA6E-853C-8CF6-66097313E9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24474" y="1418865"/>
                <a:ext cx="576000" cy="576000"/>
              </a:xfrm>
              <a:prstGeom prst="rect">
                <a:avLst/>
              </a:prstGeom>
            </p:spPr>
          </p:pic>
          <p:sp>
            <p:nvSpPr>
              <p:cNvPr id="22" name="Google Shape;1035;p68">
                <a:extLst>
                  <a:ext uri="{FF2B5EF4-FFF2-40B4-BE49-F238E27FC236}">
                    <a16:creationId xmlns:a16="http://schemas.microsoft.com/office/drawing/2014/main" id="{6ED1DB53-F97F-D17C-1178-D578CB914FCD}"/>
                  </a:ext>
                </a:extLst>
              </p:cNvPr>
              <p:cNvSpPr txBox="1"/>
              <p:nvPr/>
            </p:nvSpPr>
            <p:spPr>
              <a:xfrm>
                <a:off x="7230874" y="2065097"/>
                <a:ext cx="1363200" cy="37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dk2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Hyperparameter Tuning</a:t>
                </a:r>
                <a:endParaRPr sz="1200" dirty="0">
                  <a:solidFill>
                    <a:schemeClr val="dk2"/>
                  </a:solidFill>
                  <a:latin typeface="Manrope"/>
                  <a:ea typeface="Manrope"/>
                  <a:cs typeface="Manrope"/>
                  <a:sym typeface="Manrope"/>
                </a:endParaRPr>
              </a:p>
            </p:txBody>
          </p:sp>
        </p:grpSp>
        <p:sp>
          <p:nvSpPr>
            <p:cNvPr id="1017" name="Google Shape;1024;p68">
              <a:extLst>
                <a:ext uri="{FF2B5EF4-FFF2-40B4-BE49-F238E27FC236}">
                  <a16:creationId xmlns:a16="http://schemas.microsoft.com/office/drawing/2014/main" id="{6B1610DA-A17E-4F9F-610B-DFD46448AA11}"/>
                </a:ext>
              </a:extLst>
            </p:cNvPr>
            <p:cNvSpPr txBox="1"/>
            <p:nvPr/>
          </p:nvSpPr>
          <p:spPr>
            <a:xfrm>
              <a:off x="5585133" y="2693655"/>
              <a:ext cx="1411200" cy="3249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b="1" dirty="0">
                  <a:solidFill>
                    <a:schemeClr val="bg1"/>
                  </a:solidFill>
                  <a:highlight>
                    <a:srgbClr val="157DD9"/>
                  </a:highlight>
                  <a:latin typeface="Source Sans Pro"/>
                  <a:ea typeface="Source Sans Pro"/>
                  <a:cs typeface="Source Sans Pro"/>
                  <a:sym typeface="Source Sans Pro"/>
                </a:rPr>
                <a:t>Randomized Search CV</a:t>
              </a:r>
              <a:endParaRPr sz="1000" b="1" dirty="0">
                <a:solidFill>
                  <a:schemeClr val="bg1"/>
                </a:solidFill>
                <a:highlight>
                  <a:srgbClr val="157DD9"/>
                </a:highlight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1019" name="Connector: Elbow 1018">
              <a:extLst>
                <a:ext uri="{FF2B5EF4-FFF2-40B4-BE49-F238E27FC236}">
                  <a16:creationId xmlns:a16="http://schemas.microsoft.com/office/drawing/2014/main" id="{30A310C5-3545-94CA-CEC1-893B708DC9AF}"/>
                </a:ext>
              </a:extLst>
            </p:cNvPr>
            <p:cNvCxnSpPr>
              <a:stCxn id="22" idx="2"/>
              <a:endCxn id="1017" idx="1"/>
            </p:cNvCxnSpPr>
            <p:nvPr/>
          </p:nvCxnSpPr>
          <p:spPr>
            <a:xfrm rot="5400000">
              <a:off x="5735840" y="2301235"/>
              <a:ext cx="404186" cy="705600"/>
            </a:xfrm>
            <a:prstGeom prst="bentConnector4">
              <a:avLst>
                <a:gd name="adj1" fmla="val 29901"/>
                <a:gd name="adj2" fmla="val 132398"/>
              </a:avLst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68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692756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Model Evaluation </a:t>
            </a:r>
            <a:r>
              <a:rPr lang="en" sz="2500" dirty="0">
                <a:solidFill>
                  <a:srgbClr val="157DD9"/>
                </a:solidFill>
              </a:rPr>
              <a:t>and</a:t>
            </a:r>
            <a:r>
              <a:rPr lang="en" sz="2500" dirty="0"/>
              <a:t> Hyperparameter Tuning</a:t>
            </a:r>
            <a:endParaRPr sz="2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51313F-71AA-674E-4885-BF8C8AF98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0" y="1154535"/>
            <a:ext cx="5683542" cy="179079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F2ACFE7-1BCD-2E97-95C0-1162B2D38F51}"/>
              </a:ext>
            </a:extLst>
          </p:cNvPr>
          <p:cNvGrpSpPr/>
          <p:nvPr/>
        </p:nvGrpSpPr>
        <p:grpSpPr>
          <a:xfrm>
            <a:off x="4889715" y="2117306"/>
            <a:ext cx="380786" cy="402590"/>
            <a:chOff x="2994025" y="4257675"/>
            <a:chExt cx="2012950" cy="22225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A10AD1D-80B1-B588-2E71-7F95CA9DC04B}"/>
                </a:ext>
              </a:extLst>
            </p:cNvPr>
            <p:cNvCxnSpPr>
              <a:cxnSpLocks/>
            </p:cNvCxnSpPr>
            <p:nvPr/>
          </p:nvCxnSpPr>
          <p:spPr>
            <a:xfrm>
              <a:off x="2994025" y="4257675"/>
              <a:ext cx="201295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42389FB-C51E-368B-5BC7-A018C8494A16}"/>
                </a:ext>
              </a:extLst>
            </p:cNvPr>
            <p:cNvCxnSpPr>
              <a:cxnSpLocks/>
            </p:cNvCxnSpPr>
            <p:nvPr/>
          </p:nvCxnSpPr>
          <p:spPr>
            <a:xfrm>
              <a:off x="2994025" y="4479925"/>
              <a:ext cx="201295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7FA220B-733C-0552-C659-A985F9561A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4025" y="4257675"/>
              <a:ext cx="0" cy="22225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0708323-009B-13A8-508B-BF5775F7CC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975" y="4257675"/>
              <a:ext cx="0" cy="22225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Google Shape;237;p42">
            <a:extLst>
              <a:ext uri="{FF2B5EF4-FFF2-40B4-BE49-F238E27FC236}">
                <a16:creationId xmlns:a16="http://schemas.microsoft.com/office/drawing/2014/main" id="{BCDB9D7A-1A9D-5404-8EBD-944A6BF24F82}"/>
              </a:ext>
            </a:extLst>
          </p:cNvPr>
          <p:cNvSpPr txBox="1">
            <a:spLocks/>
          </p:cNvSpPr>
          <p:nvPr/>
        </p:nvSpPr>
        <p:spPr>
          <a:xfrm>
            <a:off x="5753462" y="1154533"/>
            <a:ext cx="3370879" cy="8529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GB" sz="1000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Among 3 strategies used to handle imbalanced class,  </a:t>
            </a:r>
            <a:r>
              <a:rPr lang="en-GB" sz="1000" b="1" dirty="0">
                <a:solidFill>
                  <a:schemeClr val="bg1"/>
                </a:solidFill>
                <a:highlight>
                  <a:srgbClr val="157DD9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Oversampling Strategy (ADASYN</a:t>
            </a:r>
            <a:r>
              <a:rPr lang="en-GB" sz="1000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 – </a:t>
            </a:r>
            <a:r>
              <a:rPr lang="en-GB" sz="1000" b="1" dirty="0" err="1">
                <a:solidFill>
                  <a:schemeClr val="bg1"/>
                </a:solidFill>
                <a:highlight>
                  <a:srgbClr val="157DD9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LGBM_oversampling</a:t>
            </a:r>
            <a:r>
              <a:rPr lang="en-GB" sz="1000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results in the </a:t>
            </a:r>
            <a:r>
              <a:rPr lang="en-GB" sz="1000" b="1" dirty="0">
                <a:solidFill>
                  <a:schemeClr val="bg1"/>
                </a:solidFill>
                <a:highlight>
                  <a:srgbClr val="157DD9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best performance</a:t>
            </a:r>
            <a:r>
              <a:rPr lang="en-GB" sz="1000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on all evaluation metrics given, and</a:t>
            </a:r>
            <a:r>
              <a:rPr lang="en-GB" sz="10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GB" sz="1000" b="1" dirty="0">
                <a:solidFill>
                  <a:schemeClr val="bg1"/>
                </a:solidFill>
                <a:highlight>
                  <a:srgbClr val="157DD9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has out-perform</a:t>
            </a:r>
            <a:r>
              <a:rPr lang="en-GB" sz="1000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the other models far away.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92E6730-CD64-8E30-13C3-6BAA3C154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196" y="3482667"/>
            <a:ext cx="5905804" cy="997001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6F6BB57F-72EF-0080-72C4-1B0301908A30}"/>
              </a:ext>
            </a:extLst>
          </p:cNvPr>
          <p:cNvGrpSpPr/>
          <p:nvPr/>
        </p:nvGrpSpPr>
        <p:grpSpPr>
          <a:xfrm>
            <a:off x="3281291" y="4057490"/>
            <a:ext cx="1290709" cy="402590"/>
            <a:chOff x="2994025" y="4257675"/>
            <a:chExt cx="2012950" cy="22225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95ADCF8-FCF5-B48D-BEC8-52A7E972D37C}"/>
                </a:ext>
              </a:extLst>
            </p:cNvPr>
            <p:cNvCxnSpPr>
              <a:cxnSpLocks/>
            </p:cNvCxnSpPr>
            <p:nvPr/>
          </p:nvCxnSpPr>
          <p:spPr>
            <a:xfrm>
              <a:off x="2994025" y="4257675"/>
              <a:ext cx="201295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7F54D9C-448E-E920-6F76-57E7DBFCFF04}"/>
                </a:ext>
              </a:extLst>
            </p:cNvPr>
            <p:cNvCxnSpPr>
              <a:cxnSpLocks/>
            </p:cNvCxnSpPr>
            <p:nvPr/>
          </p:nvCxnSpPr>
          <p:spPr>
            <a:xfrm>
              <a:off x="2994025" y="4479925"/>
              <a:ext cx="201295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5F9132B-7098-C943-639E-300662F70B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4025" y="4257675"/>
              <a:ext cx="0" cy="22225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909F813-12AB-70E9-D21C-B3DC3F24FC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975" y="4257675"/>
              <a:ext cx="0" cy="22225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3" name="Google Shape;237;p42">
            <a:extLst>
              <a:ext uri="{FF2B5EF4-FFF2-40B4-BE49-F238E27FC236}">
                <a16:creationId xmlns:a16="http://schemas.microsoft.com/office/drawing/2014/main" id="{C76B88A9-B508-B294-1A89-81DABAF6BBD1}"/>
              </a:ext>
            </a:extLst>
          </p:cNvPr>
          <p:cNvSpPr txBox="1">
            <a:spLocks/>
          </p:cNvSpPr>
          <p:nvPr/>
        </p:nvSpPr>
        <p:spPr>
          <a:xfrm>
            <a:off x="231703" y="3482667"/>
            <a:ext cx="3006493" cy="13560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r"/>
            <a:r>
              <a:rPr lang="en-GB" sz="1000" b="1" dirty="0" err="1">
                <a:solidFill>
                  <a:schemeClr val="bg1"/>
                </a:solidFill>
                <a:highlight>
                  <a:srgbClr val="157DD9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LGBM_oversampling_tuned</a:t>
            </a:r>
            <a:r>
              <a:rPr lang="en-GB" sz="1000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has better performance than </a:t>
            </a:r>
            <a:r>
              <a:rPr lang="en-GB" sz="1000" b="1" dirty="0" err="1">
                <a:solidFill>
                  <a:schemeClr val="bg1"/>
                </a:solidFill>
                <a:highlight>
                  <a:srgbClr val="157DD9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LGBM_oversampling</a:t>
            </a:r>
            <a:r>
              <a:rPr lang="en-GB" sz="1000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algn="r"/>
            <a:endParaRPr lang="en-GB" sz="1000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r"/>
            <a:r>
              <a:rPr lang="en-GB" sz="1000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All the evaluation score metrics on the test set has been improved after hyperparameter tuning.</a:t>
            </a:r>
          </a:p>
          <a:p>
            <a:pPr lvl="0" algn="r"/>
            <a:endParaRPr lang="en-GB" sz="1000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r"/>
            <a:r>
              <a:rPr lang="en-GB" sz="1000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best model (</a:t>
            </a:r>
            <a:r>
              <a:rPr lang="en-GB" sz="1000" b="1" dirty="0" err="1">
                <a:solidFill>
                  <a:schemeClr val="bg1"/>
                </a:solidFill>
                <a:highlight>
                  <a:srgbClr val="157DD9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LGBM_oversampling_tuned</a:t>
            </a:r>
            <a:r>
              <a:rPr lang="en-GB" sz="1000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 has </a:t>
            </a:r>
            <a:r>
              <a:rPr lang="en-GB" sz="1000" b="1" dirty="0">
                <a:solidFill>
                  <a:schemeClr val="bg1"/>
                </a:solidFill>
                <a:highlight>
                  <a:srgbClr val="157DD9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0.906 F1-score</a:t>
            </a:r>
            <a:r>
              <a:rPr lang="en-GB" sz="1000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lang="en-GB" sz="1000" b="1" dirty="0">
                <a:solidFill>
                  <a:schemeClr val="bg1"/>
                </a:solidFill>
                <a:highlight>
                  <a:srgbClr val="157DD9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0.911 Accuracy</a:t>
            </a:r>
            <a:r>
              <a:rPr lang="en-GB" sz="1000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on the test set.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038DF2B-65DB-24BC-D211-9D81794D6AC5}"/>
              </a:ext>
            </a:extLst>
          </p:cNvPr>
          <p:cNvGrpSpPr/>
          <p:nvPr/>
        </p:nvGrpSpPr>
        <p:grpSpPr>
          <a:xfrm>
            <a:off x="120650" y="2117306"/>
            <a:ext cx="1055391" cy="402590"/>
            <a:chOff x="2994025" y="4257675"/>
            <a:chExt cx="2012950" cy="22225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6CCB333-BD0D-A2DE-88BD-2DE9EFD750B6}"/>
                </a:ext>
              </a:extLst>
            </p:cNvPr>
            <p:cNvCxnSpPr>
              <a:cxnSpLocks/>
            </p:cNvCxnSpPr>
            <p:nvPr/>
          </p:nvCxnSpPr>
          <p:spPr>
            <a:xfrm>
              <a:off x="2994025" y="4257675"/>
              <a:ext cx="201295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D054F9D-0263-1C6E-3207-46588738E8CE}"/>
                </a:ext>
              </a:extLst>
            </p:cNvPr>
            <p:cNvCxnSpPr>
              <a:cxnSpLocks/>
            </p:cNvCxnSpPr>
            <p:nvPr/>
          </p:nvCxnSpPr>
          <p:spPr>
            <a:xfrm>
              <a:off x="2994025" y="4479925"/>
              <a:ext cx="201295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0" name="Straight Connector 959">
              <a:extLst>
                <a:ext uri="{FF2B5EF4-FFF2-40B4-BE49-F238E27FC236}">
                  <a16:creationId xmlns:a16="http://schemas.microsoft.com/office/drawing/2014/main" id="{8D39AC4E-FB2D-7BCD-435B-698D742BD6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4025" y="4257675"/>
              <a:ext cx="0" cy="22225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1" name="Straight Connector 960">
              <a:extLst>
                <a:ext uri="{FF2B5EF4-FFF2-40B4-BE49-F238E27FC236}">
                  <a16:creationId xmlns:a16="http://schemas.microsoft.com/office/drawing/2014/main" id="{51EB5CB1-4819-ACDA-6BEF-CD70F9577F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975" y="4257675"/>
              <a:ext cx="0" cy="22225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63" name="Straight Arrow Connector 962">
            <a:extLst>
              <a:ext uri="{FF2B5EF4-FFF2-40B4-BE49-F238E27FC236}">
                <a16:creationId xmlns:a16="http://schemas.microsoft.com/office/drawing/2014/main" id="{7AA61B1C-6420-D561-CE06-62CC23E847D2}"/>
              </a:ext>
            </a:extLst>
          </p:cNvPr>
          <p:cNvCxnSpPr>
            <a:cxnSpLocks/>
          </p:cNvCxnSpPr>
          <p:nvPr/>
        </p:nvCxnSpPr>
        <p:spPr>
          <a:xfrm>
            <a:off x="908050" y="2298162"/>
            <a:ext cx="2701135" cy="142531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70" name="Group 969">
            <a:extLst>
              <a:ext uri="{FF2B5EF4-FFF2-40B4-BE49-F238E27FC236}">
                <a16:creationId xmlns:a16="http://schemas.microsoft.com/office/drawing/2014/main" id="{93274504-2B83-96B4-A7FC-4318384C3602}"/>
              </a:ext>
            </a:extLst>
          </p:cNvPr>
          <p:cNvGrpSpPr/>
          <p:nvPr/>
        </p:nvGrpSpPr>
        <p:grpSpPr>
          <a:xfrm>
            <a:off x="8307092" y="4057490"/>
            <a:ext cx="347954" cy="402590"/>
            <a:chOff x="2994025" y="4257675"/>
            <a:chExt cx="2012950" cy="222250"/>
          </a:xfrm>
        </p:grpSpPr>
        <p:cxnSp>
          <p:nvCxnSpPr>
            <p:cNvPr id="971" name="Straight Connector 970">
              <a:extLst>
                <a:ext uri="{FF2B5EF4-FFF2-40B4-BE49-F238E27FC236}">
                  <a16:creationId xmlns:a16="http://schemas.microsoft.com/office/drawing/2014/main" id="{252D1567-761C-B9EF-4CA3-DFB399C6078D}"/>
                </a:ext>
              </a:extLst>
            </p:cNvPr>
            <p:cNvCxnSpPr>
              <a:cxnSpLocks/>
            </p:cNvCxnSpPr>
            <p:nvPr/>
          </p:nvCxnSpPr>
          <p:spPr>
            <a:xfrm>
              <a:off x="2994025" y="4257675"/>
              <a:ext cx="201295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2" name="Straight Connector 971">
              <a:extLst>
                <a:ext uri="{FF2B5EF4-FFF2-40B4-BE49-F238E27FC236}">
                  <a16:creationId xmlns:a16="http://schemas.microsoft.com/office/drawing/2014/main" id="{2AAA3F51-484F-6DF6-CE6A-F0914CA5CDBA}"/>
                </a:ext>
              </a:extLst>
            </p:cNvPr>
            <p:cNvCxnSpPr>
              <a:cxnSpLocks/>
            </p:cNvCxnSpPr>
            <p:nvPr/>
          </p:nvCxnSpPr>
          <p:spPr>
            <a:xfrm>
              <a:off x="2994025" y="4479925"/>
              <a:ext cx="201295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3" name="Straight Connector 972">
              <a:extLst>
                <a:ext uri="{FF2B5EF4-FFF2-40B4-BE49-F238E27FC236}">
                  <a16:creationId xmlns:a16="http://schemas.microsoft.com/office/drawing/2014/main" id="{74FDE1A7-A594-F55F-5364-98E4119EA3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4025" y="4257675"/>
              <a:ext cx="0" cy="22225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4" name="Straight Connector 973">
              <a:extLst>
                <a:ext uri="{FF2B5EF4-FFF2-40B4-BE49-F238E27FC236}">
                  <a16:creationId xmlns:a16="http://schemas.microsoft.com/office/drawing/2014/main" id="{2C650DE7-CAC1-493F-AFFF-06C2F289AE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975" y="4257675"/>
              <a:ext cx="0" cy="22225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886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4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68"/>
          <p:cNvSpPr txBox="1">
            <a:spLocks noGrp="1"/>
          </p:cNvSpPr>
          <p:nvPr>
            <p:ph type="title"/>
          </p:nvPr>
        </p:nvSpPr>
        <p:spPr>
          <a:xfrm>
            <a:off x="713099" y="539400"/>
            <a:ext cx="417661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Interpretation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A1AB14-20D7-E7E2-2E34-CECB04617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82578"/>
            <a:ext cx="5460336" cy="2640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365840-8DB1-6678-9210-A684CAAF595C}"/>
              </a:ext>
            </a:extLst>
          </p:cNvPr>
          <p:cNvSpPr txBox="1"/>
          <p:nvPr/>
        </p:nvSpPr>
        <p:spPr>
          <a:xfrm>
            <a:off x="5460336" y="1011361"/>
            <a:ext cx="353761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This is what we expect from EDA section previously where there is a tendency of customers to complete their bookings when choosing a particular </a:t>
            </a:r>
            <a:r>
              <a:rPr lang="en-GB" sz="1000" b="1" i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Flight Hour</a:t>
            </a:r>
            <a:r>
              <a:rPr lang="en-GB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that is </a:t>
            </a:r>
            <a:r>
              <a:rPr lang="en-GB" sz="1000" b="1" i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Afternoon Flights</a:t>
            </a:r>
            <a:r>
              <a:rPr lang="en-GB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and they have relatively shorter </a:t>
            </a:r>
            <a:r>
              <a:rPr lang="en-GB" sz="1000" b="1" i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Flight Duration</a:t>
            </a:r>
            <a:r>
              <a:rPr lang="en-GB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and </a:t>
            </a:r>
            <a:r>
              <a:rPr lang="en-GB" sz="1000" b="1" i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Length of Stay</a:t>
            </a:r>
            <a:r>
              <a:rPr lang="en-GB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</a:t>
            </a:r>
          </a:p>
          <a:p>
            <a:endParaRPr lang="en-GB" sz="1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GB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Surprisingly it looks like that choosing a particular </a:t>
            </a:r>
            <a:r>
              <a:rPr lang="en-GB" sz="1000" b="1" i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Flight Day</a:t>
            </a:r>
            <a:r>
              <a:rPr lang="en-GB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influences customers booking behaviour, Maybe weekend or not weekend booking would influence their behaviour.</a:t>
            </a:r>
          </a:p>
          <a:p>
            <a:endParaRPr lang="en-GB" sz="1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GB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Moreover, </a:t>
            </a:r>
            <a:r>
              <a:rPr lang="en-GB" sz="1000" b="1" i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Purchase Lead</a:t>
            </a:r>
            <a:r>
              <a:rPr lang="en-GB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is at the 1st ranking most used feature within the model although it is not at the 1st ranking of the lowest p-value in hypothesis testing.</a:t>
            </a:r>
          </a:p>
          <a:p>
            <a:endParaRPr lang="en-GB" sz="1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GB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bottom most important features is </a:t>
            </a:r>
            <a:r>
              <a:rPr lang="en-GB" sz="1000" b="1" i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Trip Type</a:t>
            </a:r>
            <a:r>
              <a:rPr lang="en-GB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which is pretty obvious since this feature has a dominant category value to </a:t>
            </a:r>
            <a:r>
              <a:rPr lang="en-GB" sz="1000" b="1" i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"</a:t>
            </a:r>
            <a:r>
              <a:rPr lang="en-GB" sz="1000" b="1" i="1" dirty="0" err="1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RoundTrip</a:t>
            </a:r>
            <a:r>
              <a:rPr lang="en-GB" sz="1000" b="1" i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“</a:t>
            </a:r>
            <a:r>
              <a:rPr lang="en-GB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and this is what we expect.</a:t>
            </a:r>
          </a:p>
          <a:p>
            <a:endParaRPr lang="en-GB" sz="1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GB" sz="1000" b="1" i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Please note that</a:t>
            </a:r>
            <a:r>
              <a:rPr lang="en-GB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"Feature </a:t>
            </a:r>
            <a:r>
              <a:rPr lang="en-GB" sz="1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Importances</a:t>
            </a:r>
            <a:r>
              <a:rPr lang="en-GB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" does </a:t>
            </a:r>
            <a:r>
              <a:rPr lang="en-GB" sz="1000" dirty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NOT tell </a:t>
            </a:r>
            <a:r>
              <a:rPr lang="en-GB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us how each feature contributes to the output model. It just tells us how many times each feature is being used within the model. Probably </a:t>
            </a:r>
            <a:r>
              <a:rPr lang="en-GB" sz="1000" b="1" i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we should use other model interpretation techniques</a:t>
            </a:r>
            <a:r>
              <a:rPr lang="en-GB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such as SHAP values, if we want to know contribution of each feature to the model.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2306E40-0FF3-1C14-D9B2-01110DFEBF2C}"/>
              </a:ext>
            </a:extLst>
          </p:cNvPr>
          <p:cNvGrpSpPr/>
          <p:nvPr/>
        </p:nvGrpSpPr>
        <p:grpSpPr>
          <a:xfrm>
            <a:off x="306917" y="1462520"/>
            <a:ext cx="5092700" cy="813290"/>
            <a:chOff x="2994025" y="4257675"/>
            <a:chExt cx="2012950" cy="22225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51C91D6-0B44-741B-C729-077CF45EB59C}"/>
                </a:ext>
              </a:extLst>
            </p:cNvPr>
            <p:cNvCxnSpPr>
              <a:cxnSpLocks/>
            </p:cNvCxnSpPr>
            <p:nvPr/>
          </p:nvCxnSpPr>
          <p:spPr>
            <a:xfrm>
              <a:off x="2994025" y="4257675"/>
              <a:ext cx="201295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1BB1AB2-6315-EA71-430B-0CB1DF2C0EA2}"/>
                </a:ext>
              </a:extLst>
            </p:cNvPr>
            <p:cNvCxnSpPr>
              <a:cxnSpLocks/>
            </p:cNvCxnSpPr>
            <p:nvPr/>
          </p:nvCxnSpPr>
          <p:spPr>
            <a:xfrm>
              <a:off x="2994025" y="4479925"/>
              <a:ext cx="201295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6162461-BBD9-37EE-B9B2-17A9063270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4025" y="4257675"/>
              <a:ext cx="0" cy="22225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B7D4D2E-0B05-53AE-B54C-0F41F2263E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975" y="4257675"/>
              <a:ext cx="0" cy="22225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D176C3B-3927-A874-DC7A-0D00EDFF566F}"/>
              </a:ext>
            </a:extLst>
          </p:cNvPr>
          <p:cNvSpPr txBox="1"/>
          <p:nvPr/>
        </p:nvSpPr>
        <p:spPr>
          <a:xfrm>
            <a:off x="0" y="3897928"/>
            <a:ext cx="44195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top 5 most importance features 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000" b="1" i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Purchase Lead</a:t>
            </a:r>
            <a:endParaRPr lang="en-ID" sz="1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000" b="1" i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Length of Stay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000" b="1" i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Flight Duration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000" b="1" i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Flight Hour</a:t>
            </a:r>
            <a:r>
              <a:rPr lang="en-ID" sz="1000" b="1" i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which is decomposed to </a:t>
            </a:r>
            <a:r>
              <a:rPr lang="en-ID" sz="1000" b="1" dirty="0" err="1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flight_hour_SIN</a:t>
            </a:r>
            <a:r>
              <a:rPr lang="en-ID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X </a:t>
            </a:r>
            <a:r>
              <a:rPr lang="en-ID" sz="1000" b="1" dirty="0" err="1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flight_hour_COS</a:t>
            </a:r>
            <a:endParaRPr lang="en-ID" sz="1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000" b="1" i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Flight Day</a:t>
            </a:r>
            <a:r>
              <a:rPr lang="en-ID" sz="1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which is decomposed to </a:t>
            </a:r>
            <a:r>
              <a:rPr lang="en-ID" sz="1000" b="1" dirty="0" err="1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flight_day_SIN</a:t>
            </a:r>
            <a:r>
              <a:rPr lang="en-ID" sz="1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 </a:t>
            </a:r>
            <a:r>
              <a:rPr lang="en-ID" sz="1000" b="1" dirty="0" err="1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flight_day_COS</a:t>
            </a:r>
            <a:endParaRPr lang="en-ID" sz="1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239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67"/>
          <p:cNvSpPr txBox="1">
            <a:spLocks noGrp="1"/>
          </p:cNvSpPr>
          <p:nvPr>
            <p:ph type="title"/>
          </p:nvPr>
        </p:nvSpPr>
        <p:spPr>
          <a:xfrm>
            <a:off x="1592702" y="1356950"/>
            <a:ext cx="5966100" cy="8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Recommendations</a:t>
            </a:r>
            <a:endParaRPr dirty="0"/>
          </a:p>
        </p:txBody>
      </p:sp>
      <p:sp>
        <p:nvSpPr>
          <p:cNvPr id="1016" name="Google Shape;1016;p67"/>
          <p:cNvSpPr txBox="1">
            <a:spLocks noGrp="1"/>
          </p:cNvSpPr>
          <p:nvPr>
            <p:ph type="title" idx="2"/>
          </p:nvPr>
        </p:nvSpPr>
        <p:spPr>
          <a:xfrm>
            <a:off x="3889202" y="539451"/>
            <a:ext cx="1373100" cy="7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017" name="Google Shape;1017;p67"/>
          <p:cNvSpPr txBox="1">
            <a:spLocks noGrp="1"/>
          </p:cNvSpPr>
          <p:nvPr>
            <p:ph type="subTitle" idx="1"/>
          </p:nvPr>
        </p:nvSpPr>
        <p:spPr>
          <a:xfrm>
            <a:off x="2350652" y="2204650"/>
            <a:ext cx="44502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Recommendations for British Airways</a:t>
            </a:r>
          </a:p>
        </p:txBody>
      </p:sp>
      <p:pic>
        <p:nvPicPr>
          <p:cNvPr id="1018" name="Google Shape;1018;p67"/>
          <p:cNvPicPr preferRelativeResize="0"/>
          <p:nvPr/>
        </p:nvPicPr>
        <p:blipFill rotWithShape="1">
          <a:blip r:embed="rId3">
            <a:alphaModFix/>
          </a:blip>
          <a:srcRect l="2383" t="2860" r="1895" b="4563"/>
          <a:stretch/>
        </p:blipFill>
        <p:spPr>
          <a:xfrm rot="1550832">
            <a:off x="1361572" y="2040003"/>
            <a:ext cx="6290995" cy="31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7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418275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63FDC2-C6AB-2B61-A45E-2A6144C360FD}"/>
              </a:ext>
            </a:extLst>
          </p:cNvPr>
          <p:cNvSpPr txBox="1"/>
          <p:nvPr/>
        </p:nvSpPr>
        <p:spPr>
          <a:xfrm>
            <a:off x="713099" y="1540704"/>
            <a:ext cx="771023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Seems there is particular preference from customers of choosing </a:t>
            </a:r>
            <a:r>
              <a:rPr lang="en-ID" sz="1200" b="1" i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Afternoon Flights</a:t>
            </a:r>
            <a:r>
              <a:rPr lang="en-ID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we have to </a:t>
            </a:r>
            <a:r>
              <a:rPr lang="en-ID" sz="1200" b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ask their reasons of why they choose a particular flight hour</a:t>
            </a:r>
            <a:r>
              <a:rPr lang="en-ID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By doing so, we can further </a:t>
            </a:r>
            <a:r>
              <a:rPr lang="en-ID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analyze</a:t>
            </a:r>
            <a:r>
              <a:rPr lang="en-ID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and make even better strategy to meet their needs.</a:t>
            </a:r>
          </a:p>
          <a:p>
            <a:endParaRPr lang="en-ID" sz="1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ID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Focus on </a:t>
            </a:r>
            <a:r>
              <a:rPr lang="en-ID" sz="1200" b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developing business strategy</a:t>
            </a:r>
            <a:r>
              <a:rPr lang="en-ID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in </a:t>
            </a:r>
            <a:r>
              <a:rPr lang="en-ID" sz="1200" b="1" i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Afternoon Flights </a:t>
            </a:r>
            <a:r>
              <a:rPr lang="en-ID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specifically for those having </a:t>
            </a:r>
            <a:r>
              <a:rPr lang="en-ID" sz="1200" b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short trip and stay duration</a:t>
            </a:r>
            <a:r>
              <a:rPr lang="en-ID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Such as,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Increasing the number of aircraft for </a:t>
            </a:r>
            <a:r>
              <a:rPr lang="en-ID" sz="1200" b="1" i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Afternoon Flights</a:t>
            </a:r>
            <a:r>
              <a:rPr lang="en-ID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so that sufficient seat stock is always available</a:t>
            </a:r>
            <a:r>
              <a:rPr lang="en-ID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Offering a promo/discount in </a:t>
            </a:r>
            <a:r>
              <a:rPr lang="en-ID" sz="1200" b="1" i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Afternoon Flights</a:t>
            </a:r>
            <a:r>
              <a:rPr lang="en-ID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for increasing the amount of bookings.  Such as </a:t>
            </a:r>
            <a:r>
              <a:rPr lang="en-ID" sz="1200" b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giving them higher flight discount</a:t>
            </a:r>
            <a:r>
              <a:rPr lang="en-ID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if they want to add 3 extra features i.e. baggage, preferred seat, and meals, and then </a:t>
            </a:r>
            <a:r>
              <a:rPr lang="en-ID" sz="1200" b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making a product bundling of extra baggage and meals</a:t>
            </a:r>
            <a:r>
              <a:rPr lang="en-ID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or </a:t>
            </a:r>
            <a:r>
              <a:rPr lang="en-ID" sz="1200" b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performing upselling strategy</a:t>
            </a:r>
            <a:r>
              <a:rPr lang="en-ID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e.g</a:t>
            </a:r>
            <a:r>
              <a:rPr lang="en-ID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if a customer wants extra baggage, we can offer to her/him an extra meals with lower price.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D" sz="1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GB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We see on the “Model Interpretation section” that </a:t>
            </a:r>
            <a:r>
              <a:rPr lang="en-GB" sz="1200" b="1" i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Purchase Lead</a:t>
            </a:r>
            <a:r>
              <a:rPr lang="en-GB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is at the 1st ranking of feature </a:t>
            </a:r>
            <a:r>
              <a:rPr lang="en-GB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importances</a:t>
            </a:r>
            <a:r>
              <a:rPr lang="en-GB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</a:t>
            </a:r>
            <a:r>
              <a:rPr lang="en-GB" sz="1200" b="1" i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We should consider to more deeply </a:t>
            </a:r>
            <a:r>
              <a:rPr lang="en-GB" sz="1200" b="1" i="1" dirty="0" err="1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analyze</a:t>
            </a:r>
            <a:r>
              <a:rPr lang="en-GB" sz="1200" b="1" i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 this feature</a:t>
            </a:r>
            <a:r>
              <a:rPr lang="en-GB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for further improvement of this project. Perhaps we could gain more insights by doing this.</a:t>
            </a:r>
          </a:p>
        </p:txBody>
      </p:sp>
    </p:spTree>
    <p:extLst>
      <p:ext uri="{BB962C8B-B14F-4D97-AF65-F5344CB8AC3E}">
        <p14:creationId xmlns:p14="http://schemas.microsoft.com/office/powerpoint/2010/main" val="1009395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9"/>
          <p:cNvSpPr txBox="1">
            <a:spLocks noGrp="1"/>
          </p:cNvSpPr>
          <p:nvPr>
            <p:ph type="title"/>
          </p:nvPr>
        </p:nvSpPr>
        <p:spPr>
          <a:xfrm>
            <a:off x="713099" y="539400"/>
            <a:ext cx="456875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highlight>
                  <a:schemeClr val="dk2"/>
                </a:highlight>
              </a:rPr>
              <a:t>Table of Contents</a:t>
            </a:r>
            <a:endParaRPr dirty="0">
              <a:solidFill>
                <a:schemeClr val="bg1"/>
              </a:solidFill>
              <a:highlight>
                <a:schemeClr val="dk2"/>
              </a:highlight>
            </a:endParaRPr>
          </a:p>
        </p:txBody>
      </p:sp>
      <p:sp>
        <p:nvSpPr>
          <p:cNvPr id="198" name="Google Shape;198;p39"/>
          <p:cNvSpPr txBox="1">
            <a:spLocks noGrp="1"/>
          </p:cNvSpPr>
          <p:nvPr>
            <p:ph type="subTitle" idx="1"/>
          </p:nvPr>
        </p:nvSpPr>
        <p:spPr>
          <a:xfrm>
            <a:off x="787791" y="1834025"/>
            <a:ext cx="2354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99" name="Google Shape;199;p39"/>
          <p:cNvSpPr txBox="1">
            <a:spLocks noGrp="1"/>
          </p:cNvSpPr>
          <p:nvPr>
            <p:ph type="subTitle" idx="2"/>
          </p:nvPr>
        </p:nvSpPr>
        <p:spPr>
          <a:xfrm>
            <a:off x="787791" y="2227625"/>
            <a:ext cx="235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Getting to know the problem we want to tackle</a:t>
            </a:r>
            <a:endParaRPr sz="1000" dirty="0"/>
          </a:p>
        </p:txBody>
      </p:sp>
      <p:sp>
        <p:nvSpPr>
          <p:cNvPr id="200" name="Google Shape;200;p39"/>
          <p:cNvSpPr txBox="1">
            <a:spLocks noGrp="1"/>
          </p:cNvSpPr>
          <p:nvPr>
            <p:ph type="subTitle" idx="4"/>
          </p:nvPr>
        </p:nvSpPr>
        <p:spPr>
          <a:xfrm>
            <a:off x="3394791" y="1834025"/>
            <a:ext cx="2354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Understanding</a:t>
            </a:r>
            <a:endParaRPr dirty="0"/>
          </a:p>
        </p:txBody>
      </p:sp>
      <p:sp>
        <p:nvSpPr>
          <p:cNvPr id="201" name="Google Shape;201;p39"/>
          <p:cNvSpPr txBox="1">
            <a:spLocks noGrp="1"/>
          </p:cNvSpPr>
          <p:nvPr>
            <p:ph type="subTitle" idx="5"/>
          </p:nvPr>
        </p:nvSpPr>
        <p:spPr>
          <a:xfrm>
            <a:off x="3394791" y="2227625"/>
            <a:ext cx="235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Getting to understand to the given dataset</a:t>
            </a:r>
            <a:endParaRPr sz="1000" dirty="0"/>
          </a:p>
        </p:txBody>
      </p:sp>
      <p:sp>
        <p:nvSpPr>
          <p:cNvPr id="202" name="Google Shape;202;p39"/>
          <p:cNvSpPr txBox="1">
            <a:spLocks noGrp="1"/>
          </p:cNvSpPr>
          <p:nvPr>
            <p:ph type="title" idx="3"/>
          </p:nvPr>
        </p:nvSpPr>
        <p:spPr>
          <a:xfrm>
            <a:off x="1357500" y="1404824"/>
            <a:ext cx="1215000" cy="4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01</a:t>
            </a:r>
            <a:endParaRPr b="1" dirty="0"/>
          </a:p>
        </p:txBody>
      </p:sp>
      <p:sp>
        <p:nvSpPr>
          <p:cNvPr id="203" name="Google Shape;203;p39"/>
          <p:cNvSpPr txBox="1">
            <a:spLocks noGrp="1"/>
          </p:cNvSpPr>
          <p:nvPr>
            <p:ph type="title" idx="6"/>
          </p:nvPr>
        </p:nvSpPr>
        <p:spPr>
          <a:xfrm>
            <a:off x="3964500" y="1404824"/>
            <a:ext cx="1215000" cy="4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02</a:t>
            </a:r>
            <a:endParaRPr b="1" dirty="0"/>
          </a:p>
        </p:txBody>
      </p:sp>
      <p:sp>
        <p:nvSpPr>
          <p:cNvPr id="204" name="Google Shape;204;p39"/>
          <p:cNvSpPr txBox="1">
            <a:spLocks noGrp="1"/>
          </p:cNvSpPr>
          <p:nvPr>
            <p:ph type="subTitle" idx="7"/>
          </p:nvPr>
        </p:nvSpPr>
        <p:spPr>
          <a:xfrm>
            <a:off x="6001791" y="1834025"/>
            <a:ext cx="2354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Data Analysis</a:t>
            </a:r>
            <a:endParaRPr dirty="0"/>
          </a:p>
        </p:txBody>
      </p:sp>
      <p:sp>
        <p:nvSpPr>
          <p:cNvPr id="205" name="Google Shape;205;p39"/>
          <p:cNvSpPr txBox="1">
            <a:spLocks noGrp="1"/>
          </p:cNvSpPr>
          <p:nvPr>
            <p:ph type="subTitle" idx="8"/>
          </p:nvPr>
        </p:nvSpPr>
        <p:spPr>
          <a:xfrm>
            <a:off x="6001791" y="2227625"/>
            <a:ext cx="235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Uncover meaningful insights that might be found</a:t>
            </a:r>
            <a:endParaRPr sz="1000" dirty="0"/>
          </a:p>
        </p:txBody>
      </p:sp>
      <p:sp>
        <p:nvSpPr>
          <p:cNvPr id="206" name="Google Shape;206;p39"/>
          <p:cNvSpPr txBox="1">
            <a:spLocks noGrp="1"/>
          </p:cNvSpPr>
          <p:nvPr>
            <p:ph type="title" idx="9"/>
          </p:nvPr>
        </p:nvSpPr>
        <p:spPr>
          <a:xfrm>
            <a:off x="6571500" y="1404824"/>
            <a:ext cx="1215000" cy="4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03</a:t>
            </a:r>
            <a:endParaRPr b="1" dirty="0"/>
          </a:p>
        </p:txBody>
      </p:sp>
      <p:sp>
        <p:nvSpPr>
          <p:cNvPr id="207" name="Google Shape;207;p39"/>
          <p:cNvSpPr txBox="1">
            <a:spLocks noGrp="1"/>
          </p:cNvSpPr>
          <p:nvPr>
            <p:ph type="subTitle" idx="13"/>
          </p:nvPr>
        </p:nvSpPr>
        <p:spPr>
          <a:xfrm>
            <a:off x="2105142" y="3375095"/>
            <a:ext cx="2354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Modeling</a:t>
            </a:r>
            <a:endParaRPr dirty="0"/>
          </a:p>
        </p:txBody>
      </p:sp>
      <p:sp>
        <p:nvSpPr>
          <p:cNvPr id="208" name="Google Shape;208;p39"/>
          <p:cNvSpPr txBox="1">
            <a:spLocks noGrp="1"/>
          </p:cNvSpPr>
          <p:nvPr>
            <p:ph type="subTitle" idx="14"/>
          </p:nvPr>
        </p:nvSpPr>
        <p:spPr>
          <a:xfrm>
            <a:off x="2105142" y="3768695"/>
            <a:ext cx="235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Building, Evaluating, and Interpreting </a:t>
            </a:r>
            <a:r>
              <a:rPr lang="en-GB" sz="1000" dirty="0" err="1"/>
              <a:t>LightGBM</a:t>
            </a:r>
            <a:r>
              <a:rPr lang="en-GB" sz="1000" dirty="0"/>
              <a:t> model</a:t>
            </a:r>
          </a:p>
        </p:txBody>
      </p:sp>
      <p:sp>
        <p:nvSpPr>
          <p:cNvPr id="209" name="Google Shape;209;p39"/>
          <p:cNvSpPr txBox="1">
            <a:spLocks noGrp="1"/>
          </p:cNvSpPr>
          <p:nvPr>
            <p:ph type="title" idx="15"/>
          </p:nvPr>
        </p:nvSpPr>
        <p:spPr>
          <a:xfrm>
            <a:off x="2674851" y="2945937"/>
            <a:ext cx="1215000" cy="4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04</a:t>
            </a:r>
            <a:endParaRPr b="1" dirty="0"/>
          </a:p>
        </p:txBody>
      </p:sp>
      <p:sp>
        <p:nvSpPr>
          <p:cNvPr id="210" name="Google Shape;210;p39"/>
          <p:cNvSpPr txBox="1">
            <a:spLocks noGrp="1"/>
          </p:cNvSpPr>
          <p:nvPr>
            <p:ph type="subTitle" idx="16"/>
          </p:nvPr>
        </p:nvSpPr>
        <p:spPr>
          <a:xfrm>
            <a:off x="4712142" y="3375095"/>
            <a:ext cx="2354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Recommendations</a:t>
            </a:r>
            <a:endParaRPr dirty="0"/>
          </a:p>
        </p:txBody>
      </p:sp>
      <p:sp>
        <p:nvSpPr>
          <p:cNvPr id="211" name="Google Shape;211;p39"/>
          <p:cNvSpPr txBox="1">
            <a:spLocks noGrp="1"/>
          </p:cNvSpPr>
          <p:nvPr>
            <p:ph type="subTitle" idx="17"/>
          </p:nvPr>
        </p:nvSpPr>
        <p:spPr>
          <a:xfrm>
            <a:off x="4712142" y="3768695"/>
            <a:ext cx="235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Recommendations for British Airways</a:t>
            </a:r>
            <a:endParaRPr sz="1000" dirty="0"/>
          </a:p>
        </p:txBody>
      </p:sp>
      <p:sp>
        <p:nvSpPr>
          <p:cNvPr id="212" name="Google Shape;212;p39"/>
          <p:cNvSpPr txBox="1">
            <a:spLocks noGrp="1"/>
          </p:cNvSpPr>
          <p:nvPr>
            <p:ph type="title" idx="18"/>
          </p:nvPr>
        </p:nvSpPr>
        <p:spPr>
          <a:xfrm>
            <a:off x="5281851" y="2945937"/>
            <a:ext cx="1215000" cy="4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05</a:t>
            </a:r>
            <a:endParaRPr b="1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52;p73">
            <a:extLst>
              <a:ext uri="{FF2B5EF4-FFF2-40B4-BE49-F238E27FC236}">
                <a16:creationId xmlns:a16="http://schemas.microsoft.com/office/drawing/2014/main" id="{9A4C3F96-2F84-1B76-AEB8-FB69D0FA80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7000" y="1685024"/>
            <a:ext cx="2572302" cy="9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pic>
        <p:nvPicPr>
          <p:cNvPr id="30" name="Google Shape;1155;p73">
            <a:extLst>
              <a:ext uri="{FF2B5EF4-FFF2-40B4-BE49-F238E27FC236}">
                <a16:creationId xmlns:a16="http://schemas.microsoft.com/office/drawing/2014/main" id="{89092254-0DEF-DA08-D542-7A836350EB1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1493" y="599368"/>
            <a:ext cx="3600031" cy="40687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C045BE05-D85B-6CD5-8477-CC464C5AA561}"/>
              </a:ext>
            </a:extLst>
          </p:cNvPr>
          <p:cNvGrpSpPr/>
          <p:nvPr/>
        </p:nvGrpSpPr>
        <p:grpSpPr>
          <a:xfrm>
            <a:off x="1527000" y="2699729"/>
            <a:ext cx="2568741" cy="779717"/>
            <a:chOff x="3287629" y="1289383"/>
            <a:chExt cx="2568741" cy="779717"/>
          </a:xfrm>
        </p:grpSpPr>
        <p:sp>
          <p:nvSpPr>
            <p:cNvPr id="17" name="Google Shape;2546;p46">
              <a:extLst>
                <a:ext uri="{FF2B5EF4-FFF2-40B4-BE49-F238E27FC236}">
                  <a16:creationId xmlns:a16="http://schemas.microsoft.com/office/drawing/2014/main" id="{45229F05-5ABE-7E3C-9B79-CBE2A961F717}"/>
                </a:ext>
              </a:extLst>
            </p:cNvPr>
            <p:cNvSpPr txBox="1">
              <a:spLocks/>
            </p:cNvSpPr>
            <p:nvPr/>
          </p:nvSpPr>
          <p:spPr>
            <a:xfrm>
              <a:off x="3287629" y="1289383"/>
              <a:ext cx="2568741" cy="4163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0"/>
              <a:r>
                <a:rPr lang="en-GB" dirty="0">
                  <a:latin typeface="Manrope" panose="020B0604020202020204" charset="0"/>
                </a:rPr>
                <a:t>Feel free to connect with me!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0BD2A16-8B0F-A5F6-9945-5C9AE7BADD85}"/>
                </a:ext>
              </a:extLst>
            </p:cNvPr>
            <p:cNvGrpSpPr/>
            <p:nvPr/>
          </p:nvGrpSpPr>
          <p:grpSpPr>
            <a:xfrm>
              <a:off x="3873249" y="1705718"/>
              <a:ext cx="1397500" cy="363382"/>
              <a:chOff x="526641" y="2391750"/>
              <a:chExt cx="1397500" cy="363382"/>
            </a:xfrm>
          </p:grpSpPr>
          <p:pic>
            <p:nvPicPr>
              <p:cNvPr id="22" name="Picture 21">
                <a:hlinkClick r:id="rId4"/>
                <a:extLst>
                  <a:ext uri="{FF2B5EF4-FFF2-40B4-BE49-F238E27FC236}">
                    <a16:creationId xmlns:a16="http://schemas.microsoft.com/office/drawing/2014/main" id="{24F59DC8-3DF1-37CC-AA94-08AB07E1FE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6641" y="239175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23" name="Picture 22">
                <a:hlinkClick r:id="rId6"/>
                <a:extLst>
                  <a:ext uri="{FF2B5EF4-FFF2-40B4-BE49-F238E27FC236}">
                    <a16:creationId xmlns:a16="http://schemas.microsoft.com/office/drawing/2014/main" id="{53195293-0EE0-C400-3327-A24FEC43C0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45391" y="2395132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24" name="Picture 23">
                <a:hlinkClick r:id="rId8"/>
                <a:extLst>
                  <a:ext uri="{FF2B5EF4-FFF2-40B4-BE49-F238E27FC236}">
                    <a16:creationId xmlns:a16="http://schemas.microsoft.com/office/drawing/2014/main" id="{4FA5115D-8ABE-0D2F-C234-C764DB88DD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64141" y="2391750"/>
                <a:ext cx="360000" cy="360000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2"/>
          <p:cNvSpPr txBox="1">
            <a:spLocks noGrp="1"/>
          </p:cNvSpPr>
          <p:nvPr>
            <p:ph type="title"/>
          </p:nvPr>
        </p:nvSpPr>
        <p:spPr>
          <a:xfrm>
            <a:off x="713100" y="1360800"/>
            <a:ext cx="5966100" cy="8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Introduction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36" name="Google Shape;236;p42"/>
          <p:cNvSpPr txBox="1">
            <a:spLocks noGrp="1"/>
          </p:cNvSpPr>
          <p:nvPr>
            <p:ph type="title" idx="2"/>
          </p:nvPr>
        </p:nvSpPr>
        <p:spPr>
          <a:xfrm>
            <a:off x="713100" y="543301"/>
            <a:ext cx="1373100" cy="7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37" name="Google Shape;237;p42"/>
          <p:cNvSpPr txBox="1">
            <a:spLocks noGrp="1"/>
          </p:cNvSpPr>
          <p:nvPr>
            <p:ph type="subTitle" idx="1"/>
          </p:nvPr>
        </p:nvSpPr>
        <p:spPr>
          <a:xfrm>
            <a:off x="713100" y="2249099"/>
            <a:ext cx="3925361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Getting to know the problem we want to tackle</a:t>
            </a:r>
          </a:p>
        </p:txBody>
      </p:sp>
      <p:pic>
        <p:nvPicPr>
          <p:cNvPr id="238" name="Google Shape;238;p42"/>
          <p:cNvPicPr preferRelativeResize="0"/>
          <p:nvPr/>
        </p:nvPicPr>
        <p:blipFill rotWithShape="1">
          <a:blip r:embed="rId3">
            <a:alphaModFix/>
          </a:blip>
          <a:srcRect l="5953" b="21365"/>
          <a:stretch/>
        </p:blipFill>
        <p:spPr>
          <a:xfrm rot="285205">
            <a:off x="2624975" y="2675701"/>
            <a:ext cx="6563700" cy="23916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9595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2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36341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bg1"/>
                </a:solidFill>
                <a:highlight>
                  <a:srgbClr val="157DD9"/>
                </a:highlight>
              </a:rPr>
              <a:t>Business </a:t>
            </a:r>
            <a:r>
              <a:rPr lang="en-ID" dirty="0">
                <a:solidFill>
                  <a:schemeClr val="bg1"/>
                </a:solidFill>
              </a:rPr>
              <a:t>Problem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32" name="Google Shape;432;p52"/>
          <p:cNvSpPr txBox="1"/>
          <p:nvPr/>
        </p:nvSpPr>
        <p:spPr>
          <a:xfrm>
            <a:off x="1480036" y="2025300"/>
            <a:ext cx="1507726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15%</a:t>
            </a:r>
            <a:r>
              <a:rPr lang="en" sz="1800" dirty="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 sz="800" dirty="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Completed</a:t>
            </a:r>
            <a:endParaRPr sz="800" dirty="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33" name="Google Shape;433;p52"/>
          <p:cNvSpPr txBox="1"/>
          <p:nvPr/>
        </p:nvSpPr>
        <p:spPr>
          <a:xfrm>
            <a:off x="713100" y="1376550"/>
            <a:ext cx="1704636" cy="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157DD9"/>
                </a:solidFill>
                <a:latin typeface="Manrope"/>
                <a:ea typeface="Manrope"/>
                <a:cs typeface="Manrope"/>
                <a:sym typeface="Manrope"/>
              </a:rPr>
              <a:t>Booking Flight</a:t>
            </a:r>
            <a:endParaRPr sz="1800" dirty="0">
              <a:solidFill>
                <a:srgbClr val="157DD9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E9E737F-5E05-0C88-BFF5-CF6DAE01C06B}"/>
              </a:ext>
            </a:extLst>
          </p:cNvPr>
          <p:cNvGrpSpPr/>
          <p:nvPr/>
        </p:nvGrpSpPr>
        <p:grpSpPr>
          <a:xfrm>
            <a:off x="2816471" y="1907764"/>
            <a:ext cx="1280509" cy="1280400"/>
            <a:chOff x="3062992" y="1902890"/>
            <a:chExt cx="1280509" cy="1280400"/>
          </a:xfrm>
        </p:grpSpPr>
        <p:sp>
          <p:nvSpPr>
            <p:cNvPr id="437" name="Google Shape;437;p52"/>
            <p:cNvSpPr/>
            <p:nvPr/>
          </p:nvSpPr>
          <p:spPr>
            <a:xfrm>
              <a:off x="3062992" y="1902890"/>
              <a:ext cx="1280400" cy="1280400"/>
            </a:xfrm>
            <a:prstGeom prst="donut">
              <a:avLst>
                <a:gd name="adj" fmla="val 2335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52"/>
            <p:cNvSpPr/>
            <p:nvPr/>
          </p:nvSpPr>
          <p:spPr>
            <a:xfrm>
              <a:off x="3063101" y="1902890"/>
              <a:ext cx="1280400" cy="1280400"/>
            </a:xfrm>
            <a:prstGeom prst="blockArc">
              <a:avLst>
                <a:gd name="adj1" fmla="val 16162068"/>
                <a:gd name="adj2" fmla="val 19541876"/>
                <a:gd name="adj3" fmla="val 2335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3E2B835-FEAA-BA97-D0D7-9EBFE6245721}"/>
              </a:ext>
            </a:extLst>
          </p:cNvPr>
          <p:cNvGrpSpPr/>
          <p:nvPr/>
        </p:nvGrpSpPr>
        <p:grpSpPr>
          <a:xfrm>
            <a:off x="886884" y="1902890"/>
            <a:ext cx="573000" cy="572700"/>
            <a:chOff x="886884" y="1902890"/>
            <a:chExt cx="573000" cy="572700"/>
          </a:xfrm>
        </p:grpSpPr>
        <p:sp>
          <p:nvSpPr>
            <p:cNvPr id="454" name="Google Shape;454;p52"/>
            <p:cNvSpPr/>
            <p:nvPr/>
          </p:nvSpPr>
          <p:spPr>
            <a:xfrm>
              <a:off x="886884" y="1902890"/>
              <a:ext cx="573000" cy="572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9" name="Google Shape;9518;p87">
              <a:extLst>
                <a:ext uri="{FF2B5EF4-FFF2-40B4-BE49-F238E27FC236}">
                  <a16:creationId xmlns:a16="http://schemas.microsoft.com/office/drawing/2014/main" id="{116C5EE6-1F72-DAE2-834F-5DA4989C5C48}"/>
                </a:ext>
              </a:extLst>
            </p:cNvPr>
            <p:cNvGrpSpPr/>
            <p:nvPr/>
          </p:nvGrpSpPr>
          <p:grpSpPr>
            <a:xfrm>
              <a:off x="986623" y="2055797"/>
              <a:ext cx="356196" cy="265631"/>
              <a:chOff x="5216456" y="3725484"/>
              <a:chExt cx="356196" cy="265631"/>
            </a:xfrm>
            <a:solidFill>
              <a:schemeClr val="tx2"/>
            </a:solidFill>
          </p:grpSpPr>
          <p:sp>
            <p:nvSpPr>
              <p:cNvPr id="30" name="Google Shape;9519;p87">
                <a:extLst>
                  <a:ext uri="{FF2B5EF4-FFF2-40B4-BE49-F238E27FC236}">
                    <a16:creationId xmlns:a16="http://schemas.microsoft.com/office/drawing/2014/main" id="{31134C1E-21E5-9AED-377E-548D1E478769}"/>
                  </a:ext>
                </a:extLst>
              </p:cNvPr>
              <p:cNvSpPr/>
              <p:nvPr/>
            </p:nvSpPr>
            <p:spPr>
              <a:xfrm>
                <a:off x="5216456" y="3814335"/>
                <a:ext cx="296465" cy="176780"/>
              </a:xfrm>
              <a:custGeom>
                <a:avLst/>
                <a:gdLst/>
                <a:ahLst/>
                <a:cxnLst/>
                <a:rect l="l" t="t" r="r" b="b"/>
                <a:pathLst>
                  <a:path w="9336" h="5567" extrusionOk="0">
                    <a:moveTo>
                      <a:pt x="1876" y="0"/>
                    </a:moveTo>
                    <a:cubicBezTo>
                      <a:pt x="1831" y="0"/>
                      <a:pt x="1787" y="18"/>
                      <a:pt x="1751" y="54"/>
                    </a:cubicBezTo>
                    <a:lnTo>
                      <a:pt x="84" y="1721"/>
                    </a:lnTo>
                    <a:cubicBezTo>
                      <a:pt x="1" y="1804"/>
                      <a:pt x="1" y="1899"/>
                      <a:pt x="84" y="1983"/>
                    </a:cubicBezTo>
                    <a:lnTo>
                      <a:pt x="3263" y="5162"/>
                    </a:lnTo>
                    <a:cubicBezTo>
                      <a:pt x="3513" y="5412"/>
                      <a:pt x="3858" y="5566"/>
                      <a:pt x="4215" y="5566"/>
                    </a:cubicBezTo>
                    <a:cubicBezTo>
                      <a:pt x="4573" y="5566"/>
                      <a:pt x="4918" y="5435"/>
                      <a:pt x="5168" y="5162"/>
                    </a:cubicBezTo>
                    <a:lnTo>
                      <a:pt x="9252" y="1090"/>
                    </a:lnTo>
                    <a:cubicBezTo>
                      <a:pt x="9335" y="1006"/>
                      <a:pt x="9335" y="887"/>
                      <a:pt x="9276" y="828"/>
                    </a:cubicBezTo>
                    <a:cubicBezTo>
                      <a:pt x="9240" y="792"/>
                      <a:pt x="9195" y="774"/>
                      <a:pt x="9151" y="774"/>
                    </a:cubicBezTo>
                    <a:cubicBezTo>
                      <a:pt x="9106" y="774"/>
                      <a:pt x="9061" y="792"/>
                      <a:pt x="9026" y="828"/>
                    </a:cubicBezTo>
                    <a:lnTo>
                      <a:pt x="4942" y="4912"/>
                    </a:lnTo>
                    <a:cubicBezTo>
                      <a:pt x="4751" y="5102"/>
                      <a:pt x="4501" y="5209"/>
                      <a:pt x="4227" y="5209"/>
                    </a:cubicBezTo>
                    <a:cubicBezTo>
                      <a:pt x="3965" y="5209"/>
                      <a:pt x="3715" y="5102"/>
                      <a:pt x="3513" y="4912"/>
                    </a:cubicBezTo>
                    <a:lnTo>
                      <a:pt x="453" y="1840"/>
                    </a:lnTo>
                    <a:lnTo>
                      <a:pt x="1870" y="435"/>
                    </a:lnTo>
                    <a:lnTo>
                      <a:pt x="2370" y="935"/>
                    </a:lnTo>
                    <a:cubicBezTo>
                      <a:pt x="2406" y="971"/>
                      <a:pt x="2450" y="988"/>
                      <a:pt x="2495" y="988"/>
                    </a:cubicBezTo>
                    <a:cubicBezTo>
                      <a:pt x="2540" y="988"/>
                      <a:pt x="2584" y="971"/>
                      <a:pt x="2620" y="935"/>
                    </a:cubicBezTo>
                    <a:cubicBezTo>
                      <a:pt x="2703" y="863"/>
                      <a:pt x="2703" y="756"/>
                      <a:pt x="2620" y="685"/>
                    </a:cubicBezTo>
                    <a:lnTo>
                      <a:pt x="2001" y="54"/>
                    </a:lnTo>
                    <a:cubicBezTo>
                      <a:pt x="1965" y="18"/>
                      <a:pt x="1920" y="0"/>
                      <a:pt x="1876" y="0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9520;p87">
                <a:extLst>
                  <a:ext uri="{FF2B5EF4-FFF2-40B4-BE49-F238E27FC236}">
                    <a16:creationId xmlns:a16="http://schemas.microsoft.com/office/drawing/2014/main" id="{C1952624-C99D-2BE9-D86A-29EBFCC518A8}"/>
                  </a:ext>
                </a:extLst>
              </p:cNvPr>
              <p:cNvSpPr/>
              <p:nvPr/>
            </p:nvSpPr>
            <p:spPr>
              <a:xfrm>
                <a:off x="5304925" y="3725484"/>
                <a:ext cx="267726" cy="170715"/>
              </a:xfrm>
              <a:custGeom>
                <a:avLst/>
                <a:gdLst/>
                <a:ahLst/>
                <a:cxnLst/>
                <a:rect l="l" t="t" r="r" b="b"/>
                <a:pathLst>
                  <a:path w="8431" h="5376" extrusionOk="0">
                    <a:moveTo>
                      <a:pt x="6585" y="0"/>
                    </a:moveTo>
                    <a:cubicBezTo>
                      <a:pt x="6540" y="0"/>
                      <a:pt x="6495" y="18"/>
                      <a:pt x="6454" y="54"/>
                    </a:cubicBezTo>
                    <a:lnTo>
                      <a:pt x="1548" y="4971"/>
                    </a:lnTo>
                    <a:cubicBezTo>
                      <a:pt x="1513" y="4995"/>
                      <a:pt x="1477" y="5007"/>
                      <a:pt x="1429" y="5007"/>
                    </a:cubicBezTo>
                    <a:cubicBezTo>
                      <a:pt x="1382" y="5007"/>
                      <a:pt x="1346" y="4995"/>
                      <a:pt x="1310" y="4971"/>
                    </a:cubicBezTo>
                    <a:lnTo>
                      <a:pt x="334" y="3983"/>
                    </a:lnTo>
                    <a:cubicBezTo>
                      <a:pt x="292" y="3947"/>
                      <a:pt x="248" y="3929"/>
                      <a:pt x="203" y="3929"/>
                    </a:cubicBezTo>
                    <a:cubicBezTo>
                      <a:pt x="158" y="3929"/>
                      <a:pt x="114" y="3947"/>
                      <a:pt x="72" y="3983"/>
                    </a:cubicBezTo>
                    <a:cubicBezTo>
                      <a:pt x="1" y="4054"/>
                      <a:pt x="1" y="4161"/>
                      <a:pt x="72" y="4245"/>
                    </a:cubicBezTo>
                    <a:lnTo>
                      <a:pt x="1060" y="5221"/>
                    </a:lnTo>
                    <a:cubicBezTo>
                      <a:pt x="1156" y="5328"/>
                      <a:pt x="1275" y="5376"/>
                      <a:pt x="1417" y="5376"/>
                    </a:cubicBezTo>
                    <a:cubicBezTo>
                      <a:pt x="1548" y="5376"/>
                      <a:pt x="1679" y="5316"/>
                      <a:pt x="1775" y="5221"/>
                    </a:cubicBezTo>
                    <a:lnTo>
                      <a:pt x="6549" y="447"/>
                    </a:lnTo>
                    <a:lnTo>
                      <a:pt x="7966" y="1852"/>
                    </a:lnTo>
                    <a:lnTo>
                      <a:pt x="6704" y="3126"/>
                    </a:lnTo>
                    <a:cubicBezTo>
                      <a:pt x="6621" y="3197"/>
                      <a:pt x="6621" y="3304"/>
                      <a:pt x="6704" y="3376"/>
                    </a:cubicBezTo>
                    <a:cubicBezTo>
                      <a:pt x="6740" y="3411"/>
                      <a:pt x="6784" y="3429"/>
                      <a:pt x="6829" y="3429"/>
                    </a:cubicBezTo>
                    <a:cubicBezTo>
                      <a:pt x="6874" y="3429"/>
                      <a:pt x="6918" y="3411"/>
                      <a:pt x="6954" y="3376"/>
                    </a:cubicBezTo>
                    <a:lnTo>
                      <a:pt x="8347" y="1983"/>
                    </a:lnTo>
                    <a:cubicBezTo>
                      <a:pt x="8383" y="1947"/>
                      <a:pt x="8395" y="1899"/>
                      <a:pt x="8395" y="1864"/>
                    </a:cubicBezTo>
                    <a:cubicBezTo>
                      <a:pt x="8430" y="1816"/>
                      <a:pt x="8406" y="1768"/>
                      <a:pt x="8383" y="1721"/>
                    </a:cubicBezTo>
                    <a:lnTo>
                      <a:pt x="6716" y="54"/>
                    </a:lnTo>
                    <a:cubicBezTo>
                      <a:pt x="6674" y="18"/>
                      <a:pt x="6629" y="0"/>
                      <a:pt x="6585" y="0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246CB4E-52E5-8124-5FD0-FCCE750D474F}"/>
              </a:ext>
            </a:extLst>
          </p:cNvPr>
          <p:cNvGrpSpPr/>
          <p:nvPr/>
        </p:nvGrpSpPr>
        <p:grpSpPr>
          <a:xfrm>
            <a:off x="886884" y="2615464"/>
            <a:ext cx="573000" cy="572700"/>
            <a:chOff x="886884" y="2615464"/>
            <a:chExt cx="573000" cy="572700"/>
          </a:xfrm>
        </p:grpSpPr>
        <p:sp>
          <p:nvSpPr>
            <p:cNvPr id="455" name="Google Shape;455;p52"/>
            <p:cNvSpPr/>
            <p:nvPr/>
          </p:nvSpPr>
          <p:spPr>
            <a:xfrm>
              <a:off x="886884" y="2615464"/>
              <a:ext cx="573000" cy="572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2" name="Google Shape;9570;p87">
              <a:extLst>
                <a:ext uri="{FF2B5EF4-FFF2-40B4-BE49-F238E27FC236}">
                  <a16:creationId xmlns:a16="http://schemas.microsoft.com/office/drawing/2014/main" id="{36123A54-0B91-B3A4-5420-22CEBEBCF2E5}"/>
                </a:ext>
              </a:extLst>
            </p:cNvPr>
            <p:cNvGrpSpPr/>
            <p:nvPr/>
          </p:nvGrpSpPr>
          <p:grpSpPr>
            <a:xfrm>
              <a:off x="1015059" y="2741291"/>
              <a:ext cx="317645" cy="318757"/>
              <a:chOff x="5779408" y="3699191"/>
              <a:chExt cx="317645" cy="318757"/>
            </a:xfrm>
            <a:solidFill>
              <a:schemeClr val="accent2"/>
            </a:solidFill>
          </p:grpSpPr>
          <p:sp>
            <p:nvSpPr>
              <p:cNvPr id="33" name="Google Shape;9571;p87">
                <a:extLst>
                  <a:ext uri="{FF2B5EF4-FFF2-40B4-BE49-F238E27FC236}">
                    <a16:creationId xmlns:a16="http://schemas.microsoft.com/office/drawing/2014/main" id="{5D6CF188-A54F-6D8E-35AF-720FA50B8CBC}"/>
                  </a:ext>
                </a:extLst>
              </p:cNvPr>
              <p:cNvSpPr/>
              <p:nvPr/>
            </p:nvSpPr>
            <p:spPr>
              <a:xfrm>
                <a:off x="5892837" y="3700334"/>
                <a:ext cx="204216" cy="317614"/>
              </a:xfrm>
              <a:custGeom>
                <a:avLst/>
                <a:gdLst/>
                <a:ahLst/>
                <a:cxnLst/>
                <a:rect l="l" t="t" r="r" b="b"/>
                <a:pathLst>
                  <a:path w="6431" h="10002" extrusionOk="0">
                    <a:moveTo>
                      <a:pt x="4025" y="0"/>
                    </a:moveTo>
                    <a:cubicBezTo>
                      <a:pt x="3870" y="0"/>
                      <a:pt x="3704" y="60"/>
                      <a:pt x="3608" y="179"/>
                    </a:cubicBezTo>
                    <a:lnTo>
                      <a:pt x="1465" y="2322"/>
                    </a:lnTo>
                    <a:lnTo>
                      <a:pt x="299" y="1167"/>
                    </a:lnTo>
                    <a:cubicBezTo>
                      <a:pt x="269" y="1138"/>
                      <a:pt x="227" y="1123"/>
                      <a:pt x="184" y="1123"/>
                    </a:cubicBezTo>
                    <a:cubicBezTo>
                      <a:pt x="141" y="1123"/>
                      <a:pt x="96" y="1138"/>
                      <a:pt x="60" y="1167"/>
                    </a:cubicBezTo>
                    <a:cubicBezTo>
                      <a:pt x="1" y="1227"/>
                      <a:pt x="1" y="1322"/>
                      <a:pt x="60" y="1405"/>
                    </a:cubicBezTo>
                    <a:lnTo>
                      <a:pt x="1346" y="2679"/>
                    </a:lnTo>
                    <a:cubicBezTo>
                      <a:pt x="1370" y="2715"/>
                      <a:pt x="1418" y="2727"/>
                      <a:pt x="1465" y="2727"/>
                    </a:cubicBezTo>
                    <a:cubicBezTo>
                      <a:pt x="1501" y="2727"/>
                      <a:pt x="1549" y="2715"/>
                      <a:pt x="1584" y="2679"/>
                    </a:cubicBezTo>
                    <a:lnTo>
                      <a:pt x="3847" y="417"/>
                    </a:lnTo>
                    <a:cubicBezTo>
                      <a:pt x="3882" y="370"/>
                      <a:pt x="3966" y="346"/>
                      <a:pt x="4037" y="346"/>
                    </a:cubicBezTo>
                    <a:cubicBezTo>
                      <a:pt x="4109" y="346"/>
                      <a:pt x="4168" y="370"/>
                      <a:pt x="4228" y="417"/>
                    </a:cubicBezTo>
                    <a:lnTo>
                      <a:pt x="6049" y="2239"/>
                    </a:lnTo>
                    <a:cubicBezTo>
                      <a:pt x="6085" y="2275"/>
                      <a:pt x="6121" y="2358"/>
                      <a:pt x="6121" y="2429"/>
                    </a:cubicBezTo>
                    <a:cubicBezTo>
                      <a:pt x="6121" y="2501"/>
                      <a:pt x="6085" y="2560"/>
                      <a:pt x="6049" y="2620"/>
                    </a:cubicBezTo>
                    <a:lnTo>
                      <a:pt x="3775" y="4882"/>
                    </a:lnTo>
                    <a:cubicBezTo>
                      <a:pt x="3716" y="4942"/>
                      <a:pt x="3716" y="5049"/>
                      <a:pt x="3775" y="5120"/>
                    </a:cubicBezTo>
                    <a:lnTo>
                      <a:pt x="6049" y="7382"/>
                    </a:lnTo>
                    <a:cubicBezTo>
                      <a:pt x="6085" y="7430"/>
                      <a:pt x="6121" y="7501"/>
                      <a:pt x="6121" y="7573"/>
                    </a:cubicBezTo>
                    <a:cubicBezTo>
                      <a:pt x="6121" y="7656"/>
                      <a:pt x="6085" y="7716"/>
                      <a:pt x="6049" y="7775"/>
                    </a:cubicBezTo>
                    <a:lnTo>
                      <a:pt x="4228" y="9585"/>
                    </a:lnTo>
                    <a:cubicBezTo>
                      <a:pt x="4174" y="9639"/>
                      <a:pt x="4103" y="9665"/>
                      <a:pt x="4033" y="9665"/>
                    </a:cubicBezTo>
                    <a:cubicBezTo>
                      <a:pt x="3963" y="9665"/>
                      <a:pt x="3894" y="9639"/>
                      <a:pt x="3847" y="9585"/>
                    </a:cubicBezTo>
                    <a:lnTo>
                      <a:pt x="2989" y="8740"/>
                    </a:lnTo>
                    <a:cubicBezTo>
                      <a:pt x="2960" y="8710"/>
                      <a:pt x="2921" y="8695"/>
                      <a:pt x="2879" y="8695"/>
                    </a:cubicBezTo>
                    <a:cubicBezTo>
                      <a:pt x="2838" y="8695"/>
                      <a:pt x="2793" y="8710"/>
                      <a:pt x="2751" y="8740"/>
                    </a:cubicBezTo>
                    <a:cubicBezTo>
                      <a:pt x="2692" y="8799"/>
                      <a:pt x="2692" y="8906"/>
                      <a:pt x="2751" y="8978"/>
                    </a:cubicBezTo>
                    <a:lnTo>
                      <a:pt x="3608" y="9823"/>
                    </a:lnTo>
                    <a:cubicBezTo>
                      <a:pt x="3728" y="9942"/>
                      <a:pt x="3870" y="10002"/>
                      <a:pt x="4025" y="10002"/>
                    </a:cubicBezTo>
                    <a:cubicBezTo>
                      <a:pt x="4168" y="10002"/>
                      <a:pt x="4335" y="9942"/>
                      <a:pt x="4442" y="9823"/>
                    </a:cubicBezTo>
                    <a:lnTo>
                      <a:pt x="6252" y="8013"/>
                    </a:lnTo>
                    <a:cubicBezTo>
                      <a:pt x="6371" y="7894"/>
                      <a:pt x="6430" y="7740"/>
                      <a:pt x="6430" y="7597"/>
                    </a:cubicBezTo>
                    <a:cubicBezTo>
                      <a:pt x="6430" y="7430"/>
                      <a:pt x="6371" y="7275"/>
                      <a:pt x="6252" y="7180"/>
                    </a:cubicBezTo>
                    <a:lnTo>
                      <a:pt x="4109" y="4977"/>
                    </a:lnTo>
                    <a:lnTo>
                      <a:pt x="6252" y="2834"/>
                    </a:lnTo>
                    <a:cubicBezTo>
                      <a:pt x="6371" y="2715"/>
                      <a:pt x="6430" y="2560"/>
                      <a:pt x="6430" y="2417"/>
                    </a:cubicBezTo>
                    <a:cubicBezTo>
                      <a:pt x="6430" y="2251"/>
                      <a:pt x="6371" y="2096"/>
                      <a:pt x="6252" y="2001"/>
                    </a:cubicBezTo>
                    <a:lnTo>
                      <a:pt x="4442" y="179"/>
                    </a:lnTo>
                    <a:cubicBezTo>
                      <a:pt x="4323" y="60"/>
                      <a:pt x="4168" y="0"/>
                      <a:pt x="4025" y="0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9572;p87">
                <a:extLst>
                  <a:ext uri="{FF2B5EF4-FFF2-40B4-BE49-F238E27FC236}">
                    <a16:creationId xmlns:a16="http://schemas.microsoft.com/office/drawing/2014/main" id="{05EAFD34-D8E5-7B5A-F398-9452626BBD42}"/>
                  </a:ext>
                </a:extLst>
              </p:cNvPr>
              <p:cNvSpPr/>
              <p:nvPr/>
            </p:nvSpPr>
            <p:spPr>
              <a:xfrm>
                <a:off x="5779408" y="3699191"/>
                <a:ext cx="195134" cy="316883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9979" extrusionOk="0">
                    <a:moveTo>
                      <a:pt x="2477" y="1"/>
                    </a:moveTo>
                    <a:cubicBezTo>
                      <a:pt x="2311" y="1"/>
                      <a:pt x="2156" y="60"/>
                      <a:pt x="2061" y="179"/>
                    </a:cubicBezTo>
                    <a:lnTo>
                      <a:pt x="239" y="2001"/>
                    </a:lnTo>
                    <a:cubicBezTo>
                      <a:pt x="1" y="2239"/>
                      <a:pt x="1" y="2608"/>
                      <a:pt x="239" y="2846"/>
                    </a:cubicBezTo>
                    <a:lnTo>
                      <a:pt x="2382" y="4989"/>
                    </a:lnTo>
                    <a:lnTo>
                      <a:pt x="239" y="7133"/>
                    </a:lnTo>
                    <a:cubicBezTo>
                      <a:pt x="1" y="7371"/>
                      <a:pt x="1" y="7752"/>
                      <a:pt x="239" y="7990"/>
                    </a:cubicBezTo>
                    <a:lnTo>
                      <a:pt x="2061" y="9800"/>
                    </a:lnTo>
                    <a:cubicBezTo>
                      <a:pt x="2180" y="9919"/>
                      <a:pt x="2323" y="9978"/>
                      <a:pt x="2477" y="9978"/>
                    </a:cubicBezTo>
                    <a:cubicBezTo>
                      <a:pt x="2620" y="9978"/>
                      <a:pt x="2787" y="9919"/>
                      <a:pt x="2882" y="9800"/>
                    </a:cubicBezTo>
                    <a:lnTo>
                      <a:pt x="5037" y="7656"/>
                    </a:lnTo>
                    <a:lnTo>
                      <a:pt x="5859" y="8490"/>
                    </a:lnTo>
                    <a:cubicBezTo>
                      <a:pt x="5895" y="8520"/>
                      <a:pt x="5936" y="8535"/>
                      <a:pt x="5978" y="8535"/>
                    </a:cubicBezTo>
                    <a:cubicBezTo>
                      <a:pt x="6020" y="8535"/>
                      <a:pt x="6061" y="8520"/>
                      <a:pt x="6097" y="8490"/>
                    </a:cubicBezTo>
                    <a:cubicBezTo>
                      <a:pt x="6145" y="8430"/>
                      <a:pt x="6145" y="8323"/>
                      <a:pt x="6085" y="8264"/>
                    </a:cubicBezTo>
                    <a:lnTo>
                      <a:pt x="5156" y="7335"/>
                    </a:lnTo>
                    <a:cubicBezTo>
                      <a:pt x="5121" y="7299"/>
                      <a:pt x="5073" y="7287"/>
                      <a:pt x="5037" y="7287"/>
                    </a:cubicBezTo>
                    <a:cubicBezTo>
                      <a:pt x="4990" y="7287"/>
                      <a:pt x="4942" y="7299"/>
                      <a:pt x="4918" y="7335"/>
                    </a:cubicBezTo>
                    <a:lnTo>
                      <a:pt x="2656" y="9597"/>
                    </a:lnTo>
                    <a:cubicBezTo>
                      <a:pt x="2608" y="9633"/>
                      <a:pt x="2537" y="9669"/>
                      <a:pt x="2454" y="9669"/>
                    </a:cubicBezTo>
                    <a:cubicBezTo>
                      <a:pt x="2382" y="9669"/>
                      <a:pt x="2323" y="9633"/>
                      <a:pt x="2263" y="9597"/>
                    </a:cubicBezTo>
                    <a:lnTo>
                      <a:pt x="453" y="7776"/>
                    </a:lnTo>
                    <a:cubicBezTo>
                      <a:pt x="346" y="7668"/>
                      <a:pt x="346" y="7490"/>
                      <a:pt x="453" y="7395"/>
                    </a:cubicBezTo>
                    <a:lnTo>
                      <a:pt x="2716" y="5132"/>
                    </a:lnTo>
                    <a:cubicBezTo>
                      <a:pt x="2739" y="5097"/>
                      <a:pt x="2751" y="5049"/>
                      <a:pt x="2751" y="5013"/>
                    </a:cubicBezTo>
                    <a:cubicBezTo>
                      <a:pt x="2751" y="4966"/>
                      <a:pt x="2739" y="4918"/>
                      <a:pt x="2716" y="4894"/>
                    </a:cubicBezTo>
                    <a:lnTo>
                      <a:pt x="453" y="2632"/>
                    </a:lnTo>
                    <a:cubicBezTo>
                      <a:pt x="346" y="2525"/>
                      <a:pt x="346" y="2346"/>
                      <a:pt x="453" y="2239"/>
                    </a:cubicBezTo>
                    <a:lnTo>
                      <a:pt x="2263" y="417"/>
                    </a:lnTo>
                    <a:cubicBezTo>
                      <a:pt x="2311" y="382"/>
                      <a:pt x="2382" y="346"/>
                      <a:pt x="2454" y="346"/>
                    </a:cubicBezTo>
                    <a:cubicBezTo>
                      <a:pt x="2537" y="346"/>
                      <a:pt x="2597" y="382"/>
                      <a:pt x="2656" y="417"/>
                    </a:cubicBezTo>
                    <a:lnTo>
                      <a:pt x="3168" y="941"/>
                    </a:lnTo>
                    <a:cubicBezTo>
                      <a:pt x="3198" y="971"/>
                      <a:pt x="3239" y="986"/>
                      <a:pt x="3283" y="986"/>
                    </a:cubicBezTo>
                    <a:cubicBezTo>
                      <a:pt x="3326" y="986"/>
                      <a:pt x="3370" y="971"/>
                      <a:pt x="3406" y="941"/>
                    </a:cubicBezTo>
                    <a:cubicBezTo>
                      <a:pt x="3466" y="882"/>
                      <a:pt x="3466" y="775"/>
                      <a:pt x="3406" y="703"/>
                    </a:cubicBezTo>
                    <a:lnTo>
                      <a:pt x="2882" y="179"/>
                    </a:lnTo>
                    <a:cubicBezTo>
                      <a:pt x="2775" y="60"/>
                      <a:pt x="2620" y="1"/>
                      <a:pt x="2477" y="1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" name="Google Shape;432;p52">
            <a:extLst>
              <a:ext uri="{FF2B5EF4-FFF2-40B4-BE49-F238E27FC236}">
                <a16:creationId xmlns:a16="http://schemas.microsoft.com/office/drawing/2014/main" id="{E7A3D88C-555F-61D6-AE63-70514FCB211E}"/>
              </a:ext>
            </a:extLst>
          </p:cNvPr>
          <p:cNvSpPr txBox="1"/>
          <p:nvPr/>
        </p:nvSpPr>
        <p:spPr>
          <a:xfrm>
            <a:off x="1486141" y="2790301"/>
            <a:ext cx="1507726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1"/>
                </a:solidFill>
                <a:latin typeface="Manrope"/>
                <a:ea typeface="Manrope"/>
                <a:cs typeface="Manrope"/>
                <a:sym typeface="Manrope"/>
              </a:rPr>
              <a:t>85% </a:t>
            </a:r>
            <a:r>
              <a:rPr lang="en" sz="800" dirty="0">
                <a:solidFill>
                  <a:schemeClr val="tx1"/>
                </a:solidFill>
                <a:latin typeface="Manrope"/>
                <a:ea typeface="Manrope"/>
                <a:cs typeface="Manrope"/>
                <a:sym typeface="Manrope"/>
              </a:rPr>
              <a:t>Not Completed</a:t>
            </a:r>
            <a:endParaRPr sz="800" dirty="0">
              <a:solidFill>
                <a:schemeClr val="tx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55" name="Google Shape;435;p52">
            <a:extLst>
              <a:ext uri="{FF2B5EF4-FFF2-40B4-BE49-F238E27FC236}">
                <a16:creationId xmlns:a16="http://schemas.microsoft.com/office/drawing/2014/main" id="{3F57D875-2F34-CF51-7F8F-DCC43D19BE32}"/>
              </a:ext>
            </a:extLst>
          </p:cNvPr>
          <p:cNvSpPr txBox="1"/>
          <p:nvPr/>
        </p:nvSpPr>
        <p:spPr>
          <a:xfrm>
            <a:off x="4548629" y="1372819"/>
            <a:ext cx="4432642" cy="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157DD9"/>
                </a:solidFill>
                <a:latin typeface="Manrope"/>
                <a:ea typeface="Manrope"/>
                <a:cs typeface="Manrope"/>
                <a:sym typeface="Manrope"/>
              </a:rPr>
              <a:t>Average Seat Capicity on British Airways </a:t>
            </a:r>
            <a:endParaRPr sz="1800" dirty="0">
              <a:solidFill>
                <a:srgbClr val="157DD9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56" name="Google Shape;432;p52">
            <a:extLst>
              <a:ext uri="{FF2B5EF4-FFF2-40B4-BE49-F238E27FC236}">
                <a16:creationId xmlns:a16="http://schemas.microsoft.com/office/drawing/2014/main" id="{474812E7-0E6C-FE55-2BE0-378E8D278074}"/>
              </a:ext>
            </a:extLst>
          </p:cNvPr>
          <p:cNvSpPr txBox="1"/>
          <p:nvPr/>
        </p:nvSpPr>
        <p:spPr>
          <a:xfrm>
            <a:off x="4548629" y="2265846"/>
            <a:ext cx="4630008" cy="69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WHAT A WASTE OF RESOURCES! </a:t>
            </a:r>
            <a:r>
              <a:rPr lang="en" sz="1000" dirty="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Only </a:t>
            </a:r>
            <a:r>
              <a:rPr lang="en" sz="2000" b="1" dirty="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45</a:t>
            </a:r>
            <a:r>
              <a:rPr lang="en" sz="1000" dirty="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 out of </a:t>
            </a:r>
            <a:r>
              <a:rPr lang="en" sz="2000" b="1" dirty="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300</a:t>
            </a:r>
            <a:r>
              <a:rPr lang="en" sz="1000" b="1" dirty="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 total seats</a:t>
            </a:r>
            <a:r>
              <a:rPr lang="en" sz="1000" dirty="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 on an airplane used for </a:t>
            </a:r>
            <a:r>
              <a:rPr lang="en" sz="1000" b="1" dirty="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a single flight!</a:t>
            </a:r>
            <a:endParaRPr sz="1000" b="1" dirty="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57" name="Google Shape;440;p52">
            <a:extLst>
              <a:ext uri="{FF2B5EF4-FFF2-40B4-BE49-F238E27FC236}">
                <a16:creationId xmlns:a16="http://schemas.microsoft.com/office/drawing/2014/main" id="{974B9329-072E-7BF0-9216-8AB31A88B6FA}"/>
              </a:ext>
            </a:extLst>
          </p:cNvPr>
          <p:cNvSpPr/>
          <p:nvPr/>
        </p:nvSpPr>
        <p:spPr>
          <a:xfrm>
            <a:off x="4653691" y="1985601"/>
            <a:ext cx="4240541" cy="2655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445;p52">
            <a:extLst>
              <a:ext uri="{FF2B5EF4-FFF2-40B4-BE49-F238E27FC236}">
                <a16:creationId xmlns:a16="http://schemas.microsoft.com/office/drawing/2014/main" id="{168E521D-9ECD-9B5B-8028-7DC46C9C7376}"/>
              </a:ext>
            </a:extLst>
          </p:cNvPr>
          <p:cNvSpPr/>
          <p:nvPr/>
        </p:nvSpPr>
        <p:spPr>
          <a:xfrm>
            <a:off x="4653698" y="1985601"/>
            <a:ext cx="858486" cy="2655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432;p52">
            <a:extLst>
              <a:ext uri="{FF2B5EF4-FFF2-40B4-BE49-F238E27FC236}">
                <a16:creationId xmlns:a16="http://schemas.microsoft.com/office/drawing/2014/main" id="{3130A227-DC11-5399-38C8-8E961E9CB895}"/>
              </a:ext>
            </a:extLst>
          </p:cNvPr>
          <p:cNvSpPr txBox="1"/>
          <p:nvPr/>
        </p:nvSpPr>
        <p:spPr>
          <a:xfrm>
            <a:off x="8565103" y="1749964"/>
            <a:ext cx="51308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300</a:t>
            </a:r>
            <a:endParaRPr sz="1000" dirty="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94" name="Google Shape;432;p52">
            <a:extLst>
              <a:ext uri="{FF2B5EF4-FFF2-40B4-BE49-F238E27FC236}">
                <a16:creationId xmlns:a16="http://schemas.microsoft.com/office/drawing/2014/main" id="{4E2BDDCC-6511-7B80-E108-E68794F62A08}"/>
              </a:ext>
            </a:extLst>
          </p:cNvPr>
          <p:cNvSpPr txBox="1"/>
          <p:nvPr/>
        </p:nvSpPr>
        <p:spPr>
          <a:xfrm>
            <a:off x="5304738" y="1749964"/>
            <a:ext cx="404411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45</a:t>
            </a:r>
            <a:endParaRPr sz="1000" dirty="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95" name="Google Shape;432;p52">
            <a:extLst>
              <a:ext uri="{FF2B5EF4-FFF2-40B4-BE49-F238E27FC236}">
                <a16:creationId xmlns:a16="http://schemas.microsoft.com/office/drawing/2014/main" id="{1894D603-6C64-1EC6-F90C-4C1EF9A4FE27}"/>
              </a:ext>
            </a:extLst>
          </p:cNvPr>
          <p:cNvSpPr txBox="1"/>
          <p:nvPr/>
        </p:nvSpPr>
        <p:spPr>
          <a:xfrm>
            <a:off x="4543825" y="1746535"/>
            <a:ext cx="297415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0</a:t>
            </a:r>
            <a:endParaRPr sz="1000" dirty="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506" name="Google Shape;755;p58">
            <a:extLst>
              <a:ext uri="{FF2B5EF4-FFF2-40B4-BE49-F238E27FC236}">
                <a16:creationId xmlns:a16="http://schemas.microsoft.com/office/drawing/2014/main" id="{CF0C17B1-9742-9AC8-3C7F-0CDEFF3018A7}"/>
              </a:ext>
            </a:extLst>
          </p:cNvPr>
          <p:cNvGrpSpPr/>
          <p:nvPr/>
        </p:nvGrpSpPr>
        <p:grpSpPr>
          <a:xfrm>
            <a:off x="7750837" y="2877905"/>
            <a:ext cx="372073" cy="355243"/>
            <a:chOff x="7390435" y="3680868"/>
            <a:chExt cx="372073" cy="355243"/>
          </a:xfrm>
        </p:grpSpPr>
        <p:sp>
          <p:nvSpPr>
            <p:cNvPr id="507" name="Google Shape;756;p58">
              <a:extLst>
                <a:ext uri="{FF2B5EF4-FFF2-40B4-BE49-F238E27FC236}">
                  <a16:creationId xmlns:a16="http://schemas.microsoft.com/office/drawing/2014/main" id="{AB608BF1-B446-0114-7691-4C5B00AEAEF4}"/>
                </a:ext>
              </a:extLst>
            </p:cNvPr>
            <p:cNvSpPr/>
            <p:nvPr/>
          </p:nvSpPr>
          <p:spPr>
            <a:xfrm>
              <a:off x="7390435" y="3744950"/>
              <a:ext cx="294178" cy="291162"/>
            </a:xfrm>
            <a:custGeom>
              <a:avLst/>
              <a:gdLst/>
              <a:ahLst/>
              <a:cxnLst/>
              <a:rect l="l" t="t" r="r" b="b"/>
              <a:pathLst>
                <a:path w="9264" h="9169" extrusionOk="0">
                  <a:moveTo>
                    <a:pt x="4668" y="0"/>
                  </a:moveTo>
                  <a:cubicBezTo>
                    <a:pt x="3441" y="0"/>
                    <a:pt x="2287" y="477"/>
                    <a:pt x="1417" y="1334"/>
                  </a:cubicBezTo>
                  <a:cubicBezTo>
                    <a:pt x="1358" y="1393"/>
                    <a:pt x="1358" y="1501"/>
                    <a:pt x="1417" y="1572"/>
                  </a:cubicBezTo>
                  <a:cubicBezTo>
                    <a:pt x="1447" y="1602"/>
                    <a:pt x="1489" y="1617"/>
                    <a:pt x="1532" y="1617"/>
                  </a:cubicBezTo>
                  <a:cubicBezTo>
                    <a:pt x="1575" y="1617"/>
                    <a:pt x="1620" y="1602"/>
                    <a:pt x="1655" y="1572"/>
                  </a:cubicBezTo>
                  <a:cubicBezTo>
                    <a:pt x="2465" y="774"/>
                    <a:pt x="3537" y="322"/>
                    <a:pt x="4668" y="322"/>
                  </a:cubicBezTo>
                  <a:cubicBezTo>
                    <a:pt x="5799" y="322"/>
                    <a:pt x="6870" y="774"/>
                    <a:pt x="7668" y="1572"/>
                  </a:cubicBezTo>
                  <a:cubicBezTo>
                    <a:pt x="8478" y="2382"/>
                    <a:pt x="8918" y="3453"/>
                    <a:pt x="8918" y="4584"/>
                  </a:cubicBezTo>
                  <a:cubicBezTo>
                    <a:pt x="8918" y="5715"/>
                    <a:pt x="8478" y="6787"/>
                    <a:pt x="7668" y="7585"/>
                  </a:cubicBezTo>
                  <a:cubicBezTo>
                    <a:pt x="6841" y="8412"/>
                    <a:pt x="5751" y="8826"/>
                    <a:pt x="4662" y="8826"/>
                  </a:cubicBezTo>
                  <a:cubicBezTo>
                    <a:pt x="3572" y="8826"/>
                    <a:pt x="2483" y="8412"/>
                    <a:pt x="1655" y="7585"/>
                  </a:cubicBezTo>
                  <a:cubicBezTo>
                    <a:pt x="953" y="6882"/>
                    <a:pt x="524" y="5965"/>
                    <a:pt x="441" y="4977"/>
                  </a:cubicBezTo>
                  <a:cubicBezTo>
                    <a:pt x="346" y="4013"/>
                    <a:pt x="596" y="3037"/>
                    <a:pt x="1132" y="2227"/>
                  </a:cubicBezTo>
                  <a:cubicBezTo>
                    <a:pt x="1179" y="2155"/>
                    <a:pt x="1167" y="2048"/>
                    <a:pt x="1096" y="1989"/>
                  </a:cubicBezTo>
                  <a:cubicBezTo>
                    <a:pt x="1066" y="1972"/>
                    <a:pt x="1035" y="1964"/>
                    <a:pt x="1005" y="1964"/>
                  </a:cubicBezTo>
                  <a:cubicBezTo>
                    <a:pt x="950" y="1964"/>
                    <a:pt x="896" y="1990"/>
                    <a:pt x="858" y="2036"/>
                  </a:cubicBezTo>
                  <a:cubicBezTo>
                    <a:pt x="274" y="2894"/>
                    <a:pt x="1" y="3953"/>
                    <a:pt x="108" y="5013"/>
                  </a:cubicBezTo>
                  <a:cubicBezTo>
                    <a:pt x="215" y="6073"/>
                    <a:pt x="679" y="7085"/>
                    <a:pt x="1429" y="7823"/>
                  </a:cubicBezTo>
                  <a:cubicBezTo>
                    <a:pt x="2322" y="8716"/>
                    <a:pt x="3501" y="9168"/>
                    <a:pt x="4680" y="9168"/>
                  </a:cubicBezTo>
                  <a:cubicBezTo>
                    <a:pt x="5858" y="9168"/>
                    <a:pt x="7025" y="8716"/>
                    <a:pt x="7918" y="7823"/>
                  </a:cubicBezTo>
                  <a:cubicBezTo>
                    <a:pt x="8787" y="6966"/>
                    <a:pt x="9264" y="5799"/>
                    <a:pt x="9264" y="4584"/>
                  </a:cubicBezTo>
                  <a:cubicBezTo>
                    <a:pt x="9264" y="3358"/>
                    <a:pt x="8787" y="2203"/>
                    <a:pt x="7906" y="1334"/>
                  </a:cubicBezTo>
                  <a:cubicBezTo>
                    <a:pt x="7049" y="477"/>
                    <a:pt x="5882" y="0"/>
                    <a:pt x="46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757;p58">
              <a:extLst>
                <a:ext uri="{FF2B5EF4-FFF2-40B4-BE49-F238E27FC236}">
                  <a16:creationId xmlns:a16="http://schemas.microsoft.com/office/drawing/2014/main" id="{DFE94ACD-E3CD-386F-D6D7-561A02BE2366}"/>
                </a:ext>
              </a:extLst>
            </p:cNvPr>
            <p:cNvSpPr/>
            <p:nvPr/>
          </p:nvSpPr>
          <p:spPr>
            <a:xfrm>
              <a:off x="7408948" y="3772259"/>
              <a:ext cx="259407" cy="236257"/>
            </a:xfrm>
            <a:custGeom>
              <a:avLst/>
              <a:gdLst/>
              <a:ahLst/>
              <a:cxnLst/>
              <a:rect l="l" t="t" r="r" b="b"/>
              <a:pathLst>
                <a:path w="8169" h="7440" extrusionOk="0">
                  <a:moveTo>
                    <a:pt x="4085" y="319"/>
                  </a:moveTo>
                  <a:cubicBezTo>
                    <a:pt x="4942" y="319"/>
                    <a:pt x="5823" y="653"/>
                    <a:pt x="6478" y="1319"/>
                  </a:cubicBezTo>
                  <a:cubicBezTo>
                    <a:pt x="7800" y="2653"/>
                    <a:pt x="7800" y="4796"/>
                    <a:pt x="6478" y="6117"/>
                  </a:cubicBezTo>
                  <a:cubicBezTo>
                    <a:pt x="5817" y="6778"/>
                    <a:pt x="4951" y="7109"/>
                    <a:pt x="4083" y="7109"/>
                  </a:cubicBezTo>
                  <a:cubicBezTo>
                    <a:pt x="3216" y="7109"/>
                    <a:pt x="2346" y="6778"/>
                    <a:pt x="1680" y="6117"/>
                  </a:cubicBezTo>
                  <a:cubicBezTo>
                    <a:pt x="358" y="4796"/>
                    <a:pt x="358" y="2653"/>
                    <a:pt x="1680" y="1319"/>
                  </a:cubicBezTo>
                  <a:cubicBezTo>
                    <a:pt x="2335" y="664"/>
                    <a:pt x="3216" y="319"/>
                    <a:pt x="4085" y="319"/>
                  </a:cubicBezTo>
                  <a:close/>
                  <a:moveTo>
                    <a:pt x="4088" y="1"/>
                  </a:moveTo>
                  <a:cubicBezTo>
                    <a:pt x="3132" y="1"/>
                    <a:pt x="2174" y="361"/>
                    <a:pt x="1442" y="1081"/>
                  </a:cubicBezTo>
                  <a:cubicBezTo>
                    <a:pt x="1" y="2534"/>
                    <a:pt x="1" y="4891"/>
                    <a:pt x="1442" y="6356"/>
                  </a:cubicBezTo>
                  <a:cubicBezTo>
                    <a:pt x="2180" y="7082"/>
                    <a:pt x="3120" y="7439"/>
                    <a:pt x="4085" y="7439"/>
                  </a:cubicBezTo>
                  <a:cubicBezTo>
                    <a:pt x="5037" y="7439"/>
                    <a:pt x="5978" y="7082"/>
                    <a:pt x="6716" y="6356"/>
                  </a:cubicBezTo>
                  <a:cubicBezTo>
                    <a:pt x="8169" y="4891"/>
                    <a:pt x="8169" y="2546"/>
                    <a:pt x="6716" y="1081"/>
                  </a:cubicBezTo>
                  <a:cubicBezTo>
                    <a:pt x="5996" y="361"/>
                    <a:pt x="5043" y="1"/>
                    <a:pt x="40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758;p58">
              <a:extLst>
                <a:ext uri="{FF2B5EF4-FFF2-40B4-BE49-F238E27FC236}">
                  <a16:creationId xmlns:a16="http://schemas.microsoft.com/office/drawing/2014/main" id="{1A48BE1F-4473-DCFC-2C15-128937DBE81E}"/>
                </a:ext>
              </a:extLst>
            </p:cNvPr>
            <p:cNvSpPr/>
            <p:nvPr/>
          </p:nvSpPr>
          <p:spPr>
            <a:xfrm>
              <a:off x="7487986" y="3680868"/>
              <a:ext cx="274522" cy="259565"/>
            </a:xfrm>
            <a:custGeom>
              <a:avLst/>
              <a:gdLst/>
              <a:ahLst/>
              <a:cxnLst/>
              <a:rect l="l" t="t" r="r" b="b"/>
              <a:pathLst>
                <a:path w="8645" h="8174" extrusionOk="0">
                  <a:moveTo>
                    <a:pt x="3614" y="0"/>
                  </a:moveTo>
                  <a:cubicBezTo>
                    <a:pt x="2438" y="0"/>
                    <a:pt x="1262" y="447"/>
                    <a:pt x="369" y="1340"/>
                  </a:cubicBezTo>
                  <a:cubicBezTo>
                    <a:pt x="262" y="1447"/>
                    <a:pt x="167" y="1566"/>
                    <a:pt x="60" y="1685"/>
                  </a:cubicBezTo>
                  <a:cubicBezTo>
                    <a:pt x="0" y="1756"/>
                    <a:pt x="12" y="1864"/>
                    <a:pt x="84" y="1923"/>
                  </a:cubicBezTo>
                  <a:cubicBezTo>
                    <a:pt x="118" y="1948"/>
                    <a:pt x="155" y="1960"/>
                    <a:pt x="191" y="1960"/>
                  </a:cubicBezTo>
                  <a:cubicBezTo>
                    <a:pt x="240" y="1960"/>
                    <a:pt x="287" y="1936"/>
                    <a:pt x="322" y="1887"/>
                  </a:cubicBezTo>
                  <a:cubicBezTo>
                    <a:pt x="417" y="1792"/>
                    <a:pt x="500" y="1685"/>
                    <a:pt x="608" y="1578"/>
                  </a:cubicBezTo>
                  <a:cubicBezTo>
                    <a:pt x="1435" y="750"/>
                    <a:pt x="2524" y="337"/>
                    <a:pt x="3614" y="337"/>
                  </a:cubicBezTo>
                  <a:cubicBezTo>
                    <a:pt x="4703" y="337"/>
                    <a:pt x="5793" y="750"/>
                    <a:pt x="6620" y="1578"/>
                  </a:cubicBezTo>
                  <a:cubicBezTo>
                    <a:pt x="8275" y="3233"/>
                    <a:pt x="8275" y="5936"/>
                    <a:pt x="6620" y="7591"/>
                  </a:cubicBezTo>
                  <a:cubicBezTo>
                    <a:pt x="6513" y="7698"/>
                    <a:pt x="6418" y="7781"/>
                    <a:pt x="6311" y="7876"/>
                  </a:cubicBezTo>
                  <a:cubicBezTo>
                    <a:pt x="6239" y="7936"/>
                    <a:pt x="6215" y="8043"/>
                    <a:pt x="6275" y="8114"/>
                  </a:cubicBezTo>
                  <a:cubicBezTo>
                    <a:pt x="6311" y="8162"/>
                    <a:pt x="6358" y="8174"/>
                    <a:pt x="6418" y="8174"/>
                  </a:cubicBezTo>
                  <a:cubicBezTo>
                    <a:pt x="6454" y="8174"/>
                    <a:pt x="6489" y="8162"/>
                    <a:pt x="6513" y="8126"/>
                  </a:cubicBezTo>
                  <a:cubicBezTo>
                    <a:pt x="6632" y="8043"/>
                    <a:pt x="6751" y="7936"/>
                    <a:pt x="6858" y="7817"/>
                  </a:cubicBezTo>
                  <a:cubicBezTo>
                    <a:pt x="8644" y="6031"/>
                    <a:pt x="8644" y="3126"/>
                    <a:pt x="6858" y="1340"/>
                  </a:cubicBezTo>
                  <a:cubicBezTo>
                    <a:pt x="5965" y="447"/>
                    <a:pt x="4790" y="0"/>
                    <a:pt x="36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759;p58">
              <a:extLst>
                <a:ext uri="{FF2B5EF4-FFF2-40B4-BE49-F238E27FC236}">
                  <a16:creationId xmlns:a16="http://schemas.microsoft.com/office/drawing/2014/main" id="{8A85C87D-4EBB-398E-6576-9EC675F16C86}"/>
                </a:ext>
              </a:extLst>
            </p:cNvPr>
            <p:cNvSpPr/>
            <p:nvPr/>
          </p:nvSpPr>
          <p:spPr>
            <a:xfrm>
              <a:off x="7691758" y="3789502"/>
              <a:ext cx="34073" cy="102918"/>
            </a:xfrm>
            <a:custGeom>
              <a:avLst/>
              <a:gdLst/>
              <a:ahLst/>
              <a:cxnLst/>
              <a:rect l="l" t="t" r="r" b="b"/>
              <a:pathLst>
                <a:path w="1073" h="3241" extrusionOk="0">
                  <a:moveTo>
                    <a:pt x="589" y="1"/>
                  </a:moveTo>
                  <a:cubicBezTo>
                    <a:pt x="580" y="1"/>
                    <a:pt x="570" y="1"/>
                    <a:pt x="560" y="2"/>
                  </a:cubicBezTo>
                  <a:cubicBezTo>
                    <a:pt x="477" y="38"/>
                    <a:pt x="429" y="121"/>
                    <a:pt x="441" y="217"/>
                  </a:cubicBezTo>
                  <a:cubicBezTo>
                    <a:pt x="715" y="1157"/>
                    <a:pt x="560" y="2145"/>
                    <a:pt x="37" y="2967"/>
                  </a:cubicBezTo>
                  <a:cubicBezTo>
                    <a:pt x="1" y="3038"/>
                    <a:pt x="13" y="3146"/>
                    <a:pt x="84" y="3205"/>
                  </a:cubicBezTo>
                  <a:cubicBezTo>
                    <a:pt x="120" y="3217"/>
                    <a:pt x="144" y="3241"/>
                    <a:pt x="167" y="3241"/>
                  </a:cubicBezTo>
                  <a:cubicBezTo>
                    <a:pt x="239" y="3241"/>
                    <a:pt x="275" y="3205"/>
                    <a:pt x="310" y="3158"/>
                  </a:cubicBezTo>
                  <a:cubicBezTo>
                    <a:pt x="906" y="2265"/>
                    <a:pt x="1072" y="1169"/>
                    <a:pt x="775" y="121"/>
                  </a:cubicBezTo>
                  <a:cubicBezTo>
                    <a:pt x="743" y="47"/>
                    <a:pt x="672" y="1"/>
                    <a:pt x="5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760;p58">
              <a:extLst>
                <a:ext uri="{FF2B5EF4-FFF2-40B4-BE49-F238E27FC236}">
                  <a16:creationId xmlns:a16="http://schemas.microsoft.com/office/drawing/2014/main" id="{405E651F-1059-4082-9C76-6F505CBB9852}"/>
                </a:ext>
              </a:extLst>
            </p:cNvPr>
            <p:cNvSpPr/>
            <p:nvPr/>
          </p:nvSpPr>
          <p:spPr>
            <a:xfrm>
              <a:off x="7536000" y="3708082"/>
              <a:ext cx="173192" cy="72052"/>
            </a:xfrm>
            <a:custGeom>
              <a:avLst/>
              <a:gdLst/>
              <a:ahLst/>
              <a:cxnLst/>
              <a:rect l="l" t="t" r="r" b="b"/>
              <a:pathLst>
                <a:path w="5454" h="2269" extrusionOk="0">
                  <a:moveTo>
                    <a:pt x="2121" y="0"/>
                  </a:moveTo>
                  <a:cubicBezTo>
                    <a:pt x="1410" y="0"/>
                    <a:pt x="707" y="204"/>
                    <a:pt x="108" y="590"/>
                  </a:cubicBezTo>
                  <a:cubicBezTo>
                    <a:pt x="36" y="638"/>
                    <a:pt x="0" y="733"/>
                    <a:pt x="60" y="828"/>
                  </a:cubicBezTo>
                  <a:cubicBezTo>
                    <a:pt x="91" y="874"/>
                    <a:pt x="147" y="906"/>
                    <a:pt x="205" y="906"/>
                  </a:cubicBezTo>
                  <a:cubicBezTo>
                    <a:pt x="237" y="906"/>
                    <a:pt x="269" y="897"/>
                    <a:pt x="298" y="876"/>
                  </a:cubicBezTo>
                  <a:cubicBezTo>
                    <a:pt x="841" y="534"/>
                    <a:pt x="1478" y="344"/>
                    <a:pt x="2123" y="344"/>
                  </a:cubicBezTo>
                  <a:cubicBezTo>
                    <a:pt x="2241" y="344"/>
                    <a:pt x="2359" y="351"/>
                    <a:pt x="2477" y="364"/>
                  </a:cubicBezTo>
                  <a:cubicBezTo>
                    <a:pt x="3251" y="435"/>
                    <a:pt x="3977" y="792"/>
                    <a:pt x="4513" y="1328"/>
                  </a:cubicBezTo>
                  <a:cubicBezTo>
                    <a:pt x="4763" y="1590"/>
                    <a:pt x="4977" y="1864"/>
                    <a:pt x="5120" y="2185"/>
                  </a:cubicBezTo>
                  <a:cubicBezTo>
                    <a:pt x="5156" y="2245"/>
                    <a:pt x="5215" y="2269"/>
                    <a:pt x="5275" y="2269"/>
                  </a:cubicBezTo>
                  <a:cubicBezTo>
                    <a:pt x="5299" y="2269"/>
                    <a:pt x="5323" y="2269"/>
                    <a:pt x="5346" y="2257"/>
                  </a:cubicBezTo>
                  <a:cubicBezTo>
                    <a:pt x="5418" y="2197"/>
                    <a:pt x="5453" y="2102"/>
                    <a:pt x="5406" y="2019"/>
                  </a:cubicBezTo>
                  <a:cubicBezTo>
                    <a:pt x="5227" y="1673"/>
                    <a:pt x="5001" y="1364"/>
                    <a:pt x="4739" y="1102"/>
                  </a:cubicBezTo>
                  <a:cubicBezTo>
                    <a:pt x="4144" y="507"/>
                    <a:pt x="3334" y="114"/>
                    <a:pt x="2489" y="18"/>
                  </a:cubicBezTo>
                  <a:cubicBezTo>
                    <a:pt x="2366" y="6"/>
                    <a:pt x="2243" y="0"/>
                    <a:pt x="21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761;p58">
              <a:extLst>
                <a:ext uri="{FF2B5EF4-FFF2-40B4-BE49-F238E27FC236}">
                  <a16:creationId xmlns:a16="http://schemas.microsoft.com/office/drawing/2014/main" id="{DEBA9037-0641-10F8-BE94-53AAC54A982C}"/>
                </a:ext>
              </a:extLst>
            </p:cNvPr>
            <p:cNvSpPr/>
            <p:nvPr/>
          </p:nvSpPr>
          <p:spPr>
            <a:xfrm>
              <a:off x="7501228" y="3819415"/>
              <a:ext cx="75640" cy="141437"/>
            </a:xfrm>
            <a:custGeom>
              <a:avLst/>
              <a:gdLst/>
              <a:ahLst/>
              <a:cxnLst/>
              <a:rect l="l" t="t" r="r" b="b"/>
              <a:pathLst>
                <a:path w="2382" h="4454" extrusionOk="0">
                  <a:moveTo>
                    <a:pt x="1012" y="692"/>
                  </a:moveTo>
                  <a:lnTo>
                    <a:pt x="1012" y="2061"/>
                  </a:lnTo>
                  <a:cubicBezTo>
                    <a:pt x="607" y="2001"/>
                    <a:pt x="310" y="1715"/>
                    <a:pt x="310" y="1370"/>
                  </a:cubicBezTo>
                  <a:cubicBezTo>
                    <a:pt x="310" y="1025"/>
                    <a:pt x="607" y="763"/>
                    <a:pt x="1012" y="692"/>
                  </a:cubicBezTo>
                  <a:close/>
                  <a:moveTo>
                    <a:pt x="1357" y="2418"/>
                  </a:moveTo>
                  <a:cubicBezTo>
                    <a:pt x="1750" y="2477"/>
                    <a:pt x="2048" y="2751"/>
                    <a:pt x="2048" y="3097"/>
                  </a:cubicBezTo>
                  <a:cubicBezTo>
                    <a:pt x="2048" y="3430"/>
                    <a:pt x="1738" y="3704"/>
                    <a:pt x="1357" y="3763"/>
                  </a:cubicBezTo>
                  <a:lnTo>
                    <a:pt x="1357" y="2418"/>
                  </a:lnTo>
                  <a:close/>
                  <a:moveTo>
                    <a:pt x="1191" y="1"/>
                  </a:moveTo>
                  <a:cubicBezTo>
                    <a:pt x="1095" y="1"/>
                    <a:pt x="1024" y="72"/>
                    <a:pt x="1024" y="168"/>
                  </a:cubicBezTo>
                  <a:lnTo>
                    <a:pt x="1024" y="358"/>
                  </a:lnTo>
                  <a:cubicBezTo>
                    <a:pt x="441" y="430"/>
                    <a:pt x="0" y="870"/>
                    <a:pt x="0" y="1370"/>
                  </a:cubicBezTo>
                  <a:cubicBezTo>
                    <a:pt x="0" y="1882"/>
                    <a:pt x="441" y="2323"/>
                    <a:pt x="1024" y="2382"/>
                  </a:cubicBezTo>
                  <a:lnTo>
                    <a:pt x="1024" y="3763"/>
                  </a:lnTo>
                  <a:cubicBezTo>
                    <a:pt x="619" y="3704"/>
                    <a:pt x="322" y="3430"/>
                    <a:pt x="322" y="3085"/>
                  </a:cubicBezTo>
                  <a:cubicBezTo>
                    <a:pt x="322" y="2989"/>
                    <a:pt x="250" y="2918"/>
                    <a:pt x="167" y="2918"/>
                  </a:cubicBezTo>
                  <a:cubicBezTo>
                    <a:pt x="71" y="2918"/>
                    <a:pt x="0" y="2989"/>
                    <a:pt x="0" y="3085"/>
                  </a:cubicBezTo>
                  <a:cubicBezTo>
                    <a:pt x="0" y="3609"/>
                    <a:pt x="441" y="4037"/>
                    <a:pt x="1024" y="4097"/>
                  </a:cubicBezTo>
                  <a:lnTo>
                    <a:pt x="1024" y="4287"/>
                  </a:lnTo>
                  <a:cubicBezTo>
                    <a:pt x="1024" y="4371"/>
                    <a:pt x="1095" y="4454"/>
                    <a:pt x="1191" y="4454"/>
                  </a:cubicBezTo>
                  <a:cubicBezTo>
                    <a:pt x="1274" y="4454"/>
                    <a:pt x="1357" y="4371"/>
                    <a:pt x="1357" y="4287"/>
                  </a:cubicBezTo>
                  <a:lnTo>
                    <a:pt x="1357" y="4097"/>
                  </a:lnTo>
                  <a:cubicBezTo>
                    <a:pt x="1929" y="4025"/>
                    <a:pt x="2381" y="3585"/>
                    <a:pt x="2381" y="3085"/>
                  </a:cubicBezTo>
                  <a:cubicBezTo>
                    <a:pt x="2381" y="2573"/>
                    <a:pt x="1929" y="2144"/>
                    <a:pt x="1357" y="2073"/>
                  </a:cubicBezTo>
                  <a:lnTo>
                    <a:pt x="1357" y="692"/>
                  </a:lnTo>
                  <a:cubicBezTo>
                    <a:pt x="1750" y="751"/>
                    <a:pt x="2048" y="1025"/>
                    <a:pt x="2048" y="1370"/>
                  </a:cubicBezTo>
                  <a:cubicBezTo>
                    <a:pt x="2048" y="1465"/>
                    <a:pt x="2131" y="1537"/>
                    <a:pt x="2215" y="1537"/>
                  </a:cubicBezTo>
                  <a:cubicBezTo>
                    <a:pt x="2298" y="1537"/>
                    <a:pt x="2381" y="1465"/>
                    <a:pt x="2381" y="1370"/>
                  </a:cubicBezTo>
                  <a:cubicBezTo>
                    <a:pt x="2381" y="846"/>
                    <a:pt x="1929" y="418"/>
                    <a:pt x="1345" y="358"/>
                  </a:cubicBezTo>
                  <a:lnTo>
                    <a:pt x="1345" y="168"/>
                  </a:lnTo>
                  <a:cubicBezTo>
                    <a:pt x="1345" y="72"/>
                    <a:pt x="1274" y="1"/>
                    <a:pt x="1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Google Shape;762;p58">
            <a:extLst>
              <a:ext uri="{FF2B5EF4-FFF2-40B4-BE49-F238E27FC236}">
                <a16:creationId xmlns:a16="http://schemas.microsoft.com/office/drawing/2014/main" id="{40581BDC-6D03-9B9C-FDA1-5C8CD27825C6}"/>
              </a:ext>
            </a:extLst>
          </p:cNvPr>
          <p:cNvGrpSpPr/>
          <p:nvPr/>
        </p:nvGrpSpPr>
        <p:grpSpPr>
          <a:xfrm>
            <a:off x="4601890" y="2868521"/>
            <a:ext cx="374709" cy="374010"/>
            <a:chOff x="1421638" y="4125629"/>
            <a:chExt cx="374709" cy="374010"/>
          </a:xfrm>
        </p:grpSpPr>
        <p:sp>
          <p:nvSpPr>
            <p:cNvPr id="386" name="Google Shape;763;p58">
              <a:extLst>
                <a:ext uri="{FF2B5EF4-FFF2-40B4-BE49-F238E27FC236}">
                  <a16:creationId xmlns:a16="http://schemas.microsoft.com/office/drawing/2014/main" id="{588729B0-3460-6004-C545-302E76348F92}"/>
                </a:ext>
              </a:extLst>
            </p:cNvPr>
            <p:cNvSpPr/>
            <p:nvPr/>
          </p:nvSpPr>
          <p:spPr>
            <a:xfrm>
              <a:off x="1421638" y="4265954"/>
              <a:ext cx="374709" cy="233685"/>
            </a:xfrm>
            <a:custGeom>
              <a:avLst/>
              <a:gdLst/>
              <a:ahLst/>
              <a:cxnLst/>
              <a:rect l="l" t="t" r="r" b="b"/>
              <a:pathLst>
                <a:path w="11800" h="7359" extrusionOk="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764;p58">
              <a:extLst>
                <a:ext uri="{FF2B5EF4-FFF2-40B4-BE49-F238E27FC236}">
                  <a16:creationId xmlns:a16="http://schemas.microsoft.com/office/drawing/2014/main" id="{A34C2188-AA1A-073A-FA28-C7F3DE1EA4A1}"/>
                </a:ext>
              </a:extLst>
            </p:cNvPr>
            <p:cNvSpPr/>
            <p:nvPr/>
          </p:nvSpPr>
          <p:spPr>
            <a:xfrm>
              <a:off x="1428052" y="4125629"/>
              <a:ext cx="356958" cy="215585"/>
            </a:xfrm>
            <a:custGeom>
              <a:avLst/>
              <a:gdLst/>
              <a:ahLst/>
              <a:cxnLst/>
              <a:rect l="l" t="t" r="r" b="b"/>
              <a:pathLst>
                <a:path w="11241" h="6789" extrusionOk="0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9" name="Google Shape;432;p52">
            <a:extLst>
              <a:ext uri="{FF2B5EF4-FFF2-40B4-BE49-F238E27FC236}">
                <a16:creationId xmlns:a16="http://schemas.microsoft.com/office/drawing/2014/main" id="{48AB838A-E2DE-783D-B241-90E81AEA7548}"/>
              </a:ext>
            </a:extLst>
          </p:cNvPr>
          <p:cNvSpPr txBox="1"/>
          <p:nvPr/>
        </p:nvSpPr>
        <p:spPr>
          <a:xfrm>
            <a:off x="1537782" y="3983828"/>
            <a:ext cx="6012086" cy="845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 dirty="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British Airways need to do </a:t>
            </a:r>
            <a:r>
              <a:rPr lang="en-GB" sz="2000" b="1" dirty="0">
                <a:solidFill>
                  <a:schemeClr val="bg1"/>
                </a:solidFill>
                <a:highlight>
                  <a:srgbClr val="157DD9"/>
                </a:highlight>
                <a:latin typeface="Manrope"/>
                <a:ea typeface="Manrope"/>
                <a:cs typeface="Manrope"/>
                <a:sym typeface="Manrope"/>
              </a:rPr>
              <a:t>Resource Optimization!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 dirty="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But </a:t>
            </a:r>
            <a:r>
              <a:rPr lang="en-GB" sz="2000" b="1" dirty="0">
                <a:solidFill>
                  <a:schemeClr val="bg1"/>
                </a:solidFill>
                <a:highlight>
                  <a:srgbClr val="157DD9"/>
                </a:highlight>
                <a:latin typeface="Manrope"/>
                <a:ea typeface="Manrope"/>
                <a:cs typeface="Manrope"/>
                <a:sym typeface="Manrope"/>
              </a:rPr>
              <a:t>HOW?</a:t>
            </a:r>
            <a:r>
              <a:rPr lang="en-GB" sz="2000" b="1" dirty="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endParaRPr sz="2000" b="1" dirty="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  <p:extLst>
      <p:ext uri="{BB962C8B-B14F-4D97-AF65-F5344CB8AC3E}">
        <p14:creationId xmlns:p14="http://schemas.microsoft.com/office/powerpoint/2010/main" val="2897890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" grpId="0"/>
      <p:bldP spid="433" grpId="0"/>
      <p:bldP spid="35" grpId="0"/>
      <p:bldP spid="55" grpId="0"/>
      <p:bldP spid="56" grpId="0"/>
      <p:bldP spid="57" grpId="0" animBg="1"/>
      <p:bldP spid="58" grpId="0" animBg="1"/>
      <p:bldP spid="63" grpId="0"/>
      <p:bldP spid="494" grpId="0"/>
      <p:bldP spid="495" grpId="0"/>
      <p:bldP spid="40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58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18596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</a:t>
            </a:r>
            <a:endParaRPr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3AE93EC-0E51-1F21-4343-B8563E256187}"/>
              </a:ext>
            </a:extLst>
          </p:cNvPr>
          <p:cNvGrpSpPr/>
          <p:nvPr/>
        </p:nvGrpSpPr>
        <p:grpSpPr>
          <a:xfrm>
            <a:off x="1320036" y="1544030"/>
            <a:ext cx="1429518" cy="1893782"/>
            <a:chOff x="314091" y="1471256"/>
            <a:chExt cx="1429518" cy="1893782"/>
          </a:xfrm>
        </p:grpSpPr>
        <p:sp>
          <p:nvSpPr>
            <p:cNvPr id="714" name="Google Shape;714;p58"/>
            <p:cNvSpPr txBox="1"/>
            <p:nvPr/>
          </p:nvSpPr>
          <p:spPr>
            <a:xfrm>
              <a:off x="314091" y="2704442"/>
              <a:ext cx="1423200" cy="6605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Build a robust Machine Learning model to </a:t>
              </a:r>
              <a:r>
                <a:rPr lang="en" sz="1000" b="1" dirty="0">
                  <a:solidFill>
                    <a:schemeClr val="bg1"/>
                  </a:solidFill>
                  <a:highlight>
                    <a:srgbClr val="157DD9"/>
                  </a:highlight>
                  <a:latin typeface="Source Sans Pro"/>
                  <a:ea typeface="Source Sans Pro"/>
                  <a:cs typeface="Source Sans Pro"/>
                  <a:sym typeface="Source Sans Pro"/>
                </a:rPr>
                <a:t>predict customers booking behaviour</a:t>
              </a:r>
              <a:r>
                <a:rPr lang="en" sz="1000" dirty="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.</a:t>
              </a:r>
              <a:endParaRPr sz="10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16" name="Google Shape;716;p58"/>
            <p:cNvSpPr txBox="1"/>
            <p:nvPr/>
          </p:nvSpPr>
          <p:spPr>
            <a:xfrm>
              <a:off x="320409" y="2344969"/>
              <a:ext cx="1423200" cy="36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 dirty="0">
                  <a:solidFill>
                    <a:schemeClr val="dk2"/>
                  </a:solidFill>
                  <a:latin typeface="Manrope"/>
                  <a:ea typeface="Manrope"/>
                  <a:cs typeface="Manrope"/>
                  <a:sym typeface="Manrope"/>
                </a:rPr>
                <a:t>Predictive Analytics</a:t>
              </a:r>
              <a:endParaRPr sz="1200" dirty="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cxnSp>
          <p:nvCxnSpPr>
            <p:cNvPr id="725" name="Google Shape;725;p58"/>
            <p:cNvCxnSpPr>
              <a:stCxn id="720" idx="4"/>
              <a:endCxn id="716" idx="0"/>
            </p:cNvCxnSpPr>
            <p:nvPr/>
          </p:nvCxnSpPr>
          <p:spPr>
            <a:xfrm>
              <a:off x="1030959" y="2111456"/>
              <a:ext cx="1050" cy="23351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84895E8-4836-7F94-5634-73A3E5400F32}"/>
                </a:ext>
              </a:extLst>
            </p:cNvPr>
            <p:cNvGrpSpPr/>
            <p:nvPr/>
          </p:nvGrpSpPr>
          <p:grpSpPr>
            <a:xfrm>
              <a:off x="710859" y="1471256"/>
              <a:ext cx="640200" cy="640200"/>
              <a:chOff x="710859" y="1471256"/>
              <a:chExt cx="640200" cy="640200"/>
            </a:xfrm>
          </p:grpSpPr>
          <p:sp>
            <p:nvSpPr>
              <p:cNvPr id="720" name="Google Shape;720;p58"/>
              <p:cNvSpPr/>
              <p:nvPr/>
            </p:nvSpPr>
            <p:spPr>
              <a:xfrm>
                <a:off x="710859" y="1471256"/>
                <a:ext cx="640200" cy="64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36" name="Google Shape;736;p58"/>
              <p:cNvGrpSpPr/>
              <p:nvPr/>
            </p:nvGrpSpPr>
            <p:grpSpPr>
              <a:xfrm>
                <a:off x="845361" y="1606082"/>
                <a:ext cx="370930" cy="370549"/>
                <a:chOff x="2497275" y="2744159"/>
                <a:chExt cx="370930" cy="370549"/>
              </a:xfrm>
            </p:grpSpPr>
            <p:sp>
              <p:nvSpPr>
                <p:cNvPr id="737" name="Google Shape;737;p58"/>
                <p:cNvSpPr/>
                <p:nvPr/>
              </p:nvSpPr>
              <p:spPr>
                <a:xfrm>
                  <a:off x="2497275" y="2744159"/>
                  <a:ext cx="284366" cy="284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55" h="8967" extrusionOk="0">
                      <a:moveTo>
                        <a:pt x="4204" y="1"/>
                      </a:moveTo>
                      <a:cubicBezTo>
                        <a:pt x="3942" y="1"/>
                        <a:pt x="3704" y="203"/>
                        <a:pt x="3644" y="465"/>
                      </a:cubicBezTo>
                      <a:lnTo>
                        <a:pt x="3466" y="1334"/>
                      </a:lnTo>
                      <a:cubicBezTo>
                        <a:pt x="3287" y="1394"/>
                        <a:pt x="3108" y="1465"/>
                        <a:pt x="2942" y="1537"/>
                      </a:cubicBezTo>
                      <a:lnTo>
                        <a:pt x="2215" y="1048"/>
                      </a:lnTo>
                      <a:cubicBezTo>
                        <a:pt x="2120" y="983"/>
                        <a:pt x="2009" y="952"/>
                        <a:pt x="1899" y="952"/>
                      </a:cubicBezTo>
                      <a:cubicBezTo>
                        <a:pt x="1749" y="952"/>
                        <a:pt x="1599" y="1010"/>
                        <a:pt x="1489" y="1120"/>
                      </a:cubicBezTo>
                      <a:lnTo>
                        <a:pt x="1108" y="1489"/>
                      </a:lnTo>
                      <a:cubicBezTo>
                        <a:pt x="918" y="1691"/>
                        <a:pt x="894" y="1989"/>
                        <a:pt x="1037" y="2227"/>
                      </a:cubicBezTo>
                      <a:lnTo>
                        <a:pt x="1525" y="2953"/>
                      </a:lnTo>
                      <a:cubicBezTo>
                        <a:pt x="1441" y="3120"/>
                        <a:pt x="1370" y="3287"/>
                        <a:pt x="1322" y="3465"/>
                      </a:cubicBezTo>
                      <a:lnTo>
                        <a:pt x="453" y="3644"/>
                      </a:lnTo>
                      <a:cubicBezTo>
                        <a:pt x="191" y="3703"/>
                        <a:pt x="1" y="3930"/>
                        <a:pt x="1" y="4215"/>
                      </a:cubicBezTo>
                      <a:lnTo>
                        <a:pt x="1" y="4751"/>
                      </a:lnTo>
                      <a:cubicBezTo>
                        <a:pt x="1" y="5025"/>
                        <a:pt x="191" y="5251"/>
                        <a:pt x="453" y="5323"/>
                      </a:cubicBezTo>
                      <a:lnTo>
                        <a:pt x="1322" y="5501"/>
                      </a:lnTo>
                      <a:cubicBezTo>
                        <a:pt x="1382" y="5668"/>
                        <a:pt x="1453" y="5847"/>
                        <a:pt x="1525" y="6013"/>
                      </a:cubicBezTo>
                      <a:lnTo>
                        <a:pt x="1037" y="6740"/>
                      </a:lnTo>
                      <a:cubicBezTo>
                        <a:pt x="894" y="6966"/>
                        <a:pt x="918" y="7287"/>
                        <a:pt x="1108" y="7478"/>
                      </a:cubicBezTo>
                      <a:lnTo>
                        <a:pt x="1489" y="7847"/>
                      </a:lnTo>
                      <a:cubicBezTo>
                        <a:pt x="1599" y="7957"/>
                        <a:pt x="1745" y="8015"/>
                        <a:pt x="1894" y="8015"/>
                      </a:cubicBezTo>
                      <a:cubicBezTo>
                        <a:pt x="2003" y="8015"/>
                        <a:pt x="2115" y="7984"/>
                        <a:pt x="2215" y="7918"/>
                      </a:cubicBezTo>
                      <a:lnTo>
                        <a:pt x="2942" y="7430"/>
                      </a:lnTo>
                      <a:cubicBezTo>
                        <a:pt x="3108" y="7513"/>
                        <a:pt x="3287" y="7597"/>
                        <a:pt x="3466" y="7633"/>
                      </a:cubicBezTo>
                      <a:lnTo>
                        <a:pt x="3644" y="8502"/>
                      </a:lnTo>
                      <a:cubicBezTo>
                        <a:pt x="3704" y="8764"/>
                        <a:pt x="3930" y="8966"/>
                        <a:pt x="4204" y="8966"/>
                      </a:cubicBezTo>
                      <a:lnTo>
                        <a:pt x="4740" y="8966"/>
                      </a:lnTo>
                      <a:cubicBezTo>
                        <a:pt x="5013" y="8966"/>
                        <a:pt x="5251" y="8764"/>
                        <a:pt x="5311" y="8502"/>
                      </a:cubicBezTo>
                      <a:lnTo>
                        <a:pt x="5490" y="7633"/>
                      </a:lnTo>
                      <a:cubicBezTo>
                        <a:pt x="5621" y="7597"/>
                        <a:pt x="5775" y="7537"/>
                        <a:pt x="5906" y="7478"/>
                      </a:cubicBezTo>
                      <a:cubicBezTo>
                        <a:pt x="6002" y="7442"/>
                        <a:pt x="6037" y="7323"/>
                        <a:pt x="6002" y="7240"/>
                      </a:cubicBezTo>
                      <a:cubicBezTo>
                        <a:pt x="5966" y="7169"/>
                        <a:pt x="5898" y="7131"/>
                        <a:pt x="5831" y="7131"/>
                      </a:cubicBezTo>
                      <a:cubicBezTo>
                        <a:pt x="5808" y="7131"/>
                        <a:pt x="5785" y="7135"/>
                        <a:pt x="5763" y="7144"/>
                      </a:cubicBezTo>
                      <a:cubicBezTo>
                        <a:pt x="5609" y="7228"/>
                        <a:pt x="5466" y="7287"/>
                        <a:pt x="5299" y="7323"/>
                      </a:cubicBezTo>
                      <a:cubicBezTo>
                        <a:pt x="5240" y="7347"/>
                        <a:pt x="5180" y="7406"/>
                        <a:pt x="5168" y="7454"/>
                      </a:cubicBezTo>
                      <a:lnTo>
                        <a:pt x="4966" y="8430"/>
                      </a:lnTo>
                      <a:cubicBezTo>
                        <a:pt x="4954" y="8514"/>
                        <a:pt x="4870" y="8597"/>
                        <a:pt x="4763" y="8597"/>
                      </a:cubicBezTo>
                      <a:lnTo>
                        <a:pt x="4228" y="8597"/>
                      </a:lnTo>
                      <a:cubicBezTo>
                        <a:pt x="4120" y="8597"/>
                        <a:pt x="4049" y="8514"/>
                        <a:pt x="4013" y="8430"/>
                      </a:cubicBezTo>
                      <a:lnTo>
                        <a:pt x="3823" y="7454"/>
                      </a:lnTo>
                      <a:cubicBezTo>
                        <a:pt x="3811" y="7383"/>
                        <a:pt x="3763" y="7335"/>
                        <a:pt x="3692" y="7323"/>
                      </a:cubicBezTo>
                      <a:cubicBezTo>
                        <a:pt x="3466" y="7263"/>
                        <a:pt x="3239" y="7180"/>
                        <a:pt x="3049" y="7061"/>
                      </a:cubicBezTo>
                      <a:cubicBezTo>
                        <a:pt x="3019" y="7043"/>
                        <a:pt x="2986" y="7034"/>
                        <a:pt x="2954" y="7034"/>
                      </a:cubicBezTo>
                      <a:cubicBezTo>
                        <a:pt x="2921" y="7034"/>
                        <a:pt x="2888" y="7043"/>
                        <a:pt x="2858" y="7061"/>
                      </a:cubicBezTo>
                      <a:lnTo>
                        <a:pt x="2037" y="7609"/>
                      </a:lnTo>
                      <a:cubicBezTo>
                        <a:pt x="2006" y="7634"/>
                        <a:pt x="1966" y="7647"/>
                        <a:pt x="1926" y="7647"/>
                      </a:cubicBezTo>
                      <a:cubicBezTo>
                        <a:pt x="1874" y="7647"/>
                        <a:pt x="1821" y="7625"/>
                        <a:pt x="1787" y="7585"/>
                      </a:cubicBezTo>
                      <a:lnTo>
                        <a:pt x="1418" y="7204"/>
                      </a:lnTo>
                      <a:cubicBezTo>
                        <a:pt x="1334" y="7132"/>
                        <a:pt x="1334" y="7025"/>
                        <a:pt x="1382" y="6954"/>
                      </a:cubicBezTo>
                      <a:lnTo>
                        <a:pt x="1930" y="6132"/>
                      </a:lnTo>
                      <a:cubicBezTo>
                        <a:pt x="1977" y="6073"/>
                        <a:pt x="1977" y="6001"/>
                        <a:pt x="1930" y="5942"/>
                      </a:cubicBezTo>
                      <a:cubicBezTo>
                        <a:pt x="1811" y="5739"/>
                        <a:pt x="1727" y="5525"/>
                        <a:pt x="1668" y="5299"/>
                      </a:cubicBezTo>
                      <a:cubicBezTo>
                        <a:pt x="1656" y="5239"/>
                        <a:pt x="1596" y="5180"/>
                        <a:pt x="1537" y="5168"/>
                      </a:cubicBezTo>
                      <a:lnTo>
                        <a:pt x="560" y="4977"/>
                      </a:lnTo>
                      <a:cubicBezTo>
                        <a:pt x="477" y="4954"/>
                        <a:pt x="406" y="4870"/>
                        <a:pt x="406" y="4763"/>
                      </a:cubicBezTo>
                      <a:lnTo>
                        <a:pt x="406" y="4227"/>
                      </a:lnTo>
                      <a:cubicBezTo>
                        <a:pt x="406" y="4132"/>
                        <a:pt x="477" y="4049"/>
                        <a:pt x="560" y="4025"/>
                      </a:cubicBezTo>
                      <a:lnTo>
                        <a:pt x="1537" y="3834"/>
                      </a:lnTo>
                      <a:cubicBezTo>
                        <a:pt x="1608" y="3811"/>
                        <a:pt x="1656" y="3775"/>
                        <a:pt x="1668" y="3692"/>
                      </a:cubicBezTo>
                      <a:cubicBezTo>
                        <a:pt x="1727" y="3477"/>
                        <a:pt x="1811" y="3251"/>
                        <a:pt x="1930" y="3061"/>
                      </a:cubicBezTo>
                      <a:cubicBezTo>
                        <a:pt x="1965" y="3001"/>
                        <a:pt x="1965" y="2918"/>
                        <a:pt x="1930" y="2858"/>
                      </a:cubicBezTo>
                      <a:lnTo>
                        <a:pt x="1382" y="2049"/>
                      </a:lnTo>
                      <a:cubicBezTo>
                        <a:pt x="1322" y="1965"/>
                        <a:pt x="1334" y="1846"/>
                        <a:pt x="1418" y="1787"/>
                      </a:cubicBezTo>
                      <a:lnTo>
                        <a:pt x="1787" y="1417"/>
                      </a:lnTo>
                      <a:cubicBezTo>
                        <a:pt x="1826" y="1378"/>
                        <a:pt x="1876" y="1360"/>
                        <a:pt x="1925" y="1360"/>
                      </a:cubicBezTo>
                      <a:cubicBezTo>
                        <a:pt x="1965" y="1360"/>
                        <a:pt x="2005" y="1372"/>
                        <a:pt x="2037" y="1394"/>
                      </a:cubicBezTo>
                      <a:lnTo>
                        <a:pt x="2858" y="1941"/>
                      </a:lnTo>
                      <a:cubicBezTo>
                        <a:pt x="2888" y="1965"/>
                        <a:pt x="2921" y="1977"/>
                        <a:pt x="2954" y="1977"/>
                      </a:cubicBezTo>
                      <a:cubicBezTo>
                        <a:pt x="2986" y="1977"/>
                        <a:pt x="3019" y="1965"/>
                        <a:pt x="3049" y="1941"/>
                      </a:cubicBezTo>
                      <a:cubicBezTo>
                        <a:pt x="3263" y="1822"/>
                        <a:pt x="3466" y="1727"/>
                        <a:pt x="3692" y="1668"/>
                      </a:cubicBezTo>
                      <a:cubicBezTo>
                        <a:pt x="3751" y="1656"/>
                        <a:pt x="3811" y="1596"/>
                        <a:pt x="3823" y="1537"/>
                      </a:cubicBezTo>
                      <a:lnTo>
                        <a:pt x="4013" y="572"/>
                      </a:lnTo>
                      <a:cubicBezTo>
                        <a:pt x="4037" y="477"/>
                        <a:pt x="4120" y="405"/>
                        <a:pt x="4228" y="405"/>
                      </a:cubicBezTo>
                      <a:lnTo>
                        <a:pt x="4763" y="405"/>
                      </a:lnTo>
                      <a:cubicBezTo>
                        <a:pt x="4870" y="405"/>
                        <a:pt x="4942" y="477"/>
                        <a:pt x="4966" y="572"/>
                      </a:cubicBezTo>
                      <a:lnTo>
                        <a:pt x="5168" y="1537"/>
                      </a:lnTo>
                      <a:cubicBezTo>
                        <a:pt x="5180" y="1608"/>
                        <a:pt x="5216" y="1656"/>
                        <a:pt x="5299" y="1668"/>
                      </a:cubicBezTo>
                      <a:cubicBezTo>
                        <a:pt x="5513" y="1727"/>
                        <a:pt x="5740" y="1822"/>
                        <a:pt x="5930" y="1941"/>
                      </a:cubicBezTo>
                      <a:cubicBezTo>
                        <a:pt x="5960" y="1953"/>
                        <a:pt x="5996" y="1959"/>
                        <a:pt x="6031" y="1959"/>
                      </a:cubicBezTo>
                      <a:cubicBezTo>
                        <a:pt x="6067" y="1959"/>
                        <a:pt x="6103" y="1953"/>
                        <a:pt x="6133" y="1941"/>
                      </a:cubicBezTo>
                      <a:lnTo>
                        <a:pt x="6942" y="1394"/>
                      </a:lnTo>
                      <a:cubicBezTo>
                        <a:pt x="6978" y="1368"/>
                        <a:pt x="7021" y="1356"/>
                        <a:pt x="7063" y="1356"/>
                      </a:cubicBezTo>
                      <a:cubicBezTo>
                        <a:pt x="7117" y="1356"/>
                        <a:pt x="7170" y="1377"/>
                        <a:pt x="7204" y="1417"/>
                      </a:cubicBezTo>
                      <a:lnTo>
                        <a:pt x="7573" y="1787"/>
                      </a:lnTo>
                      <a:cubicBezTo>
                        <a:pt x="7645" y="1870"/>
                        <a:pt x="7645" y="1965"/>
                        <a:pt x="7597" y="2049"/>
                      </a:cubicBezTo>
                      <a:lnTo>
                        <a:pt x="7049" y="2858"/>
                      </a:lnTo>
                      <a:cubicBezTo>
                        <a:pt x="7002" y="2918"/>
                        <a:pt x="7002" y="2989"/>
                        <a:pt x="7049" y="3061"/>
                      </a:cubicBezTo>
                      <a:cubicBezTo>
                        <a:pt x="7168" y="3263"/>
                        <a:pt x="7264" y="3477"/>
                        <a:pt x="7323" y="3692"/>
                      </a:cubicBezTo>
                      <a:cubicBezTo>
                        <a:pt x="7335" y="3751"/>
                        <a:pt x="7395" y="3811"/>
                        <a:pt x="7454" y="3834"/>
                      </a:cubicBezTo>
                      <a:lnTo>
                        <a:pt x="8419" y="4025"/>
                      </a:lnTo>
                      <a:cubicBezTo>
                        <a:pt x="8514" y="4037"/>
                        <a:pt x="8585" y="4132"/>
                        <a:pt x="8585" y="4227"/>
                      </a:cubicBezTo>
                      <a:lnTo>
                        <a:pt x="8585" y="4763"/>
                      </a:lnTo>
                      <a:cubicBezTo>
                        <a:pt x="8585" y="4870"/>
                        <a:pt x="8514" y="4942"/>
                        <a:pt x="8419" y="4977"/>
                      </a:cubicBezTo>
                      <a:lnTo>
                        <a:pt x="7454" y="5168"/>
                      </a:lnTo>
                      <a:cubicBezTo>
                        <a:pt x="7383" y="5180"/>
                        <a:pt x="7335" y="5227"/>
                        <a:pt x="7323" y="5299"/>
                      </a:cubicBezTo>
                      <a:cubicBezTo>
                        <a:pt x="7276" y="5466"/>
                        <a:pt x="7216" y="5632"/>
                        <a:pt x="7145" y="5775"/>
                      </a:cubicBezTo>
                      <a:cubicBezTo>
                        <a:pt x="7097" y="5870"/>
                        <a:pt x="7145" y="5966"/>
                        <a:pt x="7228" y="6013"/>
                      </a:cubicBezTo>
                      <a:cubicBezTo>
                        <a:pt x="7254" y="6026"/>
                        <a:pt x="7280" y="6032"/>
                        <a:pt x="7305" y="6032"/>
                      </a:cubicBezTo>
                      <a:cubicBezTo>
                        <a:pt x="7372" y="6032"/>
                        <a:pt x="7431" y="5991"/>
                        <a:pt x="7466" y="5930"/>
                      </a:cubicBezTo>
                      <a:cubicBezTo>
                        <a:pt x="7526" y="5799"/>
                        <a:pt x="7585" y="5644"/>
                        <a:pt x="7633" y="5501"/>
                      </a:cubicBezTo>
                      <a:lnTo>
                        <a:pt x="8490" y="5323"/>
                      </a:lnTo>
                      <a:cubicBezTo>
                        <a:pt x="8764" y="5263"/>
                        <a:pt x="8954" y="5037"/>
                        <a:pt x="8954" y="4751"/>
                      </a:cubicBezTo>
                      <a:lnTo>
                        <a:pt x="8954" y="4215"/>
                      </a:lnTo>
                      <a:cubicBezTo>
                        <a:pt x="8954" y="3942"/>
                        <a:pt x="8764" y="3715"/>
                        <a:pt x="8490" y="3644"/>
                      </a:cubicBezTo>
                      <a:lnTo>
                        <a:pt x="7633" y="3465"/>
                      </a:lnTo>
                      <a:cubicBezTo>
                        <a:pt x="7573" y="3287"/>
                        <a:pt x="7502" y="3120"/>
                        <a:pt x="7418" y="2953"/>
                      </a:cubicBezTo>
                      <a:lnTo>
                        <a:pt x="7918" y="2227"/>
                      </a:lnTo>
                      <a:cubicBezTo>
                        <a:pt x="8061" y="2001"/>
                        <a:pt x="8038" y="1679"/>
                        <a:pt x="7835" y="1489"/>
                      </a:cubicBezTo>
                      <a:lnTo>
                        <a:pt x="7466" y="1120"/>
                      </a:lnTo>
                      <a:cubicBezTo>
                        <a:pt x="7356" y="1010"/>
                        <a:pt x="7211" y="952"/>
                        <a:pt x="7061" y="952"/>
                      </a:cubicBezTo>
                      <a:cubicBezTo>
                        <a:pt x="6952" y="952"/>
                        <a:pt x="6840" y="983"/>
                        <a:pt x="6740" y="1048"/>
                      </a:cubicBezTo>
                      <a:lnTo>
                        <a:pt x="6013" y="1537"/>
                      </a:lnTo>
                      <a:cubicBezTo>
                        <a:pt x="5847" y="1453"/>
                        <a:pt x="5668" y="1370"/>
                        <a:pt x="5490" y="1334"/>
                      </a:cubicBezTo>
                      <a:lnTo>
                        <a:pt x="5311" y="465"/>
                      </a:lnTo>
                      <a:cubicBezTo>
                        <a:pt x="5251" y="203"/>
                        <a:pt x="5025" y="1"/>
                        <a:pt x="474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8" name="Google Shape;738;p58"/>
                <p:cNvSpPr/>
                <p:nvPr/>
              </p:nvSpPr>
              <p:spPr>
                <a:xfrm>
                  <a:off x="2592191" y="2821673"/>
                  <a:ext cx="113461" cy="983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3" h="3097" extrusionOk="0">
                      <a:moveTo>
                        <a:pt x="1524" y="0"/>
                      </a:moveTo>
                      <a:cubicBezTo>
                        <a:pt x="989" y="0"/>
                        <a:pt x="465" y="215"/>
                        <a:pt x="72" y="584"/>
                      </a:cubicBezTo>
                      <a:cubicBezTo>
                        <a:pt x="0" y="655"/>
                        <a:pt x="0" y="774"/>
                        <a:pt x="72" y="834"/>
                      </a:cubicBezTo>
                      <a:cubicBezTo>
                        <a:pt x="113" y="876"/>
                        <a:pt x="164" y="896"/>
                        <a:pt x="212" y="896"/>
                      </a:cubicBezTo>
                      <a:cubicBezTo>
                        <a:pt x="259" y="896"/>
                        <a:pt x="304" y="876"/>
                        <a:pt x="334" y="834"/>
                      </a:cubicBezTo>
                      <a:cubicBezTo>
                        <a:pt x="643" y="524"/>
                        <a:pt x="1072" y="358"/>
                        <a:pt x="1500" y="358"/>
                      </a:cubicBezTo>
                      <a:cubicBezTo>
                        <a:pt x="2441" y="358"/>
                        <a:pt x="3203" y="1120"/>
                        <a:pt x="3203" y="2060"/>
                      </a:cubicBezTo>
                      <a:cubicBezTo>
                        <a:pt x="3203" y="2322"/>
                        <a:pt x="3144" y="2596"/>
                        <a:pt x="3024" y="2834"/>
                      </a:cubicBezTo>
                      <a:cubicBezTo>
                        <a:pt x="2965" y="2941"/>
                        <a:pt x="3013" y="3037"/>
                        <a:pt x="3096" y="3084"/>
                      </a:cubicBezTo>
                      <a:cubicBezTo>
                        <a:pt x="3132" y="3096"/>
                        <a:pt x="3155" y="3096"/>
                        <a:pt x="3191" y="3096"/>
                      </a:cubicBezTo>
                      <a:cubicBezTo>
                        <a:pt x="3251" y="3096"/>
                        <a:pt x="3322" y="3072"/>
                        <a:pt x="3346" y="3001"/>
                      </a:cubicBezTo>
                      <a:cubicBezTo>
                        <a:pt x="3501" y="2715"/>
                        <a:pt x="3572" y="2382"/>
                        <a:pt x="3572" y="2060"/>
                      </a:cubicBezTo>
                      <a:cubicBezTo>
                        <a:pt x="3572" y="929"/>
                        <a:pt x="2655" y="0"/>
                        <a:pt x="152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9" name="Google Shape;739;p58"/>
                <p:cNvSpPr/>
                <p:nvPr/>
              </p:nvSpPr>
              <p:spPr>
                <a:xfrm>
                  <a:off x="2574408" y="2862129"/>
                  <a:ext cx="106665" cy="90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9" h="2858" extrusionOk="0">
                      <a:moveTo>
                        <a:pt x="294" y="1"/>
                      </a:moveTo>
                      <a:cubicBezTo>
                        <a:pt x="218" y="1"/>
                        <a:pt x="145" y="48"/>
                        <a:pt x="108" y="131"/>
                      </a:cubicBezTo>
                      <a:cubicBezTo>
                        <a:pt x="36" y="334"/>
                        <a:pt x="1" y="572"/>
                        <a:pt x="1" y="798"/>
                      </a:cubicBezTo>
                      <a:cubicBezTo>
                        <a:pt x="1" y="1929"/>
                        <a:pt x="917" y="2858"/>
                        <a:pt x="2049" y="2858"/>
                      </a:cubicBezTo>
                      <a:cubicBezTo>
                        <a:pt x="2477" y="2858"/>
                        <a:pt x="2894" y="2715"/>
                        <a:pt x="3251" y="2465"/>
                      </a:cubicBezTo>
                      <a:cubicBezTo>
                        <a:pt x="3346" y="2405"/>
                        <a:pt x="3358" y="2286"/>
                        <a:pt x="3299" y="2215"/>
                      </a:cubicBezTo>
                      <a:cubicBezTo>
                        <a:pt x="3263" y="2158"/>
                        <a:pt x="3206" y="2131"/>
                        <a:pt x="3151" y="2131"/>
                      </a:cubicBezTo>
                      <a:cubicBezTo>
                        <a:pt x="3114" y="2131"/>
                        <a:pt x="3077" y="2143"/>
                        <a:pt x="3049" y="2167"/>
                      </a:cubicBezTo>
                      <a:cubicBezTo>
                        <a:pt x="2763" y="2382"/>
                        <a:pt x="2406" y="2501"/>
                        <a:pt x="2049" y="2501"/>
                      </a:cubicBezTo>
                      <a:cubicBezTo>
                        <a:pt x="1108" y="2501"/>
                        <a:pt x="346" y="1739"/>
                        <a:pt x="346" y="798"/>
                      </a:cubicBezTo>
                      <a:cubicBezTo>
                        <a:pt x="346" y="608"/>
                        <a:pt x="382" y="429"/>
                        <a:pt x="441" y="250"/>
                      </a:cubicBezTo>
                      <a:cubicBezTo>
                        <a:pt x="501" y="143"/>
                        <a:pt x="441" y="36"/>
                        <a:pt x="358" y="12"/>
                      </a:cubicBezTo>
                      <a:cubicBezTo>
                        <a:pt x="337" y="4"/>
                        <a:pt x="315" y="1"/>
                        <a:pt x="29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0" name="Google Shape;740;p58"/>
                <p:cNvSpPr/>
                <p:nvPr/>
              </p:nvSpPr>
              <p:spPr>
                <a:xfrm>
                  <a:off x="2676881" y="2923385"/>
                  <a:ext cx="191324" cy="191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5" h="6025" extrusionOk="0">
                      <a:moveTo>
                        <a:pt x="2810" y="0"/>
                      </a:moveTo>
                      <a:cubicBezTo>
                        <a:pt x="2608" y="0"/>
                        <a:pt x="2429" y="155"/>
                        <a:pt x="2382" y="357"/>
                      </a:cubicBezTo>
                      <a:lnTo>
                        <a:pt x="2274" y="893"/>
                      </a:lnTo>
                      <a:cubicBezTo>
                        <a:pt x="2191" y="929"/>
                        <a:pt x="2084" y="965"/>
                        <a:pt x="1989" y="1012"/>
                      </a:cubicBezTo>
                      <a:lnTo>
                        <a:pt x="1548" y="715"/>
                      </a:lnTo>
                      <a:cubicBezTo>
                        <a:pt x="1475" y="666"/>
                        <a:pt x="1393" y="643"/>
                        <a:pt x="1313" y="643"/>
                      </a:cubicBezTo>
                      <a:cubicBezTo>
                        <a:pt x="1198" y="643"/>
                        <a:pt x="1085" y="690"/>
                        <a:pt x="1000" y="774"/>
                      </a:cubicBezTo>
                      <a:lnTo>
                        <a:pt x="738" y="1024"/>
                      </a:lnTo>
                      <a:cubicBezTo>
                        <a:pt x="596" y="1179"/>
                        <a:pt x="572" y="1417"/>
                        <a:pt x="679" y="1584"/>
                      </a:cubicBezTo>
                      <a:lnTo>
                        <a:pt x="977" y="2024"/>
                      </a:lnTo>
                      <a:cubicBezTo>
                        <a:pt x="917" y="2143"/>
                        <a:pt x="858" y="2274"/>
                        <a:pt x="834" y="2417"/>
                      </a:cubicBezTo>
                      <a:cubicBezTo>
                        <a:pt x="798" y="2512"/>
                        <a:pt x="858" y="2608"/>
                        <a:pt x="965" y="2631"/>
                      </a:cubicBezTo>
                      <a:cubicBezTo>
                        <a:pt x="986" y="2639"/>
                        <a:pt x="1006" y="2642"/>
                        <a:pt x="1025" y="2642"/>
                      </a:cubicBezTo>
                      <a:cubicBezTo>
                        <a:pt x="1103" y="2642"/>
                        <a:pt x="1162" y="2587"/>
                        <a:pt x="1191" y="2501"/>
                      </a:cubicBezTo>
                      <a:cubicBezTo>
                        <a:pt x="1227" y="2358"/>
                        <a:pt x="1298" y="2215"/>
                        <a:pt x="1346" y="2096"/>
                      </a:cubicBezTo>
                      <a:cubicBezTo>
                        <a:pt x="1381" y="2036"/>
                        <a:pt x="1381" y="1965"/>
                        <a:pt x="1346" y="1905"/>
                      </a:cubicBezTo>
                      <a:lnTo>
                        <a:pt x="1000" y="1369"/>
                      </a:lnTo>
                      <a:cubicBezTo>
                        <a:pt x="977" y="1346"/>
                        <a:pt x="977" y="1310"/>
                        <a:pt x="1012" y="1286"/>
                      </a:cubicBezTo>
                      <a:lnTo>
                        <a:pt x="1262" y="1024"/>
                      </a:lnTo>
                      <a:cubicBezTo>
                        <a:pt x="1283" y="1010"/>
                        <a:pt x="1300" y="1004"/>
                        <a:pt x="1318" y="1004"/>
                      </a:cubicBezTo>
                      <a:cubicBezTo>
                        <a:pt x="1330" y="1004"/>
                        <a:pt x="1343" y="1007"/>
                        <a:pt x="1358" y="1012"/>
                      </a:cubicBezTo>
                      <a:lnTo>
                        <a:pt x="1893" y="1369"/>
                      </a:lnTo>
                      <a:cubicBezTo>
                        <a:pt x="1923" y="1393"/>
                        <a:pt x="1956" y="1405"/>
                        <a:pt x="1989" y="1405"/>
                      </a:cubicBezTo>
                      <a:cubicBezTo>
                        <a:pt x="2021" y="1405"/>
                        <a:pt x="2054" y="1393"/>
                        <a:pt x="2084" y="1369"/>
                      </a:cubicBezTo>
                      <a:cubicBezTo>
                        <a:pt x="2215" y="1298"/>
                        <a:pt x="2346" y="1238"/>
                        <a:pt x="2489" y="1203"/>
                      </a:cubicBezTo>
                      <a:cubicBezTo>
                        <a:pt x="2548" y="1191"/>
                        <a:pt x="2608" y="1131"/>
                        <a:pt x="2620" y="1072"/>
                      </a:cubicBezTo>
                      <a:lnTo>
                        <a:pt x="2751" y="429"/>
                      </a:lnTo>
                      <a:cubicBezTo>
                        <a:pt x="2751" y="405"/>
                        <a:pt x="2786" y="369"/>
                        <a:pt x="2822" y="369"/>
                      </a:cubicBezTo>
                      <a:lnTo>
                        <a:pt x="3167" y="369"/>
                      </a:lnTo>
                      <a:cubicBezTo>
                        <a:pt x="3203" y="369"/>
                        <a:pt x="3227" y="405"/>
                        <a:pt x="3239" y="429"/>
                      </a:cubicBezTo>
                      <a:lnTo>
                        <a:pt x="3382" y="1072"/>
                      </a:lnTo>
                      <a:cubicBezTo>
                        <a:pt x="3394" y="1143"/>
                        <a:pt x="3429" y="1191"/>
                        <a:pt x="3513" y="1203"/>
                      </a:cubicBezTo>
                      <a:cubicBezTo>
                        <a:pt x="3656" y="1250"/>
                        <a:pt x="3786" y="1310"/>
                        <a:pt x="3917" y="1369"/>
                      </a:cubicBezTo>
                      <a:cubicBezTo>
                        <a:pt x="3947" y="1387"/>
                        <a:pt x="3980" y="1396"/>
                        <a:pt x="4013" y="1396"/>
                      </a:cubicBezTo>
                      <a:cubicBezTo>
                        <a:pt x="4045" y="1396"/>
                        <a:pt x="4078" y="1387"/>
                        <a:pt x="4108" y="1369"/>
                      </a:cubicBezTo>
                      <a:lnTo>
                        <a:pt x="4644" y="1012"/>
                      </a:lnTo>
                      <a:cubicBezTo>
                        <a:pt x="4654" y="1007"/>
                        <a:pt x="4665" y="1004"/>
                        <a:pt x="4678" y="1004"/>
                      </a:cubicBezTo>
                      <a:cubicBezTo>
                        <a:pt x="4695" y="1004"/>
                        <a:pt x="4713" y="1010"/>
                        <a:pt x="4727" y="1024"/>
                      </a:cubicBezTo>
                      <a:lnTo>
                        <a:pt x="4989" y="1286"/>
                      </a:lnTo>
                      <a:cubicBezTo>
                        <a:pt x="5013" y="1310"/>
                        <a:pt x="5013" y="1346"/>
                        <a:pt x="5001" y="1369"/>
                      </a:cubicBezTo>
                      <a:lnTo>
                        <a:pt x="4644" y="1905"/>
                      </a:lnTo>
                      <a:cubicBezTo>
                        <a:pt x="4596" y="1965"/>
                        <a:pt x="4596" y="2036"/>
                        <a:pt x="4644" y="2096"/>
                      </a:cubicBezTo>
                      <a:cubicBezTo>
                        <a:pt x="4715" y="2239"/>
                        <a:pt x="4775" y="2370"/>
                        <a:pt x="4810" y="2501"/>
                      </a:cubicBezTo>
                      <a:cubicBezTo>
                        <a:pt x="4822" y="2560"/>
                        <a:pt x="4882" y="2620"/>
                        <a:pt x="4941" y="2631"/>
                      </a:cubicBezTo>
                      <a:lnTo>
                        <a:pt x="5584" y="2774"/>
                      </a:lnTo>
                      <a:cubicBezTo>
                        <a:pt x="5608" y="2774"/>
                        <a:pt x="5644" y="2798"/>
                        <a:pt x="5644" y="2846"/>
                      </a:cubicBezTo>
                      <a:lnTo>
                        <a:pt x="5644" y="3191"/>
                      </a:lnTo>
                      <a:cubicBezTo>
                        <a:pt x="5644" y="3215"/>
                        <a:pt x="5608" y="3251"/>
                        <a:pt x="5584" y="3263"/>
                      </a:cubicBezTo>
                      <a:lnTo>
                        <a:pt x="4941" y="3393"/>
                      </a:lnTo>
                      <a:cubicBezTo>
                        <a:pt x="4870" y="3405"/>
                        <a:pt x="4822" y="3453"/>
                        <a:pt x="4810" y="3524"/>
                      </a:cubicBezTo>
                      <a:cubicBezTo>
                        <a:pt x="4763" y="3679"/>
                        <a:pt x="4703" y="3810"/>
                        <a:pt x="4644" y="3929"/>
                      </a:cubicBezTo>
                      <a:cubicBezTo>
                        <a:pt x="4608" y="3989"/>
                        <a:pt x="4608" y="4060"/>
                        <a:pt x="4644" y="4120"/>
                      </a:cubicBezTo>
                      <a:lnTo>
                        <a:pt x="5001" y="4656"/>
                      </a:lnTo>
                      <a:cubicBezTo>
                        <a:pt x="5013" y="4691"/>
                        <a:pt x="5013" y="4715"/>
                        <a:pt x="4989" y="4751"/>
                      </a:cubicBezTo>
                      <a:lnTo>
                        <a:pt x="4727" y="5001"/>
                      </a:lnTo>
                      <a:cubicBezTo>
                        <a:pt x="4714" y="5020"/>
                        <a:pt x="4697" y="5029"/>
                        <a:pt x="4681" y="5029"/>
                      </a:cubicBezTo>
                      <a:cubicBezTo>
                        <a:pt x="4668" y="5029"/>
                        <a:pt x="4654" y="5023"/>
                        <a:pt x="4644" y="5013"/>
                      </a:cubicBezTo>
                      <a:lnTo>
                        <a:pt x="4108" y="4656"/>
                      </a:lnTo>
                      <a:cubicBezTo>
                        <a:pt x="4078" y="4638"/>
                        <a:pt x="4045" y="4629"/>
                        <a:pt x="4013" y="4629"/>
                      </a:cubicBezTo>
                      <a:cubicBezTo>
                        <a:pt x="3980" y="4629"/>
                        <a:pt x="3947" y="4638"/>
                        <a:pt x="3917" y="4656"/>
                      </a:cubicBezTo>
                      <a:cubicBezTo>
                        <a:pt x="3775" y="4739"/>
                        <a:pt x="3644" y="4798"/>
                        <a:pt x="3513" y="4822"/>
                      </a:cubicBezTo>
                      <a:cubicBezTo>
                        <a:pt x="3453" y="4834"/>
                        <a:pt x="3394" y="4894"/>
                        <a:pt x="3382" y="4953"/>
                      </a:cubicBezTo>
                      <a:lnTo>
                        <a:pt x="3239" y="5596"/>
                      </a:lnTo>
                      <a:cubicBezTo>
                        <a:pt x="3239" y="5632"/>
                        <a:pt x="3215" y="5656"/>
                        <a:pt x="3167" y="5656"/>
                      </a:cubicBezTo>
                      <a:lnTo>
                        <a:pt x="2822" y="5656"/>
                      </a:lnTo>
                      <a:cubicBezTo>
                        <a:pt x="2798" y="5656"/>
                        <a:pt x="2763" y="5632"/>
                        <a:pt x="2751" y="5596"/>
                      </a:cubicBezTo>
                      <a:lnTo>
                        <a:pt x="2620" y="4953"/>
                      </a:lnTo>
                      <a:cubicBezTo>
                        <a:pt x="2608" y="4882"/>
                        <a:pt x="2560" y="4834"/>
                        <a:pt x="2489" y="4822"/>
                      </a:cubicBezTo>
                      <a:cubicBezTo>
                        <a:pt x="2334" y="4775"/>
                        <a:pt x="2203" y="4715"/>
                        <a:pt x="2084" y="4656"/>
                      </a:cubicBezTo>
                      <a:cubicBezTo>
                        <a:pt x="2054" y="4644"/>
                        <a:pt x="2021" y="4638"/>
                        <a:pt x="1989" y="4638"/>
                      </a:cubicBezTo>
                      <a:cubicBezTo>
                        <a:pt x="1956" y="4638"/>
                        <a:pt x="1923" y="4644"/>
                        <a:pt x="1893" y="4656"/>
                      </a:cubicBezTo>
                      <a:lnTo>
                        <a:pt x="1358" y="5013"/>
                      </a:lnTo>
                      <a:cubicBezTo>
                        <a:pt x="1342" y="5023"/>
                        <a:pt x="1328" y="5029"/>
                        <a:pt x="1314" y="5029"/>
                      </a:cubicBezTo>
                      <a:cubicBezTo>
                        <a:pt x="1298" y="5029"/>
                        <a:pt x="1282" y="5020"/>
                        <a:pt x="1262" y="5001"/>
                      </a:cubicBezTo>
                      <a:lnTo>
                        <a:pt x="1012" y="4751"/>
                      </a:lnTo>
                      <a:cubicBezTo>
                        <a:pt x="977" y="4715"/>
                        <a:pt x="977" y="4691"/>
                        <a:pt x="1000" y="4656"/>
                      </a:cubicBezTo>
                      <a:lnTo>
                        <a:pt x="1346" y="4120"/>
                      </a:lnTo>
                      <a:cubicBezTo>
                        <a:pt x="1393" y="4060"/>
                        <a:pt x="1393" y="3989"/>
                        <a:pt x="1346" y="3929"/>
                      </a:cubicBezTo>
                      <a:cubicBezTo>
                        <a:pt x="1274" y="3798"/>
                        <a:pt x="1215" y="3667"/>
                        <a:pt x="1191" y="3524"/>
                      </a:cubicBezTo>
                      <a:cubicBezTo>
                        <a:pt x="1167" y="3465"/>
                        <a:pt x="1108" y="3405"/>
                        <a:pt x="1048" y="3393"/>
                      </a:cubicBezTo>
                      <a:lnTo>
                        <a:pt x="417" y="3263"/>
                      </a:lnTo>
                      <a:cubicBezTo>
                        <a:pt x="381" y="3263"/>
                        <a:pt x="357" y="3227"/>
                        <a:pt x="357" y="3191"/>
                      </a:cubicBezTo>
                      <a:lnTo>
                        <a:pt x="357" y="2846"/>
                      </a:lnTo>
                      <a:cubicBezTo>
                        <a:pt x="357" y="2810"/>
                        <a:pt x="381" y="2786"/>
                        <a:pt x="417" y="2774"/>
                      </a:cubicBezTo>
                      <a:lnTo>
                        <a:pt x="453" y="2751"/>
                      </a:lnTo>
                      <a:cubicBezTo>
                        <a:pt x="560" y="2739"/>
                        <a:pt x="619" y="2631"/>
                        <a:pt x="608" y="2548"/>
                      </a:cubicBezTo>
                      <a:cubicBezTo>
                        <a:pt x="597" y="2450"/>
                        <a:pt x="506" y="2392"/>
                        <a:pt x="427" y="2392"/>
                      </a:cubicBezTo>
                      <a:cubicBezTo>
                        <a:pt x="419" y="2392"/>
                        <a:pt x="412" y="2392"/>
                        <a:pt x="405" y="2393"/>
                      </a:cubicBezTo>
                      <a:lnTo>
                        <a:pt x="357" y="2417"/>
                      </a:lnTo>
                      <a:cubicBezTo>
                        <a:pt x="143" y="2453"/>
                        <a:pt x="0" y="2631"/>
                        <a:pt x="0" y="2846"/>
                      </a:cubicBezTo>
                      <a:lnTo>
                        <a:pt x="0" y="3191"/>
                      </a:lnTo>
                      <a:cubicBezTo>
                        <a:pt x="0" y="3393"/>
                        <a:pt x="143" y="3572"/>
                        <a:pt x="357" y="3620"/>
                      </a:cubicBezTo>
                      <a:lnTo>
                        <a:pt x="893" y="3727"/>
                      </a:lnTo>
                      <a:cubicBezTo>
                        <a:pt x="917" y="3810"/>
                        <a:pt x="965" y="3917"/>
                        <a:pt x="1012" y="4001"/>
                      </a:cubicBezTo>
                      <a:lnTo>
                        <a:pt x="715" y="4453"/>
                      </a:lnTo>
                      <a:cubicBezTo>
                        <a:pt x="596" y="4632"/>
                        <a:pt x="619" y="4858"/>
                        <a:pt x="774" y="5001"/>
                      </a:cubicBezTo>
                      <a:lnTo>
                        <a:pt x="1024" y="5251"/>
                      </a:lnTo>
                      <a:cubicBezTo>
                        <a:pt x="1112" y="5339"/>
                        <a:pt x="1227" y="5381"/>
                        <a:pt x="1338" y="5381"/>
                      </a:cubicBezTo>
                      <a:cubicBezTo>
                        <a:pt x="1423" y="5381"/>
                        <a:pt x="1505" y="5357"/>
                        <a:pt x="1572" y="5310"/>
                      </a:cubicBezTo>
                      <a:lnTo>
                        <a:pt x="2024" y="5013"/>
                      </a:lnTo>
                      <a:cubicBezTo>
                        <a:pt x="2108" y="5060"/>
                        <a:pt x="2203" y="5108"/>
                        <a:pt x="2310" y="5132"/>
                      </a:cubicBezTo>
                      <a:lnTo>
                        <a:pt x="2405" y="5668"/>
                      </a:lnTo>
                      <a:cubicBezTo>
                        <a:pt x="2453" y="5882"/>
                        <a:pt x="2632" y="6025"/>
                        <a:pt x="2846" y="6025"/>
                      </a:cubicBezTo>
                      <a:lnTo>
                        <a:pt x="3179" y="6025"/>
                      </a:lnTo>
                      <a:cubicBezTo>
                        <a:pt x="3394" y="6025"/>
                        <a:pt x="3572" y="5882"/>
                        <a:pt x="3620" y="5668"/>
                      </a:cubicBezTo>
                      <a:lnTo>
                        <a:pt x="3715" y="5132"/>
                      </a:lnTo>
                      <a:cubicBezTo>
                        <a:pt x="3810" y="5108"/>
                        <a:pt x="3917" y="5060"/>
                        <a:pt x="4001" y="5013"/>
                      </a:cubicBezTo>
                      <a:lnTo>
                        <a:pt x="4453" y="5310"/>
                      </a:lnTo>
                      <a:cubicBezTo>
                        <a:pt x="4529" y="5361"/>
                        <a:pt x="4611" y="5386"/>
                        <a:pt x="4692" y="5386"/>
                      </a:cubicBezTo>
                      <a:cubicBezTo>
                        <a:pt x="4803" y="5386"/>
                        <a:pt x="4912" y="5340"/>
                        <a:pt x="5001" y="5251"/>
                      </a:cubicBezTo>
                      <a:lnTo>
                        <a:pt x="5251" y="5001"/>
                      </a:lnTo>
                      <a:cubicBezTo>
                        <a:pt x="5406" y="4858"/>
                        <a:pt x="5418" y="4620"/>
                        <a:pt x="5310" y="4453"/>
                      </a:cubicBezTo>
                      <a:lnTo>
                        <a:pt x="5013" y="4001"/>
                      </a:lnTo>
                      <a:cubicBezTo>
                        <a:pt x="5060" y="3917"/>
                        <a:pt x="5108" y="3822"/>
                        <a:pt x="5132" y="3727"/>
                      </a:cubicBezTo>
                      <a:lnTo>
                        <a:pt x="5668" y="3620"/>
                      </a:lnTo>
                      <a:cubicBezTo>
                        <a:pt x="5882" y="3572"/>
                        <a:pt x="6025" y="3393"/>
                        <a:pt x="6025" y="3191"/>
                      </a:cubicBezTo>
                      <a:lnTo>
                        <a:pt x="6025" y="2846"/>
                      </a:lnTo>
                      <a:cubicBezTo>
                        <a:pt x="6001" y="2631"/>
                        <a:pt x="5846" y="2453"/>
                        <a:pt x="5644" y="2417"/>
                      </a:cubicBezTo>
                      <a:lnTo>
                        <a:pt x="5108" y="2310"/>
                      </a:lnTo>
                      <a:cubicBezTo>
                        <a:pt x="5072" y="2215"/>
                        <a:pt x="5025" y="2120"/>
                        <a:pt x="4989" y="2024"/>
                      </a:cubicBezTo>
                      <a:lnTo>
                        <a:pt x="5287" y="1584"/>
                      </a:lnTo>
                      <a:cubicBezTo>
                        <a:pt x="5406" y="1405"/>
                        <a:pt x="5370" y="1179"/>
                        <a:pt x="5227" y="1024"/>
                      </a:cubicBezTo>
                      <a:lnTo>
                        <a:pt x="4965" y="774"/>
                      </a:lnTo>
                      <a:cubicBezTo>
                        <a:pt x="4882" y="691"/>
                        <a:pt x="4766" y="648"/>
                        <a:pt x="4651" y="648"/>
                      </a:cubicBezTo>
                      <a:cubicBezTo>
                        <a:pt x="4569" y="648"/>
                        <a:pt x="4487" y="670"/>
                        <a:pt x="4418" y="715"/>
                      </a:cubicBezTo>
                      <a:lnTo>
                        <a:pt x="3977" y="1012"/>
                      </a:lnTo>
                      <a:cubicBezTo>
                        <a:pt x="3882" y="965"/>
                        <a:pt x="3786" y="929"/>
                        <a:pt x="3691" y="893"/>
                      </a:cubicBezTo>
                      <a:lnTo>
                        <a:pt x="3584" y="357"/>
                      </a:lnTo>
                      <a:cubicBezTo>
                        <a:pt x="3536" y="155"/>
                        <a:pt x="3358" y="0"/>
                        <a:pt x="315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1" name="Google Shape;741;p58"/>
                <p:cNvSpPr/>
                <p:nvPr/>
              </p:nvSpPr>
              <p:spPr>
                <a:xfrm>
                  <a:off x="2738867" y="2986895"/>
                  <a:ext cx="65066" cy="650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049" extrusionOk="0">
                      <a:moveTo>
                        <a:pt x="1025" y="0"/>
                      </a:moveTo>
                      <a:cubicBezTo>
                        <a:pt x="453" y="0"/>
                        <a:pt x="1" y="453"/>
                        <a:pt x="1" y="1024"/>
                      </a:cubicBezTo>
                      <a:cubicBezTo>
                        <a:pt x="1" y="1584"/>
                        <a:pt x="453" y="2048"/>
                        <a:pt x="1025" y="2048"/>
                      </a:cubicBezTo>
                      <a:cubicBezTo>
                        <a:pt x="1251" y="2048"/>
                        <a:pt x="1465" y="1977"/>
                        <a:pt x="1644" y="1846"/>
                      </a:cubicBezTo>
                      <a:cubicBezTo>
                        <a:pt x="1727" y="1786"/>
                        <a:pt x="1739" y="1667"/>
                        <a:pt x="1680" y="1584"/>
                      </a:cubicBezTo>
                      <a:cubicBezTo>
                        <a:pt x="1646" y="1543"/>
                        <a:pt x="1593" y="1522"/>
                        <a:pt x="1540" y="1522"/>
                      </a:cubicBezTo>
                      <a:cubicBezTo>
                        <a:pt x="1500" y="1522"/>
                        <a:pt x="1461" y="1534"/>
                        <a:pt x="1430" y="1560"/>
                      </a:cubicBezTo>
                      <a:cubicBezTo>
                        <a:pt x="1311" y="1644"/>
                        <a:pt x="1168" y="1691"/>
                        <a:pt x="1025" y="1691"/>
                      </a:cubicBezTo>
                      <a:cubicBezTo>
                        <a:pt x="668" y="1691"/>
                        <a:pt x="370" y="1393"/>
                        <a:pt x="370" y="1036"/>
                      </a:cubicBezTo>
                      <a:cubicBezTo>
                        <a:pt x="382" y="655"/>
                        <a:pt x="680" y="370"/>
                        <a:pt x="1037" y="370"/>
                      </a:cubicBezTo>
                      <a:cubicBezTo>
                        <a:pt x="1394" y="370"/>
                        <a:pt x="1692" y="667"/>
                        <a:pt x="1692" y="1024"/>
                      </a:cubicBezTo>
                      <a:cubicBezTo>
                        <a:pt x="1692" y="1132"/>
                        <a:pt x="1775" y="1203"/>
                        <a:pt x="1870" y="1203"/>
                      </a:cubicBezTo>
                      <a:cubicBezTo>
                        <a:pt x="1965" y="1203"/>
                        <a:pt x="2049" y="1108"/>
                        <a:pt x="2049" y="1024"/>
                      </a:cubicBezTo>
                      <a:cubicBezTo>
                        <a:pt x="2049" y="453"/>
                        <a:pt x="1584" y="0"/>
                        <a:pt x="10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2" name="Google Shape;742;p58"/>
                <p:cNvSpPr/>
                <p:nvPr/>
              </p:nvSpPr>
              <p:spPr>
                <a:xfrm>
                  <a:off x="2604670" y="2851904"/>
                  <a:ext cx="70718" cy="711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7" h="2240" extrusionOk="0">
                      <a:moveTo>
                        <a:pt x="1107" y="382"/>
                      </a:moveTo>
                      <a:cubicBezTo>
                        <a:pt x="1512" y="382"/>
                        <a:pt x="1858" y="715"/>
                        <a:pt x="1858" y="1120"/>
                      </a:cubicBezTo>
                      <a:cubicBezTo>
                        <a:pt x="1858" y="1525"/>
                        <a:pt x="1512" y="1870"/>
                        <a:pt x="1107" y="1870"/>
                      </a:cubicBezTo>
                      <a:cubicBezTo>
                        <a:pt x="691" y="1870"/>
                        <a:pt x="369" y="1525"/>
                        <a:pt x="369" y="1120"/>
                      </a:cubicBezTo>
                      <a:cubicBezTo>
                        <a:pt x="369" y="703"/>
                        <a:pt x="703" y="382"/>
                        <a:pt x="1107" y="382"/>
                      </a:cubicBezTo>
                      <a:close/>
                      <a:moveTo>
                        <a:pt x="1107" y="1"/>
                      </a:moveTo>
                      <a:cubicBezTo>
                        <a:pt x="500" y="1"/>
                        <a:pt x="0" y="513"/>
                        <a:pt x="0" y="1120"/>
                      </a:cubicBezTo>
                      <a:cubicBezTo>
                        <a:pt x="0" y="1727"/>
                        <a:pt x="500" y="2239"/>
                        <a:pt x="1107" y="2239"/>
                      </a:cubicBezTo>
                      <a:cubicBezTo>
                        <a:pt x="1727" y="2239"/>
                        <a:pt x="2227" y="1727"/>
                        <a:pt x="2227" y="1120"/>
                      </a:cubicBezTo>
                      <a:cubicBezTo>
                        <a:pt x="2227" y="513"/>
                        <a:pt x="1727" y="1"/>
                        <a:pt x="110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743" name="Google Shape;743;p58"/>
          <p:cNvGrpSpPr/>
          <p:nvPr/>
        </p:nvGrpSpPr>
        <p:grpSpPr>
          <a:xfrm>
            <a:off x="4386440" y="2621799"/>
            <a:ext cx="371883" cy="365691"/>
            <a:chOff x="860940" y="2746477"/>
            <a:chExt cx="371883" cy="365691"/>
          </a:xfrm>
        </p:grpSpPr>
        <p:sp>
          <p:nvSpPr>
            <p:cNvPr id="744" name="Google Shape;744;p58"/>
            <p:cNvSpPr/>
            <p:nvPr/>
          </p:nvSpPr>
          <p:spPr>
            <a:xfrm>
              <a:off x="908191" y="3026302"/>
              <a:ext cx="30294" cy="28961"/>
            </a:xfrm>
            <a:custGeom>
              <a:avLst/>
              <a:gdLst/>
              <a:ahLst/>
              <a:cxnLst/>
              <a:rect l="l" t="t" r="r" b="b"/>
              <a:pathLst>
                <a:path w="954" h="912" extrusionOk="0">
                  <a:moveTo>
                    <a:pt x="763" y="1"/>
                  </a:moveTo>
                  <a:cubicBezTo>
                    <a:pt x="718" y="1"/>
                    <a:pt x="674" y="16"/>
                    <a:pt x="644" y="45"/>
                  </a:cubicBezTo>
                  <a:lnTo>
                    <a:pt x="60" y="629"/>
                  </a:lnTo>
                  <a:cubicBezTo>
                    <a:pt x="1" y="688"/>
                    <a:pt x="1" y="807"/>
                    <a:pt x="60" y="867"/>
                  </a:cubicBezTo>
                  <a:cubicBezTo>
                    <a:pt x="90" y="897"/>
                    <a:pt x="135" y="911"/>
                    <a:pt x="179" y="911"/>
                  </a:cubicBezTo>
                  <a:cubicBezTo>
                    <a:pt x="224" y="911"/>
                    <a:pt x="269" y="897"/>
                    <a:pt x="299" y="867"/>
                  </a:cubicBezTo>
                  <a:lnTo>
                    <a:pt x="882" y="283"/>
                  </a:lnTo>
                  <a:cubicBezTo>
                    <a:pt x="953" y="224"/>
                    <a:pt x="953" y="105"/>
                    <a:pt x="882" y="45"/>
                  </a:cubicBezTo>
                  <a:cubicBezTo>
                    <a:pt x="852" y="16"/>
                    <a:pt x="807" y="1"/>
                    <a:pt x="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8"/>
            <p:cNvSpPr/>
            <p:nvPr/>
          </p:nvSpPr>
          <p:spPr>
            <a:xfrm>
              <a:off x="943757" y="3061836"/>
              <a:ext cx="30263" cy="28961"/>
            </a:xfrm>
            <a:custGeom>
              <a:avLst/>
              <a:gdLst/>
              <a:ahLst/>
              <a:cxnLst/>
              <a:rect l="l" t="t" r="r" b="b"/>
              <a:pathLst>
                <a:path w="953" h="912" extrusionOk="0">
                  <a:moveTo>
                    <a:pt x="762" y="1"/>
                  </a:moveTo>
                  <a:cubicBezTo>
                    <a:pt x="717" y="1"/>
                    <a:pt x="673" y="16"/>
                    <a:pt x="643" y="46"/>
                  </a:cubicBezTo>
                  <a:lnTo>
                    <a:pt x="60" y="629"/>
                  </a:lnTo>
                  <a:cubicBezTo>
                    <a:pt x="0" y="688"/>
                    <a:pt x="0" y="807"/>
                    <a:pt x="60" y="867"/>
                  </a:cubicBezTo>
                  <a:cubicBezTo>
                    <a:pt x="89" y="897"/>
                    <a:pt x="134" y="912"/>
                    <a:pt x="179" y="912"/>
                  </a:cubicBezTo>
                  <a:cubicBezTo>
                    <a:pt x="223" y="912"/>
                    <a:pt x="268" y="897"/>
                    <a:pt x="298" y="867"/>
                  </a:cubicBezTo>
                  <a:lnTo>
                    <a:pt x="881" y="284"/>
                  </a:lnTo>
                  <a:cubicBezTo>
                    <a:pt x="953" y="224"/>
                    <a:pt x="953" y="105"/>
                    <a:pt x="881" y="46"/>
                  </a:cubicBezTo>
                  <a:cubicBezTo>
                    <a:pt x="851" y="16"/>
                    <a:pt x="807" y="1"/>
                    <a:pt x="7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8"/>
            <p:cNvSpPr/>
            <p:nvPr/>
          </p:nvSpPr>
          <p:spPr>
            <a:xfrm>
              <a:off x="926355" y="3044085"/>
              <a:ext cx="29881" cy="28579"/>
            </a:xfrm>
            <a:custGeom>
              <a:avLst/>
              <a:gdLst/>
              <a:ahLst/>
              <a:cxnLst/>
              <a:rect l="l" t="t" r="r" b="b"/>
              <a:pathLst>
                <a:path w="941" h="900" extrusionOk="0">
                  <a:moveTo>
                    <a:pt x="762" y="0"/>
                  </a:moveTo>
                  <a:cubicBezTo>
                    <a:pt x="718" y="0"/>
                    <a:pt x="673" y="15"/>
                    <a:pt x="643" y="45"/>
                  </a:cubicBezTo>
                  <a:lnTo>
                    <a:pt x="60" y="616"/>
                  </a:lnTo>
                  <a:cubicBezTo>
                    <a:pt x="0" y="676"/>
                    <a:pt x="0" y="795"/>
                    <a:pt x="60" y="855"/>
                  </a:cubicBezTo>
                  <a:cubicBezTo>
                    <a:pt x="90" y="884"/>
                    <a:pt x="134" y="899"/>
                    <a:pt x="179" y="899"/>
                  </a:cubicBezTo>
                  <a:cubicBezTo>
                    <a:pt x="224" y="899"/>
                    <a:pt x="268" y="884"/>
                    <a:pt x="298" y="855"/>
                  </a:cubicBezTo>
                  <a:lnTo>
                    <a:pt x="881" y="283"/>
                  </a:lnTo>
                  <a:cubicBezTo>
                    <a:pt x="941" y="224"/>
                    <a:pt x="941" y="116"/>
                    <a:pt x="881" y="45"/>
                  </a:cubicBezTo>
                  <a:cubicBezTo>
                    <a:pt x="852" y="15"/>
                    <a:pt x="807" y="0"/>
                    <a:pt x="7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8"/>
            <p:cNvSpPr/>
            <p:nvPr/>
          </p:nvSpPr>
          <p:spPr>
            <a:xfrm>
              <a:off x="860940" y="2746477"/>
              <a:ext cx="371883" cy="365691"/>
            </a:xfrm>
            <a:custGeom>
              <a:avLst/>
              <a:gdLst/>
              <a:ahLst/>
              <a:cxnLst/>
              <a:rect l="l" t="t" r="r" b="b"/>
              <a:pathLst>
                <a:path w="11711" h="11516" extrusionOk="0">
                  <a:moveTo>
                    <a:pt x="11312" y="344"/>
                  </a:moveTo>
                  <a:lnTo>
                    <a:pt x="10835" y="1987"/>
                  </a:lnTo>
                  <a:lnTo>
                    <a:pt x="9680" y="821"/>
                  </a:lnTo>
                  <a:lnTo>
                    <a:pt x="11312" y="344"/>
                  </a:lnTo>
                  <a:close/>
                  <a:moveTo>
                    <a:pt x="4882" y="3821"/>
                  </a:moveTo>
                  <a:lnTo>
                    <a:pt x="2822" y="5881"/>
                  </a:lnTo>
                  <a:lnTo>
                    <a:pt x="477" y="5690"/>
                  </a:lnTo>
                  <a:cubicBezTo>
                    <a:pt x="453" y="5690"/>
                    <a:pt x="429" y="5643"/>
                    <a:pt x="465" y="5631"/>
                  </a:cubicBezTo>
                  <a:cubicBezTo>
                    <a:pt x="1477" y="4619"/>
                    <a:pt x="2822" y="4000"/>
                    <a:pt x="4227" y="3881"/>
                  </a:cubicBezTo>
                  <a:lnTo>
                    <a:pt x="4882" y="3821"/>
                  </a:lnTo>
                  <a:close/>
                  <a:moveTo>
                    <a:pt x="2894" y="6297"/>
                  </a:moveTo>
                  <a:lnTo>
                    <a:pt x="3811" y="7226"/>
                  </a:lnTo>
                  <a:lnTo>
                    <a:pt x="3477" y="7571"/>
                  </a:lnTo>
                  <a:lnTo>
                    <a:pt x="2549" y="6643"/>
                  </a:lnTo>
                  <a:lnTo>
                    <a:pt x="2894" y="6297"/>
                  </a:lnTo>
                  <a:close/>
                  <a:moveTo>
                    <a:pt x="2727" y="7333"/>
                  </a:moveTo>
                  <a:lnTo>
                    <a:pt x="3203" y="7810"/>
                  </a:lnTo>
                  <a:lnTo>
                    <a:pt x="2799" y="8226"/>
                  </a:lnTo>
                  <a:cubicBezTo>
                    <a:pt x="2787" y="8238"/>
                    <a:pt x="2763" y="8262"/>
                    <a:pt x="2739" y="8298"/>
                  </a:cubicBezTo>
                  <a:lnTo>
                    <a:pt x="2310" y="7869"/>
                  </a:lnTo>
                  <a:cubicBezTo>
                    <a:pt x="2287" y="7833"/>
                    <a:pt x="2287" y="7774"/>
                    <a:pt x="2310" y="7750"/>
                  </a:cubicBezTo>
                  <a:lnTo>
                    <a:pt x="2727" y="7333"/>
                  </a:lnTo>
                  <a:close/>
                  <a:moveTo>
                    <a:pt x="9311" y="916"/>
                  </a:moveTo>
                  <a:lnTo>
                    <a:pt x="10740" y="2345"/>
                  </a:lnTo>
                  <a:lnTo>
                    <a:pt x="10299" y="3821"/>
                  </a:lnTo>
                  <a:lnTo>
                    <a:pt x="5597" y="8524"/>
                  </a:lnTo>
                  <a:lnTo>
                    <a:pt x="4680" y="7595"/>
                  </a:lnTo>
                  <a:lnTo>
                    <a:pt x="6823" y="5452"/>
                  </a:lnTo>
                  <a:cubicBezTo>
                    <a:pt x="6966" y="5309"/>
                    <a:pt x="7001" y="5035"/>
                    <a:pt x="6811" y="4833"/>
                  </a:cubicBezTo>
                  <a:cubicBezTo>
                    <a:pt x="6728" y="4750"/>
                    <a:pt x="6617" y="4708"/>
                    <a:pt x="6506" y="4708"/>
                  </a:cubicBezTo>
                  <a:cubicBezTo>
                    <a:pt x="6394" y="4708"/>
                    <a:pt x="6281" y="4750"/>
                    <a:pt x="6192" y="4833"/>
                  </a:cubicBezTo>
                  <a:lnTo>
                    <a:pt x="4049" y="6976"/>
                  </a:lnTo>
                  <a:lnTo>
                    <a:pt x="3132" y="6047"/>
                  </a:lnTo>
                  <a:lnTo>
                    <a:pt x="7835" y="1344"/>
                  </a:lnTo>
                  <a:lnTo>
                    <a:pt x="9311" y="916"/>
                  </a:lnTo>
                  <a:close/>
                  <a:moveTo>
                    <a:pt x="6495" y="5047"/>
                  </a:moveTo>
                  <a:cubicBezTo>
                    <a:pt x="6522" y="5047"/>
                    <a:pt x="6549" y="5059"/>
                    <a:pt x="6573" y="5083"/>
                  </a:cubicBezTo>
                  <a:cubicBezTo>
                    <a:pt x="6609" y="5131"/>
                    <a:pt x="6609" y="5178"/>
                    <a:pt x="6573" y="5226"/>
                  </a:cubicBezTo>
                  <a:lnTo>
                    <a:pt x="4311" y="7488"/>
                  </a:lnTo>
                  <a:lnTo>
                    <a:pt x="3203" y="8595"/>
                  </a:lnTo>
                  <a:cubicBezTo>
                    <a:pt x="3180" y="8619"/>
                    <a:pt x="3153" y="8631"/>
                    <a:pt x="3127" y="8631"/>
                  </a:cubicBezTo>
                  <a:cubicBezTo>
                    <a:pt x="3102" y="8631"/>
                    <a:pt x="3078" y="8619"/>
                    <a:pt x="3060" y="8595"/>
                  </a:cubicBezTo>
                  <a:cubicBezTo>
                    <a:pt x="3013" y="8548"/>
                    <a:pt x="3013" y="8488"/>
                    <a:pt x="3060" y="8441"/>
                  </a:cubicBezTo>
                  <a:lnTo>
                    <a:pt x="6418" y="5083"/>
                  </a:lnTo>
                  <a:cubicBezTo>
                    <a:pt x="6442" y="5059"/>
                    <a:pt x="6469" y="5047"/>
                    <a:pt x="6495" y="5047"/>
                  </a:cubicBezTo>
                  <a:close/>
                  <a:moveTo>
                    <a:pt x="4430" y="7857"/>
                  </a:moveTo>
                  <a:lnTo>
                    <a:pt x="5346" y="8786"/>
                  </a:lnTo>
                  <a:lnTo>
                    <a:pt x="5001" y="9119"/>
                  </a:lnTo>
                  <a:lnTo>
                    <a:pt x="4989" y="9119"/>
                  </a:lnTo>
                  <a:lnTo>
                    <a:pt x="4084" y="8202"/>
                  </a:lnTo>
                  <a:lnTo>
                    <a:pt x="4430" y="7857"/>
                  </a:lnTo>
                  <a:close/>
                  <a:moveTo>
                    <a:pt x="3846" y="8429"/>
                  </a:moveTo>
                  <a:lnTo>
                    <a:pt x="4323" y="8905"/>
                  </a:lnTo>
                  <a:lnTo>
                    <a:pt x="3906" y="9322"/>
                  </a:lnTo>
                  <a:cubicBezTo>
                    <a:pt x="3894" y="9334"/>
                    <a:pt x="3858" y="9357"/>
                    <a:pt x="3846" y="9357"/>
                  </a:cubicBezTo>
                  <a:cubicBezTo>
                    <a:pt x="3834" y="9357"/>
                    <a:pt x="3811" y="9357"/>
                    <a:pt x="3787" y="9322"/>
                  </a:cubicBezTo>
                  <a:lnTo>
                    <a:pt x="3358" y="8905"/>
                  </a:lnTo>
                  <a:cubicBezTo>
                    <a:pt x="3382" y="8893"/>
                    <a:pt x="3394" y="8881"/>
                    <a:pt x="3430" y="8845"/>
                  </a:cubicBezTo>
                  <a:lnTo>
                    <a:pt x="3846" y="8429"/>
                  </a:lnTo>
                  <a:close/>
                  <a:moveTo>
                    <a:pt x="11322" y="1"/>
                  </a:moveTo>
                  <a:cubicBezTo>
                    <a:pt x="11295" y="1"/>
                    <a:pt x="11267" y="4"/>
                    <a:pt x="11240" y="11"/>
                  </a:cubicBezTo>
                  <a:cubicBezTo>
                    <a:pt x="10514" y="213"/>
                    <a:pt x="8394" y="844"/>
                    <a:pt x="7704" y="1035"/>
                  </a:cubicBezTo>
                  <a:cubicBezTo>
                    <a:pt x="7668" y="1047"/>
                    <a:pt x="7656" y="1059"/>
                    <a:pt x="7621" y="1083"/>
                  </a:cubicBezTo>
                  <a:lnTo>
                    <a:pt x="5263" y="3440"/>
                  </a:lnTo>
                  <a:lnTo>
                    <a:pt x="4203" y="3535"/>
                  </a:lnTo>
                  <a:cubicBezTo>
                    <a:pt x="2703" y="3654"/>
                    <a:pt x="1286" y="4321"/>
                    <a:pt x="227" y="5381"/>
                  </a:cubicBezTo>
                  <a:cubicBezTo>
                    <a:pt x="1" y="5595"/>
                    <a:pt x="143" y="5988"/>
                    <a:pt x="465" y="6024"/>
                  </a:cubicBezTo>
                  <a:lnTo>
                    <a:pt x="2525" y="6190"/>
                  </a:lnTo>
                  <a:lnTo>
                    <a:pt x="2310" y="6405"/>
                  </a:lnTo>
                  <a:cubicBezTo>
                    <a:pt x="2179" y="6536"/>
                    <a:pt x="2179" y="6750"/>
                    <a:pt x="2310" y="6881"/>
                  </a:cubicBezTo>
                  <a:lnTo>
                    <a:pt x="2525" y="7083"/>
                  </a:lnTo>
                  <a:lnTo>
                    <a:pt x="2108" y="7500"/>
                  </a:lnTo>
                  <a:cubicBezTo>
                    <a:pt x="1941" y="7667"/>
                    <a:pt x="1941" y="7941"/>
                    <a:pt x="2108" y="8095"/>
                  </a:cubicBezTo>
                  <a:lnTo>
                    <a:pt x="3561" y="9560"/>
                  </a:lnTo>
                  <a:cubicBezTo>
                    <a:pt x="3644" y="9643"/>
                    <a:pt x="3751" y="9685"/>
                    <a:pt x="3858" y="9685"/>
                  </a:cubicBezTo>
                  <a:cubicBezTo>
                    <a:pt x="3965" y="9685"/>
                    <a:pt x="4073" y="9643"/>
                    <a:pt x="4156" y="9560"/>
                  </a:cubicBezTo>
                  <a:lnTo>
                    <a:pt x="4573" y="9143"/>
                  </a:lnTo>
                  <a:lnTo>
                    <a:pt x="4763" y="9334"/>
                  </a:lnTo>
                  <a:cubicBezTo>
                    <a:pt x="4835" y="9399"/>
                    <a:pt x="4924" y="9432"/>
                    <a:pt x="5015" y="9432"/>
                  </a:cubicBezTo>
                  <a:cubicBezTo>
                    <a:pt x="5105" y="9432"/>
                    <a:pt x="5198" y="9399"/>
                    <a:pt x="5275" y="9334"/>
                  </a:cubicBezTo>
                  <a:lnTo>
                    <a:pt x="5477" y="9131"/>
                  </a:lnTo>
                  <a:lnTo>
                    <a:pt x="5656" y="11179"/>
                  </a:lnTo>
                  <a:cubicBezTo>
                    <a:pt x="5680" y="11334"/>
                    <a:pt x="5763" y="11453"/>
                    <a:pt x="5894" y="11500"/>
                  </a:cubicBezTo>
                  <a:cubicBezTo>
                    <a:pt x="5935" y="11511"/>
                    <a:pt x="5975" y="11516"/>
                    <a:pt x="6015" y="11516"/>
                  </a:cubicBezTo>
                  <a:cubicBezTo>
                    <a:pt x="6115" y="11516"/>
                    <a:pt x="6210" y="11482"/>
                    <a:pt x="6287" y="11405"/>
                  </a:cubicBezTo>
                  <a:cubicBezTo>
                    <a:pt x="6942" y="10750"/>
                    <a:pt x="7430" y="9977"/>
                    <a:pt x="7763" y="9119"/>
                  </a:cubicBezTo>
                  <a:cubicBezTo>
                    <a:pt x="7787" y="9024"/>
                    <a:pt x="7740" y="8941"/>
                    <a:pt x="7656" y="8893"/>
                  </a:cubicBezTo>
                  <a:cubicBezTo>
                    <a:pt x="7635" y="8885"/>
                    <a:pt x="7614" y="8881"/>
                    <a:pt x="7594" y="8881"/>
                  </a:cubicBezTo>
                  <a:cubicBezTo>
                    <a:pt x="7525" y="8881"/>
                    <a:pt x="7467" y="8926"/>
                    <a:pt x="7430" y="9000"/>
                  </a:cubicBezTo>
                  <a:cubicBezTo>
                    <a:pt x="7132" y="9810"/>
                    <a:pt x="6656" y="10560"/>
                    <a:pt x="6037" y="11167"/>
                  </a:cubicBezTo>
                  <a:cubicBezTo>
                    <a:pt x="6027" y="11172"/>
                    <a:pt x="6015" y="11175"/>
                    <a:pt x="6005" y="11175"/>
                  </a:cubicBezTo>
                  <a:cubicBezTo>
                    <a:pt x="5990" y="11175"/>
                    <a:pt x="5978" y="11169"/>
                    <a:pt x="5978" y="11155"/>
                  </a:cubicBezTo>
                  <a:lnTo>
                    <a:pt x="5763" y="8822"/>
                  </a:lnTo>
                  <a:lnTo>
                    <a:pt x="7835" y="6750"/>
                  </a:lnTo>
                  <a:lnTo>
                    <a:pt x="7835" y="6750"/>
                  </a:lnTo>
                  <a:cubicBezTo>
                    <a:pt x="7763" y="7583"/>
                    <a:pt x="7740" y="7810"/>
                    <a:pt x="7656" y="8238"/>
                  </a:cubicBezTo>
                  <a:cubicBezTo>
                    <a:pt x="7644" y="8322"/>
                    <a:pt x="7680" y="8417"/>
                    <a:pt x="7787" y="8441"/>
                  </a:cubicBezTo>
                  <a:cubicBezTo>
                    <a:pt x="7803" y="8445"/>
                    <a:pt x="7819" y="8447"/>
                    <a:pt x="7834" y="8447"/>
                  </a:cubicBezTo>
                  <a:cubicBezTo>
                    <a:pt x="7909" y="8447"/>
                    <a:pt x="7972" y="8399"/>
                    <a:pt x="8002" y="8310"/>
                  </a:cubicBezTo>
                  <a:cubicBezTo>
                    <a:pt x="8121" y="7786"/>
                    <a:pt x="8121" y="7548"/>
                    <a:pt x="8216" y="6393"/>
                  </a:cubicBezTo>
                  <a:lnTo>
                    <a:pt x="10585" y="4023"/>
                  </a:lnTo>
                  <a:cubicBezTo>
                    <a:pt x="10597" y="4011"/>
                    <a:pt x="10621" y="3976"/>
                    <a:pt x="10633" y="3952"/>
                  </a:cubicBezTo>
                  <a:lnTo>
                    <a:pt x="11109" y="2345"/>
                  </a:lnTo>
                  <a:lnTo>
                    <a:pt x="11669" y="404"/>
                  </a:lnTo>
                  <a:cubicBezTo>
                    <a:pt x="11711" y="193"/>
                    <a:pt x="11529" y="1"/>
                    <a:pt x="113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8"/>
            <p:cNvSpPr/>
            <p:nvPr/>
          </p:nvSpPr>
          <p:spPr>
            <a:xfrm>
              <a:off x="1070396" y="2832057"/>
              <a:ext cx="90406" cy="69035"/>
            </a:xfrm>
            <a:custGeom>
              <a:avLst/>
              <a:gdLst/>
              <a:ahLst/>
              <a:cxnLst/>
              <a:rect l="l" t="t" r="r" b="b"/>
              <a:pathLst>
                <a:path w="2847" h="2174" extrusionOk="0">
                  <a:moveTo>
                    <a:pt x="1730" y="0"/>
                  </a:moveTo>
                  <a:cubicBezTo>
                    <a:pt x="1668" y="0"/>
                    <a:pt x="1610" y="44"/>
                    <a:pt x="1584" y="114"/>
                  </a:cubicBezTo>
                  <a:cubicBezTo>
                    <a:pt x="1537" y="197"/>
                    <a:pt x="1584" y="293"/>
                    <a:pt x="1668" y="328"/>
                  </a:cubicBezTo>
                  <a:cubicBezTo>
                    <a:pt x="2179" y="554"/>
                    <a:pt x="2299" y="1221"/>
                    <a:pt x="1906" y="1614"/>
                  </a:cubicBezTo>
                  <a:cubicBezTo>
                    <a:pt x="1751" y="1769"/>
                    <a:pt x="1551" y="1846"/>
                    <a:pt x="1350" y="1846"/>
                  </a:cubicBezTo>
                  <a:cubicBezTo>
                    <a:pt x="1150" y="1846"/>
                    <a:pt x="947" y="1769"/>
                    <a:pt x="786" y="1614"/>
                  </a:cubicBezTo>
                  <a:cubicBezTo>
                    <a:pt x="405" y="1221"/>
                    <a:pt x="525" y="566"/>
                    <a:pt x="1025" y="328"/>
                  </a:cubicBezTo>
                  <a:cubicBezTo>
                    <a:pt x="1120" y="293"/>
                    <a:pt x="1144" y="197"/>
                    <a:pt x="1120" y="114"/>
                  </a:cubicBezTo>
                  <a:cubicBezTo>
                    <a:pt x="1083" y="41"/>
                    <a:pt x="1019" y="10"/>
                    <a:pt x="954" y="10"/>
                  </a:cubicBezTo>
                  <a:cubicBezTo>
                    <a:pt x="934" y="10"/>
                    <a:pt x="913" y="13"/>
                    <a:pt x="894" y="19"/>
                  </a:cubicBezTo>
                  <a:cubicBezTo>
                    <a:pt x="179" y="352"/>
                    <a:pt x="1" y="1281"/>
                    <a:pt x="572" y="1852"/>
                  </a:cubicBezTo>
                  <a:cubicBezTo>
                    <a:pt x="786" y="2078"/>
                    <a:pt x="1072" y="2174"/>
                    <a:pt x="1370" y="2174"/>
                  </a:cubicBezTo>
                  <a:cubicBezTo>
                    <a:pt x="2334" y="2162"/>
                    <a:pt x="2846" y="947"/>
                    <a:pt x="2132" y="245"/>
                  </a:cubicBezTo>
                  <a:cubicBezTo>
                    <a:pt x="2037" y="150"/>
                    <a:pt x="1918" y="66"/>
                    <a:pt x="1798" y="19"/>
                  </a:cubicBezTo>
                  <a:cubicBezTo>
                    <a:pt x="1776" y="6"/>
                    <a:pt x="1753" y="0"/>
                    <a:pt x="17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9" name="Google Shape;749;p58"/>
          <p:cNvGrpSpPr/>
          <p:nvPr/>
        </p:nvGrpSpPr>
        <p:grpSpPr>
          <a:xfrm>
            <a:off x="7542118" y="2680625"/>
            <a:ext cx="355053" cy="248038"/>
            <a:chOff x="6849393" y="3733994"/>
            <a:chExt cx="355053" cy="248038"/>
          </a:xfrm>
        </p:grpSpPr>
        <p:sp>
          <p:nvSpPr>
            <p:cNvPr id="750" name="Google Shape;750;p58"/>
            <p:cNvSpPr/>
            <p:nvPr/>
          </p:nvSpPr>
          <p:spPr>
            <a:xfrm>
              <a:off x="6849393" y="3733994"/>
              <a:ext cx="355053" cy="248038"/>
            </a:xfrm>
            <a:custGeom>
              <a:avLst/>
              <a:gdLst/>
              <a:ahLst/>
              <a:cxnLst/>
              <a:rect l="l" t="t" r="r" b="b"/>
              <a:pathLst>
                <a:path w="11181" h="7811" extrusionOk="0">
                  <a:moveTo>
                    <a:pt x="10800" y="357"/>
                  </a:moveTo>
                  <a:cubicBezTo>
                    <a:pt x="10800" y="357"/>
                    <a:pt x="10823" y="357"/>
                    <a:pt x="10823" y="369"/>
                  </a:cubicBezTo>
                  <a:lnTo>
                    <a:pt x="10823" y="5227"/>
                  </a:lnTo>
                  <a:lnTo>
                    <a:pt x="346" y="5239"/>
                  </a:lnTo>
                  <a:cubicBezTo>
                    <a:pt x="346" y="5239"/>
                    <a:pt x="334" y="5239"/>
                    <a:pt x="334" y="5227"/>
                  </a:cubicBezTo>
                  <a:lnTo>
                    <a:pt x="334" y="369"/>
                  </a:lnTo>
                  <a:cubicBezTo>
                    <a:pt x="334" y="369"/>
                    <a:pt x="334" y="357"/>
                    <a:pt x="346" y="357"/>
                  </a:cubicBezTo>
                  <a:close/>
                  <a:moveTo>
                    <a:pt x="10835" y="5572"/>
                  </a:moveTo>
                  <a:lnTo>
                    <a:pt x="10823" y="5977"/>
                  </a:lnTo>
                  <a:lnTo>
                    <a:pt x="10252" y="5977"/>
                  </a:lnTo>
                  <a:cubicBezTo>
                    <a:pt x="10169" y="5977"/>
                    <a:pt x="10073" y="6060"/>
                    <a:pt x="10073" y="6156"/>
                  </a:cubicBezTo>
                  <a:cubicBezTo>
                    <a:pt x="10073" y="6263"/>
                    <a:pt x="10157" y="6334"/>
                    <a:pt x="10252" y="6334"/>
                  </a:cubicBezTo>
                  <a:lnTo>
                    <a:pt x="10823" y="6334"/>
                  </a:lnTo>
                  <a:lnTo>
                    <a:pt x="10823" y="6739"/>
                  </a:lnTo>
                  <a:lnTo>
                    <a:pt x="8014" y="6739"/>
                  </a:lnTo>
                  <a:cubicBezTo>
                    <a:pt x="7918" y="6739"/>
                    <a:pt x="7823" y="6811"/>
                    <a:pt x="7823" y="6918"/>
                  </a:cubicBezTo>
                  <a:cubicBezTo>
                    <a:pt x="7823" y="7013"/>
                    <a:pt x="7906" y="7096"/>
                    <a:pt x="8014" y="7096"/>
                  </a:cubicBezTo>
                  <a:lnTo>
                    <a:pt x="10823" y="7096"/>
                  </a:lnTo>
                  <a:lnTo>
                    <a:pt x="10823" y="7489"/>
                  </a:lnTo>
                  <a:cubicBezTo>
                    <a:pt x="10823" y="7489"/>
                    <a:pt x="10823" y="7501"/>
                    <a:pt x="10812" y="7501"/>
                  </a:cubicBezTo>
                  <a:lnTo>
                    <a:pt x="358" y="7501"/>
                  </a:lnTo>
                  <a:cubicBezTo>
                    <a:pt x="358" y="7501"/>
                    <a:pt x="346" y="7501"/>
                    <a:pt x="346" y="7489"/>
                  </a:cubicBezTo>
                  <a:lnTo>
                    <a:pt x="346" y="7096"/>
                  </a:lnTo>
                  <a:lnTo>
                    <a:pt x="7263" y="7096"/>
                  </a:lnTo>
                  <a:cubicBezTo>
                    <a:pt x="7359" y="7096"/>
                    <a:pt x="7442" y="7025"/>
                    <a:pt x="7442" y="6918"/>
                  </a:cubicBezTo>
                  <a:cubicBezTo>
                    <a:pt x="7442" y="6834"/>
                    <a:pt x="7371" y="6739"/>
                    <a:pt x="7263" y="6739"/>
                  </a:cubicBezTo>
                  <a:lnTo>
                    <a:pt x="346" y="6739"/>
                  </a:lnTo>
                  <a:lnTo>
                    <a:pt x="346" y="6334"/>
                  </a:lnTo>
                  <a:lnTo>
                    <a:pt x="9514" y="6334"/>
                  </a:lnTo>
                  <a:cubicBezTo>
                    <a:pt x="9597" y="6334"/>
                    <a:pt x="9692" y="6263"/>
                    <a:pt x="9692" y="6156"/>
                  </a:cubicBezTo>
                  <a:cubicBezTo>
                    <a:pt x="9692" y="6072"/>
                    <a:pt x="9621" y="5977"/>
                    <a:pt x="9514" y="5977"/>
                  </a:cubicBezTo>
                  <a:lnTo>
                    <a:pt x="346" y="5977"/>
                  </a:lnTo>
                  <a:lnTo>
                    <a:pt x="346" y="5572"/>
                  </a:lnTo>
                  <a:close/>
                  <a:moveTo>
                    <a:pt x="358" y="0"/>
                  </a:moveTo>
                  <a:cubicBezTo>
                    <a:pt x="167" y="0"/>
                    <a:pt x="1" y="167"/>
                    <a:pt x="1" y="357"/>
                  </a:cubicBezTo>
                  <a:lnTo>
                    <a:pt x="1" y="7453"/>
                  </a:lnTo>
                  <a:cubicBezTo>
                    <a:pt x="1" y="7644"/>
                    <a:pt x="167" y="7811"/>
                    <a:pt x="358" y="7811"/>
                  </a:cubicBezTo>
                  <a:lnTo>
                    <a:pt x="10823" y="7811"/>
                  </a:lnTo>
                  <a:cubicBezTo>
                    <a:pt x="11014" y="7811"/>
                    <a:pt x="11181" y="7644"/>
                    <a:pt x="11181" y="7453"/>
                  </a:cubicBezTo>
                  <a:lnTo>
                    <a:pt x="11181" y="357"/>
                  </a:lnTo>
                  <a:cubicBezTo>
                    <a:pt x="11181" y="167"/>
                    <a:pt x="11014" y="0"/>
                    <a:pt x="108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8"/>
            <p:cNvSpPr/>
            <p:nvPr/>
          </p:nvSpPr>
          <p:spPr>
            <a:xfrm>
              <a:off x="7080411" y="3758192"/>
              <a:ext cx="100219" cy="129687"/>
            </a:xfrm>
            <a:custGeom>
              <a:avLst/>
              <a:gdLst/>
              <a:ahLst/>
              <a:cxnLst/>
              <a:rect l="l" t="t" r="r" b="b"/>
              <a:pathLst>
                <a:path w="3156" h="4084" extrusionOk="0">
                  <a:moveTo>
                    <a:pt x="179" y="0"/>
                  </a:moveTo>
                  <a:cubicBezTo>
                    <a:pt x="96" y="0"/>
                    <a:pt x="0" y="72"/>
                    <a:pt x="0" y="179"/>
                  </a:cubicBezTo>
                  <a:cubicBezTo>
                    <a:pt x="0" y="274"/>
                    <a:pt x="84" y="357"/>
                    <a:pt x="179" y="357"/>
                  </a:cubicBezTo>
                  <a:lnTo>
                    <a:pt x="2072" y="357"/>
                  </a:lnTo>
                  <a:cubicBezTo>
                    <a:pt x="2144" y="726"/>
                    <a:pt x="2429" y="1012"/>
                    <a:pt x="2798" y="1084"/>
                  </a:cubicBezTo>
                  <a:lnTo>
                    <a:pt x="2798" y="3001"/>
                  </a:lnTo>
                  <a:cubicBezTo>
                    <a:pt x="2429" y="3072"/>
                    <a:pt x="2144" y="3358"/>
                    <a:pt x="2072" y="3727"/>
                  </a:cubicBezTo>
                  <a:lnTo>
                    <a:pt x="179" y="3727"/>
                  </a:lnTo>
                  <a:cubicBezTo>
                    <a:pt x="96" y="3727"/>
                    <a:pt x="0" y="3810"/>
                    <a:pt x="0" y="3905"/>
                  </a:cubicBezTo>
                  <a:cubicBezTo>
                    <a:pt x="0" y="4013"/>
                    <a:pt x="84" y="4084"/>
                    <a:pt x="179" y="4084"/>
                  </a:cubicBezTo>
                  <a:lnTo>
                    <a:pt x="2239" y="4084"/>
                  </a:lnTo>
                  <a:cubicBezTo>
                    <a:pt x="2322" y="4084"/>
                    <a:pt x="2417" y="4013"/>
                    <a:pt x="2417" y="3905"/>
                  </a:cubicBezTo>
                  <a:cubicBezTo>
                    <a:pt x="2417" y="3596"/>
                    <a:pt x="2667" y="3346"/>
                    <a:pt x="2977" y="3346"/>
                  </a:cubicBezTo>
                  <a:cubicBezTo>
                    <a:pt x="3072" y="3346"/>
                    <a:pt x="3156" y="3274"/>
                    <a:pt x="3156" y="3167"/>
                  </a:cubicBezTo>
                  <a:lnTo>
                    <a:pt x="3156" y="917"/>
                  </a:lnTo>
                  <a:cubicBezTo>
                    <a:pt x="3156" y="810"/>
                    <a:pt x="3072" y="738"/>
                    <a:pt x="2977" y="738"/>
                  </a:cubicBezTo>
                  <a:cubicBezTo>
                    <a:pt x="2667" y="738"/>
                    <a:pt x="2417" y="488"/>
                    <a:pt x="2417" y="179"/>
                  </a:cubicBezTo>
                  <a:cubicBezTo>
                    <a:pt x="2417" y="83"/>
                    <a:pt x="2346" y="0"/>
                    <a:pt x="22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8"/>
            <p:cNvSpPr/>
            <p:nvPr/>
          </p:nvSpPr>
          <p:spPr>
            <a:xfrm>
              <a:off x="6873209" y="3757811"/>
              <a:ext cx="100219" cy="130068"/>
            </a:xfrm>
            <a:custGeom>
              <a:avLst/>
              <a:gdLst/>
              <a:ahLst/>
              <a:cxnLst/>
              <a:rect l="l" t="t" r="r" b="b"/>
              <a:pathLst>
                <a:path w="3156" h="4096" extrusionOk="0">
                  <a:moveTo>
                    <a:pt x="918" y="0"/>
                  </a:moveTo>
                  <a:cubicBezTo>
                    <a:pt x="834" y="0"/>
                    <a:pt x="739" y="84"/>
                    <a:pt x="739" y="191"/>
                  </a:cubicBezTo>
                  <a:cubicBezTo>
                    <a:pt x="739" y="500"/>
                    <a:pt x="489" y="750"/>
                    <a:pt x="179" y="750"/>
                  </a:cubicBezTo>
                  <a:cubicBezTo>
                    <a:pt x="84" y="750"/>
                    <a:pt x="1" y="822"/>
                    <a:pt x="1" y="929"/>
                  </a:cubicBezTo>
                  <a:lnTo>
                    <a:pt x="1" y="3179"/>
                  </a:lnTo>
                  <a:cubicBezTo>
                    <a:pt x="1" y="3263"/>
                    <a:pt x="72" y="3358"/>
                    <a:pt x="179" y="3358"/>
                  </a:cubicBezTo>
                  <a:cubicBezTo>
                    <a:pt x="489" y="3358"/>
                    <a:pt x="739" y="3608"/>
                    <a:pt x="739" y="3917"/>
                  </a:cubicBezTo>
                  <a:cubicBezTo>
                    <a:pt x="739" y="4013"/>
                    <a:pt x="810" y="4096"/>
                    <a:pt x="918" y="4096"/>
                  </a:cubicBezTo>
                  <a:lnTo>
                    <a:pt x="2977" y="4096"/>
                  </a:lnTo>
                  <a:cubicBezTo>
                    <a:pt x="3061" y="4096"/>
                    <a:pt x="3156" y="4025"/>
                    <a:pt x="3156" y="3917"/>
                  </a:cubicBezTo>
                  <a:cubicBezTo>
                    <a:pt x="3132" y="3822"/>
                    <a:pt x="3061" y="3739"/>
                    <a:pt x="2977" y="3739"/>
                  </a:cubicBezTo>
                  <a:lnTo>
                    <a:pt x="1084" y="3739"/>
                  </a:lnTo>
                  <a:cubicBezTo>
                    <a:pt x="1013" y="3370"/>
                    <a:pt x="727" y="3084"/>
                    <a:pt x="346" y="3013"/>
                  </a:cubicBezTo>
                  <a:lnTo>
                    <a:pt x="346" y="1096"/>
                  </a:lnTo>
                  <a:cubicBezTo>
                    <a:pt x="727" y="1024"/>
                    <a:pt x="1013" y="738"/>
                    <a:pt x="1084" y="369"/>
                  </a:cubicBezTo>
                  <a:lnTo>
                    <a:pt x="2977" y="369"/>
                  </a:lnTo>
                  <a:cubicBezTo>
                    <a:pt x="3061" y="369"/>
                    <a:pt x="3156" y="286"/>
                    <a:pt x="3156" y="191"/>
                  </a:cubicBezTo>
                  <a:cubicBezTo>
                    <a:pt x="3156" y="95"/>
                    <a:pt x="3073" y="0"/>
                    <a:pt x="29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8"/>
            <p:cNvSpPr/>
            <p:nvPr/>
          </p:nvSpPr>
          <p:spPr>
            <a:xfrm>
              <a:off x="6962060" y="3758192"/>
              <a:ext cx="129338" cy="129338"/>
            </a:xfrm>
            <a:custGeom>
              <a:avLst/>
              <a:gdLst/>
              <a:ahLst/>
              <a:cxnLst/>
              <a:rect l="l" t="t" r="r" b="b"/>
              <a:pathLst>
                <a:path w="4073" h="4073" extrusionOk="0">
                  <a:moveTo>
                    <a:pt x="2037" y="334"/>
                  </a:moveTo>
                  <a:cubicBezTo>
                    <a:pt x="2977" y="334"/>
                    <a:pt x="3727" y="1096"/>
                    <a:pt x="3727" y="2036"/>
                  </a:cubicBezTo>
                  <a:cubicBezTo>
                    <a:pt x="3727" y="2977"/>
                    <a:pt x="2977" y="3727"/>
                    <a:pt x="2037" y="3727"/>
                  </a:cubicBezTo>
                  <a:cubicBezTo>
                    <a:pt x="1096" y="3727"/>
                    <a:pt x="334" y="2977"/>
                    <a:pt x="334" y="2036"/>
                  </a:cubicBezTo>
                  <a:cubicBezTo>
                    <a:pt x="334" y="1096"/>
                    <a:pt x="1096" y="334"/>
                    <a:pt x="2037" y="334"/>
                  </a:cubicBezTo>
                  <a:close/>
                  <a:moveTo>
                    <a:pt x="2037" y="0"/>
                  </a:moveTo>
                  <a:cubicBezTo>
                    <a:pt x="906" y="0"/>
                    <a:pt x="1" y="917"/>
                    <a:pt x="1" y="2036"/>
                  </a:cubicBezTo>
                  <a:cubicBezTo>
                    <a:pt x="1" y="3155"/>
                    <a:pt x="918" y="4072"/>
                    <a:pt x="2037" y="4072"/>
                  </a:cubicBezTo>
                  <a:cubicBezTo>
                    <a:pt x="3156" y="4072"/>
                    <a:pt x="4073" y="3155"/>
                    <a:pt x="4073" y="2036"/>
                  </a:cubicBezTo>
                  <a:cubicBezTo>
                    <a:pt x="4073" y="905"/>
                    <a:pt x="3168" y="0"/>
                    <a:pt x="2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8"/>
            <p:cNvSpPr/>
            <p:nvPr/>
          </p:nvSpPr>
          <p:spPr>
            <a:xfrm>
              <a:off x="6997244" y="3781627"/>
              <a:ext cx="59382" cy="82436"/>
            </a:xfrm>
            <a:custGeom>
              <a:avLst/>
              <a:gdLst/>
              <a:ahLst/>
              <a:cxnLst/>
              <a:rect l="l" t="t" r="r" b="b"/>
              <a:pathLst>
                <a:path w="1870" h="2596" extrusionOk="0">
                  <a:moveTo>
                    <a:pt x="750" y="536"/>
                  </a:moveTo>
                  <a:lnTo>
                    <a:pt x="750" y="1060"/>
                  </a:lnTo>
                  <a:cubicBezTo>
                    <a:pt x="452" y="965"/>
                    <a:pt x="345" y="881"/>
                    <a:pt x="345" y="762"/>
                  </a:cubicBezTo>
                  <a:cubicBezTo>
                    <a:pt x="345" y="691"/>
                    <a:pt x="500" y="584"/>
                    <a:pt x="750" y="536"/>
                  </a:cubicBezTo>
                  <a:close/>
                  <a:moveTo>
                    <a:pt x="1107" y="1524"/>
                  </a:moveTo>
                  <a:cubicBezTo>
                    <a:pt x="1405" y="1608"/>
                    <a:pt x="1512" y="1703"/>
                    <a:pt x="1512" y="1822"/>
                  </a:cubicBezTo>
                  <a:cubicBezTo>
                    <a:pt x="1512" y="1893"/>
                    <a:pt x="1357" y="2001"/>
                    <a:pt x="1107" y="2036"/>
                  </a:cubicBezTo>
                  <a:lnTo>
                    <a:pt x="1107" y="1524"/>
                  </a:lnTo>
                  <a:close/>
                  <a:moveTo>
                    <a:pt x="941" y="0"/>
                  </a:moveTo>
                  <a:cubicBezTo>
                    <a:pt x="857" y="0"/>
                    <a:pt x="762" y="72"/>
                    <a:pt x="762" y="179"/>
                  </a:cubicBezTo>
                  <a:lnTo>
                    <a:pt x="762" y="191"/>
                  </a:lnTo>
                  <a:cubicBezTo>
                    <a:pt x="333" y="238"/>
                    <a:pt x="24" y="477"/>
                    <a:pt x="24" y="774"/>
                  </a:cubicBezTo>
                  <a:cubicBezTo>
                    <a:pt x="24" y="1191"/>
                    <a:pt x="441" y="1346"/>
                    <a:pt x="762" y="1429"/>
                  </a:cubicBezTo>
                  <a:lnTo>
                    <a:pt x="762" y="2036"/>
                  </a:lnTo>
                  <a:cubicBezTo>
                    <a:pt x="512" y="2001"/>
                    <a:pt x="357" y="1893"/>
                    <a:pt x="357" y="1822"/>
                  </a:cubicBezTo>
                  <a:cubicBezTo>
                    <a:pt x="357" y="1727"/>
                    <a:pt x="286" y="1643"/>
                    <a:pt x="179" y="1643"/>
                  </a:cubicBezTo>
                  <a:cubicBezTo>
                    <a:pt x="83" y="1643"/>
                    <a:pt x="0" y="1715"/>
                    <a:pt x="0" y="1822"/>
                  </a:cubicBezTo>
                  <a:cubicBezTo>
                    <a:pt x="0" y="2120"/>
                    <a:pt x="310" y="2334"/>
                    <a:pt x="750" y="2393"/>
                  </a:cubicBezTo>
                  <a:lnTo>
                    <a:pt x="750" y="2417"/>
                  </a:lnTo>
                  <a:cubicBezTo>
                    <a:pt x="750" y="2501"/>
                    <a:pt x="822" y="2596"/>
                    <a:pt x="929" y="2596"/>
                  </a:cubicBezTo>
                  <a:cubicBezTo>
                    <a:pt x="1036" y="2596"/>
                    <a:pt x="1107" y="2513"/>
                    <a:pt x="1107" y="2417"/>
                  </a:cubicBezTo>
                  <a:lnTo>
                    <a:pt x="1107" y="2393"/>
                  </a:lnTo>
                  <a:cubicBezTo>
                    <a:pt x="1536" y="2358"/>
                    <a:pt x="1845" y="2120"/>
                    <a:pt x="1845" y="1822"/>
                  </a:cubicBezTo>
                  <a:cubicBezTo>
                    <a:pt x="1845" y="1417"/>
                    <a:pt x="1453" y="1250"/>
                    <a:pt x="1107" y="1167"/>
                  </a:cubicBezTo>
                  <a:lnTo>
                    <a:pt x="1107" y="548"/>
                  </a:lnTo>
                  <a:cubicBezTo>
                    <a:pt x="1357" y="596"/>
                    <a:pt x="1512" y="703"/>
                    <a:pt x="1512" y="774"/>
                  </a:cubicBezTo>
                  <a:cubicBezTo>
                    <a:pt x="1512" y="869"/>
                    <a:pt x="1584" y="953"/>
                    <a:pt x="1691" y="953"/>
                  </a:cubicBezTo>
                  <a:cubicBezTo>
                    <a:pt x="1774" y="953"/>
                    <a:pt x="1869" y="881"/>
                    <a:pt x="1869" y="774"/>
                  </a:cubicBezTo>
                  <a:cubicBezTo>
                    <a:pt x="1869" y="477"/>
                    <a:pt x="1548" y="250"/>
                    <a:pt x="1119" y="191"/>
                  </a:cubicBezTo>
                  <a:lnTo>
                    <a:pt x="1119" y="179"/>
                  </a:lnTo>
                  <a:cubicBezTo>
                    <a:pt x="1119" y="84"/>
                    <a:pt x="1048" y="0"/>
                    <a:pt x="9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6D7BBAD-5913-9F19-F2F1-6170358DC73B}"/>
              </a:ext>
            </a:extLst>
          </p:cNvPr>
          <p:cNvGrpSpPr/>
          <p:nvPr/>
        </p:nvGrpSpPr>
        <p:grpSpPr>
          <a:xfrm>
            <a:off x="3297681" y="1544030"/>
            <a:ext cx="1969257" cy="2080570"/>
            <a:chOff x="3297681" y="1544030"/>
            <a:chExt cx="1969257" cy="2080570"/>
          </a:xfrm>
        </p:grpSpPr>
        <p:cxnSp>
          <p:nvCxnSpPr>
            <p:cNvPr id="726" name="Google Shape;726;p58"/>
            <p:cNvCxnSpPr>
              <a:cxnSpLocks/>
              <a:stCxn id="721" idx="4"/>
              <a:endCxn id="710" idx="0"/>
            </p:cNvCxnSpPr>
            <p:nvPr/>
          </p:nvCxnSpPr>
          <p:spPr>
            <a:xfrm flipH="1">
              <a:off x="4282310" y="2184230"/>
              <a:ext cx="2570" cy="24869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10" name="Google Shape;710;p58"/>
            <p:cNvSpPr txBox="1"/>
            <p:nvPr/>
          </p:nvSpPr>
          <p:spPr>
            <a:xfrm>
              <a:off x="3809645" y="2432929"/>
              <a:ext cx="945330" cy="482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2"/>
                  </a:solidFill>
                  <a:latin typeface="Manrope"/>
                  <a:ea typeface="Manrope"/>
                  <a:cs typeface="Manrope"/>
                  <a:sym typeface="Manrope"/>
                </a:rPr>
                <a:t>Efficient Resource Allocation</a:t>
              </a:r>
              <a:endParaRPr sz="1200" dirty="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711" name="Google Shape;711;p58"/>
            <p:cNvSpPr txBox="1"/>
            <p:nvPr/>
          </p:nvSpPr>
          <p:spPr>
            <a:xfrm>
              <a:off x="3297681" y="2982834"/>
              <a:ext cx="1969257" cy="6417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spcAft>
                  <a:spcPts val="0"/>
                </a:spcAft>
              </a:pPr>
              <a:r>
                <a:rPr lang="en-GB" sz="1000" b="1" i="0" dirty="0">
                  <a:solidFill>
                    <a:schemeClr val="bg1"/>
                  </a:solidFill>
                  <a:effectLst/>
                  <a:highlight>
                    <a:srgbClr val="157DD9"/>
                  </a:highlight>
                  <a:latin typeface="Source Sans Pro" panose="020B0503030403020204" pitchFamily="34" charset="0"/>
                  <a:ea typeface="Source Sans Pro" panose="020B0503030403020204" pitchFamily="34" charset="0"/>
                </a:rPr>
                <a:t>Optimize</a:t>
              </a:r>
              <a:r>
                <a:rPr lang="en-GB" sz="1000" i="0" dirty="0">
                  <a:solidFill>
                    <a:srgbClr val="374151"/>
                  </a:solidFill>
                  <a:effectLst/>
                  <a:latin typeface="Source Sans Pro" panose="020B0503030403020204" pitchFamily="34" charset="0"/>
                  <a:ea typeface="Source Sans Pro" panose="020B0503030403020204" pitchFamily="34" charset="0"/>
                </a:rPr>
                <a:t> routes/schedules, and</a:t>
              </a:r>
            </a:p>
            <a:p>
              <a:pPr lvl="0" rtl="0">
                <a:spcBef>
                  <a:spcPts val="0"/>
                </a:spcBef>
                <a:spcAft>
                  <a:spcPts val="0"/>
                </a:spcAft>
              </a:pPr>
              <a:r>
                <a:rPr lang="en-GB" sz="1000" b="1" i="0" dirty="0">
                  <a:solidFill>
                    <a:schemeClr val="bg1"/>
                  </a:solidFill>
                  <a:effectLst/>
                  <a:highlight>
                    <a:srgbClr val="157DD9"/>
                  </a:highlight>
                  <a:latin typeface="Source Sans Pro" panose="020B0503030403020204" pitchFamily="34" charset="0"/>
                  <a:ea typeface="Source Sans Pro" panose="020B0503030403020204" pitchFamily="34" charset="0"/>
                </a:rPr>
                <a:t>Allocate</a:t>
              </a:r>
              <a:r>
                <a:rPr lang="en-GB" sz="1000" i="0" dirty="0">
                  <a:solidFill>
                    <a:srgbClr val="374151"/>
                  </a:solidFill>
                  <a:effectLst/>
                  <a:latin typeface="Source Sans Pro" panose="020B0503030403020204" pitchFamily="34" charset="0"/>
                  <a:ea typeface="Source Sans Pro" panose="020B0503030403020204" pitchFamily="34" charset="0"/>
                </a:rPr>
                <a:t> </a:t>
              </a:r>
              <a:r>
                <a:rPr lang="en-GB" sz="1000" b="0" i="0" dirty="0">
                  <a:solidFill>
                    <a:srgbClr val="374151"/>
                  </a:solidFill>
                  <a:effectLst/>
                  <a:latin typeface="Source Sans Pro" panose="020B0503030403020204" pitchFamily="34" charset="0"/>
                  <a:ea typeface="Source Sans Pro" panose="020B0503030403020204" pitchFamily="34" charset="0"/>
                </a:rPr>
                <a:t>aircraft, crew, and fuel to meet the expected demand.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8BF8F20-E7B4-4E45-1B10-16DC5FA7CE67}"/>
                </a:ext>
              </a:extLst>
            </p:cNvPr>
            <p:cNvGrpSpPr/>
            <p:nvPr/>
          </p:nvGrpSpPr>
          <p:grpSpPr>
            <a:xfrm>
              <a:off x="3964780" y="1544030"/>
              <a:ext cx="640200" cy="640200"/>
              <a:chOff x="2698728" y="1461841"/>
              <a:chExt cx="640200" cy="640200"/>
            </a:xfrm>
          </p:grpSpPr>
          <p:sp>
            <p:nvSpPr>
              <p:cNvPr id="721" name="Google Shape;721;p58"/>
              <p:cNvSpPr/>
              <p:nvPr/>
            </p:nvSpPr>
            <p:spPr>
              <a:xfrm>
                <a:off x="2698728" y="1461841"/>
                <a:ext cx="640200" cy="64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62" name="Google Shape;762;p58"/>
              <p:cNvGrpSpPr/>
              <p:nvPr/>
            </p:nvGrpSpPr>
            <p:grpSpPr>
              <a:xfrm>
                <a:off x="2831365" y="1594936"/>
                <a:ext cx="374709" cy="374010"/>
                <a:chOff x="1421638" y="4125629"/>
                <a:chExt cx="374709" cy="374010"/>
              </a:xfrm>
            </p:grpSpPr>
            <p:sp>
              <p:nvSpPr>
                <p:cNvPr id="763" name="Google Shape;763;p58"/>
                <p:cNvSpPr/>
                <p:nvPr/>
              </p:nvSpPr>
              <p:spPr>
                <a:xfrm>
                  <a:off x="1421638" y="4265954"/>
                  <a:ext cx="374709" cy="233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0" h="7359" extrusionOk="0">
                      <a:moveTo>
                        <a:pt x="3180" y="3298"/>
                      </a:moveTo>
                      <a:lnTo>
                        <a:pt x="3180" y="7001"/>
                      </a:lnTo>
                      <a:lnTo>
                        <a:pt x="1691" y="7001"/>
                      </a:lnTo>
                      <a:lnTo>
                        <a:pt x="1691" y="3298"/>
                      </a:lnTo>
                      <a:close/>
                      <a:moveTo>
                        <a:pt x="6680" y="2370"/>
                      </a:moveTo>
                      <a:lnTo>
                        <a:pt x="6680" y="7001"/>
                      </a:lnTo>
                      <a:lnTo>
                        <a:pt x="5192" y="7001"/>
                      </a:lnTo>
                      <a:lnTo>
                        <a:pt x="5192" y="2370"/>
                      </a:lnTo>
                      <a:close/>
                      <a:moveTo>
                        <a:pt x="10180" y="345"/>
                      </a:moveTo>
                      <a:lnTo>
                        <a:pt x="10180" y="7001"/>
                      </a:lnTo>
                      <a:lnTo>
                        <a:pt x="8692" y="7001"/>
                      </a:lnTo>
                      <a:lnTo>
                        <a:pt x="8692" y="345"/>
                      </a:lnTo>
                      <a:close/>
                      <a:moveTo>
                        <a:pt x="8502" y="0"/>
                      </a:moveTo>
                      <a:cubicBezTo>
                        <a:pt x="8406" y="0"/>
                        <a:pt x="8323" y="84"/>
                        <a:pt x="8323" y="179"/>
                      </a:cubicBezTo>
                      <a:lnTo>
                        <a:pt x="8323" y="7001"/>
                      </a:lnTo>
                      <a:lnTo>
                        <a:pt x="7013" y="7001"/>
                      </a:lnTo>
                      <a:lnTo>
                        <a:pt x="7013" y="2203"/>
                      </a:lnTo>
                      <a:cubicBezTo>
                        <a:pt x="7013" y="2120"/>
                        <a:pt x="6930" y="2024"/>
                        <a:pt x="6835" y="2024"/>
                      </a:cubicBezTo>
                      <a:lnTo>
                        <a:pt x="4989" y="2024"/>
                      </a:lnTo>
                      <a:cubicBezTo>
                        <a:pt x="4894" y="2024"/>
                        <a:pt x="4811" y="2108"/>
                        <a:pt x="4811" y="2203"/>
                      </a:cubicBezTo>
                      <a:lnTo>
                        <a:pt x="4811" y="7001"/>
                      </a:lnTo>
                      <a:lnTo>
                        <a:pt x="3501" y="7001"/>
                      </a:lnTo>
                      <a:lnTo>
                        <a:pt x="3501" y="3132"/>
                      </a:lnTo>
                      <a:cubicBezTo>
                        <a:pt x="3501" y="3036"/>
                        <a:pt x="3418" y="2953"/>
                        <a:pt x="3322" y="2953"/>
                      </a:cubicBezTo>
                      <a:lnTo>
                        <a:pt x="1477" y="2953"/>
                      </a:lnTo>
                      <a:cubicBezTo>
                        <a:pt x="1382" y="2953"/>
                        <a:pt x="1298" y="3024"/>
                        <a:pt x="1298" y="3132"/>
                      </a:cubicBezTo>
                      <a:lnTo>
                        <a:pt x="1298" y="7001"/>
                      </a:lnTo>
                      <a:lnTo>
                        <a:pt x="179" y="7001"/>
                      </a:lnTo>
                      <a:cubicBezTo>
                        <a:pt x="84" y="7001"/>
                        <a:pt x="1" y="7073"/>
                        <a:pt x="1" y="7180"/>
                      </a:cubicBezTo>
                      <a:cubicBezTo>
                        <a:pt x="1" y="7287"/>
                        <a:pt x="72" y="7358"/>
                        <a:pt x="179" y="7358"/>
                      </a:cubicBezTo>
                      <a:lnTo>
                        <a:pt x="11597" y="7358"/>
                      </a:lnTo>
                      <a:cubicBezTo>
                        <a:pt x="11681" y="7358"/>
                        <a:pt x="11776" y="7287"/>
                        <a:pt x="11776" y="7180"/>
                      </a:cubicBezTo>
                      <a:cubicBezTo>
                        <a:pt x="11800" y="7073"/>
                        <a:pt x="11728" y="7001"/>
                        <a:pt x="11633" y="7001"/>
                      </a:cubicBezTo>
                      <a:lnTo>
                        <a:pt x="10526" y="7001"/>
                      </a:lnTo>
                      <a:lnTo>
                        <a:pt x="10526" y="179"/>
                      </a:lnTo>
                      <a:cubicBezTo>
                        <a:pt x="10526" y="95"/>
                        <a:pt x="10442" y="0"/>
                        <a:pt x="1034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64" name="Google Shape;764;p58"/>
                <p:cNvSpPr/>
                <p:nvPr/>
              </p:nvSpPr>
              <p:spPr>
                <a:xfrm>
                  <a:off x="1428052" y="4125629"/>
                  <a:ext cx="356958" cy="215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41" h="6789" extrusionOk="0">
                      <a:moveTo>
                        <a:pt x="10668" y="0"/>
                      </a:moveTo>
                      <a:cubicBezTo>
                        <a:pt x="10653" y="0"/>
                        <a:pt x="10637" y="1"/>
                        <a:pt x="10621" y="2"/>
                      </a:cubicBezTo>
                      <a:lnTo>
                        <a:pt x="9145" y="181"/>
                      </a:lnTo>
                      <a:cubicBezTo>
                        <a:pt x="8847" y="216"/>
                        <a:pt x="8633" y="490"/>
                        <a:pt x="8669" y="788"/>
                      </a:cubicBezTo>
                      <a:cubicBezTo>
                        <a:pt x="8691" y="1064"/>
                        <a:pt x="8938" y="1268"/>
                        <a:pt x="9211" y="1268"/>
                      </a:cubicBezTo>
                      <a:cubicBezTo>
                        <a:pt x="9232" y="1268"/>
                        <a:pt x="9254" y="1267"/>
                        <a:pt x="9276" y="1264"/>
                      </a:cubicBezTo>
                      <a:lnTo>
                        <a:pt x="9395" y="1252"/>
                      </a:lnTo>
                      <a:lnTo>
                        <a:pt x="9395" y="1252"/>
                      </a:lnTo>
                      <a:cubicBezTo>
                        <a:pt x="7597" y="3348"/>
                        <a:pt x="5442" y="4443"/>
                        <a:pt x="3918" y="4979"/>
                      </a:cubicBezTo>
                      <a:cubicBezTo>
                        <a:pt x="2025" y="5657"/>
                        <a:pt x="561" y="5717"/>
                        <a:pt x="537" y="5717"/>
                      </a:cubicBezTo>
                      <a:cubicBezTo>
                        <a:pt x="239" y="5729"/>
                        <a:pt x="1" y="5967"/>
                        <a:pt x="25" y="6265"/>
                      </a:cubicBezTo>
                      <a:cubicBezTo>
                        <a:pt x="37" y="6562"/>
                        <a:pt x="275" y="6789"/>
                        <a:pt x="561" y="6789"/>
                      </a:cubicBezTo>
                      <a:lnTo>
                        <a:pt x="572" y="6789"/>
                      </a:lnTo>
                      <a:cubicBezTo>
                        <a:pt x="632" y="6789"/>
                        <a:pt x="2192" y="6729"/>
                        <a:pt x="4263" y="6003"/>
                      </a:cubicBezTo>
                      <a:cubicBezTo>
                        <a:pt x="5418" y="5586"/>
                        <a:pt x="6514" y="5050"/>
                        <a:pt x="7490" y="4383"/>
                      </a:cubicBezTo>
                      <a:cubicBezTo>
                        <a:pt x="7561" y="4324"/>
                        <a:pt x="7597" y="4217"/>
                        <a:pt x="7538" y="4145"/>
                      </a:cubicBezTo>
                      <a:cubicBezTo>
                        <a:pt x="7501" y="4093"/>
                        <a:pt x="7445" y="4065"/>
                        <a:pt x="7391" y="4065"/>
                      </a:cubicBezTo>
                      <a:cubicBezTo>
                        <a:pt x="7358" y="4065"/>
                        <a:pt x="7326" y="4075"/>
                        <a:pt x="7299" y="4098"/>
                      </a:cubicBezTo>
                      <a:cubicBezTo>
                        <a:pt x="6335" y="4753"/>
                        <a:pt x="5275" y="5288"/>
                        <a:pt x="4144" y="5693"/>
                      </a:cubicBezTo>
                      <a:cubicBezTo>
                        <a:pt x="2132" y="6408"/>
                        <a:pt x="632" y="6467"/>
                        <a:pt x="561" y="6467"/>
                      </a:cubicBezTo>
                      <a:cubicBezTo>
                        <a:pt x="453" y="6467"/>
                        <a:pt x="358" y="6372"/>
                        <a:pt x="358" y="6265"/>
                      </a:cubicBezTo>
                      <a:cubicBezTo>
                        <a:pt x="358" y="6169"/>
                        <a:pt x="441" y="6074"/>
                        <a:pt x="561" y="6062"/>
                      </a:cubicBezTo>
                      <a:cubicBezTo>
                        <a:pt x="572" y="6062"/>
                        <a:pt x="2085" y="6003"/>
                        <a:pt x="4037" y="5300"/>
                      </a:cubicBezTo>
                      <a:cubicBezTo>
                        <a:pt x="5680" y="4717"/>
                        <a:pt x="8026" y="3514"/>
                        <a:pt x="9943" y="1133"/>
                      </a:cubicBezTo>
                      <a:cubicBezTo>
                        <a:pt x="10035" y="1018"/>
                        <a:pt x="9949" y="847"/>
                        <a:pt x="9813" y="847"/>
                      </a:cubicBezTo>
                      <a:cubicBezTo>
                        <a:pt x="9809" y="847"/>
                        <a:pt x="9804" y="847"/>
                        <a:pt x="9800" y="847"/>
                      </a:cubicBezTo>
                      <a:lnTo>
                        <a:pt x="9252" y="931"/>
                      </a:lnTo>
                      <a:cubicBezTo>
                        <a:pt x="9244" y="932"/>
                        <a:pt x="9236" y="932"/>
                        <a:pt x="9228" y="932"/>
                      </a:cubicBezTo>
                      <a:cubicBezTo>
                        <a:pt x="9139" y="932"/>
                        <a:pt x="9049" y="874"/>
                        <a:pt x="9038" y="776"/>
                      </a:cubicBezTo>
                      <a:cubicBezTo>
                        <a:pt x="9014" y="657"/>
                        <a:pt x="9085" y="550"/>
                        <a:pt x="9204" y="538"/>
                      </a:cubicBezTo>
                      <a:lnTo>
                        <a:pt x="10681" y="359"/>
                      </a:lnTo>
                      <a:cubicBezTo>
                        <a:pt x="10688" y="358"/>
                        <a:pt x="10696" y="358"/>
                        <a:pt x="10703" y="358"/>
                      </a:cubicBezTo>
                      <a:cubicBezTo>
                        <a:pt x="10812" y="358"/>
                        <a:pt x="10895" y="438"/>
                        <a:pt x="10895" y="550"/>
                      </a:cubicBezTo>
                      <a:lnTo>
                        <a:pt x="10895" y="2026"/>
                      </a:lnTo>
                      <a:cubicBezTo>
                        <a:pt x="10895" y="2133"/>
                        <a:pt x="10812" y="2217"/>
                        <a:pt x="10705" y="2217"/>
                      </a:cubicBezTo>
                      <a:cubicBezTo>
                        <a:pt x="10598" y="2217"/>
                        <a:pt x="10514" y="2133"/>
                        <a:pt x="10514" y="2026"/>
                      </a:cubicBezTo>
                      <a:lnTo>
                        <a:pt x="10514" y="1586"/>
                      </a:lnTo>
                      <a:cubicBezTo>
                        <a:pt x="10514" y="1502"/>
                        <a:pt x="10467" y="1443"/>
                        <a:pt x="10407" y="1419"/>
                      </a:cubicBezTo>
                      <a:cubicBezTo>
                        <a:pt x="10387" y="1409"/>
                        <a:pt x="10368" y="1405"/>
                        <a:pt x="10349" y="1405"/>
                      </a:cubicBezTo>
                      <a:cubicBezTo>
                        <a:pt x="10298" y="1405"/>
                        <a:pt x="10251" y="1435"/>
                        <a:pt x="10217" y="1478"/>
                      </a:cubicBezTo>
                      <a:cubicBezTo>
                        <a:pt x="9574" y="2264"/>
                        <a:pt x="8835" y="2979"/>
                        <a:pt x="8026" y="3610"/>
                      </a:cubicBezTo>
                      <a:cubicBezTo>
                        <a:pt x="7954" y="3669"/>
                        <a:pt x="7942" y="3764"/>
                        <a:pt x="8002" y="3848"/>
                      </a:cubicBezTo>
                      <a:cubicBezTo>
                        <a:pt x="8036" y="3888"/>
                        <a:pt x="8081" y="3910"/>
                        <a:pt x="8129" y="3910"/>
                      </a:cubicBezTo>
                      <a:cubicBezTo>
                        <a:pt x="8166" y="3910"/>
                        <a:pt x="8204" y="3897"/>
                        <a:pt x="8240" y="3872"/>
                      </a:cubicBezTo>
                      <a:cubicBezTo>
                        <a:pt x="8931" y="3336"/>
                        <a:pt x="9585" y="2729"/>
                        <a:pt x="10169" y="2062"/>
                      </a:cubicBezTo>
                      <a:cubicBezTo>
                        <a:pt x="10181" y="2336"/>
                        <a:pt x="10419" y="2574"/>
                        <a:pt x="10705" y="2574"/>
                      </a:cubicBezTo>
                      <a:cubicBezTo>
                        <a:pt x="11002" y="2574"/>
                        <a:pt x="11240" y="2336"/>
                        <a:pt x="11240" y="2038"/>
                      </a:cubicBezTo>
                      <a:lnTo>
                        <a:pt x="11240" y="573"/>
                      </a:lnTo>
                      <a:cubicBezTo>
                        <a:pt x="11240" y="395"/>
                        <a:pt x="11169" y="240"/>
                        <a:pt x="11050" y="133"/>
                      </a:cubicBezTo>
                      <a:cubicBezTo>
                        <a:pt x="10943" y="47"/>
                        <a:pt x="10807" y="0"/>
                        <a:pt x="1066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F83F9AC-FEEB-219E-8AC5-E7097F75477A}"/>
              </a:ext>
            </a:extLst>
          </p:cNvPr>
          <p:cNvGrpSpPr/>
          <p:nvPr/>
        </p:nvGrpSpPr>
        <p:grpSpPr>
          <a:xfrm>
            <a:off x="5584769" y="1544030"/>
            <a:ext cx="1969257" cy="1723835"/>
            <a:chOff x="4379695" y="1461841"/>
            <a:chExt cx="1969257" cy="1723835"/>
          </a:xfrm>
        </p:grpSpPr>
        <p:sp>
          <p:nvSpPr>
            <p:cNvPr id="712" name="Google Shape;712;p58"/>
            <p:cNvSpPr txBox="1"/>
            <p:nvPr/>
          </p:nvSpPr>
          <p:spPr>
            <a:xfrm>
              <a:off x="4652724" y="2345819"/>
              <a:ext cx="1423200" cy="36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 dirty="0">
                  <a:solidFill>
                    <a:schemeClr val="dk2"/>
                  </a:solidFill>
                  <a:latin typeface="Manrope"/>
                  <a:ea typeface="Manrope"/>
                  <a:cs typeface="Manrope"/>
                  <a:sym typeface="Manrope"/>
                </a:rPr>
                <a:t>More Profit Made</a:t>
              </a:r>
            </a:p>
          </p:txBody>
        </p:sp>
        <p:cxnSp>
          <p:nvCxnSpPr>
            <p:cNvPr id="727" name="Google Shape;727;p58"/>
            <p:cNvCxnSpPr>
              <a:stCxn id="723" idx="4"/>
              <a:endCxn id="712" idx="0"/>
            </p:cNvCxnSpPr>
            <p:nvPr/>
          </p:nvCxnSpPr>
          <p:spPr>
            <a:xfrm>
              <a:off x="5364324" y="2102041"/>
              <a:ext cx="0" cy="24377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D7D11D8-3098-0905-14B0-3FDA1FF48C8F}"/>
                </a:ext>
              </a:extLst>
            </p:cNvPr>
            <p:cNvGrpSpPr/>
            <p:nvPr/>
          </p:nvGrpSpPr>
          <p:grpSpPr>
            <a:xfrm>
              <a:off x="5044224" y="1461841"/>
              <a:ext cx="640200" cy="640200"/>
              <a:chOff x="5825714" y="2484544"/>
              <a:chExt cx="640200" cy="640200"/>
            </a:xfrm>
          </p:grpSpPr>
          <p:sp>
            <p:nvSpPr>
              <p:cNvPr id="723" name="Google Shape;723;p58"/>
              <p:cNvSpPr/>
              <p:nvPr/>
            </p:nvSpPr>
            <p:spPr>
              <a:xfrm>
                <a:off x="5825714" y="2484544"/>
                <a:ext cx="640200" cy="64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55" name="Google Shape;755;p58"/>
              <p:cNvGrpSpPr/>
              <p:nvPr/>
            </p:nvGrpSpPr>
            <p:grpSpPr>
              <a:xfrm>
                <a:off x="5959635" y="2627023"/>
                <a:ext cx="372073" cy="355243"/>
                <a:chOff x="7390435" y="3680868"/>
                <a:chExt cx="372073" cy="355243"/>
              </a:xfrm>
            </p:grpSpPr>
            <p:sp>
              <p:nvSpPr>
                <p:cNvPr id="756" name="Google Shape;756;p58"/>
                <p:cNvSpPr/>
                <p:nvPr/>
              </p:nvSpPr>
              <p:spPr>
                <a:xfrm>
                  <a:off x="7390435" y="3744950"/>
                  <a:ext cx="294178" cy="291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64" h="9169" extrusionOk="0">
                      <a:moveTo>
                        <a:pt x="4668" y="0"/>
                      </a:moveTo>
                      <a:cubicBezTo>
                        <a:pt x="3441" y="0"/>
                        <a:pt x="2287" y="477"/>
                        <a:pt x="1417" y="1334"/>
                      </a:cubicBezTo>
                      <a:cubicBezTo>
                        <a:pt x="1358" y="1393"/>
                        <a:pt x="1358" y="1501"/>
                        <a:pt x="1417" y="1572"/>
                      </a:cubicBezTo>
                      <a:cubicBezTo>
                        <a:pt x="1447" y="1602"/>
                        <a:pt x="1489" y="1617"/>
                        <a:pt x="1532" y="1617"/>
                      </a:cubicBezTo>
                      <a:cubicBezTo>
                        <a:pt x="1575" y="1617"/>
                        <a:pt x="1620" y="1602"/>
                        <a:pt x="1655" y="1572"/>
                      </a:cubicBezTo>
                      <a:cubicBezTo>
                        <a:pt x="2465" y="774"/>
                        <a:pt x="3537" y="322"/>
                        <a:pt x="4668" y="322"/>
                      </a:cubicBezTo>
                      <a:cubicBezTo>
                        <a:pt x="5799" y="322"/>
                        <a:pt x="6870" y="774"/>
                        <a:pt x="7668" y="1572"/>
                      </a:cubicBezTo>
                      <a:cubicBezTo>
                        <a:pt x="8478" y="2382"/>
                        <a:pt x="8918" y="3453"/>
                        <a:pt x="8918" y="4584"/>
                      </a:cubicBezTo>
                      <a:cubicBezTo>
                        <a:pt x="8918" y="5715"/>
                        <a:pt x="8478" y="6787"/>
                        <a:pt x="7668" y="7585"/>
                      </a:cubicBezTo>
                      <a:cubicBezTo>
                        <a:pt x="6841" y="8412"/>
                        <a:pt x="5751" y="8826"/>
                        <a:pt x="4662" y="8826"/>
                      </a:cubicBezTo>
                      <a:cubicBezTo>
                        <a:pt x="3572" y="8826"/>
                        <a:pt x="2483" y="8412"/>
                        <a:pt x="1655" y="7585"/>
                      </a:cubicBezTo>
                      <a:cubicBezTo>
                        <a:pt x="953" y="6882"/>
                        <a:pt x="524" y="5965"/>
                        <a:pt x="441" y="4977"/>
                      </a:cubicBezTo>
                      <a:cubicBezTo>
                        <a:pt x="346" y="4013"/>
                        <a:pt x="596" y="3037"/>
                        <a:pt x="1132" y="2227"/>
                      </a:cubicBezTo>
                      <a:cubicBezTo>
                        <a:pt x="1179" y="2155"/>
                        <a:pt x="1167" y="2048"/>
                        <a:pt x="1096" y="1989"/>
                      </a:cubicBezTo>
                      <a:cubicBezTo>
                        <a:pt x="1066" y="1972"/>
                        <a:pt x="1035" y="1964"/>
                        <a:pt x="1005" y="1964"/>
                      </a:cubicBezTo>
                      <a:cubicBezTo>
                        <a:pt x="950" y="1964"/>
                        <a:pt x="896" y="1990"/>
                        <a:pt x="858" y="2036"/>
                      </a:cubicBezTo>
                      <a:cubicBezTo>
                        <a:pt x="274" y="2894"/>
                        <a:pt x="1" y="3953"/>
                        <a:pt x="108" y="5013"/>
                      </a:cubicBezTo>
                      <a:cubicBezTo>
                        <a:pt x="215" y="6073"/>
                        <a:pt x="679" y="7085"/>
                        <a:pt x="1429" y="7823"/>
                      </a:cubicBezTo>
                      <a:cubicBezTo>
                        <a:pt x="2322" y="8716"/>
                        <a:pt x="3501" y="9168"/>
                        <a:pt x="4680" y="9168"/>
                      </a:cubicBezTo>
                      <a:cubicBezTo>
                        <a:pt x="5858" y="9168"/>
                        <a:pt x="7025" y="8716"/>
                        <a:pt x="7918" y="7823"/>
                      </a:cubicBezTo>
                      <a:cubicBezTo>
                        <a:pt x="8787" y="6966"/>
                        <a:pt x="9264" y="5799"/>
                        <a:pt x="9264" y="4584"/>
                      </a:cubicBezTo>
                      <a:cubicBezTo>
                        <a:pt x="9264" y="3358"/>
                        <a:pt x="8787" y="2203"/>
                        <a:pt x="7906" y="1334"/>
                      </a:cubicBezTo>
                      <a:cubicBezTo>
                        <a:pt x="7049" y="477"/>
                        <a:pt x="5882" y="0"/>
                        <a:pt x="466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7" name="Google Shape;757;p58"/>
                <p:cNvSpPr/>
                <p:nvPr/>
              </p:nvSpPr>
              <p:spPr>
                <a:xfrm>
                  <a:off x="7408948" y="3772259"/>
                  <a:ext cx="259407" cy="2362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69" h="7440" extrusionOk="0">
                      <a:moveTo>
                        <a:pt x="4085" y="319"/>
                      </a:moveTo>
                      <a:cubicBezTo>
                        <a:pt x="4942" y="319"/>
                        <a:pt x="5823" y="653"/>
                        <a:pt x="6478" y="1319"/>
                      </a:cubicBezTo>
                      <a:cubicBezTo>
                        <a:pt x="7800" y="2653"/>
                        <a:pt x="7800" y="4796"/>
                        <a:pt x="6478" y="6117"/>
                      </a:cubicBezTo>
                      <a:cubicBezTo>
                        <a:pt x="5817" y="6778"/>
                        <a:pt x="4951" y="7109"/>
                        <a:pt x="4083" y="7109"/>
                      </a:cubicBezTo>
                      <a:cubicBezTo>
                        <a:pt x="3216" y="7109"/>
                        <a:pt x="2346" y="6778"/>
                        <a:pt x="1680" y="6117"/>
                      </a:cubicBezTo>
                      <a:cubicBezTo>
                        <a:pt x="358" y="4796"/>
                        <a:pt x="358" y="2653"/>
                        <a:pt x="1680" y="1319"/>
                      </a:cubicBezTo>
                      <a:cubicBezTo>
                        <a:pt x="2335" y="664"/>
                        <a:pt x="3216" y="319"/>
                        <a:pt x="4085" y="319"/>
                      </a:cubicBezTo>
                      <a:close/>
                      <a:moveTo>
                        <a:pt x="4088" y="1"/>
                      </a:moveTo>
                      <a:cubicBezTo>
                        <a:pt x="3132" y="1"/>
                        <a:pt x="2174" y="361"/>
                        <a:pt x="1442" y="1081"/>
                      </a:cubicBezTo>
                      <a:cubicBezTo>
                        <a:pt x="1" y="2534"/>
                        <a:pt x="1" y="4891"/>
                        <a:pt x="1442" y="6356"/>
                      </a:cubicBezTo>
                      <a:cubicBezTo>
                        <a:pt x="2180" y="7082"/>
                        <a:pt x="3120" y="7439"/>
                        <a:pt x="4085" y="7439"/>
                      </a:cubicBezTo>
                      <a:cubicBezTo>
                        <a:pt x="5037" y="7439"/>
                        <a:pt x="5978" y="7082"/>
                        <a:pt x="6716" y="6356"/>
                      </a:cubicBezTo>
                      <a:cubicBezTo>
                        <a:pt x="8169" y="4891"/>
                        <a:pt x="8169" y="2546"/>
                        <a:pt x="6716" y="1081"/>
                      </a:cubicBezTo>
                      <a:cubicBezTo>
                        <a:pt x="5996" y="361"/>
                        <a:pt x="5043" y="1"/>
                        <a:pt x="408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8" name="Google Shape;758;p58"/>
                <p:cNvSpPr/>
                <p:nvPr/>
              </p:nvSpPr>
              <p:spPr>
                <a:xfrm>
                  <a:off x="7487986" y="3680868"/>
                  <a:ext cx="274522" cy="2595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45" h="8174" extrusionOk="0">
                      <a:moveTo>
                        <a:pt x="3614" y="0"/>
                      </a:moveTo>
                      <a:cubicBezTo>
                        <a:pt x="2438" y="0"/>
                        <a:pt x="1262" y="447"/>
                        <a:pt x="369" y="1340"/>
                      </a:cubicBezTo>
                      <a:cubicBezTo>
                        <a:pt x="262" y="1447"/>
                        <a:pt x="167" y="1566"/>
                        <a:pt x="60" y="1685"/>
                      </a:cubicBezTo>
                      <a:cubicBezTo>
                        <a:pt x="0" y="1756"/>
                        <a:pt x="12" y="1864"/>
                        <a:pt x="84" y="1923"/>
                      </a:cubicBezTo>
                      <a:cubicBezTo>
                        <a:pt x="118" y="1948"/>
                        <a:pt x="155" y="1960"/>
                        <a:pt x="191" y="1960"/>
                      </a:cubicBezTo>
                      <a:cubicBezTo>
                        <a:pt x="240" y="1960"/>
                        <a:pt x="287" y="1936"/>
                        <a:pt x="322" y="1887"/>
                      </a:cubicBezTo>
                      <a:cubicBezTo>
                        <a:pt x="417" y="1792"/>
                        <a:pt x="500" y="1685"/>
                        <a:pt x="608" y="1578"/>
                      </a:cubicBezTo>
                      <a:cubicBezTo>
                        <a:pt x="1435" y="750"/>
                        <a:pt x="2524" y="337"/>
                        <a:pt x="3614" y="337"/>
                      </a:cubicBezTo>
                      <a:cubicBezTo>
                        <a:pt x="4703" y="337"/>
                        <a:pt x="5793" y="750"/>
                        <a:pt x="6620" y="1578"/>
                      </a:cubicBezTo>
                      <a:cubicBezTo>
                        <a:pt x="8275" y="3233"/>
                        <a:pt x="8275" y="5936"/>
                        <a:pt x="6620" y="7591"/>
                      </a:cubicBezTo>
                      <a:cubicBezTo>
                        <a:pt x="6513" y="7698"/>
                        <a:pt x="6418" y="7781"/>
                        <a:pt x="6311" y="7876"/>
                      </a:cubicBezTo>
                      <a:cubicBezTo>
                        <a:pt x="6239" y="7936"/>
                        <a:pt x="6215" y="8043"/>
                        <a:pt x="6275" y="8114"/>
                      </a:cubicBezTo>
                      <a:cubicBezTo>
                        <a:pt x="6311" y="8162"/>
                        <a:pt x="6358" y="8174"/>
                        <a:pt x="6418" y="8174"/>
                      </a:cubicBezTo>
                      <a:cubicBezTo>
                        <a:pt x="6454" y="8174"/>
                        <a:pt x="6489" y="8162"/>
                        <a:pt x="6513" y="8126"/>
                      </a:cubicBezTo>
                      <a:cubicBezTo>
                        <a:pt x="6632" y="8043"/>
                        <a:pt x="6751" y="7936"/>
                        <a:pt x="6858" y="7817"/>
                      </a:cubicBezTo>
                      <a:cubicBezTo>
                        <a:pt x="8644" y="6031"/>
                        <a:pt x="8644" y="3126"/>
                        <a:pt x="6858" y="1340"/>
                      </a:cubicBezTo>
                      <a:cubicBezTo>
                        <a:pt x="5965" y="447"/>
                        <a:pt x="4790" y="0"/>
                        <a:pt x="361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9" name="Google Shape;759;p58"/>
                <p:cNvSpPr/>
                <p:nvPr/>
              </p:nvSpPr>
              <p:spPr>
                <a:xfrm>
                  <a:off x="7691758" y="3789502"/>
                  <a:ext cx="34073" cy="1029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3" h="3241" extrusionOk="0">
                      <a:moveTo>
                        <a:pt x="589" y="1"/>
                      </a:moveTo>
                      <a:cubicBezTo>
                        <a:pt x="580" y="1"/>
                        <a:pt x="570" y="1"/>
                        <a:pt x="560" y="2"/>
                      </a:cubicBezTo>
                      <a:cubicBezTo>
                        <a:pt x="477" y="38"/>
                        <a:pt x="429" y="121"/>
                        <a:pt x="441" y="217"/>
                      </a:cubicBezTo>
                      <a:cubicBezTo>
                        <a:pt x="715" y="1157"/>
                        <a:pt x="560" y="2145"/>
                        <a:pt x="37" y="2967"/>
                      </a:cubicBezTo>
                      <a:cubicBezTo>
                        <a:pt x="1" y="3038"/>
                        <a:pt x="13" y="3146"/>
                        <a:pt x="84" y="3205"/>
                      </a:cubicBezTo>
                      <a:cubicBezTo>
                        <a:pt x="120" y="3217"/>
                        <a:pt x="144" y="3241"/>
                        <a:pt x="167" y="3241"/>
                      </a:cubicBezTo>
                      <a:cubicBezTo>
                        <a:pt x="239" y="3241"/>
                        <a:pt x="275" y="3205"/>
                        <a:pt x="310" y="3158"/>
                      </a:cubicBezTo>
                      <a:cubicBezTo>
                        <a:pt x="906" y="2265"/>
                        <a:pt x="1072" y="1169"/>
                        <a:pt x="775" y="121"/>
                      </a:cubicBezTo>
                      <a:cubicBezTo>
                        <a:pt x="743" y="47"/>
                        <a:pt x="672" y="1"/>
                        <a:pt x="58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0" name="Google Shape;760;p58"/>
                <p:cNvSpPr/>
                <p:nvPr/>
              </p:nvSpPr>
              <p:spPr>
                <a:xfrm>
                  <a:off x="7536000" y="3708082"/>
                  <a:ext cx="173192" cy="72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4" h="2269" extrusionOk="0">
                      <a:moveTo>
                        <a:pt x="2121" y="0"/>
                      </a:moveTo>
                      <a:cubicBezTo>
                        <a:pt x="1410" y="0"/>
                        <a:pt x="707" y="204"/>
                        <a:pt x="108" y="590"/>
                      </a:cubicBezTo>
                      <a:cubicBezTo>
                        <a:pt x="36" y="638"/>
                        <a:pt x="0" y="733"/>
                        <a:pt x="60" y="828"/>
                      </a:cubicBezTo>
                      <a:cubicBezTo>
                        <a:pt x="91" y="874"/>
                        <a:pt x="147" y="906"/>
                        <a:pt x="205" y="906"/>
                      </a:cubicBezTo>
                      <a:cubicBezTo>
                        <a:pt x="237" y="906"/>
                        <a:pt x="269" y="897"/>
                        <a:pt x="298" y="876"/>
                      </a:cubicBezTo>
                      <a:cubicBezTo>
                        <a:pt x="841" y="534"/>
                        <a:pt x="1478" y="344"/>
                        <a:pt x="2123" y="344"/>
                      </a:cubicBezTo>
                      <a:cubicBezTo>
                        <a:pt x="2241" y="344"/>
                        <a:pt x="2359" y="351"/>
                        <a:pt x="2477" y="364"/>
                      </a:cubicBezTo>
                      <a:cubicBezTo>
                        <a:pt x="3251" y="435"/>
                        <a:pt x="3977" y="792"/>
                        <a:pt x="4513" y="1328"/>
                      </a:cubicBezTo>
                      <a:cubicBezTo>
                        <a:pt x="4763" y="1590"/>
                        <a:pt x="4977" y="1864"/>
                        <a:pt x="5120" y="2185"/>
                      </a:cubicBezTo>
                      <a:cubicBezTo>
                        <a:pt x="5156" y="2245"/>
                        <a:pt x="5215" y="2269"/>
                        <a:pt x="5275" y="2269"/>
                      </a:cubicBezTo>
                      <a:cubicBezTo>
                        <a:pt x="5299" y="2269"/>
                        <a:pt x="5323" y="2269"/>
                        <a:pt x="5346" y="2257"/>
                      </a:cubicBezTo>
                      <a:cubicBezTo>
                        <a:pt x="5418" y="2197"/>
                        <a:pt x="5453" y="2102"/>
                        <a:pt x="5406" y="2019"/>
                      </a:cubicBezTo>
                      <a:cubicBezTo>
                        <a:pt x="5227" y="1673"/>
                        <a:pt x="5001" y="1364"/>
                        <a:pt x="4739" y="1102"/>
                      </a:cubicBezTo>
                      <a:cubicBezTo>
                        <a:pt x="4144" y="507"/>
                        <a:pt x="3334" y="114"/>
                        <a:pt x="2489" y="18"/>
                      </a:cubicBezTo>
                      <a:cubicBezTo>
                        <a:pt x="2366" y="6"/>
                        <a:pt x="2243" y="0"/>
                        <a:pt x="212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1" name="Google Shape;761;p58"/>
                <p:cNvSpPr/>
                <p:nvPr/>
              </p:nvSpPr>
              <p:spPr>
                <a:xfrm>
                  <a:off x="7501228" y="3819415"/>
                  <a:ext cx="75640" cy="141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2" h="4454" extrusionOk="0">
                      <a:moveTo>
                        <a:pt x="1012" y="692"/>
                      </a:moveTo>
                      <a:lnTo>
                        <a:pt x="1012" y="2061"/>
                      </a:lnTo>
                      <a:cubicBezTo>
                        <a:pt x="607" y="2001"/>
                        <a:pt x="310" y="1715"/>
                        <a:pt x="310" y="1370"/>
                      </a:cubicBezTo>
                      <a:cubicBezTo>
                        <a:pt x="310" y="1025"/>
                        <a:pt x="607" y="763"/>
                        <a:pt x="1012" y="692"/>
                      </a:cubicBezTo>
                      <a:close/>
                      <a:moveTo>
                        <a:pt x="1357" y="2418"/>
                      </a:moveTo>
                      <a:cubicBezTo>
                        <a:pt x="1750" y="2477"/>
                        <a:pt x="2048" y="2751"/>
                        <a:pt x="2048" y="3097"/>
                      </a:cubicBezTo>
                      <a:cubicBezTo>
                        <a:pt x="2048" y="3430"/>
                        <a:pt x="1738" y="3704"/>
                        <a:pt x="1357" y="3763"/>
                      </a:cubicBezTo>
                      <a:lnTo>
                        <a:pt x="1357" y="2418"/>
                      </a:lnTo>
                      <a:close/>
                      <a:moveTo>
                        <a:pt x="1191" y="1"/>
                      </a:moveTo>
                      <a:cubicBezTo>
                        <a:pt x="1095" y="1"/>
                        <a:pt x="1024" y="72"/>
                        <a:pt x="1024" y="168"/>
                      </a:cubicBezTo>
                      <a:lnTo>
                        <a:pt x="1024" y="358"/>
                      </a:lnTo>
                      <a:cubicBezTo>
                        <a:pt x="441" y="430"/>
                        <a:pt x="0" y="870"/>
                        <a:pt x="0" y="1370"/>
                      </a:cubicBezTo>
                      <a:cubicBezTo>
                        <a:pt x="0" y="1882"/>
                        <a:pt x="441" y="2323"/>
                        <a:pt x="1024" y="2382"/>
                      </a:cubicBezTo>
                      <a:lnTo>
                        <a:pt x="1024" y="3763"/>
                      </a:lnTo>
                      <a:cubicBezTo>
                        <a:pt x="619" y="3704"/>
                        <a:pt x="322" y="3430"/>
                        <a:pt x="322" y="3085"/>
                      </a:cubicBezTo>
                      <a:cubicBezTo>
                        <a:pt x="322" y="2989"/>
                        <a:pt x="250" y="2918"/>
                        <a:pt x="167" y="2918"/>
                      </a:cubicBezTo>
                      <a:cubicBezTo>
                        <a:pt x="71" y="2918"/>
                        <a:pt x="0" y="2989"/>
                        <a:pt x="0" y="3085"/>
                      </a:cubicBezTo>
                      <a:cubicBezTo>
                        <a:pt x="0" y="3609"/>
                        <a:pt x="441" y="4037"/>
                        <a:pt x="1024" y="4097"/>
                      </a:cubicBezTo>
                      <a:lnTo>
                        <a:pt x="1024" y="4287"/>
                      </a:lnTo>
                      <a:cubicBezTo>
                        <a:pt x="1024" y="4371"/>
                        <a:pt x="1095" y="4454"/>
                        <a:pt x="1191" y="4454"/>
                      </a:cubicBezTo>
                      <a:cubicBezTo>
                        <a:pt x="1274" y="4454"/>
                        <a:pt x="1357" y="4371"/>
                        <a:pt x="1357" y="4287"/>
                      </a:cubicBezTo>
                      <a:lnTo>
                        <a:pt x="1357" y="4097"/>
                      </a:lnTo>
                      <a:cubicBezTo>
                        <a:pt x="1929" y="4025"/>
                        <a:pt x="2381" y="3585"/>
                        <a:pt x="2381" y="3085"/>
                      </a:cubicBezTo>
                      <a:cubicBezTo>
                        <a:pt x="2381" y="2573"/>
                        <a:pt x="1929" y="2144"/>
                        <a:pt x="1357" y="2073"/>
                      </a:cubicBezTo>
                      <a:lnTo>
                        <a:pt x="1357" y="692"/>
                      </a:lnTo>
                      <a:cubicBezTo>
                        <a:pt x="1750" y="751"/>
                        <a:pt x="2048" y="1025"/>
                        <a:pt x="2048" y="1370"/>
                      </a:cubicBezTo>
                      <a:cubicBezTo>
                        <a:pt x="2048" y="1465"/>
                        <a:pt x="2131" y="1537"/>
                        <a:pt x="2215" y="1537"/>
                      </a:cubicBezTo>
                      <a:cubicBezTo>
                        <a:pt x="2298" y="1537"/>
                        <a:pt x="2381" y="1465"/>
                        <a:pt x="2381" y="1370"/>
                      </a:cubicBezTo>
                      <a:cubicBezTo>
                        <a:pt x="2381" y="846"/>
                        <a:pt x="1929" y="418"/>
                        <a:pt x="1345" y="358"/>
                      </a:cubicBezTo>
                      <a:lnTo>
                        <a:pt x="1345" y="168"/>
                      </a:lnTo>
                      <a:cubicBezTo>
                        <a:pt x="1345" y="72"/>
                        <a:pt x="1274" y="1"/>
                        <a:pt x="119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BAC8308-9E36-589C-01D2-6C086794A858}"/>
                </a:ext>
              </a:extLst>
            </p:cNvPr>
            <p:cNvSpPr txBox="1"/>
            <p:nvPr/>
          </p:nvSpPr>
          <p:spPr>
            <a:xfrm>
              <a:off x="4379695" y="2785566"/>
              <a:ext cx="196925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000" b="1" i="0" dirty="0">
                  <a:solidFill>
                    <a:schemeClr val="bg1"/>
                  </a:solidFill>
                  <a:effectLst/>
                  <a:highlight>
                    <a:srgbClr val="157DD9"/>
                  </a:highlight>
                  <a:latin typeface="Source Sans Pro" panose="020B0503030403020204" pitchFamily="34" charset="0"/>
                  <a:ea typeface="Source Sans Pro" panose="020B0503030403020204" pitchFamily="34" charset="0"/>
                </a:rPr>
                <a:t>Reduce</a:t>
              </a:r>
              <a:r>
                <a:rPr lang="en-GB" sz="1000" b="0" i="0" dirty="0">
                  <a:solidFill>
                    <a:srgbClr val="374151"/>
                  </a:solidFill>
                  <a:effectLst/>
                  <a:latin typeface="Source Sans Pro" panose="020B0503030403020204" pitchFamily="34" charset="0"/>
                  <a:ea typeface="Source Sans Pro" panose="020B0503030403020204" pitchFamily="34" charset="0"/>
                </a:rPr>
                <a:t> operational costs, and </a:t>
              </a:r>
              <a:r>
                <a:rPr lang="en-GB" sz="1000" b="1" i="0" dirty="0">
                  <a:solidFill>
                    <a:schemeClr val="bg1"/>
                  </a:solidFill>
                  <a:effectLst/>
                  <a:highlight>
                    <a:srgbClr val="157DD9"/>
                  </a:highlight>
                  <a:latin typeface="Source Sans Pro" panose="020B0503030403020204" pitchFamily="34" charset="0"/>
                  <a:ea typeface="Source Sans Pro" panose="020B0503030403020204" pitchFamily="34" charset="0"/>
                </a:rPr>
                <a:t>Maximize</a:t>
              </a:r>
              <a:r>
                <a:rPr lang="en-GB" sz="1000" b="0" i="0" dirty="0">
                  <a:solidFill>
                    <a:srgbClr val="374151"/>
                  </a:solidFill>
                  <a:effectLst/>
                  <a:latin typeface="Source Sans Pro" panose="020B0503030403020204" pitchFamily="34" charset="0"/>
                  <a:ea typeface="Source Sans Pro" panose="020B0503030403020204" pitchFamily="34" charset="0"/>
                </a:rPr>
                <a:t> overall profitability.</a:t>
              </a:r>
              <a:endParaRPr lang="en-ID" sz="1000" dirty="0"/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80810CB-9980-E4C3-E61C-B722A5072155}"/>
              </a:ext>
            </a:extLst>
          </p:cNvPr>
          <p:cNvCxnSpPr>
            <a:stCxn id="720" idx="6"/>
            <a:endCxn id="721" idx="2"/>
          </p:cNvCxnSpPr>
          <p:nvPr/>
        </p:nvCxnSpPr>
        <p:spPr>
          <a:xfrm>
            <a:off x="2357004" y="1864130"/>
            <a:ext cx="1607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09D19A8-DEA4-B958-819D-24E705978C63}"/>
              </a:ext>
            </a:extLst>
          </p:cNvPr>
          <p:cNvCxnSpPr>
            <a:cxnSpLocks/>
            <a:stCxn id="721" idx="6"/>
            <a:endCxn id="723" idx="2"/>
          </p:cNvCxnSpPr>
          <p:nvPr/>
        </p:nvCxnSpPr>
        <p:spPr>
          <a:xfrm>
            <a:off x="4604980" y="1864130"/>
            <a:ext cx="16443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09E6609-D6C3-3002-01D3-079521D5713B}"/>
              </a:ext>
            </a:extLst>
          </p:cNvPr>
          <p:cNvGrpSpPr/>
          <p:nvPr/>
        </p:nvGrpSpPr>
        <p:grpSpPr>
          <a:xfrm>
            <a:off x="1287540" y="1289891"/>
            <a:ext cx="1514608" cy="2563717"/>
            <a:chOff x="2994025" y="4257675"/>
            <a:chExt cx="2012950" cy="222250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F395FCE-6661-0DEE-F552-A4C90E8EF855}"/>
                </a:ext>
              </a:extLst>
            </p:cNvPr>
            <p:cNvCxnSpPr>
              <a:cxnSpLocks/>
            </p:cNvCxnSpPr>
            <p:nvPr/>
          </p:nvCxnSpPr>
          <p:spPr>
            <a:xfrm>
              <a:off x="2994025" y="4257675"/>
              <a:ext cx="201295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EF39DDD-C176-5262-9D21-1785A3108822}"/>
                </a:ext>
              </a:extLst>
            </p:cNvPr>
            <p:cNvCxnSpPr>
              <a:cxnSpLocks/>
            </p:cNvCxnSpPr>
            <p:nvPr/>
          </p:nvCxnSpPr>
          <p:spPr>
            <a:xfrm>
              <a:off x="2994025" y="4479925"/>
              <a:ext cx="201295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F6070A7-7403-77B6-9347-F51A4A9BC8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4025" y="4257675"/>
              <a:ext cx="0" cy="22225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A668C5E-79A0-B659-7CEE-4CED0F4917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975" y="4257675"/>
              <a:ext cx="0" cy="22225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04" name="Straight Arrow Connector 703">
            <a:extLst>
              <a:ext uri="{FF2B5EF4-FFF2-40B4-BE49-F238E27FC236}">
                <a16:creationId xmlns:a16="http://schemas.microsoft.com/office/drawing/2014/main" id="{FF842F10-1DA1-CDC6-4F1A-091FBFBD676A}"/>
              </a:ext>
            </a:extLst>
          </p:cNvPr>
          <p:cNvCxnSpPr>
            <a:cxnSpLocks/>
          </p:cNvCxnSpPr>
          <p:nvPr/>
        </p:nvCxnSpPr>
        <p:spPr>
          <a:xfrm>
            <a:off x="1993489" y="3547559"/>
            <a:ext cx="579230" cy="85966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6" name="Google Shape;237;p42">
            <a:extLst>
              <a:ext uri="{FF2B5EF4-FFF2-40B4-BE49-F238E27FC236}">
                <a16:creationId xmlns:a16="http://schemas.microsoft.com/office/drawing/2014/main" id="{F2DF47CE-0041-0673-8FDE-59C5DBE61960}"/>
              </a:ext>
            </a:extLst>
          </p:cNvPr>
          <p:cNvSpPr txBox="1">
            <a:spLocks/>
          </p:cNvSpPr>
          <p:nvPr/>
        </p:nvSpPr>
        <p:spPr>
          <a:xfrm>
            <a:off x="2029419" y="4481675"/>
            <a:ext cx="1800436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000" b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This is our main objective as a Data Scientist!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58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639287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Success Metric </a:t>
            </a:r>
            <a:r>
              <a:rPr lang="en" dirty="0">
                <a:solidFill>
                  <a:srgbClr val="157DD9"/>
                </a:solidFill>
              </a:rPr>
              <a:t>For Modeling</a:t>
            </a:r>
            <a:endParaRPr dirty="0">
              <a:solidFill>
                <a:srgbClr val="157DD9"/>
              </a:solidFill>
            </a:endParaRPr>
          </a:p>
        </p:txBody>
      </p:sp>
      <p:graphicFrame>
        <p:nvGraphicFramePr>
          <p:cNvPr id="733" name="Google Shape;584;p55">
            <a:extLst>
              <a:ext uri="{FF2B5EF4-FFF2-40B4-BE49-F238E27FC236}">
                <a16:creationId xmlns:a16="http://schemas.microsoft.com/office/drawing/2014/main" id="{40EB273C-CACB-896F-AEB1-E3E1EC9ED0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7254725"/>
              </p:ext>
            </p:extLst>
          </p:nvPr>
        </p:nvGraphicFramePr>
        <p:xfrm>
          <a:off x="945396" y="1388621"/>
          <a:ext cx="5920399" cy="1554390"/>
        </p:xfrm>
        <a:graphic>
          <a:graphicData uri="http://schemas.openxmlformats.org/drawingml/2006/table">
            <a:tbl>
              <a:tblPr>
                <a:noFill/>
                <a:tableStyleId>{8C11F0AB-2A6D-4126-B48A-F0442465DA04}</a:tableStyleId>
              </a:tblPr>
              <a:tblGrid>
                <a:gridCol w="27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4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3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887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dirty="0">
                        <a:solidFill>
                          <a:schemeClr val="dk1"/>
                        </a:solidFill>
                        <a:latin typeface="Staatliches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dirty="0">
                        <a:solidFill>
                          <a:schemeClr val="bg1"/>
                        </a:solidFill>
                        <a:latin typeface="Staatliches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Predicted: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NOT </a:t>
                      </a:r>
                      <a:r>
                        <a:rPr lang="en-GB" sz="1100" b="1" dirty="0">
                          <a:solidFill>
                            <a:schemeClr val="lt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Completed</a:t>
                      </a:r>
                      <a:endParaRPr sz="1100" b="0" dirty="0">
                        <a:solidFill>
                          <a:schemeClr val="lt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57D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solidFill>
                            <a:schemeClr val="lt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Predicted: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solidFill>
                            <a:schemeClr val="lt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Completed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57D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87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57D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bg1"/>
                          </a:solidFill>
                          <a:latin typeface="Manrope" panose="020B0604020202020204" charset="0"/>
                          <a:ea typeface="Source Sans Pro"/>
                          <a:cs typeface="Source Sans Pro"/>
                          <a:sym typeface="Source Sans Pro"/>
                        </a:rPr>
                        <a:t>Actual: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bg1"/>
                          </a:solidFill>
                          <a:latin typeface="Manrope" panose="020B0604020202020204" charset="0"/>
                          <a:ea typeface="Source Sans Pro"/>
                          <a:cs typeface="Source Sans Pro"/>
                          <a:sym typeface="Source Sans Pro"/>
                        </a:rPr>
                        <a:t>NOT </a:t>
                      </a:r>
                      <a:r>
                        <a:rPr lang="en-GB" sz="1100" b="1" dirty="0">
                          <a:solidFill>
                            <a:schemeClr val="lt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Completed</a:t>
                      </a:r>
                      <a:endParaRPr sz="1100" b="1" dirty="0">
                        <a:solidFill>
                          <a:schemeClr val="bg1"/>
                        </a:solidFill>
                        <a:latin typeface="Manrope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57D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True Negative</a:t>
                      </a:r>
                      <a:endParaRPr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bg1"/>
                          </a:solidFill>
                          <a:highlight>
                            <a:srgbClr val="157DD9"/>
                          </a:highlight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False Positive</a:t>
                      </a:r>
                      <a:endParaRPr dirty="0">
                        <a:solidFill>
                          <a:schemeClr val="bg1"/>
                        </a:solidFill>
                        <a:highlight>
                          <a:srgbClr val="157DD9"/>
                        </a:highlight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87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57D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bg1"/>
                          </a:solidFill>
                          <a:latin typeface="Manrope" panose="020B0604020202020204" charset="0"/>
                          <a:ea typeface="Source Sans Pro"/>
                          <a:cs typeface="Source Sans Pro"/>
                          <a:sym typeface="Source Sans Pro"/>
                        </a:rPr>
                        <a:t>Actual: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solidFill>
                            <a:schemeClr val="lt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Completed</a:t>
                      </a:r>
                      <a:endParaRPr sz="1100" dirty="0">
                        <a:solidFill>
                          <a:schemeClr val="bg1"/>
                        </a:solidFill>
                        <a:latin typeface="Manrope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57D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  <a:highlight>
                            <a:srgbClr val="157DD9"/>
                          </a:highlight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False Negative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True Positive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24" name="Google Shape;432;p52">
            <a:extLst>
              <a:ext uri="{FF2B5EF4-FFF2-40B4-BE49-F238E27FC236}">
                <a16:creationId xmlns:a16="http://schemas.microsoft.com/office/drawing/2014/main" id="{8AC55F77-082F-E23E-E31C-4D5F740C686F}"/>
              </a:ext>
            </a:extLst>
          </p:cNvPr>
          <p:cNvSpPr txBox="1"/>
          <p:nvPr/>
        </p:nvSpPr>
        <p:spPr>
          <a:xfrm>
            <a:off x="1270489" y="3651478"/>
            <a:ext cx="6603022" cy="64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" dirty="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We want to minimize </a:t>
            </a:r>
            <a:r>
              <a:rPr lang="en-ID" sz="2000" b="1" dirty="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False Negative</a:t>
            </a:r>
            <a:r>
              <a:rPr lang="en-ID" sz="2000" dirty="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-ID" sz="1000" dirty="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and</a:t>
            </a:r>
            <a:r>
              <a:rPr lang="en-ID" sz="2000" dirty="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-ID" sz="2000" b="1" dirty="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False Positive </a:t>
            </a:r>
            <a:r>
              <a:rPr lang="en-ID" sz="1000" dirty="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as many as possible!</a:t>
            </a:r>
            <a:endParaRPr sz="2000" b="1" dirty="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826" name="Google Shape;433;p52">
            <a:extLst>
              <a:ext uri="{FF2B5EF4-FFF2-40B4-BE49-F238E27FC236}">
                <a16:creationId xmlns:a16="http://schemas.microsoft.com/office/drawing/2014/main" id="{F1BF7AD6-5E7E-1AB3-2042-C9AF3FFC9CCF}"/>
              </a:ext>
            </a:extLst>
          </p:cNvPr>
          <p:cNvSpPr txBox="1"/>
          <p:nvPr/>
        </p:nvSpPr>
        <p:spPr>
          <a:xfrm>
            <a:off x="3907183" y="4638344"/>
            <a:ext cx="1300248" cy="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bg1"/>
                </a:solidFill>
                <a:highlight>
                  <a:srgbClr val="157DD9"/>
                </a:highlight>
                <a:latin typeface="Manrope"/>
                <a:ea typeface="Manrope"/>
                <a:cs typeface="Manrope"/>
                <a:sym typeface="Manrope"/>
              </a:rPr>
              <a:t>F1-Score</a:t>
            </a:r>
            <a:endParaRPr sz="2000" b="1" dirty="0">
              <a:solidFill>
                <a:schemeClr val="bg1"/>
              </a:solidFill>
              <a:highlight>
                <a:srgbClr val="157DD9"/>
              </a:highlight>
              <a:latin typeface="Manrope"/>
              <a:ea typeface="Manrope"/>
              <a:cs typeface="Manrope"/>
              <a:sym typeface="Manrope"/>
            </a:endParaRPr>
          </a:p>
        </p:txBody>
      </p:sp>
      <p:cxnSp>
        <p:nvCxnSpPr>
          <p:cNvPr id="828" name="Straight Arrow Connector 827">
            <a:extLst>
              <a:ext uri="{FF2B5EF4-FFF2-40B4-BE49-F238E27FC236}">
                <a16:creationId xmlns:a16="http://schemas.microsoft.com/office/drawing/2014/main" id="{86D0DF6C-369F-31C0-6A74-66B647598AFC}"/>
              </a:ext>
            </a:extLst>
          </p:cNvPr>
          <p:cNvCxnSpPr>
            <a:cxnSpLocks/>
            <a:endCxn id="829" idx="0"/>
          </p:cNvCxnSpPr>
          <p:nvPr/>
        </p:nvCxnSpPr>
        <p:spPr>
          <a:xfrm flipH="1">
            <a:off x="1587964" y="2680238"/>
            <a:ext cx="1294722" cy="53740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9" name="Google Shape;237;p42">
            <a:extLst>
              <a:ext uri="{FF2B5EF4-FFF2-40B4-BE49-F238E27FC236}">
                <a16:creationId xmlns:a16="http://schemas.microsoft.com/office/drawing/2014/main" id="{162F2D39-6820-B87C-15C4-B431D98A9C2C}"/>
              </a:ext>
            </a:extLst>
          </p:cNvPr>
          <p:cNvSpPr txBox="1">
            <a:spLocks/>
          </p:cNvSpPr>
          <p:nvPr/>
        </p:nvSpPr>
        <p:spPr>
          <a:xfrm>
            <a:off x="687746" y="3217643"/>
            <a:ext cx="1800436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Minimize </a:t>
            </a:r>
            <a:r>
              <a:rPr lang="en-GB" sz="1000" b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overload customers</a:t>
            </a:r>
          </a:p>
        </p:txBody>
      </p:sp>
      <p:sp>
        <p:nvSpPr>
          <p:cNvPr id="830" name="Google Shape;237;p42">
            <a:extLst>
              <a:ext uri="{FF2B5EF4-FFF2-40B4-BE49-F238E27FC236}">
                <a16:creationId xmlns:a16="http://schemas.microsoft.com/office/drawing/2014/main" id="{618711B9-85D5-1430-8A7D-76196B8812EE}"/>
              </a:ext>
            </a:extLst>
          </p:cNvPr>
          <p:cNvSpPr txBox="1">
            <a:spLocks/>
          </p:cNvSpPr>
          <p:nvPr/>
        </p:nvSpPr>
        <p:spPr>
          <a:xfrm>
            <a:off x="6990358" y="2812943"/>
            <a:ext cx="1901148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Minimize </a:t>
            </a:r>
            <a:r>
              <a:rPr lang="en-GB" sz="1000" b="1" dirty="0">
                <a:solidFill>
                  <a:schemeClr val="bg1"/>
                </a:solidFill>
                <a:highlight>
                  <a:srgbClr val="157DD9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empty seats</a:t>
            </a:r>
          </a:p>
        </p:txBody>
      </p:sp>
      <p:cxnSp>
        <p:nvCxnSpPr>
          <p:cNvPr id="831" name="Straight Arrow Connector 830">
            <a:extLst>
              <a:ext uri="{FF2B5EF4-FFF2-40B4-BE49-F238E27FC236}">
                <a16:creationId xmlns:a16="http://schemas.microsoft.com/office/drawing/2014/main" id="{7F8D9451-E66A-E73D-AD83-161A2BC15F30}"/>
              </a:ext>
            </a:extLst>
          </p:cNvPr>
          <p:cNvCxnSpPr>
            <a:cxnSpLocks/>
            <a:endCxn id="830" idx="0"/>
          </p:cNvCxnSpPr>
          <p:nvPr/>
        </p:nvCxnSpPr>
        <p:spPr>
          <a:xfrm>
            <a:off x="6261316" y="2240243"/>
            <a:ext cx="1679616" cy="5727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5" name="Straight Arrow Connector 844">
            <a:extLst>
              <a:ext uri="{FF2B5EF4-FFF2-40B4-BE49-F238E27FC236}">
                <a16:creationId xmlns:a16="http://schemas.microsoft.com/office/drawing/2014/main" id="{5F31B9E0-EC43-1022-151D-3CEF7F0C568B}"/>
              </a:ext>
            </a:extLst>
          </p:cNvPr>
          <p:cNvCxnSpPr>
            <a:cxnSpLocks/>
            <a:endCxn id="826" idx="0"/>
          </p:cNvCxnSpPr>
          <p:nvPr/>
        </p:nvCxnSpPr>
        <p:spPr>
          <a:xfrm>
            <a:off x="3479369" y="4094800"/>
            <a:ext cx="1077938" cy="54354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8" name="Straight Arrow Connector 847">
            <a:extLst>
              <a:ext uri="{FF2B5EF4-FFF2-40B4-BE49-F238E27FC236}">
                <a16:creationId xmlns:a16="http://schemas.microsoft.com/office/drawing/2014/main" id="{1CE13788-58CA-1B9E-068B-2569E97E65E6}"/>
              </a:ext>
            </a:extLst>
          </p:cNvPr>
          <p:cNvCxnSpPr>
            <a:cxnSpLocks/>
            <a:endCxn id="826" idx="0"/>
          </p:cNvCxnSpPr>
          <p:nvPr/>
        </p:nvCxnSpPr>
        <p:spPr>
          <a:xfrm flipH="1">
            <a:off x="4557307" y="4094800"/>
            <a:ext cx="936841" cy="54354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371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" grpId="0"/>
      <p:bldP spid="826" grpId="0"/>
      <p:bldP spid="829" grpId="0"/>
      <p:bldP spid="8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1"/>
          <p:cNvSpPr txBox="1">
            <a:spLocks noGrp="1"/>
          </p:cNvSpPr>
          <p:nvPr>
            <p:ph type="title"/>
          </p:nvPr>
        </p:nvSpPr>
        <p:spPr>
          <a:xfrm>
            <a:off x="2316997" y="3355099"/>
            <a:ext cx="6113903" cy="8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Data Understanding</a:t>
            </a:r>
          </a:p>
        </p:txBody>
      </p:sp>
      <p:sp>
        <p:nvSpPr>
          <p:cNvPr id="424" name="Google Shape;424;p51"/>
          <p:cNvSpPr txBox="1">
            <a:spLocks noGrp="1"/>
          </p:cNvSpPr>
          <p:nvPr>
            <p:ph type="title" idx="2"/>
          </p:nvPr>
        </p:nvSpPr>
        <p:spPr>
          <a:xfrm>
            <a:off x="7057800" y="2537600"/>
            <a:ext cx="1373100" cy="7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25" name="Google Shape;425;p51"/>
          <p:cNvSpPr txBox="1">
            <a:spLocks noGrp="1"/>
          </p:cNvSpPr>
          <p:nvPr>
            <p:ph type="subTitle" idx="1"/>
          </p:nvPr>
        </p:nvSpPr>
        <p:spPr>
          <a:xfrm>
            <a:off x="3980700" y="4243398"/>
            <a:ext cx="44502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Getting to understand to the given dataset</a:t>
            </a:r>
          </a:p>
        </p:txBody>
      </p:sp>
      <p:pic>
        <p:nvPicPr>
          <p:cNvPr id="426" name="Google Shape;426;p51"/>
          <p:cNvPicPr preferRelativeResize="0"/>
          <p:nvPr/>
        </p:nvPicPr>
        <p:blipFill rotWithShape="1">
          <a:blip r:embed="rId3">
            <a:alphaModFix/>
          </a:blip>
          <a:srcRect l="5315" t="11257" r="3201" b="6512"/>
          <a:stretch/>
        </p:blipFill>
        <p:spPr>
          <a:xfrm rot="214505">
            <a:off x="197971" y="386999"/>
            <a:ext cx="6087854" cy="2859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2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320797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Profiling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B81D28-A5FE-A676-3030-806B11036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28" y="2833424"/>
            <a:ext cx="2621434" cy="23100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FBEB82-D07D-6109-39D1-0379F891C6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366" y="1255363"/>
            <a:ext cx="782664" cy="782664"/>
          </a:xfrm>
          <a:prstGeom prst="rect">
            <a:avLst/>
          </a:prstGeom>
        </p:spPr>
      </p:pic>
      <p:sp>
        <p:nvSpPr>
          <p:cNvPr id="11" name="Google Shape;716;p58">
            <a:extLst>
              <a:ext uri="{FF2B5EF4-FFF2-40B4-BE49-F238E27FC236}">
                <a16:creationId xmlns:a16="http://schemas.microsoft.com/office/drawing/2014/main" id="{C13C7C2B-A533-F8A7-8644-FF6DA0B914D4}"/>
              </a:ext>
            </a:extLst>
          </p:cNvPr>
          <p:cNvSpPr txBox="1"/>
          <p:nvPr/>
        </p:nvSpPr>
        <p:spPr>
          <a:xfrm>
            <a:off x="6672016" y="2109657"/>
            <a:ext cx="2324568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 dirty="0">
                <a:solidFill>
                  <a:schemeClr val="bg1"/>
                </a:solidFill>
                <a:highlight>
                  <a:srgbClr val="157DD9"/>
                </a:highlight>
                <a:latin typeface="Manrope"/>
                <a:ea typeface="Manrope"/>
                <a:cs typeface="Manrope"/>
                <a:sym typeface="Manrope"/>
              </a:rPr>
              <a:t>49281 rows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 dirty="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 dirty="0">
                <a:solidFill>
                  <a:schemeClr val="bg1"/>
                </a:solidFill>
                <a:highlight>
                  <a:srgbClr val="157DD9"/>
                </a:highlight>
                <a:latin typeface="Manrope"/>
                <a:ea typeface="Manrope"/>
                <a:cs typeface="Manrope"/>
                <a:sym typeface="Manrope"/>
              </a:rPr>
              <a:t>13 features</a:t>
            </a:r>
            <a:r>
              <a:rPr lang="en-GB" sz="1000" b="1" dirty="0">
                <a:solidFill>
                  <a:schemeClr val="bg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-GB" sz="1000" b="1" dirty="0">
                <a:solidFill>
                  <a:srgbClr val="157DD9"/>
                </a:solidFill>
                <a:latin typeface="Manrope"/>
                <a:ea typeface="Manrope"/>
                <a:cs typeface="Manrope"/>
                <a:sym typeface="Manrope"/>
              </a:rPr>
              <a:t>&amp;</a:t>
            </a:r>
            <a:r>
              <a:rPr lang="en-GB" sz="1000" b="1" dirty="0">
                <a:solidFill>
                  <a:schemeClr val="bg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-GB" sz="1000" b="1" dirty="0">
                <a:solidFill>
                  <a:schemeClr val="bg1"/>
                </a:solidFill>
                <a:highlight>
                  <a:srgbClr val="157DD9"/>
                </a:highlight>
                <a:latin typeface="Manrope"/>
                <a:ea typeface="Manrope"/>
                <a:cs typeface="Manrope"/>
                <a:sym typeface="Manrope"/>
              </a:rPr>
              <a:t>1 target variable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72C95D3-526E-99AB-CF35-42028A125C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0668" y="1255363"/>
            <a:ext cx="782664" cy="78266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9E4898-7F41-2910-3E75-9C3EFBBF0453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1701030" y="1646695"/>
            <a:ext cx="247963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Google Shape;716;p58">
            <a:extLst>
              <a:ext uri="{FF2B5EF4-FFF2-40B4-BE49-F238E27FC236}">
                <a16:creationId xmlns:a16="http://schemas.microsoft.com/office/drawing/2014/main" id="{A384CF7B-7BEB-2130-E0CD-C04E1B696596}"/>
              </a:ext>
            </a:extLst>
          </p:cNvPr>
          <p:cNvSpPr txBox="1"/>
          <p:nvPr/>
        </p:nvSpPr>
        <p:spPr>
          <a:xfrm>
            <a:off x="2509521" y="2147091"/>
            <a:ext cx="4124956" cy="1073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ID" sz="900" b="1" dirty="0">
                <a:solidFill>
                  <a:schemeClr val="bg1"/>
                </a:solidFill>
                <a:highlight>
                  <a:srgbClr val="157DD9"/>
                </a:highlight>
                <a:latin typeface="Manrope"/>
                <a:ea typeface="Manrope"/>
                <a:cs typeface="Manrope"/>
                <a:sym typeface="Manrope"/>
              </a:rPr>
              <a:t>Check Missing Values</a:t>
            </a:r>
            <a:r>
              <a:rPr lang="en-ID" sz="900" b="1" dirty="0">
                <a:solidFill>
                  <a:schemeClr val="bg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-ID" sz="700" dirty="0">
                <a:solidFill>
                  <a:srgbClr val="157DD9"/>
                </a:solidFill>
                <a:latin typeface="Manrope"/>
                <a:ea typeface="Manrope"/>
                <a:cs typeface="Manrope"/>
                <a:sym typeface="Manrope"/>
              </a:rPr>
              <a:t>–</a:t>
            </a:r>
            <a:r>
              <a:rPr lang="en-ID" sz="700" b="1" dirty="0">
                <a:solidFill>
                  <a:srgbClr val="157DD9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-ID" sz="700" dirty="0">
                <a:solidFill>
                  <a:srgbClr val="157DD9"/>
                </a:solidFill>
                <a:latin typeface="Manrope"/>
                <a:ea typeface="Manrope"/>
                <a:cs typeface="Manrope"/>
                <a:sym typeface="Manrope"/>
              </a:rPr>
              <a:t>0 </a:t>
            </a:r>
            <a:r>
              <a:rPr lang="en-ID" sz="700" dirty="0" err="1">
                <a:solidFill>
                  <a:srgbClr val="157DD9"/>
                </a:solidFill>
                <a:latin typeface="Manrope"/>
                <a:ea typeface="Manrope"/>
                <a:cs typeface="Manrope"/>
                <a:sym typeface="Manrope"/>
              </a:rPr>
              <a:t>NaN</a:t>
            </a:r>
            <a:r>
              <a:rPr lang="en-ID" sz="700" dirty="0">
                <a:solidFill>
                  <a:srgbClr val="157DD9"/>
                </a:solidFill>
                <a:latin typeface="Manrope"/>
                <a:ea typeface="Manrope"/>
                <a:cs typeface="Manrope"/>
                <a:sym typeface="Manrope"/>
              </a:rPr>
              <a:t> are found</a:t>
            </a:r>
            <a:endParaRPr lang="en-ID" sz="700" dirty="0">
              <a:solidFill>
                <a:schemeClr val="bg1"/>
              </a:solidFill>
              <a:highlight>
                <a:srgbClr val="157DD9"/>
              </a:highlight>
              <a:latin typeface="Manrope"/>
              <a:ea typeface="Manrope"/>
              <a:cs typeface="Manrope"/>
              <a:sym typeface="Manrope"/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lang="en-ID" sz="900" b="1" dirty="0">
              <a:solidFill>
                <a:schemeClr val="bg1"/>
              </a:solidFill>
              <a:highlight>
                <a:srgbClr val="157DD9"/>
              </a:highlight>
              <a:latin typeface="Manrope"/>
              <a:ea typeface="Manrope"/>
              <a:cs typeface="Manrope"/>
              <a:sym typeface="Manrope"/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ID" sz="900" b="1" dirty="0">
                <a:solidFill>
                  <a:schemeClr val="bg1"/>
                </a:solidFill>
                <a:highlight>
                  <a:srgbClr val="157DD9"/>
                </a:highlight>
                <a:latin typeface="Manrope"/>
                <a:ea typeface="Manrope"/>
                <a:cs typeface="Manrope"/>
                <a:sym typeface="Manrope"/>
              </a:rPr>
              <a:t>Check Data Types</a:t>
            </a:r>
            <a:r>
              <a:rPr lang="en-ID" sz="900" b="1" dirty="0">
                <a:solidFill>
                  <a:schemeClr val="bg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-ID" sz="700" dirty="0">
                <a:solidFill>
                  <a:srgbClr val="157DD9"/>
                </a:solidFill>
                <a:latin typeface="Manrope"/>
                <a:ea typeface="Manrope"/>
                <a:cs typeface="Manrope"/>
                <a:sym typeface="Manrope"/>
              </a:rPr>
              <a:t>–</a:t>
            </a:r>
            <a:r>
              <a:rPr lang="en-ID" sz="700" b="1" dirty="0">
                <a:solidFill>
                  <a:srgbClr val="157DD9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-ID" sz="700" dirty="0">
                <a:solidFill>
                  <a:srgbClr val="157DD9"/>
                </a:solidFill>
                <a:latin typeface="Manrope"/>
                <a:ea typeface="Manrope"/>
                <a:cs typeface="Manrope"/>
                <a:sym typeface="Manrope"/>
              </a:rPr>
              <a:t>Types are good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lang="en-ID" sz="900" b="1" dirty="0">
              <a:solidFill>
                <a:schemeClr val="bg1"/>
              </a:solidFill>
              <a:highlight>
                <a:srgbClr val="157DD9"/>
              </a:highlight>
              <a:latin typeface="Manrope"/>
              <a:ea typeface="Manrope"/>
              <a:cs typeface="Manrope"/>
              <a:sym typeface="Manrope"/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ID" sz="900" b="1" dirty="0">
                <a:solidFill>
                  <a:schemeClr val="bg1"/>
                </a:solidFill>
                <a:highlight>
                  <a:srgbClr val="157DD9"/>
                </a:highlight>
                <a:latin typeface="Manrope"/>
                <a:ea typeface="Manrope"/>
                <a:cs typeface="Manrope"/>
                <a:sym typeface="Manrope"/>
              </a:rPr>
              <a:t>Check Duplicated Rows</a:t>
            </a:r>
            <a:r>
              <a:rPr lang="en-ID" sz="900" b="1" dirty="0">
                <a:solidFill>
                  <a:srgbClr val="157DD9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-ID" sz="700" dirty="0">
                <a:solidFill>
                  <a:srgbClr val="157DD9"/>
                </a:solidFill>
                <a:latin typeface="Manrope"/>
                <a:ea typeface="Manrope"/>
                <a:cs typeface="Manrope"/>
                <a:sym typeface="Manrope"/>
              </a:rPr>
              <a:t>–</a:t>
            </a:r>
            <a:r>
              <a:rPr lang="en-ID" sz="700" b="1" dirty="0">
                <a:solidFill>
                  <a:srgbClr val="157DD9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-ID" sz="700" dirty="0">
                <a:solidFill>
                  <a:srgbClr val="157DD9"/>
                </a:solidFill>
                <a:latin typeface="Manrope"/>
                <a:ea typeface="Manrope"/>
                <a:cs typeface="Manrope"/>
                <a:sym typeface="Manrope"/>
              </a:rPr>
              <a:t>1625 duplicates are removed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lang="en-ID" sz="900" b="1" dirty="0">
              <a:solidFill>
                <a:schemeClr val="bg1"/>
              </a:solidFill>
              <a:highlight>
                <a:srgbClr val="157DD9"/>
              </a:highlight>
              <a:latin typeface="Manrope"/>
              <a:ea typeface="Manrope"/>
              <a:cs typeface="Manrope"/>
              <a:sym typeface="Manrope"/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ID" sz="900" b="1" dirty="0">
                <a:solidFill>
                  <a:schemeClr val="bg1"/>
                </a:solidFill>
                <a:highlight>
                  <a:srgbClr val="157DD9"/>
                </a:highlight>
                <a:latin typeface="Manrope"/>
                <a:ea typeface="Manrope"/>
                <a:cs typeface="Manrope"/>
                <a:sym typeface="Manrope"/>
              </a:rPr>
              <a:t>Check columns having too many unique categories</a:t>
            </a:r>
            <a:r>
              <a:rPr lang="en-ID" sz="900" b="1" dirty="0">
                <a:solidFill>
                  <a:schemeClr val="bg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-ID" sz="700" b="1" dirty="0">
                <a:solidFill>
                  <a:srgbClr val="157DD9"/>
                </a:solidFill>
                <a:latin typeface="Manrope"/>
                <a:ea typeface="Manrope"/>
                <a:cs typeface="Manrope"/>
                <a:sym typeface="Manrope"/>
              </a:rPr>
              <a:t>– </a:t>
            </a:r>
            <a:r>
              <a:rPr lang="en-ID" sz="700" b="1" dirty="0">
                <a:solidFill>
                  <a:srgbClr val="FF0000"/>
                </a:solidFill>
                <a:latin typeface="Manrope"/>
                <a:ea typeface="Manrope"/>
                <a:cs typeface="Manrope"/>
                <a:sym typeface="Manrope"/>
              </a:rPr>
              <a:t>route</a:t>
            </a:r>
            <a:r>
              <a:rPr lang="en-ID" sz="700" b="1" dirty="0">
                <a:solidFill>
                  <a:srgbClr val="157DD9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-ID" sz="700" dirty="0">
                <a:solidFill>
                  <a:srgbClr val="157DD9"/>
                </a:solidFill>
                <a:latin typeface="Manrope"/>
                <a:ea typeface="Manrope"/>
                <a:cs typeface="Manrope"/>
                <a:sym typeface="Manrope"/>
              </a:rPr>
              <a:t>&amp;</a:t>
            </a:r>
            <a:r>
              <a:rPr lang="en-ID" sz="700" b="1" dirty="0">
                <a:solidFill>
                  <a:srgbClr val="157DD9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-ID" sz="700" b="1" dirty="0" err="1">
                <a:solidFill>
                  <a:srgbClr val="FF0000"/>
                </a:solidFill>
                <a:latin typeface="Manrope"/>
                <a:ea typeface="Manrope"/>
                <a:cs typeface="Manrope"/>
                <a:sym typeface="Manrope"/>
              </a:rPr>
              <a:t>booking_origin</a:t>
            </a:r>
            <a:r>
              <a:rPr lang="en-ID" sz="700" b="1" dirty="0">
                <a:solidFill>
                  <a:srgbClr val="FF0000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-ID" sz="700" dirty="0">
                <a:solidFill>
                  <a:srgbClr val="157DD9"/>
                </a:solidFill>
                <a:latin typeface="Manrope"/>
                <a:ea typeface="Manrope"/>
                <a:cs typeface="Manrope"/>
                <a:sym typeface="Manrope"/>
              </a:rPr>
              <a:t>columns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08E2676-0FAA-B064-6C6D-34E515A82F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4705" y="3220304"/>
            <a:ext cx="3693689" cy="1923195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F0F7FFB5-1135-9408-30AE-A56FA719F86A}"/>
              </a:ext>
            </a:extLst>
          </p:cNvPr>
          <p:cNvGrpSpPr/>
          <p:nvPr/>
        </p:nvGrpSpPr>
        <p:grpSpPr>
          <a:xfrm>
            <a:off x="2994025" y="4210055"/>
            <a:ext cx="587371" cy="269868"/>
            <a:chOff x="2994025" y="4257675"/>
            <a:chExt cx="2012950" cy="22225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B558E24-10E7-C50D-1AA0-E0EDB2566D2A}"/>
                </a:ext>
              </a:extLst>
            </p:cNvPr>
            <p:cNvCxnSpPr>
              <a:cxnSpLocks/>
            </p:cNvCxnSpPr>
            <p:nvPr/>
          </p:nvCxnSpPr>
          <p:spPr>
            <a:xfrm>
              <a:off x="2994025" y="4257675"/>
              <a:ext cx="201295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73C4F55-D6F4-97BB-EFBF-AD0F34094CE8}"/>
                </a:ext>
              </a:extLst>
            </p:cNvPr>
            <p:cNvCxnSpPr>
              <a:cxnSpLocks/>
            </p:cNvCxnSpPr>
            <p:nvPr/>
          </p:nvCxnSpPr>
          <p:spPr>
            <a:xfrm>
              <a:off x="2994025" y="4479925"/>
              <a:ext cx="201295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7785AB0-8345-1635-B687-7F77BB6489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4025" y="4257675"/>
              <a:ext cx="0" cy="22225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0869009-72BE-5CA1-994D-202A7EDEC9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975" y="4257675"/>
              <a:ext cx="0" cy="22225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7D99357-21B8-1B32-EA3E-EA95A76DAE77}"/>
              </a:ext>
            </a:extLst>
          </p:cNvPr>
          <p:cNvGrpSpPr/>
          <p:nvPr/>
        </p:nvGrpSpPr>
        <p:grpSpPr>
          <a:xfrm>
            <a:off x="4963332" y="4210055"/>
            <a:ext cx="196038" cy="269868"/>
            <a:chOff x="2994025" y="4257675"/>
            <a:chExt cx="2012950" cy="22225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53B93AA-E9EF-4B80-8DEA-335B7781B5D0}"/>
                </a:ext>
              </a:extLst>
            </p:cNvPr>
            <p:cNvCxnSpPr>
              <a:cxnSpLocks/>
            </p:cNvCxnSpPr>
            <p:nvPr/>
          </p:nvCxnSpPr>
          <p:spPr>
            <a:xfrm>
              <a:off x="2994025" y="4257675"/>
              <a:ext cx="201295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1E4B9AD-6964-7B56-E59F-578220CBF351}"/>
                </a:ext>
              </a:extLst>
            </p:cNvPr>
            <p:cNvCxnSpPr>
              <a:cxnSpLocks/>
            </p:cNvCxnSpPr>
            <p:nvPr/>
          </p:nvCxnSpPr>
          <p:spPr>
            <a:xfrm>
              <a:off x="2994025" y="4479925"/>
              <a:ext cx="201295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C471BAC-3463-9BE7-0808-5D3210EAD6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4025" y="4257675"/>
              <a:ext cx="0" cy="22225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12C9DA1-08C3-11BB-6411-5B932517A5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975" y="4257675"/>
              <a:ext cx="0" cy="22225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0" name="Picture 49">
            <a:extLst>
              <a:ext uri="{FF2B5EF4-FFF2-40B4-BE49-F238E27FC236}">
                <a16:creationId xmlns:a16="http://schemas.microsoft.com/office/drawing/2014/main" id="{4E2293ED-22DD-2AD5-5724-3E0C76892C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42877" y="1255363"/>
            <a:ext cx="781200" cy="781200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4D2D188-C0C0-6A13-6854-759A8B71A91E}"/>
              </a:ext>
            </a:extLst>
          </p:cNvPr>
          <p:cNvCxnSpPr>
            <a:cxnSpLocks/>
            <a:stCxn id="14" idx="3"/>
            <a:endCxn id="50" idx="1"/>
          </p:cNvCxnSpPr>
          <p:nvPr/>
        </p:nvCxnSpPr>
        <p:spPr>
          <a:xfrm flipV="1">
            <a:off x="4963332" y="1645963"/>
            <a:ext cx="2479545" cy="73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Google Shape;716;p58">
            <a:extLst>
              <a:ext uri="{FF2B5EF4-FFF2-40B4-BE49-F238E27FC236}">
                <a16:creationId xmlns:a16="http://schemas.microsoft.com/office/drawing/2014/main" id="{0C80470E-C128-B5DA-21D7-706DE39043A3}"/>
              </a:ext>
            </a:extLst>
          </p:cNvPr>
          <p:cNvSpPr txBox="1"/>
          <p:nvPr/>
        </p:nvSpPr>
        <p:spPr>
          <a:xfrm>
            <a:off x="147414" y="2109658"/>
            <a:ext cx="2324568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 dirty="0">
                <a:solidFill>
                  <a:schemeClr val="bg1"/>
                </a:solidFill>
                <a:highlight>
                  <a:srgbClr val="157DD9"/>
                </a:highlight>
                <a:latin typeface="Manrope"/>
                <a:ea typeface="Manrope"/>
                <a:cs typeface="Manrope"/>
                <a:sym typeface="Manrope"/>
              </a:rPr>
              <a:t>50000 rows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 dirty="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 dirty="0">
                <a:solidFill>
                  <a:schemeClr val="bg1"/>
                </a:solidFill>
                <a:highlight>
                  <a:srgbClr val="157DD9"/>
                </a:highlight>
                <a:latin typeface="Manrope"/>
                <a:ea typeface="Manrope"/>
                <a:cs typeface="Manrope"/>
                <a:sym typeface="Manrope"/>
              </a:rPr>
              <a:t>13 features</a:t>
            </a:r>
            <a:r>
              <a:rPr lang="en-GB" sz="1000" b="1" dirty="0">
                <a:solidFill>
                  <a:schemeClr val="bg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-GB" sz="1000" b="1" dirty="0">
                <a:solidFill>
                  <a:srgbClr val="157DD9"/>
                </a:solidFill>
                <a:latin typeface="Manrope"/>
                <a:ea typeface="Manrope"/>
                <a:cs typeface="Manrope"/>
                <a:sym typeface="Manrope"/>
              </a:rPr>
              <a:t>&amp;</a:t>
            </a:r>
            <a:r>
              <a:rPr lang="en-GB" sz="1000" b="1" dirty="0">
                <a:solidFill>
                  <a:schemeClr val="bg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-GB" sz="1000" b="1" dirty="0">
                <a:solidFill>
                  <a:schemeClr val="bg1"/>
                </a:solidFill>
                <a:highlight>
                  <a:srgbClr val="157DD9"/>
                </a:highlight>
                <a:latin typeface="Manrope"/>
                <a:ea typeface="Manrope"/>
                <a:cs typeface="Manrope"/>
                <a:sym typeface="Manrope"/>
              </a:rPr>
              <a:t>1 target variable</a:t>
            </a:r>
          </a:p>
        </p:txBody>
      </p:sp>
    </p:spTree>
    <p:extLst>
      <p:ext uri="{BB962C8B-B14F-4D97-AF65-F5344CB8AC3E}">
        <p14:creationId xmlns:p14="http://schemas.microsoft.com/office/powerpoint/2010/main" val="3094020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7" grpId="0"/>
      <p:bldP spid="5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56"/>
          <p:cNvSpPr txBox="1">
            <a:spLocks noGrp="1"/>
          </p:cNvSpPr>
          <p:nvPr>
            <p:ph type="title"/>
          </p:nvPr>
        </p:nvSpPr>
        <p:spPr>
          <a:xfrm>
            <a:off x="713100" y="3351688"/>
            <a:ext cx="7648236" cy="8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Exploratory Data Analysis</a:t>
            </a:r>
          </a:p>
        </p:txBody>
      </p:sp>
      <p:sp>
        <p:nvSpPr>
          <p:cNvPr id="652" name="Google Shape;652;p56"/>
          <p:cNvSpPr txBox="1">
            <a:spLocks noGrp="1"/>
          </p:cNvSpPr>
          <p:nvPr>
            <p:ph type="title" idx="2"/>
          </p:nvPr>
        </p:nvSpPr>
        <p:spPr>
          <a:xfrm>
            <a:off x="713100" y="2534189"/>
            <a:ext cx="1373100" cy="7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653" name="Google Shape;653;p56"/>
          <p:cNvSpPr txBox="1">
            <a:spLocks noGrp="1"/>
          </p:cNvSpPr>
          <p:nvPr>
            <p:ph type="subTitle" idx="1"/>
          </p:nvPr>
        </p:nvSpPr>
        <p:spPr>
          <a:xfrm>
            <a:off x="713100" y="4239987"/>
            <a:ext cx="44502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Uncover meaningful insights that might be found</a:t>
            </a:r>
          </a:p>
        </p:txBody>
      </p:sp>
      <p:pic>
        <p:nvPicPr>
          <p:cNvPr id="654" name="Google Shape;654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75821">
            <a:off x="2624915" y="809738"/>
            <a:ext cx="6100942" cy="198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irline Business Plan by Slidesgo">
  <a:themeElements>
    <a:clrScheme name="Simple Light">
      <a:dk1>
        <a:srgbClr val="302C3E"/>
      </a:dk1>
      <a:lt1>
        <a:srgbClr val="F6F6F6"/>
      </a:lt1>
      <a:dk2>
        <a:srgbClr val="157DD9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02C3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1225</Words>
  <Application>Microsoft Office PowerPoint</Application>
  <PresentationFormat>On-screen Show (16:9)</PresentationFormat>
  <Paragraphs>161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Manrope</vt:lpstr>
      <vt:lpstr>Staatliches</vt:lpstr>
      <vt:lpstr>Source Sans Pro</vt:lpstr>
      <vt:lpstr>Airline Business Plan by Slidesgo</vt:lpstr>
      <vt:lpstr>Predicting Customers Booking Behavior with British Airways</vt:lpstr>
      <vt:lpstr>Table of Contents</vt:lpstr>
      <vt:lpstr>Introduction</vt:lpstr>
      <vt:lpstr>Business Problem</vt:lpstr>
      <vt:lpstr>Solution</vt:lpstr>
      <vt:lpstr>Key Success Metric For Modeling</vt:lpstr>
      <vt:lpstr>Data Understanding</vt:lpstr>
      <vt:lpstr>Data Profiling</vt:lpstr>
      <vt:lpstr>Exploratory Data Analysis</vt:lpstr>
      <vt:lpstr>EDA Process</vt:lpstr>
      <vt:lpstr>Deep-dive Analysis</vt:lpstr>
      <vt:lpstr>Deep-dive Analysis</vt:lpstr>
      <vt:lpstr>Deep-dive Analysis</vt:lpstr>
      <vt:lpstr>Modeling</vt:lpstr>
      <vt:lpstr>Modeling Process</vt:lpstr>
      <vt:lpstr>Model Evaluation and Hyperparameter Tuning</vt:lpstr>
      <vt:lpstr>Model Interpretation</vt:lpstr>
      <vt:lpstr>Recommendations</vt:lpstr>
      <vt:lpstr>Recommendations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Customers Booking Behavior with British Airways</dc:title>
  <dc:creator>Tito</dc:creator>
  <cp:lastModifiedBy>tito dwi syahputra</cp:lastModifiedBy>
  <cp:revision>21</cp:revision>
  <dcterms:modified xsi:type="dcterms:W3CDTF">2023-10-24T12:13:51Z</dcterms:modified>
</cp:coreProperties>
</file>