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8"/>
    <p:restoredTop sz="94677"/>
  </p:normalViewPr>
  <p:slideViewPr>
    <p:cSldViewPr snapToGrid="0" snapToObjects="1">
      <p:cViewPr varScale="1">
        <p:scale>
          <a:sx n="177" d="100"/>
          <a:sy n="177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2881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8296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713257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6740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62155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42051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4662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2881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178296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713257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6740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362155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3770" y="4999457"/>
            <a:ext cx="16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6424" y="571192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60440" y="1465617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90438" y="945079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23533" y="1716005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52722" y="1973662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90071" y="1943299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32519" y="2531724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67820" y="2816181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406016" y="2424958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52655" y="571192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0557" y="571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2655" y="571192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46425" y="2186076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58415" y="2408295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0557" y="3255289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4300" y="3271822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67731" y="2421105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7731" y="3271822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*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3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62" y="778864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931878" y="1673289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1861876" y="1152751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2294971" y="1923677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724160" y="2181334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1761509" y="2150971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1003957" y="273939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2539258" y="3023853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1677454" y="2632630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24093" y="778864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95" y="778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93" y="778864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653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0804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7863" y="2393748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29853" y="2615967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955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2259106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1995" y="3462961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45738" y="3479494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5248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3189399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9169" y="2628777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9169" y="3479494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43550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409770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8" name="Rectangle 37"/>
          <p:cNvSpPr/>
          <p:nvPr/>
        </p:nvSpPr>
        <p:spPr>
          <a:xfrm>
            <a:off x="896653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50804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04955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2259106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2735248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189399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43550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45" name="Rectangle 44"/>
          <p:cNvSpPr/>
          <p:nvPr/>
        </p:nvSpPr>
        <p:spPr>
          <a:xfrm>
            <a:off x="409770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9912" y="5007868"/>
            <a:ext cx="20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Is node a Leaf -&gt;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6653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50804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04955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259106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2735248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1" name="Rectangle 50"/>
          <p:cNvSpPr/>
          <p:nvPr/>
        </p:nvSpPr>
        <p:spPr>
          <a:xfrm>
            <a:off x="3189399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3550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09770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3613" y="5428411"/>
            <a:ext cx="192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Inclusive scan -&gt; b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50741" y="451929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0741" y="494824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741" y="536878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96653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350804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804955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259106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2735248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189399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643550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09770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450741" y="580881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67059" y="583671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a </a:t>
            </a:r>
            <a:r>
              <a:rPr lang="en-US" dirty="0"/>
              <a:t>*</a:t>
            </a:r>
            <a:r>
              <a:rPr lang="en-US" dirty="0" smtClean="0"/>
              <a:t> b -&gt;c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03204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57355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11506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2265657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2741799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3195950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50101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10425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457292" y="623777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67059" y="6297395"/>
            <a:ext cx="26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address is 2*c-1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0172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44323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8474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2625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8767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2918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37069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122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4260" y="409033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04035" y="564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739983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46537" y="10325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948922" y="56438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48922" y="99334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92386" y="145881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22809" y="1461472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94771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03073" y="145259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31327" y="189042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8" name="Rectangle 97"/>
          <p:cNvSpPr/>
          <p:nvPr/>
        </p:nvSpPr>
        <p:spPr>
          <a:xfrm>
            <a:off x="5200688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99" name="Rectangle 98"/>
          <p:cNvSpPr/>
          <p:nvPr/>
        </p:nvSpPr>
        <p:spPr>
          <a:xfrm>
            <a:off x="6494771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0" name="Rectangle 99"/>
          <p:cNvSpPr/>
          <p:nvPr/>
        </p:nvSpPr>
        <p:spPr>
          <a:xfrm>
            <a:off x="7403073" y="190879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48922" y="2337747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57224" y="2314070"/>
            <a:ext cx="454151" cy="4289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48922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04" name="Rectangle 103"/>
          <p:cNvSpPr/>
          <p:nvPr/>
        </p:nvSpPr>
        <p:spPr>
          <a:xfrm>
            <a:off x="7857224" y="27852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 rot="19437450">
            <a:off x="318226" y="2603521"/>
            <a:ext cx="858191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CANT use this with ZHOU </a:t>
            </a:r>
            <a:r>
              <a:rPr lang="en-US" sz="3200" smtClean="0"/>
              <a:t>as node numbers </a:t>
            </a:r>
            <a:r>
              <a:rPr lang="en-US" sz="3200" dirty="0" smtClean="0"/>
              <a:t>are not even as some large nodes are converted to </a:t>
            </a:r>
            <a:r>
              <a:rPr lang="en-US" sz="3200" dirty="0" err="1" smtClean="0"/>
              <a:t>smallnodes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285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</a:t>
            </a:r>
            <a:r>
              <a:rPr lang="en-US" dirty="0" err="1" smtClean="0"/>
              <a:t>zhou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5048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39199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98713" y="5210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2365509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495115" y="530599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3205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947898" y="535708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12964" y="5644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3293042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752996" y="520926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942017" y="536317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8845" y="563822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198277" y="52004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198277" y="56293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650592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108288" y="519557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572166" y="519390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813175" y="5285062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184590" y="5349250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645230" y="5321886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39589" y="5178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09107" y="51726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966225" y="517100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124354" y="5232593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46048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916231" y="51698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019344" y="533249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509107" y="561649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446048" y="561977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21" name="Elbow Connector 20"/>
          <p:cNvCxnSpPr>
            <a:stCxn id="39" idx="2"/>
            <a:endCxn id="64" idx="2"/>
          </p:cNvCxnSpPr>
          <p:nvPr/>
        </p:nvCxnSpPr>
        <p:spPr>
          <a:xfrm rot="5400000" flipH="1" flipV="1">
            <a:off x="3950212" y="3323435"/>
            <a:ext cx="32516" cy="4600390"/>
          </a:xfrm>
          <a:prstGeom prst="bentConnector3">
            <a:avLst>
              <a:gd name="adj1" fmla="val -25615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0"/>
            <a:endCxn id="49" idx="0"/>
          </p:cNvCxnSpPr>
          <p:nvPr/>
        </p:nvCxnSpPr>
        <p:spPr>
          <a:xfrm rot="5400000" flipH="1" flipV="1">
            <a:off x="2365287" y="4056103"/>
            <a:ext cx="1668" cy="2307994"/>
          </a:xfrm>
          <a:prstGeom prst="bentConnector3">
            <a:avLst>
              <a:gd name="adj1" fmla="val 457437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5400000" flipH="1" flipV="1">
            <a:off x="3040550" y="3826131"/>
            <a:ext cx="10528" cy="2759078"/>
          </a:xfrm>
          <a:prstGeom prst="bentConnector3">
            <a:avLst>
              <a:gd name="adj1" fmla="val 22713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2"/>
            <a:endCxn id="48" idx="2"/>
          </p:cNvCxnSpPr>
          <p:nvPr/>
        </p:nvCxnSpPr>
        <p:spPr>
          <a:xfrm rot="16200000" flipH="1">
            <a:off x="1459188" y="5392824"/>
            <a:ext cx="433788" cy="927916"/>
          </a:xfrm>
          <a:prstGeom prst="bentConnector3">
            <a:avLst>
              <a:gd name="adj1" fmla="val 218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6498556" y="4940791"/>
            <a:ext cx="5737" cy="469518"/>
          </a:xfrm>
          <a:prstGeom prst="bentConnector3">
            <a:avLst>
              <a:gd name="adj1" fmla="val 40846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4" idx="2"/>
            <a:endCxn id="72" idx="2"/>
          </p:cNvCxnSpPr>
          <p:nvPr/>
        </p:nvCxnSpPr>
        <p:spPr>
          <a:xfrm rot="16200000" flipH="1">
            <a:off x="6749214" y="5124822"/>
            <a:ext cx="441361" cy="1406459"/>
          </a:xfrm>
          <a:prstGeom prst="bentConnector3">
            <a:avLst>
              <a:gd name="adj1" fmla="val 1517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68321" y="6466708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 offset 16384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2153" y="697229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Variable size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1238" y="1414183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Is Leaf </a:t>
            </a:r>
            <a:r>
              <a:rPr lang="en-US" sz="1100" smtClean="0"/>
              <a:t>or Branch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333139" y="168231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 Triangles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318830" y="14344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Left Child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908841" y="145172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Right Child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0432" y="100469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666868" y="101653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1 1 </a:t>
            </a:r>
            <a:r>
              <a:rPr lang="en-US" sz="1100" dirty="0"/>
              <a:t>1</a:t>
            </a:r>
            <a:r>
              <a:rPr lang="en-US" sz="1100" dirty="0" smtClean="0"/>
              <a:t> 0 0 0 0 0 0 0 0 0 0 0 0 0 0 0 0 0 0 0 0 0 0 0 0 0 0 0 1 1</a:t>
            </a:r>
            <a:endParaRPr 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734653" y="1293459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2636" y="129345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048517" y="1274512"/>
            <a:ext cx="1542286" cy="15313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15716" y="12898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58606" y="129474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16589" y="1294744"/>
            <a:ext cx="0" cy="37853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687151" y="1277089"/>
            <a:ext cx="1346747" cy="4835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315893" y="1281923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478015" y="167327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Split Dim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102" y="205524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Position: Float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10162" y="172229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Triangle mask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35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675861" y="697229"/>
            <a:ext cx="4801792" cy="195630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20148" y="2018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6234164" y="10962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7164162" y="5757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7597257" y="13466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6026446" y="16043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7063795" y="15739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6306243" y="21623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7841544" y="24468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6979740" y="20556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31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data structure- Muff/Wald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6379" y="2018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4281" y="201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379" y="2018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620149" y="18167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2139" y="20389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281" y="28859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024" y="29024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41455" y="20517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1455" y="29024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4098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28249" y="364676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60801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3039594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3169200" y="498343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17736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3642429" y="5034523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83329" y="489320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2340193" y="36507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4445205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4634226" y="5047175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84426" y="489326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2809886" y="365675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4916498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53825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584903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6320333" y="488992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5545112" y="4976196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5925341" y="5040384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6393397" y="5017905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399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00527" y="364705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7242829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7400958" y="4948294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60593" y="364437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8188359" y="490189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8291472" y="5064568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4483" y="488670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7714121" y="489444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2291149" y="2910939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1591712" y="3156226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3759372" y="3384159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16200000" flipH="1">
            <a:off x="2043209" y="4126012"/>
            <a:ext cx="811864" cy="722528"/>
          </a:xfrm>
          <a:prstGeom prst="bentConnector3">
            <a:avLst>
              <a:gd name="adj1" fmla="val 74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16200000" flipH="1">
            <a:off x="2982591" y="3664353"/>
            <a:ext cx="813589" cy="1644233"/>
          </a:xfrm>
          <a:prstGeom prst="bentConnector3">
            <a:avLst>
              <a:gd name="adj1" fmla="val 558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16200000" flipH="1">
            <a:off x="3688159" y="3434508"/>
            <a:ext cx="804218" cy="2106612"/>
          </a:xfrm>
          <a:prstGeom prst="bentConnector3">
            <a:avLst>
              <a:gd name="adj1" fmla="val 39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109233" y="2994379"/>
            <a:ext cx="810697" cy="2973956"/>
          </a:xfrm>
          <a:prstGeom prst="bentConnector3">
            <a:avLst>
              <a:gd name="adj1" fmla="val 264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803872" y="2757122"/>
            <a:ext cx="821123" cy="3453528"/>
          </a:xfrm>
          <a:prstGeom prst="bentConnector3">
            <a:avLst>
              <a:gd name="adj1" fmla="val 102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02153" y="69722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64bits (8 bytes)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41114" y="109628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Offset: 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26" y="20168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Split </a:t>
            </a:r>
            <a:r>
              <a:rPr lang="en-US" sz="1100" dirty="0" err="1" smtClean="0"/>
              <a:t>pos</a:t>
            </a:r>
            <a:r>
              <a:rPr lang="en-US" sz="1100" dirty="0" smtClean="0"/>
              <a:t>: 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87550" y="1108125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1 0 0 0 0 0 0 0 0 0 0 0 0 0 0 0 0 0 0 0 0 0 0 0 0 0 0 0 0 0 1 1</a:t>
            </a:r>
            <a:endParaRPr 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555335" y="1385046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613318" y="13850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05002" y="153687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Leaf or branch</a:t>
            </a:r>
            <a:endParaRPr lang="en-US" sz="11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699911" y="1385046"/>
            <a:ext cx="2980945" cy="1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030058" y="139139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53263" y="1496231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Branch: offset to first child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31641" y="1704005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Leaf: offset </a:t>
            </a:r>
            <a:r>
              <a:rPr lang="en-US" sz="1100" smtClean="0"/>
              <a:t>to triangle count</a:t>
            </a:r>
            <a:endParaRPr lang="en-US" sz="11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756540" y="1387464"/>
            <a:ext cx="115967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4523" y="1387464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03559" y="153052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Dimension k</a:t>
            </a:r>
          </a:p>
          <a:p>
            <a:pPr algn="ctr"/>
            <a:r>
              <a:rPr lang="en-US" sz="1100" dirty="0" smtClean="0"/>
              <a:t>(only if node is</a:t>
            </a:r>
          </a:p>
          <a:p>
            <a:pPr algn="ctr"/>
            <a:r>
              <a:rPr lang="en-US" sz="1100" dirty="0" smtClean="0"/>
              <a:t> multiple of 8 bytes)</a:t>
            </a:r>
            <a:endParaRPr lang="en-US" sz="11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801938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67681" y="54454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0</a:t>
            </a:r>
            <a:endParaRPr lang="en-US" sz="11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214954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80697" y="544545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</a:t>
            </a:r>
            <a:endParaRPr lang="en-US" sz="11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5131101" y="5330846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96844" y="545450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</a:t>
            </a:r>
            <a:endParaRPr lang="en-US" sz="11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72148" y="5321789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37891" y="5445451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36</a:t>
            </a:r>
            <a:endParaRPr lang="en-US" sz="11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939535" y="5345358"/>
            <a:ext cx="0" cy="145474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805278" y="546902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44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423189" y="5445451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Byte multiple of 4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551184" y="2016889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32-bit float</a:t>
            </a:r>
            <a:endParaRPr lang="en-US" sz="1100" dirty="0"/>
          </a:p>
        </p:txBody>
      </p:sp>
      <p:sp>
        <p:nvSpPr>
          <p:cNvPr id="145" name="Rectangle 144"/>
          <p:cNvSpPr/>
          <p:nvPr/>
        </p:nvSpPr>
        <p:spPr>
          <a:xfrm>
            <a:off x="342970" y="365239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832797" y="3812967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62950" y="387421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33586" y="387004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33265" y="38835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56006" y="3884306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388039" y="387820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913175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389730" y="3878203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7896" y="3878203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3447" y="3878203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0244" y="5957233"/>
            <a:ext cx="2545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Size: For each level from bottom to top: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if leaf size =ntriangles+1</a:t>
            </a:r>
          </a:p>
          <a:p>
            <a:r>
              <a:rPr lang="en-US" sz="1100" dirty="0" smtClean="0"/>
              <a:t>    else size = </a:t>
            </a:r>
            <a:r>
              <a:rPr lang="en-US" sz="1100" dirty="0" err="1" smtClean="0"/>
              <a:t>left.size</a:t>
            </a:r>
            <a:r>
              <a:rPr lang="en-US" sz="1100" dirty="0" smtClean="0"/>
              <a:t> + </a:t>
            </a:r>
            <a:r>
              <a:rPr lang="en-US" sz="1100" dirty="0" err="1" smtClean="0"/>
              <a:t>right.size</a:t>
            </a:r>
            <a:endParaRPr lang="en-US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143573" y="6316925"/>
            <a:ext cx="3340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Now create address in leaf nodes for triangles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downsweep</a:t>
            </a:r>
            <a:r>
              <a:rPr lang="en-US" sz="1100" dirty="0" smtClean="0"/>
              <a:t> is inefficient at top of tree – few nodes)</a:t>
            </a:r>
          </a:p>
        </p:txBody>
      </p:sp>
    </p:spTree>
    <p:extLst>
      <p:ext uri="{BB962C8B-B14F-4D97-AF65-F5344CB8AC3E}">
        <p14:creationId xmlns:p14="http://schemas.microsoft.com/office/powerpoint/2010/main" val="199503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728940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83091" y="84603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15643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1984149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4" name="Right Triangle 43"/>
          <p:cNvSpPr/>
          <p:nvPr/>
        </p:nvSpPr>
        <p:spPr>
          <a:xfrm>
            <a:off x="2113755" y="2619926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62291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7" name="Right Triangle 46"/>
          <p:cNvSpPr/>
          <p:nvPr/>
        </p:nvSpPr>
        <p:spPr>
          <a:xfrm rot="7147843">
            <a:off x="2586984" y="2671018"/>
            <a:ext cx="205792" cy="266017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27884" y="252970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49" name="Rectangle 48"/>
          <p:cNvSpPr/>
          <p:nvPr/>
        </p:nvSpPr>
        <p:spPr>
          <a:xfrm>
            <a:off x="4195035" y="849995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3389760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1" name="Right Triangle 50"/>
          <p:cNvSpPr/>
          <p:nvPr/>
        </p:nvSpPr>
        <p:spPr>
          <a:xfrm rot="5400000">
            <a:off x="3578781" y="2683670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8981" y="252976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4664728" y="8560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54" name="Rectangle 53"/>
          <p:cNvSpPr/>
          <p:nvPr/>
        </p:nvSpPr>
        <p:spPr>
          <a:xfrm>
            <a:off x="3861053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43270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7" name="Rectangle 56"/>
          <p:cNvSpPr/>
          <p:nvPr/>
        </p:nvSpPr>
        <p:spPr>
          <a:xfrm>
            <a:off x="479359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9" name="Rectangle 58"/>
          <p:cNvSpPr/>
          <p:nvPr/>
        </p:nvSpPr>
        <p:spPr>
          <a:xfrm>
            <a:off x="5264888" y="252641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1" name="Right Triangle 60"/>
          <p:cNvSpPr/>
          <p:nvPr/>
        </p:nvSpPr>
        <p:spPr>
          <a:xfrm rot="6269739">
            <a:off x="4489667" y="2612691"/>
            <a:ext cx="138691" cy="27669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7809257">
            <a:off x="4869896" y="2676879"/>
            <a:ext cx="275672" cy="17674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/>
          <p:cNvSpPr/>
          <p:nvPr/>
        </p:nvSpPr>
        <p:spPr>
          <a:xfrm rot="12221200">
            <a:off x="5337952" y="2654400"/>
            <a:ext cx="228397" cy="17276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24241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55369" y="846328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6" name="Rectangle 65"/>
          <p:cNvSpPr/>
          <p:nvPr/>
        </p:nvSpPr>
        <p:spPr>
          <a:xfrm>
            <a:off x="6187384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67" name="Right Triangle 66"/>
          <p:cNvSpPr/>
          <p:nvPr/>
        </p:nvSpPr>
        <p:spPr>
          <a:xfrm rot="12916821">
            <a:off x="6345513" y="2584789"/>
            <a:ext cx="118653" cy="321855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15435" y="84364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69" name="Rectangle 68"/>
          <p:cNvSpPr/>
          <p:nvPr/>
        </p:nvSpPr>
        <p:spPr>
          <a:xfrm>
            <a:off x="7132914" y="253838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70" name="Right Triangle 69"/>
          <p:cNvSpPr/>
          <p:nvPr/>
        </p:nvSpPr>
        <p:spPr>
          <a:xfrm rot="5400000">
            <a:off x="7236027" y="2701063"/>
            <a:ext cx="229760" cy="131759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19038" y="252320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6658676" y="253094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cxnSp>
        <p:nvCxnSpPr>
          <p:cNvPr id="88" name="Elbow Connector 87"/>
          <p:cNvCxnSpPr>
            <a:stCxn id="39" idx="0"/>
            <a:endCxn id="53" idx="0"/>
          </p:cNvCxnSpPr>
          <p:nvPr/>
        </p:nvCxnSpPr>
        <p:spPr>
          <a:xfrm rot="16200000" flipH="1">
            <a:off x="4145991" y="110212"/>
            <a:ext cx="9987" cy="1481637"/>
          </a:xfrm>
          <a:prstGeom prst="bentConnector3">
            <a:avLst>
              <a:gd name="adj1" fmla="val -22889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8" idx="0"/>
            <a:endCxn id="40" idx="0"/>
          </p:cNvCxnSpPr>
          <p:nvPr/>
        </p:nvCxnSpPr>
        <p:spPr>
          <a:xfrm rot="16200000" flipH="1">
            <a:off x="3446554" y="355499"/>
            <a:ext cx="5626" cy="986703"/>
          </a:xfrm>
          <a:prstGeom prst="bentConnector3">
            <a:avLst>
              <a:gd name="adj1" fmla="val -915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4" idx="0"/>
            <a:endCxn id="65" idx="0"/>
          </p:cNvCxnSpPr>
          <p:nvPr/>
        </p:nvCxnSpPr>
        <p:spPr>
          <a:xfrm rot="5400000" flipH="1" flipV="1">
            <a:off x="5614214" y="583432"/>
            <a:ext cx="5335" cy="531128"/>
          </a:xfrm>
          <a:prstGeom prst="bentConnector3">
            <a:avLst>
              <a:gd name="adj1" fmla="val 43849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2"/>
            <a:endCxn id="48" idx="0"/>
          </p:cNvCxnSpPr>
          <p:nvPr/>
        </p:nvCxnSpPr>
        <p:spPr>
          <a:xfrm rot="5400000">
            <a:off x="2224297" y="811281"/>
            <a:ext cx="1249086" cy="2187759"/>
          </a:xfrm>
          <a:prstGeom prst="bentConnector3">
            <a:avLst>
              <a:gd name="adj1" fmla="val 289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9" idx="2"/>
            <a:endCxn id="52" idx="0"/>
          </p:cNvCxnSpPr>
          <p:nvPr/>
        </p:nvCxnSpPr>
        <p:spPr>
          <a:xfrm rot="5400000">
            <a:off x="3163679" y="1271327"/>
            <a:ext cx="1250811" cy="1266054"/>
          </a:xfrm>
          <a:prstGeom prst="bentConnector3">
            <a:avLst>
              <a:gd name="adj1" fmla="val 39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2"/>
            <a:endCxn id="54" idx="0"/>
          </p:cNvCxnSpPr>
          <p:nvPr/>
        </p:nvCxnSpPr>
        <p:spPr>
          <a:xfrm rot="5400000">
            <a:off x="3869247" y="1503861"/>
            <a:ext cx="1241440" cy="803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5" idx="2"/>
            <a:endCxn id="71" idx="0"/>
          </p:cNvCxnSpPr>
          <p:nvPr/>
        </p:nvCxnSpPr>
        <p:spPr>
          <a:xfrm rot="16200000" flipH="1">
            <a:off x="5290320" y="1867406"/>
            <a:ext cx="1247919" cy="63669"/>
          </a:xfrm>
          <a:prstGeom prst="bentConnector3">
            <a:avLst>
              <a:gd name="adj1" fmla="val 42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2" idx="0"/>
          </p:cNvCxnSpPr>
          <p:nvPr/>
        </p:nvCxnSpPr>
        <p:spPr>
          <a:xfrm rot="16200000" flipH="1">
            <a:off x="5984959" y="1630149"/>
            <a:ext cx="1258345" cy="543241"/>
          </a:xfrm>
          <a:prstGeom prst="bentConnector3">
            <a:avLst>
              <a:gd name="adj1" fmla="val 35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197812" y="8516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46" name="Elbow Connector 145"/>
          <p:cNvCxnSpPr>
            <a:stCxn id="145" idx="2"/>
            <a:endCxn id="38" idx="2"/>
          </p:cNvCxnSpPr>
          <p:nvPr/>
        </p:nvCxnSpPr>
        <p:spPr>
          <a:xfrm rot="5400000" flipH="1" flipV="1">
            <a:off x="2687639" y="1012240"/>
            <a:ext cx="5626" cy="531128"/>
          </a:xfrm>
          <a:prstGeom prst="bentConnector3">
            <a:avLst>
              <a:gd name="adj1" fmla="val -40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17792" y="107349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188428" y="106931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8107" y="1082860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10848" y="108357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S:4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242881" y="107747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S:2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768017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S:3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44572" y="107747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S:8</a:t>
            </a:r>
            <a:endParaRPr lang="en-US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782738" y="107747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S:5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68289" y="107747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S:13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>
            <a:off x="2227245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681396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35547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8" name="Rectangle 127"/>
          <p:cNvSpPr/>
          <p:nvPr/>
        </p:nvSpPr>
        <p:spPr>
          <a:xfrm>
            <a:off x="35896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29" name="Rectangle 128"/>
          <p:cNvSpPr/>
          <p:nvPr/>
        </p:nvSpPr>
        <p:spPr>
          <a:xfrm>
            <a:off x="4065840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0" name="Rectangle 129"/>
          <p:cNvSpPr/>
          <p:nvPr/>
        </p:nvSpPr>
        <p:spPr>
          <a:xfrm>
            <a:off x="4519991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974142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2" name="Rectangle 131"/>
          <p:cNvSpPr/>
          <p:nvPr/>
        </p:nvSpPr>
        <p:spPr>
          <a:xfrm>
            <a:off x="5428293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133" name="Rectangle 132"/>
          <p:cNvSpPr/>
          <p:nvPr/>
        </p:nvSpPr>
        <p:spPr>
          <a:xfrm>
            <a:off x="2227245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681396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35547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50" name="Rectangle 149"/>
          <p:cNvSpPr/>
          <p:nvPr/>
        </p:nvSpPr>
        <p:spPr>
          <a:xfrm>
            <a:off x="3589698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1" name="Rectangle 150"/>
          <p:cNvSpPr/>
          <p:nvPr/>
        </p:nvSpPr>
        <p:spPr>
          <a:xfrm>
            <a:off x="4065840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2" name="Rectangle 151"/>
          <p:cNvSpPr/>
          <p:nvPr/>
        </p:nvSpPr>
        <p:spPr>
          <a:xfrm>
            <a:off x="4519991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974142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baseline="30000" dirty="0"/>
          </a:p>
        </p:txBody>
      </p:sp>
      <p:sp>
        <p:nvSpPr>
          <p:cNvPr id="154" name="Rectangle 153"/>
          <p:cNvSpPr/>
          <p:nvPr/>
        </p:nvSpPr>
        <p:spPr>
          <a:xfrm>
            <a:off x="5428293" y="365393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230504" y="3705146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node a Leaf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1762098" y="307208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757073" y="3661881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2227245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2681396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3135547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91" name="Rectangle 190"/>
          <p:cNvSpPr/>
          <p:nvPr/>
        </p:nvSpPr>
        <p:spPr>
          <a:xfrm>
            <a:off x="3589698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2" name="Rectangle 191"/>
          <p:cNvSpPr/>
          <p:nvPr/>
        </p:nvSpPr>
        <p:spPr>
          <a:xfrm>
            <a:off x="4065840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93" name="Rectangle 192"/>
          <p:cNvSpPr/>
          <p:nvPr/>
        </p:nvSpPr>
        <p:spPr>
          <a:xfrm>
            <a:off x="4519991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974142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5" name="Rectangle 194"/>
          <p:cNvSpPr/>
          <p:nvPr/>
        </p:nvSpPr>
        <p:spPr>
          <a:xfrm>
            <a:off x="5428293" y="418048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96" name="Rectangle 195"/>
          <p:cNvSpPr/>
          <p:nvPr/>
        </p:nvSpPr>
        <p:spPr>
          <a:xfrm>
            <a:off x="1757073" y="4188429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168433" y="424357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757159" y="79186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a:0</a:t>
            </a:r>
            <a:endParaRPr lang="en-US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242881" y="76535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a:3</a:t>
            </a:r>
            <a:endParaRPr lang="en-US" sz="11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705688" y="77538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a:5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704218" y="776683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a:9</a:t>
            </a:r>
            <a:endParaRPr 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145297" y="775383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a:11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587065" y="366188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577447" y="430928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68433" y="590640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*</a:t>
            </a:r>
            <a:r>
              <a:rPr lang="de-DE" sz="1200" dirty="0"/>
              <a:t> </a:t>
            </a:r>
            <a:r>
              <a:rPr lang="de-DE" sz="1200" dirty="0" smtClean="0"/>
              <a:t>( C )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261413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15564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169715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210" name="Rectangle 209"/>
          <p:cNvSpPr/>
          <p:nvPr/>
        </p:nvSpPr>
        <p:spPr>
          <a:xfrm>
            <a:off x="3623866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211" name="Rectangle 210"/>
          <p:cNvSpPr/>
          <p:nvPr/>
        </p:nvSpPr>
        <p:spPr>
          <a:xfrm>
            <a:off x="4100008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212" name="Rectangle 211"/>
          <p:cNvSpPr/>
          <p:nvPr/>
        </p:nvSpPr>
        <p:spPr>
          <a:xfrm>
            <a:off x="4554159" y="5822477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008310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214" name="Rectangle 213"/>
          <p:cNvSpPr/>
          <p:nvPr/>
        </p:nvSpPr>
        <p:spPr>
          <a:xfrm>
            <a:off x="5462461" y="5822477"/>
            <a:ext cx="454151" cy="42895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215" name="Rectangle 214"/>
          <p:cNvSpPr/>
          <p:nvPr/>
        </p:nvSpPr>
        <p:spPr>
          <a:xfrm>
            <a:off x="1791241" y="5830424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76614" y="201860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IndexTriangles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27245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2681396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135547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21" name="Rectangle 120"/>
          <p:cNvSpPr/>
          <p:nvPr/>
        </p:nvSpPr>
        <p:spPr>
          <a:xfrm>
            <a:off x="3589698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22" name="Rectangle 121"/>
          <p:cNvSpPr/>
          <p:nvPr/>
        </p:nvSpPr>
        <p:spPr>
          <a:xfrm>
            <a:off x="4065840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123" name="Rectangle 122"/>
          <p:cNvSpPr/>
          <p:nvPr/>
        </p:nvSpPr>
        <p:spPr>
          <a:xfrm>
            <a:off x="4519991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974142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baseline="30000" dirty="0"/>
          </a:p>
        </p:txBody>
      </p:sp>
      <p:sp>
        <p:nvSpPr>
          <p:cNvPr id="134" name="Rectangle 133"/>
          <p:cNvSpPr/>
          <p:nvPr/>
        </p:nvSpPr>
        <p:spPr>
          <a:xfrm>
            <a:off x="5428293" y="461516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35" name="Rectangle 134"/>
          <p:cNvSpPr/>
          <p:nvPr/>
        </p:nvSpPr>
        <p:spPr>
          <a:xfrm>
            <a:off x="1757073" y="462311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68433" y="467825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Multiply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7447" y="474396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(a) * (b)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30073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684224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138375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baseline="30000" dirty="0"/>
          </a:p>
        </p:txBody>
      </p:sp>
      <p:sp>
        <p:nvSpPr>
          <p:cNvPr id="141" name="Rectangle 140"/>
          <p:cNvSpPr/>
          <p:nvPr/>
        </p:nvSpPr>
        <p:spPr>
          <a:xfrm>
            <a:off x="3592526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baseline="30000" dirty="0"/>
          </a:p>
        </p:txBody>
      </p:sp>
      <p:sp>
        <p:nvSpPr>
          <p:cNvPr id="142" name="Rectangle 141"/>
          <p:cNvSpPr/>
          <p:nvPr/>
        </p:nvSpPr>
        <p:spPr>
          <a:xfrm>
            <a:off x="4068668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baseline="30000" dirty="0"/>
          </a:p>
        </p:txBody>
      </p:sp>
      <p:sp>
        <p:nvSpPr>
          <p:cNvPr id="143" name="Rectangle 142"/>
          <p:cNvSpPr/>
          <p:nvPr/>
        </p:nvSpPr>
        <p:spPr>
          <a:xfrm>
            <a:off x="4522819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976970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baseline="30000" dirty="0"/>
          </a:p>
        </p:txBody>
      </p:sp>
      <p:sp>
        <p:nvSpPr>
          <p:cNvPr id="170" name="Rectangle 169"/>
          <p:cNvSpPr/>
          <p:nvPr/>
        </p:nvSpPr>
        <p:spPr>
          <a:xfrm>
            <a:off x="5431121" y="5037253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baseline="30000" dirty="0"/>
          </a:p>
        </p:txBody>
      </p:sp>
      <p:sp>
        <p:nvSpPr>
          <p:cNvPr id="171" name="Rectangle 170"/>
          <p:cNvSpPr/>
          <p:nvPr/>
        </p:nvSpPr>
        <p:spPr>
          <a:xfrm>
            <a:off x="1759901" y="504520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1261" y="510034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Scan (Inclusive)</a:t>
            </a:r>
            <a:endParaRPr 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568469" y="511437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C000"/>
                </a:solidFill>
              </a:rPr>
              <a:t>(c)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9881" y="3616439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2574" y="399521"/>
            <a:ext cx="2791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PreProcessSmallNodes</a:t>
            </a:r>
            <a:r>
              <a:rPr lang="en-US" sz="1600" dirty="0" smtClean="0"/>
              <a:t> calculates </a:t>
            </a:r>
            <a:r>
              <a:rPr lang="en-US" sz="1600" dirty="0" err="1" smtClean="0"/>
              <a:t>splitplanes</a:t>
            </a:r>
            <a:r>
              <a:rPr lang="en-US" sz="1600" dirty="0" smtClean="0"/>
              <a:t> for each node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8805" y="3717870"/>
            <a:ext cx="3228582" cy="303664"/>
            <a:chOff x="2730673" y="3756732"/>
            <a:chExt cx="3228582" cy="303664"/>
          </a:xfrm>
        </p:grpSpPr>
        <p:sp>
          <p:nvSpPr>
            <p:cNvPr id="108" name="Right Triangle 107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Triangle 112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0299" y="4136379"/>
            <a:ext cx="3418659" cy="340111"/>
            <a:chOff x="23961" y="4134737"/>
            <a:chExt cx="3418659" cy="340111"/>
          </a:xfrm>
        </p:grpSpPr>
        <p:sp>
          <p:nvSpPr>
            <p:cNvPr id="116" name="Rectangle 115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0573" y="4578266"/>
            <a:ext cx="3418659" cy="340111"/>
            <a:chOff x="23961" y="4134737"/>
            <a:chExt cx="3418659" cy="340111"/>
          </a:xfrm>
        </p:grpSpPr>
        <p:sp>
          <p:nvSpPr>
            <p:cNvPr id="125" name="Rectangle 124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30299" y="5012957"/>
            <a:ext cx="3418659" cy="340111"/>
            <a:chOff x="23961" y="4134737"/>
            <a:chExt cx="3418659" cy="340111"/>
          </a:xfrm>
        </p:grpSpPr>
        <p:sp>
          <p:nvSpPr>
            <p:cNvPr id="134" name="Rectangle 133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32205" y="5470077"/>
            <a:ext cx="3418659" cy="340111"/>
            <a:chOff x="23961" y="4134737"/>
            <a:chExt cx="3418659" cy="340111"/>
          </a:xfrm>
        </p:grpSpPr>
        <p:sp>
          <p:nvSpPr>
            <p:cNvPr id="143" name="Rectangle 142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3176968" y="17119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2930" y="12890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3658139" y="1699971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801976" y="128900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3586221" y="237806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3972008" y="416741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57" name="Rectangle 156"/>
          <p:cNvSpPr/>
          <p:nvPr/>
        </p:nvSpPr>
        <p:spPr>
          <a:xfrm>
            <a:off x="3980572" y="461776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3970298" y="5059550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9" name="Rectangle 158"/>
          <p:cNvSpPr/>
          <p:nvPr/>
        </p:nvSpPr>
        <p:spPr>
          <a:xfrm>
            <a:off x="3980572" y="548079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60" name="Rectangle 159"/>
          <p:cNvSpPr/>
          <p:nvPr/>
        </p:nvSpPr>
        <p:spPr>
          <a:xfrm>
            <a:off x="3980572" y="591230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52789" y="5911964"/>
            <a:ext cx="3418659" cy="340111"/>
            <a:chOff x="23961" y="4134737"/>
            <a:chExt cx="3418659" cy="340111"/>
          </a:xfrm>
        </p:grpSpPr>
        <p:sp>
          <p:nvSpPr>
            <p:cNvPr id="162" name="Rectangle 16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0573" y="6346628"/>
            <a:ext cx="3418659" cy="340111"/>
            <a:chOff x="23961" y="4134737"/>
            <a:chExt cx="3418659" cy="340111"/>
          </a:xfrm>
        </p:grpSpPr>
        <p:sp>
          <p:nvSpPr>
            <p:cNvPr id="171" name="Rectangle 17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980572" y="636436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841359" y="202703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4881328" y="3728570"/>
            <a:ext cx="3228582" cy="303664"/>
            <a:chOff x="2730673" y="3756732"/>
            <a:chExt cx="3228582" cy="303664"/>
          </a:xfrm>
        </p:grpSpPr>
        <p:sp>
          <p:nvSpPr>
            <p:cNvPr id="182" name="Right Triangle 181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Triangle 182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Triangle 183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Triangle 184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Triangle 185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Triangle 186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Triangle 187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812822" y="4147079"/>
            <a:ext cx="3418659" cy="340111"/>
            <a:chOff x="23961" y="4134737"/>
            <a:chExt cx="3418659" cy="340111"/>
          </a:xfrm>
        </p:grpSpPr>
        <p:sp>
          <p:nvSpPr>
            <p:cNvPr id="191" name="Rectangle 19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823096" y="4588966"/>
            <a:ext cx="3418659" cy="340111"/>
            <a:chOff x="23961" y="4134737"/>
            <a:chExt cx="3418659" cy="340111"/>
          </a:xfrm>
        </p:grpSpPr>
        <p:sp>
          <p:nvSpPr>
            <p:cNvPr id="200" name="Rectangle 199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12822" y="5023657"/>
            <a:ext cx="3418659" cy="340111"/>
            <a:chOff x="23961" y="4134737"/>
            <a:chExt cx="3418659" cy="340111"/>
          </a:xfrm>
        </p:grpSpPr>
        <p:sp>
          <p:nvSpPr>
            <p:cNvPr id="209" name="Rectangle 208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814728" y="5480777"/>
            <a:ext cx="3418659" cy="340111"/>
            <a:chOff x="23961" y="4134737"/>
            <a:chExt cx="3418659" cy="340111"/>
          </a:xfrm>
        </p:grpSpPr>
        <p:sp>
          <p:nvSpPr>
            <p:cNvPr id="218" name="Rectangle 217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8354531" y="41781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363095" y="462846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352821" y="507025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29" name="Rectangle 228"/>
          <p:cNvSpPr/>
          <p:nvPr/>
        </p:nvSpPr>
        <p:spPr>
          <a:xfrm>
            <a:off x="8363095" y="5491490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8363095" y="5923002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35312" y="5922664"/>
            <a:ext cx="3418659" cy="340111"/>
            <a:chOff x="23961" y="4134737"/>
            <a:chExt cx="3418659" cy="340111"/>
          </a:xfrm>
        </p:grpSpPr>
        <p:sp>
          <p:nvSpPr>
            <p:cNvPr id="232" name="Rectangle 231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823096" y="6357328"/>
            <a:ext cx="3418659" cy="340111"/>
            <a:chOff x="23961" y="4134737"/>
            <a:chExt cx="3418659" cy="340111"/>
          </a:xfrm>
        </p:grpSpPr>
        <p:sp>
          <p:nvSpPr>
            <p:cNvPr id="241" name="Rectangle 240"/>
            <p:cNvSpPr/>
            <p:nvPr/>
          </p:nvSpPr>
          <p:spPr>
            <a:xfrm>
              <a:off x="23961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58522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93083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327644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62205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196766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631327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065889" y="4134737"/>
              <a:ext cx="376731" cy="34011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8363095" y="637506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0" name="Rectangle 249"/>
          <p:cNvSpPr/>
          <p:nvPr/>
        </p:nvSpPr>
        <p:spPr>
          <a:xfrm>
            <a:off x="4149583" y="107154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51" name="Rectangle 250"/>
          <p:cNvSpPr/>
          <p:nvPr/>
        </p:nvSpPr>
        <p:spPr>
          <a:xfrm>
            <a:off x="4211228" y="165716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52" name="Rectangle 251"/>
          <p:cNvSpPr/>
          <p:nvPr/>
        </p:nvSpPr>
        <p:spPr>
          <a:xfrm>
            <a:off x="4252326" y="2735954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53" name="Rectangle 252"/>
          <p:cNvSpPr/>
          <p:nvPr/>
        </p:nvSpPr>
        <p:spPr>
          <a:xfrm>
            <a:off x="4735211" y="2735955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54" name="Rectangle 253"/>
          <p:cNvSpPr/>
          <p:nvPr/>
        </p:nvSpPr>
        <p:spPr>
          <a:xfrm>
            <a:off x="4755760" y="168798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4868774" y="113317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56" name="Rectangle 255"/>
          <p:cNvSpPr/>
          <p:nvPr/>
        </p:nvSpPr>
        <p:spPr>
          <a:xfrm>
            <a:off x="143261" y="1381374"/>
            <a:ext cx="2025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Generate list of split candidates for each side of AABBs</a:t>
            </a:r>
            <a:endParaRPr lang="en-US" sz="1600" dirty="0"/>
          </a:p>
        </p:txBody>
      </p:sp>
      <p:sp>
        <p:nvSpPr>
          <p:cNvPr id="259" name="Rectangle 258"/>
          <p:cNvSpPr/>
          <p:nvPr/>
        </p:nvSpPr>
        <p:spPr>
          <a:xfrm>
            <a:off x="5218381" y="538021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493099" y="100060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262" name="Rectangle 261"/>
          <p:cNvSpPr/>
          <p:nvPr/>
        </p:nvSpPr>
        <p:spPr>
          <a:xfrm>
            <a:off x="5059043" y="215874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5672867" y="213907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548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494" y="1801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6085" y="2360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1304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6099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13808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16385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16081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1965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24810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0898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5420" y="6836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0102" y="11461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7501" y="16184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0325" y="12702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3881" y="15333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7387" y="21803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3770" y="20731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1609" y="24568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040" y="5574071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cost of all split planes is already calculated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9322" y="5004295"/>
            <a:ext cx="6255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 N is a ‘small’ node in </a:t>
            </a:r>
            <a:r>
              <a:rPr lang="en-US" dirty="0" err="1" smtClean="0"/>
              <a:t>smalllist</a:t>
            </a:r>
            <a:endParaRPr lang="en-US" dirty="0" smtClean="0"/>
          </a:p>
          <a:p>
            <a:r>
              <a:rPr lang="en-US" dirty="0" smtClean="0"/>
              <a:t>Each node now needs to be split further until SAH is minimised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946" y="6115557"/>
            <a:ext cx="8862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cost of all split planes is already calculated and stored in a </a:t>
            </a:r>
            <a:r>
              <a:rPr lang="en-US" dirty="0" err="1" smtClean="0"/>
              <a:t>splitlist</a:t>
            </a:r>
            <a:r>
              <a:rPr lang="en-US" dirty="0" smtClean="0"/>
              <a:t> for each node</a:t>
            </a:r>
          </a:p>
          <a:p>
            <a:r>
              <a:rPr lang="en-US" dirty="0" smtClean="0"/>
              <a:t>The are aligned to the AABBs of each triangle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33146" y="223490"/>
            <a:ext cx="2928662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>
            <a:off x="6747161" y="1117915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6269739">
            <a:off x="7677159" y="597377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2221200">
            <a:off x="8110254" y="1368303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7147843">
            <a:off x="6539443" y="1625960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7809257">
            <a:off x="7576792" y="1595597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5400000">
            <a:off x="6819240" y="2184022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5400000">
            <a:off x="8354541" y="2468479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2916821">
            <a:off x="7492737" y="2077256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22480" y="671072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47162" y="1133646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561" y="1605923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77385" y="1257732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00941" y="1520790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4447" y="2167846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0830" y="2060594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78669" y="2444351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467" y="222792"/>
            <a:ext cx="2918388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>
            <a:off x="614016" y="1117217"/>
            <a:ext cx="243896" cy="235504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6269739">
            <a:off x="1544014" y="596679"/>
            <a:ext cx="463727" cy="850286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12221200">
            <a:off x="1977109" y="1367605"/>
            <a:ext cx="536830" cy="282757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 rot="7147843">
            <a:off x="406298" y="1625262"/>
            <a:ext cx="223312" cy="326405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/>
          <p:cNvSpPr/>
          <p:nvPr/>
        </p:nvSpPr>
        <p:spPr>
          <a:xfrm rot="7809257">
            <a:off x="1443647" y="1594899"/>
            <a:ext cx="336437" cy="302769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rot="5400000">
            <a:off x="686095" y="2183324"/>
            <a:ext cx="177024" cy="1666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221396" y="2467781"/>
            <a:ext cx="517466" cy="46921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2916821">
            <a:off x="1359592" y="2076558"/>
            <a:ext cx="291165" cy="734190"/>
          </a:xfrm>
          <a:prstGeom prst="rt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89335" y="67037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4017" y="113294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1416" y="1605225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44240" y="1257034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67796" y="1520092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302" y="216714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87685" y="2059896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45524" y="2443653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85"/>
          <p:cNvSpPr/>
          <p:nvPr/>
        </p:nvSpPr>
        <p:spPr>
          <a:xfrm rot="7147843">
            <a:off x="2776978" y="3830656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86"/>
          <p:cNvSpPr/>
          <p:nvPr/>
        </p:nvSpPr>
        <p:spPr>
          <a:xfrm>
            <a:off x="3149024" y="3756732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rot="5400000">
            <a:off x="3628471" y="3820419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 rot="6269739">
            <a:off x="4035785" y="3798122"/>
            <a:ext cx="228620" cy="246617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/>
          <p:cNvSpPr/>
          <p:nvPr/>
        </p:nvSpPr>
        <p:spPr>
          <a:xfrm rot="7809257">
            <a:off x="4458790" y="3869386"/>
            <a:ext cx="217984" cy="164036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/>
          <p:cNvSpPr/>
          <p:nvPr/>
        </p:nvSpPr>
        <p:spPr>
          <a:xfrm rot="12916821">
            <a:off x="4892933" y="3772308"/>
            <a:ext cx="92960" cy="277453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2221200">
            <a:off x="5266600" y="3847798"/>
            <a:ext cx="258068" cy="11184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/>
          <p:cNvSpPr/>
          <p:nvPr/>
        </p:nvSpPr>
        <p:spPr>
          <a:xfrm rot="5400000">
            <a:off x="5770908" y="3857035"/>
            <a:ext cx="222559" cy="154134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516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7081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085" y="1031660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3650101" y="1926085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6269739">
            <a:off x="4580099" y="1405547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2221200">
            <a:off x="5013194" y="2176473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7147843">
            <a:off x="3442383" y="2434130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809257">
            <a:off x="4479732" y="2403767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3722180" y="2992192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5257481" y="3276649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2916821">
            <a:off x="4395677" y="2885426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614" y="201860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Node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316" y="1031660"/>
            <a:ext cx="0" cy="3069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218" y="103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2316" y="1031660"/>
            <a:ext cx="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511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4662" y="4101622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36086" y="2646544"/>
            <a:ext cx="1306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48076" y="2868763"/>
            <a:ext cx="1698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1532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715683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0218" y="3715757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3961" y="3732290"/>
            <a:ext cx="3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91825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2645976" y="4530576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392" y="2881573"/>
            <a:ext cx="0" cy="120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392" y="3732290"/>
            <a:ext cx="3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6160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  <p:sp>
        <p:nvSpPr>
          <p:cNvPr id="37" name="Rectangle 36"/>
          <p:cNvSpPr/>
          <p:nvPr/>
        </p:nvSpPr>
        <p:spPr>
          <a:xfrm>
            <a:off x="3500311" y="4959530"/>
            <a:ext cx="454151" cy="428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baseline="30000" dirty="0" smtClean="0"/>
              <a:t>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8812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2490</TotalTime>
  <Words>879</Words>
  <Application>Microsoft Macintosh PowerPoint</Application>
  <PresentationFormat>On-screen Show (4:3)</PresentationFormat>
  <Paragraphs>524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Candara</vt:lpstr>
      <vt:lpstr>Orbit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Muff</dc:creator>
  <cp:lastModifiedBy>Darren Muff</cp:lastModifiedBy>
  <cp:revision>42</cp:revision>
  <dcterms:created xsi:type="dcterms:W3CDTF">2016-11-08T17:23:12Z</dcterms:created>
  <dcterms:modified xsi:type="dcterms:W3CDTF">2017-02-26T11:08:09Z</dcterms:modified>
</cp:coreProperties>
</file>