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4" r:id="rId8"/>
    <p:sldId id="265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4"/>
  </p:normalViewPr>
  <p:slideViewPr>
    <p:cSldViewPr snapToGrid="0" snapToObjects="1">
      <p:cViewPr varScale="1">
        <p:scale>
          <a:sx n="140" d="100"/>
          <a:sy n="140" d="100"/>
        </p:scale>
        <p:origin x="20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72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33078" y="0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51669" y="55846"/>
            <a:ext cx="3010855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>
            <a:off x="9465685" y="950271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6269739">
            <a:off x="10395683" y="429733"/>
            <a:ext cx="463727" cy="850286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12221200">
            <a:off x="10828778" y="1200659"/>
            <a:ext cx="536830" cy="2827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7147843">
            <a:off x="9257967" y="1458316"/>
            <a:ext cx="223312" cy="326405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7809257">
            <a:off x="10295316" y="1427953"/>
            <a:ext cx="336437" cy="302769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9537764" y="2016378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5400000">
            <a:off x="11073065" y="2300835"/>
            <a:ext cx="517466" cy="469210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/>
          <p:cNvSpPr/>
          <p:nvPr/>
        </p:nvSpPr>
        <p:spPr>
          <a:xfrm rot="12916821">
            <a:off x="10211261" y="1909612"/>
            <a:ext cx="291165" cy="734190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141004" y="503428"/>
            <a:ext cx="956189" cy="49339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465686" y="966002"/>
            <a:ext cx="260792" cy="22603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163085" y="1438279"/>
            <a:ext cx="402566" cy="19137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895909" y="1090088"/>
            <a:ext cx="503883" cy="48749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219465" y="1353146"/>
            <a:ext cx="468250" cy="27650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542971" y="2000202"/>
            <a:ext cx="183507" cy="27650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239354" y="1892950"/>
            <a:ext cx="448360" cy="76751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097193" y="2276707"/>
            <a:ext cx="448360" cy="52812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992552" y="1531766"/>
            <a:ext cx="260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9278514" y="1108814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9473723" y="1519781"/>
            <a:ext cx="253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617560" y="1108813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e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9401805" y="2197875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9656943" y="1846846"/>
            <a:ext cx="2375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9965167" y="891356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g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10026812" y="1476978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10067910" y="2555764"/>
            <a:ext cx="218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i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10550795" y="2555765"/>
            <a:ext cx="218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j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10571344" y="1507794"/>
            <a:ext cx="260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k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10684358" y="952986"/>
            <a:ext cx="2199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l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11033965" y="357831"/>
            <a:ext cx="3113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m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11308683" y="820413"/>
            <a:ext cx="271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o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10874627" y="1978552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11488451" y="1958884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p</a:t>
            </a:r>
            <a:endParaRPr lang="en-US" sz="1200" dirty="0"/>
          </a:p>
        </p:txBody>
      </p:sp>
      <p:sp>
        <p:nvSpPr>
          <p:cNvPr id="107" name="Rectangle 106"/>
          <p:cNvSpPr/>
          <p:nvPr/>
        </p:nvSpPr>
        <p:spPr>
          <a:xfrm>
            <a:off x="8511511" y="-11501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N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10253245" y="1215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5785" y="499073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Split small node</a:t>
            </a:r>
          </a:p>
        </p:txBody>
      </p:sp>
      <p:grpSp>
        <p:nvGrpSpPr>
          <p:cNvPr id="478" name="Group 477"/>
          <p:cNvGrpSpPr/>
          <p:nvPr/>
        </p:nvGrpSpPr>
        <p:grpSpPr>
          <a:xfrm>
            <a:off x="2454264" y="160503"/>
            <a:ext cx="5586414" cy="2758429"/>
            <a:chOff x="2061588" y="1353146"/>
            <a:chExt cx="5586414" cy="2758429"/>
          </a:xfrm>
        </p:grpSpPr>
        <p:sp>
          <p:nvSpPr>
            <p:cNvPr id="39" name="TextBox 38"/>
            <p:cNvSpPr txBox="1"/>
            <p:nvPr/>
          </p:nvSpPr>
          <p:spPr>
            <a:xfrm>
              <a:off x="3421499" y="1641965"/>
              <a:ext cx="48603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Right</a:t>
              </a: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534511" y="2155531"/>
              <a:ext cx="3228582" cy="303664"/>
              <a:chOff x="2730673" y="3756732"/>
              <a:chExt cx="3228582" cy="303664"/>
            </a:xfrm>
          </p:grpSpPr>
          <p:sp>
            <p:nvSpPr>
              <p:cNvPr id="43" name="Right Triangle 42"/>
              <p:cNvSpPr/>
              <p:nvPr/>
            </p:nvSpPr>
            <p:spPr>
              <a:xfrm rot="7147843">
                <a:off x="2776978" y="3830656"/>
                <a:ext cx="120985" cy="213595"/>
              </a:xfrm>
              <a:prstGeom prst="rtTriangl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ight Triangle 43"/>
              <p:cNvSpPr/>
              <p:nvPr/>
            </p:nvSpPr>
            <p:spPr>
              <a:xfrm>
                <a:off x="3149024" y="3756732"/>
                <a:ext cx="243896" cy="235504"/>
              </a:xfrm>
              <a:prstGeom prst="rtTriangl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ight Triangle 44"/>
              <p:cNvSpPr/>
              <p:nvPr/>
            </p:nvSpPr>
            <p:spPr>
              <a:xfrm rot="5400000">
                <a:off x="3628471" y="3820419"/>
                <a:ext cx="177024" cy="166610"/>
              </a:xfrm>
              <a:prstGeom prst="rtTriangl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ight Triangle 45"/>
              <p:cNvSpPr/>
              <p:nvPr/>
            </p:nvSpPr>
            <p:spPr>
              <a:xfrm rot="6269739">
                <a:off x="4035785" y="3798122"/>
                <a:ext cx="228620" cy="246617"/>
              </a:xfrm>
              <a:prstGeom prst="rt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ight Triangle 46"/>
              <p:cNvSpPr/>
              <p:nvPr/>
            </p:nvSpPr>
            <p:spPr>
              <a:xfrm rot="7809257">
                <a:off x="4458790" y="3869386"/>
                <a:ext cx="217984" cy="164036"/>
              </a:xfrm>
              <a:prstGeom prst="rtTriangl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rot="12916821">
                <a:off x="4892933" y="3772308"/>
                <a:ext cx="92960" cy="277453"/>
              </a:xfrm>
              <a:prstGeom prst="rtTriangl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ight Triangle 48"/>
              <p:cNvSpPr/>
              <p:nvPr/>
            </p:nvSpPr>
            <p:spPr>
              <a:xfrm rot="12221200">
                <a:off x="5266600" y="3847798"/>
                <a:ext cx="258068" cy="111847"/>
              </a:xfrm>
              <a:prstGeom prst="rtTriangl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ight Triangle 49"/>
              <p:cNvSpPr/>
              <p:nvPr/>
            </p:nvSpPr>
            <p:spPr>
              <a:xfrm rot="5400000">
                <a:off x="5770908" y="3857035"/>
                <a:ext cx="222559" cy="154134"/>
              </a:xfrm>
              <a:prstGeom prst="rtTriangl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3421499" y="1380355"/>
              <a:ext cx="4235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Left</a:t>
              </a:r>
              <a:endParaRPr lang="en-US" dirty="0" smtClean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61588" y="1353146"/>
              <a:ext cx="12141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Split Candidates</a:t>
              </a:r>
            </a:p>
          </p:txBody>
        </p:sp>
        <p:sp>
          <p:nvSpPr>
            <p:cNvPr id="444" name="Diamond 443"/>
            <p:cNvSpPr/>
            <p:nvPr/>
          </p:nvSpPr>
          <p:spPr>
            <a:xfrm>
              <a:off x="3990745" y="1416713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</a:t>
              </a:r>
              <a:endParaRPr lang="en-US" sz="1200" dirty="0"/>
            </a:p>
          </p:txBody>
        </p:sp>
        <p:sp>
          <p:nvSpPr>
            <p:cNvPr id="445" name="Diamond 444"/>
            <p:cNvSpPr/>
            <p:nvPr/>
          </p:nvSpPr>
          <p:spPr>
            <a:xfrm>
              <a:off x="4222201" y="1416713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</a:t>
              </a:r>
              <a:endParaRPr lang="en-US" sz="1200" dirty="0"/>
            </a:p>
          </p:txBody>
        </p:sp>
        <p:sp>
          <p:nvSpPr>
            <p:cNvPr id="446" name="Diamond 445"/>
            <p:cNvSpPr/>
            <p:nvPr/>
          </p:nvSpPr>
          <p:spPr>
            <a:xfrm>
              <a:off x="4453657" y="1416713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</a:t>
              </a:r>
              <a:endParaRPr lang="en-US" sz="1200" dirty="0"/>
            </a:p>
          </p:txBody>
        </p:sp>
        <p:sp>
          <p:nvSpPr>
            <p:cNvPr id="447" name="Diamond 446"/>
            <p:cNvSpPr/>
            <p:nvPr/>
          </p:nvSpPr>
          <p:spPr>
            <a:xfrm>
              <a:off x="4685113" y="1416713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</a:t>
              </a:r>
              <a:endParaRPr lang="en-US" sz="1200" dirty="0"/>
            </a:p>
          </p:txBody>
        </p:sp>
        <p:sp>
          <p:nvSpPr>
            <p:cNvPr id="448" name="Diamond 447"/>
            <p:cNvSpPr/>
            <p:nvPr/>
          </p:nvSpPr>
          <p:spPr>
            <a:xfrm>
              <a:off x="4916569" y="1416713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</a:t>
              </a:r>
              <a:endParaRPr lang="en-US" sz="1200" dirty="0"/>
            </a:p>
          </p:txBody>
        </p:sp>
        <p:sp>
          <p:nvSpPr>
            <p:cNvPr id="449" name="Diamond 448"/>
            <p:cNvSpPr/>
            <p:nvPr/>
          </p:nvSpPr>
          <p:spPr>
            <a:xfrm>
              <a:off x="5148025" y="1416713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</a:t>
              </a:r>
              <a:endParaRPr lang="en-US" sz="1200" dirty="0"/>
            </a:p>
          </p:txBody>
        </p:sp>
        <p:sp>
          <p:nvSpPr>
            <p:cNvPr id="450" name="Diamond 449"/>
            <p:cNvSpPr/>
            <p:nvPr/>
          </p:nvSpPr>
          <p:spPr>
            <a:xfrm>
              <a:off x="5379481" y="1416713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</a:t>
              </a:r>
              <a:endParaRPr lang="en-US" sz="1200" dirty="0"/>
            </a:p>
          </p:txBody>
        </p:sp>
        <p:sp>
          <p:nvSpPr>
            <p:cNvPr id="451" name="Diamond 450"/>
            <p:cNvSpPr/>
            <p:nvPr/>
          </p:nvSpPr>
          <p:spPr>
            <a:xfrm>
              <a:off x="5610937" y="1416713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</a:t>
              </a:r>
              <a:endParaRPr lang="en-US" sz="1200" dirty="0"/>
            </a:p>
          </p:txBody>
        </p:sp>
        <p:sp>
          <p:nvSpPr>
            <p:cNvPr id="452" name="Diamond 451"/>
            <p:cNvSpPr/>
            <p:nvPr/>
          </p:nvSpPr>
          <p:spPr>
            <a:xfrm>
              <a:off x="5842393" y="1416713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i</a:t>
              </a:r>
              <a:endParaRPr lang="en-US" sz="1200" dirty="0"/>
            </a:p>
          </p:txBody>
        </p:sp>
        <p:sp>
          <p:nvSpPr>
            <p:cNvPr id="453" name="Diamond 452"/>
            <p:cNvSpPr/>
            <p:nvPr/>
          </p:nvSpPr>
          <p:spPr>
            <a:xfrm>
              <a:off x="6073849" y="1416713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j</a:t>
              </a:r>
              <a:endParaRPr lang="en-US" sz="1200" dirty="0"/>
            </a:p>
          </p:txBody>
        </p:sp>
        <p:sp>
          <p:nvSpPr>
            <p:cNvPr id="454" name="Diamond 453"/>
            <p:cNvSpPr/>
            <p:nvPr/>
          </p:nvSpPr>
          <p:spPr>
            <a:xfrm>
              <a:off x="6305305" y="1416713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k</a:t>
              </a:r>
            </a:p>
          </p:txBody>
        </p:sp>
        <p:sp>
          <p:nvSpPr>
            <p:cNvPr id="455" name="Diamond 454"/>
            <p:cNvSpPr/>
            <p:nvPr/>
          </p:nvSpPr>
          <p:spPr>
            <a:xfrm>
              <a:off x="6536761" y="1416713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</a:t>
              </a:r>
              <a:endParaRPr lang="en-US" sz="1200" dirty="0"/>
            </a:p>
          </p:txBody>
        </p:sp>
        <p:sp>
          <p:nvSpPr>
            <p:cNvPr id="456" name="Diamond 455"/>
            <p:cNvSpPr/>
            <p:nvPr/>
          </p:nvSpPr>
          <p:spPr>
            <a:xfrm>
              <a:off x="6768217" y="1416713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</a:t>
              </a:r>
              <a:endParaRPr lang="en-US" sz="1200" dirty="0"/>
            </a:p>
          </p:txBody>
        </p:sp>
        <p:sp>
          <p:nvSpPr>
            <p:cNvPr id="457" name="Diamond 456"/>
            <p:cNvSpPr/>
            <p:nvPr/>
          </p:nvSpPr>
          <p:spPr>
            <a:xfrm>
              <a:off x="6999673" y="1416713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</a:t>
              </a:r>
              <a:endParaRPr lang="en-US" sz="1200" dirty="0"/>
            </a:p>
          </p:txBody>
        </p:sp>
        <p:sp>
          <p:nvSpPr>
            <p:cNvPr id="458" name="Diamond 457"/>
            <p:cNvSpPr/>
            <p:nvPr/>
          </p:nvSpPr>
          <p:spPr>
            <a:xfrm>
              <a:off x="7231129" y="1416713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</a:t>
              </a:r>
              <a:endParaRPr lang="en-US" sz="1200" dirty="0"/>
            </a:p>
          </p:txBody>
        </p:sp>
        <p:sp>
          <p:nvSpPr>
            <p:cNvPr id="459" name="Diamond 458"/>
            <p:cNvSpPr/>
            <p:nvPr/>
          </p:nvSpPr>
          <p:spPr>
            <a:xfrm>
              <a:off x="7462579" y="1416713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</a:t>
              </a:r>
              <a:endParaRPr lang="en-US" sz="1200" dirty="0"/>
            </a:p>
          </p:txBody>
        </p:sp>
        <p:sp>
          <p:nvSpPr>
            <p:cNvPr id="364" name="Diamond 363"/>
            <p:cNvSpPr/>
            <p:nvPr/>
          </p:nvSpPr>
          <p:spPr>
            <a:xfrm>
              <a:off x="3972929" y="1674475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</a:t>
              </a:r>
              <a:endParaRPr lang="en-US" sz="1200" dirty="0"/>
            </a:p>
          </p:txBody>
        </p:sp>
        <p:sp>
          <p:nvSpPr>
            <p:cNvPr id="365" name="Diamond 364"/>
            <p:cNvSpPr/>
            <p:nvPr/>
          </p:nvSpPr>
          <p:spPr>
            <a:xfrm>
              <a:off x="4204385" y="1674475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</a:t>
              </a:r>
              <a:endParaRPr lang="en-US" sz="1200" dirty="0"/>
            </a:p>
          </p:txBody>
        </p:sp>
        <p:sp>
          <p:nvSpPr>
            <p:cNvPr id="375" name="Diamond 374"/>
            <p:cNvSpPr/>
            <p:nvPr/>
          </p:nvSpPr>
          <p:spPr>
            <a:xfrm>
              <a:off x="4435841" y="1674475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</a:t>
              </a:r>
              <a:endParaRPr lang="en-US" sz="1200" dirty="0"/>
            </a:p>
          </p:txBody>
        </p:sp>
        <p:sp>
          <p:nvSpPr>
            <p:cNvPr id="376" name="Diamond 375"/>
            <p:cNvSpPr/>
            <p:nvPr/>
          </p:nvSpPr>
          <p:spPr>
            <a:xfrm>
              <a:off x="4667297" y="1674475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</a:t>
              </a:r>
              <a:endParaRPr lang="en-US" sz="1200" dirty="0"/>
            </a:p>
          </p:txBody>
        </p:sp>
        <p:sp>
          <p:nvSpPr>
            <p:cNvPr id="386" name="Diamond 385"/>
            <p:cNvSpPr/>
            <p:nvPr/>
          </p:nvSpPr>
          <p:spPr>
            <a:xfrm>
              <a:off x="4898753" y="1674475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</a:t>
              </a:r>
              <a:endParaRPr lang="en-US" sz="1200" dirty="0"/>
            </a:p>
          </p:txBody>
        </p:sp>
        <p:sp>
          <p:nvSpPr>
            <p:cNvPr id="387" name="Diamond 386"/>
            <p:cNvSpPr/>
            <p:nvPr/>
          </p:nvSpPr>
          <p:spPr>
            <a:xfrm>
              <a:off x="5130209" y="1674475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</a:t>
              </a:r>
              <a:endParaRPr lang="en-US" sz="1200" dirty="0"/>
            </a:p>
          </p:txBody>
        </p:sp>
        <p:sp>
          <p:nvSpPr>
            <p:cNvPr id="397" name="Diamond 396"/>
            <p:cNvSpPr/>
            <p:nvPr/>
          </p:nvSpPr>
          <p:spPr>
            <a:xfrm>
              <a:off x="5361665" y="1674475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</a:t>
              </a:r>
              <a:endParaRPr lang="en-US" sz="1200" dirty="0"/>
            </a:p>
          </p:txBody>
        </p:sp>
        <p:sp>
          <p:nvSpPr>
            <p:cNvPr id="398" name="Diamond 397"/>
            <p:cNvSpPr/>
            <p:nvPr/>
          </p:nvSpPr>
          <p:spPr>
            <a:xfrm>
              <a:off x="5593121" y="1674475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</a:t>
              </a:r>
              <a:endParaRPr lang="en-US" sz="1200" dirty="0"/>
            </a:p>
          </p:txBody>
        </p:sp>
        <p:sp>
          <p:nvSpPr>
            <p:cNvPr id="408" name="Diamond 407"/>
            <p:cNvSpPr/>
            <p:nvPr/>
          </p:nvSpPr>
          <p:spPr>
            <a:xfrm>
              <a:off x="5824577" y="1674475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i</a:t>
              </a:r>
              <a:endParaRPr lang="en-US" sz="1200" dirty="0"/>
            </a:p>
          </p:txBody>
        </p:sp>
        <p:sp>
          <p:nvSpPr>
            <p:cNvPr id="409" name="Diamond 408"/>
            <p:cNvSpPr/>
            <p:nvPr/>
          </p:nvSpPr>
          <p:spPr>
            <a:xfrm>
              <a:off x="6056033" y="1674475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j</a:t>
              </a:r>
              <a:endParaRPr lang="en-US" sz="1200" dirty="0"/>
            </a:p>
          </p:txBody>
        </p:sp>
        <p:sp>
          <p:nvSpPr>
            <p:cNvPr id="419" name="Diamond 418"/>
            <p:cNvSpPr/>
            <p:nvPr/>
          </p:nvSpPr>
          <p:spPr>
            <a:xfrm>
              <a:off x="6287489" y="1674475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k</a:t>
              </a:r>
            </a:p>
          </p:txBody>
        </p:sp>
        <p:sp>
          <p:nvSpPr>
            <p:cNvPr id="420" name="Diamond 419"/>
            <p:cNvSpPr/>
            <p:nvPr/>
          </p:nvSpPr>
          <p:spPr>
            <a:xfrm>
              <a:off x="6518945" y="1674475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</a:t>
              </a:r>
              <a:endParaRPr lang="en-US" sz="1200" dirty="0"/>
            </a:p>
          </p:txBody>
        </p:sp>
        <p:sp>
          <p:nvSpPr>
            <p:cNvPr id="430" name="Diamond 429"/>
            <p:cNvSpPr/>
            <p:nvPr/>
          </p:nvSpPr>
          <p:spPr>
            <a:xfrm>
              <a:off x="6750401" y="1674475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</a:t>
              </a:r>
              <a:endParaRPr lang="en-US" sz="1200" dirty="0"/>
            </a:p>
          </p:txBody>
        </p:sp>
        <p:sp>
          <p:nvSpPr>
            <p:cNvPr id="431" name="Diamond 430"/>
            <p:cNvSpPr/>
            <p:nvPr/>
          </p:nvSpPr>
          <p:spPr>
            <a:xfrm>
              <a:off x="6981857" y="1674475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</a:t>
              </a:r>
              <a:endParaRPr lang="en-US" sz="1200" dirty="0"/>
            </a:p>
          </p:txBody>
        </p:sp>
        <p:sp>
          <p:nvSpPr>
            <p:cNvPr id="441" name="Diamond 440"/>
            <p:cNvSpPr/>
            <p:nvPr/>
          </p:nvSpPr>
          <p:spPr>
            <a:xfrm>
              <a:off x="7213313" y="1674475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</a:t>
              </a:r>
              <a:endParaRPr lang="en-US" sz="1200" dirty="0"/>
            </a:p>
          </p:txBody>
        </p:sp>
        <p:sp>
          <p:nvSpPr>
            <p:cNvPr id="442" name="Diamond 441"/>
            <p:cNvSpPr/>
            <p:nvPr/>
          </p:nvSpPr>
          <p:spPr>
            <a:xfrm>
              <a:off x="7444763" y="1674475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</a:t>
              </a:r>
              <a:endParaRPr lang="en-US" sz="1200" dirty="0"/>
            </a:p>
          </p:txBody>
        </p:sp>
        <p:sp>
          <p:nvSpPr>
            <p:cNvPr id="443" name="TextBox 442"/>
            <p:cNvSpPr txBox="1"/>
            <p:nvPr/>
          </p:nvSpPr>
          <p:spPr>
            <a:xfrm>
              <a:off x="2090147" y="2114036"/>
              <a:ext cx="9139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Triangle list</a:t>
              </a:r>
            </a:p>
          </p:txBody>
        </p:sp>
        <p:sp>
          <p:nvSpPr>
            <p:cNvPr id="460" name="TextBox 459"/>
            <p:cNvSpPr txBox="1"/>
            <p:nvPr/>
          </p:nvSpPr>
          <p:spPr>
            <a:xfrm>
              <a:off x="2079259" y="2790984"/>
              <a:ext cx="1162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Triangle AABBs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3462295" y="2874619"/>
              <a:ext cx="301751" cy="109728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3896489" y="2743752"/>
              <a:ext cx="256457" cy="240595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4378771" y="2760956"/>
              <a:ext cx="210424" cy="227326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4767671" y="2761967"/>
              <a:ext cx="278239" cy="204164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5211329" y="2760956"/>
              <a:ext cx="300671" cy="161236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5680891" y="2707611"/>
              <a:ext cx="187808" cy="252128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6088594" y="2707611"/>
              <a:ext cx="251509" cy="246561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6581264" y="2707610"/>
              <a:ext cx="251509" cy="246561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2090147" y="3295080"/>
              <a:ext cx="9346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Node AABB</a:t>
              </a:r>
              <a:endParaRPr lang="en-US" sz="1200" dirty="0" smtClean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413030" y="3225885"/>
              <a:ext cx="459343" cy="38399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90147" y="3834576"/>
              <a:ext cx="12747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Is this node a leaf</a:t>
              </a:r>
            </a:p>
          </p:txBody>
        </p:sp>
        <p:sp>
          <p:nvSpPr>
            <p:cNvPr id="469" name="Teardrop 468"/>
            <p:cNvSpPr/>
            <p:nvPr/>
          </p:nvSpPr>
          <p:spPr>
            <a:xfrm rot="4165163">
              <a:off x="3588525" y="3869412"/>
              <a:ext cx="151977" cy="163908"/>
            </a:xfrm>
            <a:prstGeom prst="teardrop">
              <a:avLst>
                <a:gd name="adj" fmla="val 158576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ardrop 99"/>
            <p:cNvSpPr/>
            <p:nvPr/>
          </p:nvSpPr>
          <p:spPr>
            <a:xfrm rot="4165163">
              <a:off x="4054662" y="3867574"/>
              <a:ext cx="151977" cy="163908"/>
            </a:xfrm>
            <a:prstGeom prst="teardrop">
              <a:avLst>
                <a:gd name="adj" fmla="val 1585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1" name="Straight Connector 470"/>
          <p:cNvCxnSpPr/>
          <p:nvPr/>
        </p:nvCxnSpPr>
        <p:spPr>
          <a:xfrm flipH="1">
            <a:off x="10242333" y="55846"/>
            <a:ext cx="32970" cy="3069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Rectangle 475"/>
          <p:cNvSpPr/>
          <p:nvPr/>
        </p:nvSpPr>
        <p:spPr>
          <a:xfrm>
            <a:off x="8851669" y="55846"/>
            <a:ext cx="1398755" cy="30699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0256057" y="54864"/>
            <a:ext cx="1603965" cy="30723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9" name="Group 478"/>
          <p:cNvGrpSpPr/>
          <p:nvPr/>
        </p:nvGrpSpPr>
        <p:grpSpPr>
          <a:xfrm>
            <a:off x="479032" y="3201596"/>
            <a:ext cx="2315287" cy="3119213"/>
            <a:chOff x="4621264" y="3522828"/>
            <a:chExt cx="2315287" cy="3119213"/>
          </a:xfrm>
        </p:grpSpPr>
        <p:sp>
          <p:nvSpPr>
            <p:cNvPr id="112" name="Rectangle 111"/>
            <p:cNvSpPr/>
            <p:nvPr/>
          </p:nvSpPr>
          <p:spPr>
            <a:xfrm>
              <a:off x="4621264" y="3522828"/>
              <a:ext cx="3401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657278" y="3572079"/>
              <a:ext cx="1398755" cy="306996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ight Triangle 114"/>
            <p:cNvSpPr/>
            <p:nvPr/>
          </p:nvSpPr>
          <p:spPr>
            <a:xfrm>
              <a:off x="5305043" y="4437568"/>
              <a:ext cx="243896" cy="235504"/>
            </a:xfrm>
            <a:prstGeom prst="rt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ight Triangle 115"/>
            <p:cNvSpPr/>
            <p:nvPr/>
          </p:nvSpPr>
          <p:spPr>
            <a:xfrm rot="6269739">
              <a:off x="6235041" y="3917030"/>
              <a:ext cx="463727" cy="850286"/>
            </a:xfrm>
            <a:prstGeom prst="rt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ight Triangle 116"/>
            <p:cNvSpPr/>
            <p:nvPr/>
          </p:nvSpPr>
          <p:spPr>
            <a:xfrm rot="7147843">
              <a:off x="5097325" y="4945613"/>
              <a:ext cx="223312" cy="326405"/>
            </a:xfrm>
            <a:prstGeom prst="rtTriangl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ight Triangle 117"/>
            <p:cNvSpPr/>
            <p:nvPr/>
          </p:nvSpPr>
          <p:spPr>
            <a:xfrm rot="5400000">
              <a:off x="5377122" y="5503675"/>
              <a:ext cx="177024" cy="166610"/>
            </a:xfrm>
            <a:prstGeom prst="rtTriangl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980362" y="3990725"/>
              <a:ext cx="956189" cy="493396"/>
            </a:xfrm>
            <a:prstGeom prst="rect">
              <a:avLst/>
            </a:prstGeom>
            <a:noFill/>
            <a:ln w="15875">
              <a:solidFill>
                <a:schemeClr val="accent3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305044" y="4453299"/>
              <a:ext cx="260792" cy="226032"/>
            </a:xfrm>
            <a:prstGeom prst="rect">
              <a:avLst/>
            </a:prstGeom>
            <a:noFill/>
            <a:ln w="15875">
              <a:solidFill>
                <a:schemeClr val="accent3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002443" y="4925576"/>
              <a:ext cx="402566" cy="191372"/>
            </a:xfrm>
            <a:prstGeom prst="rect">
              <a:avLst/>
            </a:prstGeom>
            <a:noFill/>
            <a:ln w="15875">
              <a:solidFill>
                <a:schemeClr val="accent3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382329" y="5487499"/>
              <a:ext cx="183507" cy="276505"/>
            </a:xfrm>
            <a:prstGeom prst="rect">
              <a:avLst/>
            </a:prstGeom>
            <a:noFill/>
            <a:ln w="15875">
              <a:solidFill>
                <a:schemeClr val="accent3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831910" y="5019063"/>
              <a:ext cx="2600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a</a:t>
              </a:r>
              <a:endParaRPr lang="en-US" sz="120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5117872" y="4596111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b</a:t>
              </a:r>
              <a:endParaRPr lang="en-US" sz="120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5313081" y="5007078"/>
              <a:ext cx="2535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c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456918" y="4596110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e</a:t>
              </a:r>
              <a:endParaRPr lang="en-US" sz="120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241163" y="5685172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d</a:t>
              </a:r>
              <a:endParaRPr lang="en-US" sz="120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496301" y="5334143"/>
              <a:ext cx="2375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f</a:t>
              </a:r>
              <a:endParaRPr lang="en-US" sz="1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460787" y="3525022"/>
            <a:ext cx="1792112" cy="3126033"/>
            <a:chOff x="7079668" y="3411813"/>
            <a:chExt cx="1792112" cy="3126033"/>
          </a:xfrm>
        </p:grpSpPr>
        <p:grpSp>
          <p:nvGrpSpPr>
            <p:cNvPr id="41" name="Group 40"/>
            <p:cNvGrpSpPr/>
            <p:nvPr/>
          </p:nvGrpSpPr>
          <p:grpSpPr>
            <a:xfrm>
              <a:off x="7079668" y="3411813"/>
              <a:ext cx="1792112" cy="3126033"/>
              <a:chOff x="7654922" y="3409272"/>
              <a:chExt cx="1792112" cy="3126033"/>
            </a:xfrm>
          </p:grpSpPr>
          <p:sp>
            <p:nvSpPr>
              <p:cNvPr id="129" name="Right Triangle 128"/>
              <p:cNvSpPr/>
              <p:nvPr/>
            </p:nvSpPr>
            <p:spPr>
              <a:xfrm rot="6269739">
                <a:off x="7982695" y="3837790"/>
                <a:ext cx="463727" cy="850286"/>
              </a:xfrm>
              <a:prstGeom prst="rt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ight Triangle 129"/>
              <p:cNvSpPr/>
              <p:nvPr/>
            </p:nvSpPr>
            <p:spPr>
              <a:xfrm rot="12221200">
                <a:off x="8415790" y="4608716"/>
                <a:ext cx="536830" cy="282757"/>
              </a:xfrm>
              <a:prstGeom prst="rtTriangl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ight Triangle 130"/>
              <p:cNvSpPr/>
              <p:nvPr/>
            </p:nvSpPr>
            <p:spPr>
              <a:xfrm rot="7809257">
                <a:off x="7882328" y="4836010"/>
                <a:ext cx="336437" cy="302769"/>
              </a:xfrm>
              <a:prstGeom prst="rtTriangl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ight Triangle 131"/>
              <p:cNvSpPr/>
              <p:nvPr/>
            </p:nvSpPr>
            <p:spPr>
              <a:xfrm rot="5400000">
                <a:off x="8660077" y="5708892"/>
                <a:ext cx="517466" cy="469210"/>
              </a:xfrm>
              <a:prstGeom prst="rtTriangl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7728016" y="3911485"/>
                <a:ext cx="956189" cy="493396"/>
              </a:xfrm>
              <a:prstGeom prst="rect">
                <a:avLst/>
              </a:prstGeom>
              <a:noFill/>
              <a:ln w="15875">
                <a:solidFill>
                  <a:schemeClr val="accent3"/>
                </a:solidFill>
                <a:prstDash val="dash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8482921" y="4498145"/>
                <a:ext cx="503883" cy="487495"/>
              </a:xfrm>
              <a:prstGeom prst="rect">
                <a:avLst/>
              </a:prstGeom>
              <a:noFill/>
              <a:ln w="15875">
                <a:solidFill>
                  <a:schemeClr val="accent3"/>
                </a:solidFill>
                <a:prstDash val="dash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7806477" y="4761203"/>
                <a:ext cx="468250" cy="276505"/>
              </a:xfrm>
              <a:prstGeom prst="rect">
                <a:avLst/>
              </a:prstGeom>
              <a:noFill/>
              <a:ln w="15875">
                <a:solidFill>
                  <a:schemeClr val="accent3"/>
                </a:solidFill>
                <a:prstDash val="dash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7826366" y="5301007"/>
                <a:ext cx="448360" cy="767516"/>
              </a:xfrm>
              <a:prstGeom prst="rect">
                <a:avLst/>
              </a:prstGeom>
              <a:noFill/>
              <a:ln w="15875">
                <a:solidFill>
                  <a:schemeClr val="accent3"/>
                </a:solidFill>
                <a:prstDash val="dash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8684205" y="5684764"/>
                <a:ext cx="448360" cy="528126"/>
              </a:xfrm>
              <a:prstGeom prst="rect">
                <a:avLst/>
              </a:prstGeom>
              <a:noFill/>
              <a:ln w="15875">
                <a:solidFill>
                  <a:schemeClr val="accent3"/>
                </a:solidFill>
                <a:prstDash val="dash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7654922" y="5963821"/>
                <a:ext cx="21833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err="1" smtClean="0"/>
                  <a:t>i</a:t>
                </a:r>
                <a:endParaRPr lang="en-US" sz="1200" dirty="0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8137807" y="5963822"/>
                <a:ext cx="21833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j</a:t>
                </a:r>
                <a:endParaRPr lang="en-US" sz="1200" dirty="0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8158356" y="4915851"/>
                <a:ext cx="2600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k</a:t>
                </a:r>
                <a:endParaRPr lang="en-US" sz="1200" dirty="0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8271370" y="4361043"/>
                <a:ext cx="21993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l</a:t>
                </a:r>
                <a:endParaRPr lang="en-US" sz="1200" dirty="0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8620977" y="3765888"/>
                <a:ext cx="31130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m</a:t>
                </a:r>
                <a:endParaRPr lang="en-US" sz="1200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8895695" y="4228470"/>
                <a:ext cx="27122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o</a:t>
                </a:r>
                <a:endParaRPr lang="en-US" sz="1200" dirty="0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8461639" y="5386609"/>
                <a:ext cx="26802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n</a:t>
                </a:r>
                <a:endParaRPr lang="en-US" sz="1200" dirty="0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9075463" y="5366941"/>
                <a:ext cx="2696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p</a:t>
                </a:r>
                <a:endParaRPr lang="en-US" sz="1200" dirty="0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7840257" y="3409272"/>
                <a:ext cx="3209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7843069" y="3462921"/>
                <a:ext cx="1603965" cy="3072384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Right Triangle 151"/>
            <p:cNvSpPr/>
            <p:nvPr/>
          </p:nvSpPr>
          <p:spPr>
            <a:xfrm rot="12916821">
              <a:off x="7231237" y="5301816"/>
              <a:ext cx="291165" cy="734190"/>
            </a:xfrm>
            <a:prstGeom prst="rt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845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8833078" y="0"/>
            <a:ext cx="3029446" cy="3125808"/>
            <a:chOff x="3017494" y="180190"/>
            <a:chExt cx="3029446" cy="3125808"/>
          </a:xfrm>
        </p:grpSpPr>
        <p:sp>
          <p:nvSpPr>
            <p:cNvPr id="4" name="Rectangle 3"/>
            <p:cNvSpPr/>
            <p:nvPr/>
          </p:nvSpPr>
          <p:spPr>
            <a:xfrm>
              <a:off x="3017494" y="180190"/>
              <a:ext cx="3401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36085" y="236036"/>
              <a:ext cx="3010855" cy="306996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Triangle 5"/>
            <p:cNvSpPr/>
            <p:nvPr/>
          </p:nvSpPr>
          <p:spPr>
            <a:xfrm>
              <a:off x="3650101" y="1130461"/>
              <a:ext cx="243896" cy="235504"/>
            </a:xfrm>
            <a:prstGeom prst="rt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Triangle 6"/>
            <p:cNvSpPr/>
            <p:nvPr/>
          </p:nvSpPr>
          <p:spPr>
            <a:xfrm rot="6269739">
              <a:off x="4580099" y="609923"/>
              <a:ext cx="463727" cy="850286"/>
            </a:xfrm>
            <a:prstGeom prst="rt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12221200">
              <a:off x="5013194" y="1380849"/>
              <a:ext cx="536830" cy="282757"/>
            </a:xfrm>
            <a:prstGeom prst="rt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Triangle 8"/>
            <p:cNvSpPr/>
            <p:nvPr/>
          </p:nvSpPr>
          <p:spPr>
            <a:xfrm rot="7147843">
              <a:off x="3442383" y="1638506"/>
              <a:ext cx="223312" cy="326405"/>
            </a:xfrm>
            <a:prstGeom prst="rtTriangl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/>
          </p:nvSpPr>
          <p:spPr>
            <a:xfrm rot="7809257">
              <a:off x="4479732" y="1608143"/>
              <a:ext cx="336437" cy="302769"/>
            </a:xfrm>
            <a:prstGeom prst="rt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 rot="5400000">
              <a:off x="3722180" y="2196568"/>
              <a:ext cx="177024" cy="166610"/>
            </a:xfrm>
            <a:prstGeom prst="rtTriangl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Triangle 11"/>
            <p:cNvSpPr/>
            <p:nvPr/>
          </p:nvSpPr>
          <p:spPr>
            <a:xfrm rot="5400000">
              <a:off x="5257481" y="2481025"/>
              <a:ext cx="517466" cy="469210"/>
            </a:xfrm>
            <a:prstGeom prst="rtTriangl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Triangle 12"/>
            <p:cNvSpPr/>
            <p:nvPr/>
          </p:nvSpPr>
          <p:spPr>
            <a:xfrm rot="12916821">
              <a:off x="4395677" y="2089802"/>
              <a:ext cx="291165" cy="734190"/>
            </a:xfrm>
            <a:prstGeom prst="rt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25420" y="683618"/>
              <a:ext cx="956189" cy="493396"/>
            </a:xfrm>
            <a:prstGeom prst="rect">
              <a:avLst/>
            </a:prstGeom>
            <a:noFill/>
            <a:ln w="15875">
              <a:solidFill>
                <a:schemeClr val="accent3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50102" y="1146192"/>
              <a:ext cx="260792" cy="226032"/>
            </a:xfrm>
            <a:prstGeom prst="rect">
              <a:avLst/>
            </a:prstGeom>
            <a:noFill/>
            <a:ln w="15875">
              <a:solidFill>
                <a:schemeClr val="accent3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47501" y="1618469"/>
              <a:ext cx="402566" cy="191372"/>
            </a:xfrm>
            <a:prstGeom prst="rect">
              <a:avLst/>
            </a:prstGeom>
            <a:noFill/>
            <a:ln w="15875">
              <a:solidFill>
                <a:schemeClr val="accent3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80325" y="1270278"/>
              <a:ext cx="503883" cy="487495"/>
            </a:xfrm>
            <a:prstGeom prst="rect">
              <a:avLst/>
            </a:prstGeom>
            <a:noFill/>
            <a:ln w="15875">
              <a:solidFill>
                <a:schemeClr val="accent3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03881" y="1533336"/>
              <a:ext cx="468250" cy="276505"/>
            </a:xfrm>
            <a:prstGeom prst="rect">
              <a:avLst/>
            </a:prstGeom>
            <a:noFill/>
            <a:ln w="15875">
              <a:solidFill>
                <a:schemeClr val="accent3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27387" y="2180392"/>
              <a:ext cx="183507" cy="276505"/>
            </a:xfrm>
            <a:prstGeom prst="rect">
              <a:avLst/>
            </a:prstGeom>
            <a:noFill/>
            <a:ln w="15875">
              <a:solidFill>
                <a:schemeClr val="accent3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23770" y="2073140"/>
              <a:ext cx="448360" cy="767516"/>
            </a:xfrm>
            <a:prstGeom prst="rect">
              <a:avLst/>
            </a:prstGeom>
            <a:noFill/>
            <a:ln w="15875">
              <a:solidFill>
                <a:schemeClr val="accent3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81609" y="2456897"/>
              <a:ext cx="448360" cy="528126"/>
            </a:xfrm>
            <a:prstGeom prst="rect">
              <a:avLst/>
            </a:prstGeom>
            <a:noFill/>
            <a:ln w="15875">
              <a:solidFill>
                <a:schemeClr val="accent3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76968" y="1711956"/>
              <a:ext cx="2600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a</a:t>
              </a:r>
              <a:endParaRPr lang="en-US" sz="12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462930" y="1289004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b</a:t>
              </a:r>
              <a:endParaRPr lang="en-US" sz="12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58139" y="1699971"/>
              <a:ext cx="2535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c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801976" y="1289003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e</a:t>
              </a:r>
              <a:endParaRPr lang="en-US" sz="12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586221" y="2378065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d</a:t>
              </a:r>
              <a:endParaRPr lang="en-US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841359" y="2027036"/>
              <a:ext cx="2375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f</a:t>
              </a:r>
              <a:endParaRPr lang="en-US" sz="12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149583" y="1071546"/>
              <a:ext cx="2680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g</a:t>
              </a:r>
              <a:endParaRPr lang="en-US" sz="12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11228" y="1657168"/>
              <a:ext cx="2680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h</a:t>
              </a:r>
              <a:endParaRPr lang="en-US" sz="12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252326" y="2735954"/>
              <a:ext cx="2183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/>
                <a:t>i</a:t>
              </a:r>
              <a:endParaRPr lang="en-US" sz="12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35211" y="2735955"/>
              <a:ext cx="2183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j</a:t>
              </a:r>
              <a:endParaRPr lang="en-US" sz="12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755760" y="1687984"/>
              <a:ext cx="2600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k</a:t>
              </a:r>
              <a:endParaRPr lang="en-US" sz="12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868774" y="1133176"/>
              <a:ext cx="2199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</a:t>
              </a:r>
              <a:endParaRPr lang="en-US" sz="12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18381" y="538021"/>
              <a:ext cx="311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m</a:t>
              </a:r>
              <a:endParaRPr lang="en-US" sz="12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493099" y="1000603"/>
              <a:ext cx="2712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o</a:t>
              </a:r>
              <a:endParaRPr lang="en-US" sz="12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059043" y="2158742"/>
              <a:ext cx="2680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n</a:t>
              </a:r>
              <a:endParaRPr lang="en-US" sz="12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672867" y="2139074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p</a:t>
              </a:r>
              <a:endParaRPr lang="en-US" sz="1200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35785" y="499073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Structure of a small Node:</a:t>
            </a:r>
          </a:p>
        </p:txBody>
      </p:sp>
      <p:grpSp>
        <p:nvGrpSpPr>
          <p:cNvPr id="530" name="Group 529"/>
          <p:cNvGrpSpPr/>
          <p:nvPr/>
        </p:nvGrpSpPr>
        <p:grpSpPr>
          <a:xfrm>
            <a:off x="2169480" y="1892949"/>
            <a:ext cx="5784480" cy="2314371"/>
            <a:chOff x="2438630" y="139985"/>
            <a:chExt cx="5784480" cy="2314371"/>
          </a:xfrm>
        </p:grpSpPr>
        <p:sp>
          <p:nvSpPr>
            <p:cNvPr id="531" name="TextBox 530"/>
            <p:cNvSpPr txBox="1"/>
            <p:nvPr/>
          </p:nvSpPr>
          <p:spPr>
            <a:xfrm>
              <a:off x="3814175" y="449322"/>
              <a:ext cx="48603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Right</a:t>
              </a:r>
            </a:p>
          </p:txBody>
        </p:sp>
        <p:sp>
          <p:nvSpPr>
            <p:cNvPr id="532" name="TextBox 531"/>
            <p:cNvSpPr txBox="1"/>
            <p:nvPr/>
          </p:nvSpPr>
          <p:spPr>
            <a:xfrm>
              <a:off x="3814175" y="187712"/>
              <a:ext cx="4235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Left</a:t>
              </a:r>
              <a:endParaRPr lang="en-US" dirty="0" smtClean="0"/>
            </a:p>
          </p:txBody>
        </p:sp>
        <p:sp>
          <p:nvSpPr>
            <p:cNvPr id="533" name="TextBox 532"/>
            <p:cNvSpPr txBox="1"/>
            <p:nvPr/>
          </p:nvSpPr>
          <p:spPr>
            <a:xfrm>
              <a:off x="2454264" y="160503"/>
              <a:ext cx="12141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Split Candidates</a:t>
              </a:r>
            </a:p>
          </p:txBody>
        </p:sp>
        <p:sp>
          <p:nvSpPr>
            <p:cNvPr id="534" name="Diamond 533"/>
            <p:cNvSpPr/>
            <p:nvPr/>
          </p:nvSpPr>
          <p:spPr>
            <a:xfrm>
              <a:off x="4383421" y="224070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</a:t>
              </a:r>
              <a:endParaRPr lang="en-US" sz="1200" dirty="0"/>
            </a:p>
          </p:txBody>
        </p:sp>
        <p:sp>
          <p:nvSpPr>
            <p:cNvPr id="535" name="Diamond 534"/>
            <p:cNvSpPr/>
            <p:nvPr/>
          </p:nvSpPr>
          <p:spPr>
            <a:xfrm>
              <a:off x="4614877" y="224070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</a:t>
              </a:r>
              <a:endParaRPr lang="en-US" sz="1200" dirty="0"/>
            </a:p>
          </p:txBody>
        </p:sp>
        <p:sp>
          <p:nvSpPr>
            <p:cNvPr id="536" name="Diamond 535"/>
            <p:cNvSpPr/>
            <p:nvPr/>
          </p:nvSpPr>
          <p:spPr>
            <a:xfrm>
              <a:off x="4846333" y="224070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</a:t>
              </a:r>
              <a:endParaRPr lang="en-US" sz="1200" dirty="0"/>
            </a:p>
          </p:txBody>
        </p:sp>
        <p:sp>
          <p:nvSpPr>
            <p:cNvPr id="537" name="Diamond 536"/>
            <p:cNvSpPr/>
            <p:nvPr/>
          </p:nvSpPr>
          <p:spPr>
            <a:xfrm>
              <a:off x="5077789" y="224070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</a:t>
              </a:r>
              <a:endParaRPr lang="en-US" sz="1200" dirty="0"/>
            </a:p>
          </p:txBody>
        </p:sp>
        <p:sp>
          <p:nvSpPr>
            <p:cNvPr id="538" name="Diamond 537"/>
            <p:cNvSpPr/>
            <p:nvPr/>
          </p:nvSpPr>
          <p:spPr>
            <a:xfrm>
              <a:off x="5309245" y="224070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</a:t>
              </a:r>
              <a:endParaRPr lang="en-US" sz="1200" dirty="0"/>
            </a:p>
          </p:txBody>
        </p:sp>
        <p:sp>
          <p:nvSpPr>
            <p:cNvPr id="539" name="Diamond 538"/>
            <p:cNvSpPr/>
            <p:nvPr/>
          </p:nvSpPr>
          <p:spPr>
            <a:xfrm>
              <a:off x="5540701" y="224070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</a:t>
              </a:r>
              <a:endParaRPr lang="en-US" sz="1200" dirty="0"/>
            </a:p>
          </p:txBody>
        </p:sp>
        <p:sp>
          <p:nvSpPr>
            <p:cNvPr id="540" name="Diamond 539"/>
            <p:cNvSpPr/>
            <p:nvPr/>
          </p:nvSpPr>
          <p:spPr>
            <a:xfrm>
              <a:off x="5772157" y="224070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</a:t>
              </a:r>
              <a:endParaRPr lang="en-US" sz="1200" dirty="0"/>
            </a:p>
          </p:txBody>
        </p:sp>
        <p:sp>
          <p:nvSpPr>
            <p:cNvPr id="541" name="Diamond 540"/>
            <p:cNvSpPr/>
            <p:nvPr/>
          </p:nvSpPr>
          <p:spPr>
            <a:xfrm>
              <a:off x="6003613" y="224070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</a:t>
              </a:r>
              <a:endParaRPr lang="en-US" sz="1200" dirty="0"/>
            </a:p>
          </p:txBody>
        </p:sp>
        <p:sp>
          <p:nvSpPr>
            <p:cNvPr id="542" name="Diamond 541"/>
            <p:cNvSpPr/>
            <p:nvPr/>
          </p:nvSpPr>
          <p:spPr>
            <a:xfrm>
              <a:off x="6235069" y="224070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i</a:t>
              </a:r>
              <a:endParaRPr lang="en-US" sz="1200" dirty="0"/>
            </a:p>
          </p:txBody>
        </p:sp>
        <p:sp>
          <p:nvSpPr>
            <p:cNvPr id="543" name="Diamond 542"/>
            <p:cNvSpPr/>
            <p:nvPr/>
          </p:nvSpPr>
          <p:spPr>
            <a:xfrm>
              <a:off x="6466525" y="224070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j</a:t>
              </a:r>
              <a:endParaRPr lang="en-US" sz="1200" dirty="0"/>
            </a:p>
          </p:txBody>
        </p:sp>
        <p:sp>
          <p:nvSpPr>
            <p:cNvPr id="544" name="Diamond 543"/>
            <p:cNvSpPr/>
            <p:nvPr/>
          </p:nvSpPr>
          <p:spPr>
            <a:xfrm>
              <a:off x="6697981" y="224070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k</a:t>
              </a:r>
            </a:p>
          </p:txBody>
        </p:sp>
        <p:sp>
          <p:nvSpPr>
            <p:cNvPr id="545" name="Diamond 544"/>
            <p:cNvSpPr/>
            <p:nvPr/>
          </p:nvSpPr>
          <p:spPr>
            <a:xfrm>
              <a:off x="6929437" y="224070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</a:t>
              </a:r>
              <a:endParaRPr lang="en-US" sz="1200" dirty="0"/>
            </a:p>
          </p:txBody>
        </p:sp>
        <p:sp>
          <p:nvSpPr>
            <p:cNvPr id="546" name="Diamond 545"/>
            <p:cNvSpPr/>
            <p:nvPr/>
          </p:nvSpPr>
          <p:spPr>
            <a:xfrm>
              <a:off x="7160893" y="224070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</a:t>
              </a:r>
              <a:endParaRPr lang="en-US" sz="1200" dirty="0"/>
            </a:p>
          </p:txBody>
        </p:sp>
        <p:sp>
          <p:nvSpPr>
            <p:cNvPr id="547" name="Diamond 546"/>
            <p:cNvSpPr/>
            <p:nvPr/>
          </p:nvSpPr>
          <p:spPr>
            <a:xfrm>
              <a:off x="7392349" y="224070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</a:t>
              </a:r>
              <a:endParaRPr lang="en-US" sz="1200" dirty="0"/>
            </a:p>
          </p:txBody>
        </p:sp>
        <p:sp>
          <p:nvSpPr>
            <p:cNvPr id="548" name="Diamond 547"/>
            <p:cNvSpPr/>
            <p:nvPr/>
          </p:nvSpPr>
          <p:spPr>
            <a:xfrm>
              <a:off x="7623805" y="224070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</a:t>
              </a:r>
              <a:endParaRPr lang="en-US" sz="1200" dirty="0"/>
            </a:p>
          </p:txBody>
        </p:sp>
        <p:sp>
          <p:nvSpPr>
            <p:cNvPr id="549" name="Diamond 548"/>
            <p:cNvSpPr/>
            <p:nvPr/>
          </p:nvSpPr>
          <p:spPr>
            <a:xfrm>
              <a:off x="7855255" y="224070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</a:t>
              </a:r>
              <a:endParaRPr lang="en-US" sz="1200" dirty="0"/>
            </a:p>
          </p:txBody>
        </p:sp>
        <p:sp>
          <p:nvSpPr>
            <p:cNvPr id="550" name="Diamond 549"/>
            <p:cNvSpPr/>
            <p:nvPr/>
          </p:nvSpPr>
          <p:spPr>
            <a:xfrm>
              <a:off x="4365605" y="481832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</a:t>
              </a:r>
              <a:endParaRPr lang="en-US" sz="1200" dirty="0"/>
            </a:p>
          </p:txBody>
        </p:sp>
        <p:sp>
          <p:nvSpPr>
            <p:cNvPr id="551" name="Diamond 550"/>
            <p:cNvSpPr/>
            <p:nvPr/>
          </p:nvSpPr>
          <p:spPr>
            <a:xfrm>
              <a:off x="4597061" y="481832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</a:t>
              </a:r>
              <a:endParaRPr lang="en-US" sz="1200" dirty="0"/>
            </a:p>
          </p:txBody>
        </p:sp>
        <p:sp>
          <p:nvSpPr>
            <p:cNvPr id="552" name="Diamond 551"/>
            <p:cNvSpPr/>
            <p:nvPr/>
          </p:nvSpPr>
          <p:spPr>
            <a:xfrm>
              <a:off x="4828517" y="481832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</a:t>
              </a:r>
              <a:endParaRPr lang="en-US" sz="1200" dirty="0"/>
            </a:p>
          </p:txBody>
        </p:sp>
        <p:sp>
          <p:nvSpPr>
            <p:cNvPr id="553" name="Diamond 552"/>
            <p:cNvSpPr/>
            <p:nvPr/>
          </p:nvSpPr>
          <p:spPr>
            <a:xfrm>
              <a:off x="5059973" y="481832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</a:t>
              </a:r>
              <a:endParaRPr lang="en-US" sz="1200" dirty="0"/>
            </a:p>
          </p:txBody>
        </p:sp>
        <p:sp>
          <p:nvSpPr>
            <p:cNvPr id="554" name="Diamond 553"/>
            <p:cNvSpPr/>
            <p:nvPr/>
          </p:nvSpPr>
          <p:spPr>
            <a:xfrm>
              <a:off x="5291429" y="481832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</a:t>
              </a:r>
              <a:endParaRPr lang="en-US" sz="1200" dirty="0"/>
            </a:p>
          </p:txBody>
        </p:sp>
        <p:sp>
          <p:nvSpPr>
            <p:cNvPr id="555" name="Diamond 554"/>
            <p:cNvSpPr/>
            <p:nvPr/>
          </p:nvSpPr>
          <p:spPr>
            <a:xfrm>
              <a:off x="5522885" y="481832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</a:t>
              </a:r>
              <a:endParaRPr lang="en-US" sz="1200" dirty="0"/>
            </a:p>
          </p:txBody>
        </p:sp>
        <p:sp>
          <p:nvSpPr>
            <p:cNvPr id="556" name="Diamond 555"/>
            <p:cNvSpPr/>
            <p:nvPr/>
          </p:nvSpPr>
          <p:spPr>
            <a:xfrm>
              <a:off x="5754341" y="481832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</a:t>
              </a:r>
              <a:endParaRPr lang="en-US" sz="1200" dirty="0"/>
            </a:p>
          </p:txBody>
        </p:sp>
        <p:sp>
          <p:nvSpPr>
            <p:cNvPr id="557" name="Diamond 556"/>
            <p:cNvSpPr/>
            <p:nvPr/>
          </p:nvSpPr>
          <p:spPr>
            <a:xfrm>
              <a:off x="5985797" y="481832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</a:t>
              </a:r>
              <a:endParaRPr lang="en-US" sz="1200" dirty="0"/>
            </a:p>
          </p:txBody>
        </p:sp>
        <p:sp>
          <p:nvSpPr>
            <p:cNvPr id="558" name="Diamond 557"/>
            <p:cNvSpPr/>
            <p:nvPr/>
          </p:nvSpPr>
          <p:spPr>
            <a:xfrm>
              <a:off x="6217253" y="481832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i</a:t>
              </a:r>
              <a:endParaRPr lang="en-US" sz="1200" dirty="0"/>
            </a:p>
          </p:txBody>
        </p:sp>
        <p:sp>
          <p:nvSpPr>
            <p:cNvPr id="559" name="Diamond 558"/>
            <p:cNvSpPr/>
            <p:nvPr/>
          </p:nvSpPr>
          <p:spPr>
            <a:xfrm>
              <a:off x="6448709" y="481832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j</a:t>
              </a:r>
              <a:endParaRPr lang="en-US" sz="1200" dirty="0"/>
            </a:p>
          </p:txBody>
        </p:sp>
        <p:sp>
          <p:nvSpPr>
            <p:cNvPr id="560" name="Diamond 559"/>
            <p:cNvSpPr/>
            <p:nvPr/>
          </p:nvSpPr>
          <p:spPr>
            <a:xfrm>
              <a:off x="6680165" y="481832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k</a:t>
              </a:r>
            </a:p>
          </p:txBody>
        </p:sp>
        <p:sp>
          <p:nvSpPr>
            <p:cNvPr id="561" name="Diamond 560"/>
            <p:cNvSpPr/>
            <p:nvPr/>
          </p:nvSpPr>
          <p:spPr>
            <a:xfrm>
              <a:off x="6911621" y="481832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</a:t>
              </a:r>
              <a:endParaRPr lang="en-US" sz="1200" dirty="0"/>
            </a:p>
          </p:txBody>
        </p:sp>
        <p:sp>
          <p:nvSpPr>
            <p:cNvPr id="562" name="Diamond 561"/>
            <p:cNvSpPr/>
            <p:nvPr/>
          </p:nvSpPr>
          <p:spPr>
            <a:xfrm>
              <a:off x="7143077" y="481832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</a:t>
              </a:r>
              <a:endParaRPr lang="en-US" sz="1200" dirty="0"/>
            </a:p>
          </p:txBody>
        </p:sp>
        <p:sp>
          <p:nvSpPr>
            <p:cNvPr id="563" name="Diamond 562"/>
            <p:cNvSpPr/>
            <p:nvPr/>
          </p:nvSpPr>
          <p:spPr>
            <a:xfrm>
              <a:off x="7374533" y="481832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</a:t>
              </a:r>
              <a:endParaRPr lang="en-US" sz="1200" dirty="0"/>
            </a:p>
          </p:txBody>
        </p:sp>
        <p:sp>
          <p:nvSpPr>
            <p:cNvPr id="564" name="Diamond 563"/>
            <p:cNvSpPr/>
            <p:nvPr/>
          </p:nvSpPr>
          <p:spPr>
            <a:xfrm>
              <a:off x="7605989" y="481832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</a:t>
              </a:r>
              <a:endParaRPr lang="en-US" sz="1200" dirty="0"/>
            </a:p>
          </p:txBody>
        </p:sp>
        <p:sp>
          <p:nvSpPr>
            <p:cNvPr id="565" name="Diamond 564"/>
            <p:cNvSpPr/>
            <p:nvPr/>
          </p:nvSpPr>
          <p:spPr>
            <a:xfrm>
              <a:off x="7837439" y="481832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</a:t>
              </a:r>
              <a:endParaRPr lang="en-US" sz="1200" dirty="0"/>
            </a:p>
          </p:txBody>
        </p:sp>
        <p:grpSp>
          <p:nvGrpSpPr>
            <p:cNvPr id="566" name="Group 565"/>
            <p:cNvGrpSpPr/>
            <p:nvPr/>
          </p:nvGrpSpPr>
          <p:grpSpPr>
            <a:xfrm>
              <a:off x="2454264" y="711081"/>
              <a:ext cx="4672946" cy="345159"/>
              <a:chOff x="2482823" y="921393"/>
              <a:chExt cx="4672946" cy="345159"/>
            </a:xfrm>
          </p:grpSpPr>
          <p:grpSp>
            <p:nvGrpSpPr>
              <p:cNvPr id="584" name="Group 583"/>
              <p:cNvGrpSpPr/>
              <p:nvPr/>
            </p:nvGrpSpPr>
            <p:grpSpPr>
              <a:xfrm>
                <a:off x="3927187" y="962888"/>
                <a:ext cx="3228582" cy="303664"/>
                <a:chOff x="2730673" y="3756732"/>
                <a:chExt cx="3228582" cy="303664"/>
              </a:xfrm>
            </p:grpSpPr>
            <p:sp>
              <p:nvSpPr>
                <p:cNvPr id="586" name="Right Triangle 585"/>
                <p:cNvSpPr/>
                <p:nvPr/>
              </p:nvSpPr>
              <p:spPr>
                <a:xfrm rot="7147843">
                  <a:off x="2776978" y="3830656"/>
                  <a:ext cx="120985" cy="213595"/>
                </a:xfrm>
                <a:prstGeom prst="rtTriangl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7" name="Right Triangle 586"/>
                <p:cNvSpPr/>
                <p:nvPr/>
              </p:nvSpPr>
              <p:spPr>
                <a:xfrm>
                  <a:off x="3149024" y="3756732"/>
                  <a:ext cx="243896" cy="235504"/>
                </a:xfrm>
                <a:prstGeom prst="rtTriangl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" name="Right Triangle 587"/>
                <p:cNvSpPr/>
                <p:nvPr/>
              </p:nvSpPr>
              <p:spPr>
                <a:xfrm rot="5400000">
                  <a:off x="3628471" y="3820419"/>
                  <a:ext cx="177024" cy="166610"/>
                </a:xfrm>
                <a:prstGeom prst="rtTriangle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" name="Right Triangle 588"/>
                <p:cNvSpPr/>
                <p:nvPr/>
              </p:nvSpPr>
              <p:spPr>
                <a:xfrm rot="6269739">
                  <a:off x="4035785" y="3798122"/>
                  <a:ext cx="228620" cy="246617"/>
                </a:xfrm>
                <a:prstGeom prst="rtTriangl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Right Triangle 589"/>
                <p:cNvSpPr/>
                <p:nvPr/>
              </p:nvSpPr>
              <p:spPr>
                <a:xfrm rot="7809257">
                  <a:off x="4458790" y="3869386"/>
                  <a:ext cx="217984" cy="164036"/>
                </a:xfrm>
                <a:prstGeom prst="rtTriangle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Right Triangle 590"/>
                <p:cNvSpPr/>
                <p:nvPr/>
              </p:nvSpPr>
              <p:spPr>
                <a:xfrm rot="12916821">
                  <a:off x="4892933" y="3772308"/>
                  <a:ext cx="92960" cy="277453"/>
                </a:xfrm>
                <a:prstGeom prst="rtTriangl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" name="Right Triangle 591"/>
                <p:cNvSpPr/>
                <p:nvPr/>
              </p:nvSpPr>
              <p:spPr>
                <a:xfrm rot="12221200">
                  <a:off x="5266600" y="3847798"/>
                  <a:ext cx="258068" cy="111847"/>
                </a:xfrm>
                <a:prstGeom prst="rtTriangl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3" name="Right Triangle 592"/>
                <p:cNvSpPr/>
                <p:nvPr/>
              </p:nvSpPr>
              <p:spPr>
                <a:xfrm rot="5400000">
                  <a:off x="5770908" y="3857035"/>
                  <a:ext cx="222559" cy="154134"/>
                </a:xfrm>
                <a:prstGeom prst="rtTriangle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85" name="TextBox 584"/>
              <p:cNvSpPr txBox="1"/>
              <p:nvPr/>
            </p:nvSpPr>
            <p:spPr>
              <a:xfrm>
                <a:off x="2482823" y="921393"/>
                <a:ext cx="9139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Triangle list</a:t>
                </a:r>
              </a:p>
            </p:txBody>
          </p:sp>
        </p:grpSp>
        <p:grpSp>
          <p:nvGrpSpPr>
            <p:cNvPr id="567" name="Group 566"/>
            <p:cNvGrpSpPr/>
            <p:nvPr/>
          </p:nvGrpSpPr>
          <p:grpSpPr>
            <a:xfrm>
              <a:off x="2454264" y="1097446"/>
              <a:ext cx="4753514" cy="276999"/>
              <a:chOff x="2471935" y="1563790"/>
              <a:chExt cx="4753514" cy="276999"/>
            </a:xfrm>
          </p:grpSpPr>
          <p:sp>
            <p:nvSpPr>
              <p:cNvPr id="575" name="TextBox 574"/>
              <p:cNvSpPr txBox="1"/>
              <p:nvPr/>
            </p:nvSpPr>
            <p:spPr>
              <a:xfrm>
                <a:off x="2471935" y="1563790"/>
                <a:ext cx="11622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Triangle AABBs</a:t>
                </a:r>
              </a:p>
            </p:txBody>
          </p:sp>
          <p:sp>
            <p:nvSpPr>
              <p:cNvPr id="576" name="Rectangle 575"/>
              <p:cNvSpPr/>
              <p:nvPr/>
            </p:nvSpPr>
            <p:spPr>
              <a:xfrm>
                <a:off x="3854971" y="1647425"/>
                <a:ext cx="301751" cy="109728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7" name="Rectangle 576"/>
              <p:cNvSpPr/>
              <p:nvPr/>
            </p:nvSpPr>
            <p:spPr>
              <a:xfrm>
                <a:off x="4289165" y="1581992"/>
                <a:ext cx="256457" cy="240595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Rectangle 577"/>
              <p:cNvSpPr/>
              <p:nvPr/>
            </p:nvSpPr>
            <p:spPr>
              <a:xfrm>
                <a:off x="4771447" y="1588626"/>
                <a:ext cx="210424" cy="227326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Rectangle 578"/>
              <p:cNvSpPr/>
              <p:nvPr/>
            </p:nvSpPr>
            <p:spPr>
              <a:xfrm>
                <a:off x="5160347" y="1600207"/>
                <a:ext cx="278239" cy="204164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0" name="Rectangle 579"/>
              <p:cNvSpPr/>
              <p:nvPr/>
            </p:nvSpPr>
            <p:spPr>
              <a:xfrm>
                <a:off x="5604005" y="1621671"/>
                <a:ext cx="300671" cy="161236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1" name="Rectangle 580"/>
              <p:cNvSpPr/>
              <p:nvPr/>
            </p:nvSpPr>
            <p:spPr>
              <a:xfrm>
                <a:off x="6073567" y="1576225"/>
                <a:ext cx="187808" cy="252128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Rectangle 581"/>
              <p:cNvSpPr/>
              <p:nvPr/>
            </p:nvSpPr>
            <p:spPr>
              <a:xfrm>
                <a:off x="6481270" y="1579009"/>
                <a:ext cx="251509" cy="246561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Rectangle 582"/>
              <p:cNvSpPr/>
              <p:nvPr/>
            </p:nvSpPr>
            <p:spPr>
              <a:xfrm>
                <a:off x="6973940" y="1579009"/>
                <a:ext cx="251509" cy="246561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8" name="Group 567"/>
            <p:cNvGrpSpPr/>
            <p:nvPr/>
          </p:nvGrpSpPr>
          <p:grpSpPr>
            <a:xfrm>
              <a:off x="2454264" y="1483783"/>
              <a:ext cx="1782226" cy="383995"/>
              <a:chOff x="2482823" y="2033242"/>
              <a:chExt cx="1782226" cy="383995"/>
            </a:xfrm>
          </p:grpSpPr>
          <p:sp>
            <p:nvSpPr>
              <p:cNvPr id="573" name="TextBox 572"/>
              <p:cNvSpPr txBox="1"/>
              <p:nvPr/>
            </p:nvSpPr>
            <p:spPr>
              <a:xfrm>
                <a:off x="2482823" y="2102437"/>
                <a:ext cx="9346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Node AABB</a:t>
                </a:r>
              </a:p>
            </p:txBody>
          </p:sp>
          <p:sp>
            <p:nvSpPr>
              <p:cNvPr id="574" name="Rectangle 573"/>
              <p:cNvSpPr/>
              <p:nvPr/>
            </p:nvSpPr>
            <p:spPr>
              <a:xfrm>
                <a:off x="3805706" y="2033242"/>
                <a:ext cx="459343" cy="383995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9" name="Group 568"/>
            <p:cNvGrpSpPr/>
            <p:nvPr/>
          </p:nvGrpSpPr>
          <p:grpSpPr>
            <a:xfrm>
              <a:off x="2454264" y="2003655"/>
              <a:ext cx="1601051" cy="276999"/>
              <a:chOff x="2482823" y="2641933"/>
              <a:chExt cx="1601051" cy="276999"/>
            </a:xfrm>
          </p:grpSpPr>
          <p:sp>
            <p:nvSpPr>
              <p:cNvPr id="571" name="TextBox 570"/>
              <p:cNvSpPr txBox="1"/>
              <p:nvPr/>
            </p:nvSpPr>
            <p:spPr>
              <a:xfrm>
                <a:off x="2482823" y="2641933"/>
                <a:ext cx="12747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Is this node a leaf</a:t>
                </a:r>
              </a:p>
            </p:txBody>
          </p:sp>
          <p:sp>
            <p:nvSpPr>
              <p:cNvPr id="572" name="Teardrop 571"/>
              <p:cNvSpPr/>
              <p:nvPr/>
            </p:nvSpPr>
            <p:spPr>
              <a:xfrm rot="4165163">
                <a:off x="3925931" y="2698478"/>
                <a:ext cx="151977" cy="163908"/>
              </a:xfrm>
              <a:prstGeom prst="teardrop">
                <a:avLst>
                  <a:gd name="adj" fmla="val 158576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0" name="Rounded Rectangle 569"/>
            <p:cNvSpPr/>
            <p:nvPr/>
          </p:nvSpPr>
          <p:spPr>
            <a:xfrm>
              <a:off x="2438630" y="139985"/>
              <a:ext cx="5784480" cy="2314371"/>
            </a:xfrm>
            <a:prstGeom prst="roundRect">
              <a:avLst>
                <a:gd name="adj" fmla="val 5999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57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8833078" y="0"/>
            <a:ext cx="3029446" cy="3125808"/>
            <a:chOff x="3017494" y="180190"/>
            <a:chExt cx="3029446" cy="3125808"/>
          </a:xfrm>
        </p:grpSpPr>
        <p:sp>
          <p:nvSpPr>
            <p:cNvPr id="4" name="Rectangle 3"/>
            <p:cNvSpPr/>
            <p:nvPr/>
          </p:nvSpPr>
          <p:spPr>
            <a:xfrm>
              <a:off x="3017494" y="180190"/>
              <a:ext cx="3401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36085" y="236036"/>
              <a:ext cx="3010855" cy="306996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Triangle 5"/>
            <p:cNvSpPr/>
            <p:nvPr/>
          </p:nvSpPr>
          <p:spPr>
            <a:xfrm>
              <a:off x="3650101" y="1130461"/>
              <a:ext cx="243896" cy="235504"/>
            </a:xfrm>
            <a:prstGeom prst="rt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Triangle 6"/>
            <p:cNvSpPr/>
            <p:nvPr/>
          </p:nvSpPr>
          <p:spPr>
            <a:xfrm rot="6269739">
              <a:off x="4580099" y="609923"/>
              <a:ext cx="463727" cy="850286"/>
            </a:xfrm>
            <a:prstGeom prst="rt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12221200">
              <a:off x="5013194" y="1380849"/>
              <a:ext cx="536830" cy="282757"/>
            </a:xfrm>
            <a:prstGeom prst="rt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Triangle 8"/>
            <p:cNvSpPr/>
            <p:nvPr/>
          </p:nvSpPr>
          <p:spPr>
            <a:xfrm rot="7147843">
              <a:off x="3442383" y="1638506"/>
              <a:ext cx="223312" cy="326405"/>
            </a:xfrm>
            <a:prstGeom prst="rtTriangl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/>
          </p:nvSpPr>
          <p:spPr>
            <a:xfrm rot="7809257">
              <a:off x="4479732" y="1608143"/>
              <a:ext cx="336437" cy="302769"/>
            </a:xfrm>
            <a:prstGeom prst="rt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 rot="5400000">
              <a:off x="3722180" y="2196568"/>
              <a:ext cx="177024" cy="166610"/>
            </a:xfrm>
            <a:prstGeom prst="rtTriangl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Triangle 11"/>
            <p:cNvSpPr/>
            <p:nvPr/>
          </p:nvSpPr>
          <p:spPr>
            <a:xfrm rot="5400000">
              <a:off x="5257481" y="2481025"/>
              <a:ext cx="517466" cy="469210"/>
            </a:xfrm>
            <a:prstGeom prst="rtTriangl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Triangle 12"/>
            <p:cNvSpPr/>
            <p:nvPr/>
          </p:nvSpPr>
          <p:spPr>
            <a:xfrm rot="12916821">
              <a:off x="4395677" y="2089802"/>
              <a:ext cx="291165" cy="734190"/>
            </a:xfrm>
            <a:prstGeom prst="rt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25420" y="683618"/>
              <a:ext cx="956189" cy="493396"/>
            </a:xfrm>
            <a:prstGeom prst="rect">
              <a:avLst/>
            </a:prstGeom>
            <a:noFill/>
            <a:ln w="15875">
              <a:solidFill>
                <a:schemeClr val="accent3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50102" y="1146192"/>
              <a:ext cx="260792" cy="226032"/>
            </a:xfrm>
            <a:prstGeom prst="rect">
              <a:avLst/>
            </a:prstGeom>
            <a:noFill/>
            <a:ln w="15875">
              <a:solidFill>
                <a:schemeClr val="accent3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47501" y="1618469"/>
              <a:ext cx="402566" cy="191372"/>
            </a:xfrm>
            <a:prstGeom prst="rect">
              <a:avLst/>
            </a:prstGeom>
            <a:noFill/>
            <a:ln w="15875">
              <a:solidFill>
                <a:schemeClr val="accent3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80325" y="1270278"/>
              <a:ext cx="503883" cy="487495"/>
            </a:xfrm>
            <a:prstGeom prst="rect">
              <a:avLst/>
            </a:prstGeom>
            <a:noFill/>
            <a:ln w="15875">
              <a:solidFill>
                <a:schemeClr val="accent3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03881" y="1533336"/>
              <a:ext cx="468250" cy="276505"/>
            </a:xfrm>
            <a:prstGeom prst="rect">
              <a:avLst/>
            </a:prstGeom>
            <a:noFill/>
            <a:ln w="15875">
              <a:solidFill>
                <a:schemeClr val="accent3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27387" y="2180392"/>
              <a:ext cx="183507" cy="276505"/>
            </a:xfrm>
            <a:prstGeom prst="rect">
              <a:avLst/>
            </a:prstGeom>
            <a:noFill/>
            <a:ln w="15875">
              <a:solidFill>
                <a:schemeClr val="accent3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23770" y="2073140"/>
              <a:ext cx="448360" cy="767516"/>
            </a:xfrm>
            <a:prstGeom prst="rect">
              <a:avLst/>
            </a:prstGeom>
            <a:noFill/>
            <a:ln w="15875">
              <a:solidFill>
                <a:schemeClr val="accent3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81609" y="2456897"/>
              <a:ext cx="448360" cy="528126"/>
            </a:xfrm>
            <a:prstGeom prst="rect">
              <a:avLst/>
            </a:prstGeom>
            <a:noFill/>
            <a:ln w="15875">
              <a:solidFill>
                <a:schemeClr val="accent3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76968" y="1711956"/>
              <a:ext cx="2600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a</a:t>
              </a:r>
              <a:endParaRPr lang="en-US" sz="12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462930" y="1289004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b</a:t>
              </a:r>
              <a:endParaRPr lang="en-US" sz="12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58139" y="1699971"/>
              <a:ext cx="2535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c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801976" y="1289003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e</a:t>
              </a:r>
              <a:endParaRPr lang="en-US" sz="12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586221" y="2378065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d</a:t>
              </a:r>
              <a:endParaRPr lang="en-US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841359" y="2027036"/>
              <a:ext cx="2375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f</a:t>
              </a:r>
              <a:endParaRPr lang="en-US" sz="12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149583" y="1071546"/>
              <a:ext cx="2680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g</a:t>
              </a:r>
              <a:endParaRPr lang="en-US" sz="12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11228" y="1657168"/>
              <a:ext cx="2680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h</a:t>
              </a:r>
              <a:endParaRPr lang="en-US" sz="12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252326" y="2735954"/>
              <a:ext cx="2183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/>
                <a:t>i</a:t>
              </a:r>
              <a:endParaRPr lang="en-US" sz="12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35211" y="2735955"/>
              <a:ext cx="2183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j</a:t>
              </a:r>
              <a:endParaRPr lang="en-US" sz="12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755760" y="1687984"/>
              <a:ext cx="2600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k</a:t>
              </a:r>
              <a:endParaRPr lang="en-US" sz="12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868774" y="1133176"/>
              <a:ext cx="2199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</a:t>
              </a:r>
              <a:endParaRPr lang="en-US" sz="12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18381" y="538021"/>
              <a:ext cx="311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m</a:t>
              </a:r>
              <a:endParaRPr lang="en-US" sz="12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493099" y="1000603"/>
              <a:ext cx="2712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o</a:t>
              </a:r>
              <a:endParaRPr lang="en-US" sz="12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059043" y="2158742"/>
              <a:ext cx="2680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n</a:t>
              </a:r>
              <a:endParaRPr lang="en-US" sz="12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672867" y="2139074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p</a:t>
              </a:r>
              <a:endParaRPr lang="en-US" sz="1200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776113" y="2832763"/>
            <a:ext cx="4860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Right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1661" y="553842"/>
            <a:ext cx="4758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with root small node</a:t>
            </a:r>
          </a:p>
          <a:p>
            <a:r>
              <a:rPr lang="en-US" dirty="0" smtClean="0"/>
              <a:t>- Contains bounding boxes and triangles as mask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5608" y="1301722"/>
            <a:ext cx="49231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each dimension:</a:t>
            </a:r>
          </a:p>
          <a:p>
            <a:r>
              <a:rPr lang="en-US" dirty="0" smtClean="0"/>
              <a:t>	For each split plane (a-p)</a:t>
            </a:r>
          </a:p>
          <a:p>
            <a:r>
              <a:rPr lang="en-US" dirty="0"/>
              <a:t>	</a:t>
            </a:r>
            <a:r>
              <a:rPr lang="en-US" dirty="0" smtClean="0"/>
              <a:t>	Calculate if tri is left or right of candidate</a:t>
            </a:r>
          </a:p>
          <a:p>
            <a:r>
              <a:rPr lang="en-US" dirty="0"/>
              <a:t>	</a:t>
            </a:r>
            <a:r>
              <a:rPr lang="en-US" dirty="0" smtClean="0"/>
              <a:t>	store as a mask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599265" y="3102514"/>
            <a:ext cx="3228582" cy="303664"/>
            <a:chOff x="2730673" y="3756732"/>
            <a:chExt cx="3228582" cy="303664"/>
          </a:xfrm>
        </p:grpSpPr>
        <p:sp>
          <p:nvSpPr>
            <p:cNvPr id="43" name="Right Triangle 42"/>
            <p:cNvSpPr/>
            <p:nvPr/>
          </p:nvSpPr>
          <p:spPr>
            <a:xfrm rot="7147843">
              <a:off x="2776978" y="3830656"/>
              <a:ext cx="120985" cy="213595"/>
            </a:xfrm>
            <a:prstGeom prst="rtTriangl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ight Triangle 43"/>
            <p:cNvSpPr/>
            <p:nvPr/>
          </p:nvSpPr>
          <p:spPr>
            <a:xfrm>
              <a:off x="3149024" y="3756732"/>
              <a:ext cx="243896" cy="235504"/>
            </a:xfrm>
            <a:prstGeom prst="rt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ight Triangle 44"/>
            <p:cNvSpPr/>
            <p:nvPr/>
          </p:nvSpPr>
          <p:spPr>
            <a:xfrm rot="5400000">
              <a:off x="3628471" y="3820419"/>
              <a:ext cx="177024" cy="166610"/>
            </a:xfrm>
            <a:prstGeom prst="rtTriangl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ight Triangle 45"/>
            <p:cNvSpPr/>
            <p:nvPr/>
          </p:nvSpPr>
          <p:spPr>
            <a:xfrm rot="6269739">
              <a:off x="4035785" y="3798122"/>
              <a:ext cx="228620" cy="246617"/>
            </a:xfrm>
            <a:prstGeom prst="rt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ight Triangle 46"/>
            <p:cNvSpPr/>
            <p:nvPr/>
          </p:nvSpPr>
          <p:spPr>
            <a:xfrm rot="7809257">
              <a:off x="4458790" y="3869386"/>
              <a:ext cx="217984" cy="164036"/>
            </a:xfrm>
            <a:prstGeom prst="rt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ight Triangle 47"/>
            <p:cNvSpPr/>
            <p:nvPr/>
          </p:nvSpPr>
          <p:spPr>
            <a:xfrm rot="12916821">
              <a:off x="4892933" y="3772308"/>
              <a:ext cx="92960" cy="277453"/>
            </a:xfrm>
            <a:prstGeom prst="rt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ight Triangle 48"/>
            <p:cNvSpPr/>
            <p:nvPr/>
          </p:nvSpPr>
          <p:spPr>
            <a:xfrm rot="12221200">
              <a:off x="5266600" y="3847798"/>
              <a:ext cx="258068" cy="111847"/>
            </a:xfrm>
            <a:prstGeom prst="rt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ight Triangle 49"/>
            <p:cNvSpPr/>
            <p:nvPr/>
          </p:nvSpPr>
          <p:spPr>
            <a:xfrm rot="5400000">
              <a:off x="5770908" y="3857035"/>
              <a:ext cx="222559" cy="154134"/>
            </a:xfrm>
            <a:prstGeom prst="rtTriangl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575485" y="3145354"/>
            <a:ext cx="3228582" cy="303664"/>
            <a:chOff x="2730673" y="3756732"/>
            <a:chExt cx="3228582" cy="303664"/>
          </a:xfrm>
        </p:grpSpPr>
        <p:sp>
          <p:nvSpPr>
            <p:cNvPr id="52" name="Right Triangle 51"/>
            <p:cNvSpPr/>
            <p:nvPr/>
          </p:nvSpPr>
          <p:spPr>
            <a:xfrm rot="7147843">
              <a:off x="2776978" y="3830656"/>
              <a:ext cx="120985" cy="213595"/>
            </a:xfrm>
            <a:prstGeom prst="rtTriangl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ight Triangle 52"/>
            <p:cNvSpPr/>
            <p:nvPr/>
          </p:nvSpPr>
          <p:spPr>
            <a:xfrm>
              <a:off x="3149024" y="3756732"/>
              <a:ext cx="243896" cy="235504"/>
            </a:xfrm>
            <a:prstGeom prst="rt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ight Triangle 53"/>
            <p:cNvSpPr/>
            <p:nvPr/>
          </p:nvSpPr>
          <p:spPr>
            <a:xfrm rot="5400000">
              <a:off x="3628471" y="3820419"/>
              <a:ext cx="177024" cy="166610"/>
            </a:xfrm>
            <a:prstGeom prst="rtTriangl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Triangle 54"/>
            <p:cNvSpPr/>
            <p:nvPr/>
          </p:nvSpPr>
          <p:spPr>
            <a:xfrm rot="6269739">
              <a:off x="4035785" y="3798122"/>
              <a:ext cx="228620" cy="246617"/>
            </a:xfrm>
            <a:prstGeom prst="rt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ight Triangle 55"/>
            <p:cNvSpPr/>
            <p:nvPr/>
          </p:nvSpPr>
          <p:spPr>
            <a:xfrm rot="7809257">
              <a:off x="4458790" y="3869386"/>
              <a:ext cx="217984" cy="164036"/>
            </a:xfrm>
            <a:prstGeom prst="rt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ight Triangle 56"/>
            <p:cNvSpPr/>
            <p:nvPr/>
          </p:nvSpPr>
          <p:spPr>
            <a:xfrm rot="12916821">
              <a:off x="4892933" y="3772308"/>
              <a:ext cx="92960" cy="277453"/>
            </a:xfrm>
            <a:prstGeom prst="rt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ight Triangle 57"/>
            <p:cNvSpPr/>
            <p:nvPr/>
          </p:nvSpPr>
          <p:spPr>
            <a:xfrm rot="12221200">
              <a:off x="5266600" y="3847798"/>
              <a:ext cx="258068" cy="111847"/>
            </a:xfrm>
            <a:prstGeom prst="rt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ight Triangle 58"/>
            <p:cNvSpPr/>
            <p:nvPr/>
          </p:nvSpPr>
          <p:spPr>
            <a:xfrm rot="5400000">
              <a:off x="5770908" y="3857035"/>
              <a:ext cx="222559" cy="154134"/>
            </a:xfrm>
            <a:prstGeom prst="rtTriangl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776423" y="2832763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Left</a:t>
            </a:r>
            <a:endParaRPr lang="en-US" dirty="0" smtClean="0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-318540" y="4705103"/>
            <a:ext cx="163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Split Candidate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1592385" y="3460411"/>
            <a:ext cx="3223325" cy="202050"/>
            <a:chOff x="3988705" y="3853924"/>
            <a:chExt cx="3223325" cy="202050"/>
          </a:xfrm>
        </p:grpSpPr>
        <p:sp>
          <p:nvSpPr>
            <p:cNvPr id="78" name="Rectangle 77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594079" y="3653011"/>
            <a:ext cx="3223325" cy="202050"/>
            <a:chOff x="3988705" y="3853924"/>
            <a:chExt cx="3223325" cy="202050"/>
          </a:xfrm>
        </p:grpSpPr>
        <p:sp>
          <p:nvSpPr>
            <p:cNvPr id="97" name="Rectangle 96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  <a:endParaRPr lang="en-US" sz="120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1594079" y="3845611"/>
            <a:ext cx="3223325" cy="202050"/>
            <a:chOff x="3988705" y="3853924"/>
            <a:chExt cx="3223325" cy="202050"/>
          </a:xfrm>
        </p:grpSpPr>
        <p:sp>
          <p:nvSpPr>
            <p:cNvPr id="114" name="Rectangle 113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594079" y="4038211"/>
            <a:ext cx="3223325" cy="202050"/>
            <a:chOff x="3988705" y="3853924"/>
            <a:chExt cx="3223325" cy="202050"/>
          </a:xfrm>
        </p:grpSpPr>
        <p:sp>
          <p:nvSpPr>
            <p:cNvPr id="125" name="Rectangle 124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1594079" y="4230811"/>
            <a:ext cx="3223325" cy="202050"/>
            <a:chOff x="3988705" y="3853924"/>
            <a:chExt cx="3223325" cy="202050"/>
          </a:xfrm>
        </p:grpSpPr>
        <p:sp>
          <p:nvSpPr>
            <p:cNvPr id="136" name="Rectangle 135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1594079" y="4423411"/>
            <a:ext cx="3223325" cy="202050"/>
            <a:chOff x="3988705" y="3853924"/>
            <a:chExt cx="3223325" cy="202050"/>
          </a:xfrm>
        </p:grpSpPr>
        <p:sp>
          <p:nvSpPr>
            <p:cNvPr id="147" name="Rectangle 146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1594079" y="4616011"/>
            <a:ext cx="3223325" cy="202050"/>
            <a:chOff x="3988705" y="3853924"/>
            <a:chExt cx="3223325" cy="202050"/>
          </a:xfrm>
        </p:grpSpPr>
        <p:sp>
          <p:nvSpPr>
            <p:cNvPr id="158" name="Rectangle 157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1594079" y="4808611"/>
            <a:ext cx="3223325" cy="202050"/>
            <a:chOff x="3988705" y="3853924"/>
            <a:chExt cx="3223325" cy="202050"/>
          </a:xfrm>
        </p:grpSpPr>
        <p:sp>
          <p:nvSpPr>
            <p:cNvPr id="169" name="Rectangle 168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1594079" y="5001211"/>
            <a:ext cx="3223325" cy="202050"/>
            <a:chOff x="3988705" y="3853924"/>
            <a:chExt cx="3223325" cy="202050"/>
          </a:xfrm>
        </p:grpSpPr>
        <p:sp>
          <p:nvSpPr>
            <p:cNvPr id="180" name="Rectangle 179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1594079" y="5193811"/>
            <a:ext cx="3223325" cy="202050"/>
            <a:chOff x="3988705" y="3853924"/>
            <a:chExt cx="3223325" cy="202050"/>
          </a:xfrm>
        </p:grpSpPr>
        <p:sp>
          <p:nvSpPr>
            <p:cNvPr id="191" name="Rectangle 190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594079" y="5386411"/>
            <a:ext cx="3223325" cy="202050"/>
            <a:chOff x="3988705" y="3853924"/>
            <a:chExt cx="3223325" cy="202050"/>
          </a:xfrm>
        </p:grpSpPr>
        <p:sp>
          <p:nvSpPr>
            <p:cNvPr id="202" name="Rectangle 201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594079" y="5579011"/>
            <a:ext cx="3223325" cy="202050"/>
            <a:chOff x="3988705" y="3853924"/>
            <a:chExt cx="3223325" cy="202050"/>
          </a:xfrm>
        </p:grpSpPr>
        <p:sp>
          <p:nvSpPr>
            <p:cNvPr id="213" name="Rectangle 212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1594079" y="5771611"/>
            <a:ext cx="3223325" cy="202050"/>
            <a:chOff x="3988705" y="3853924"/>
            <a:chExt cx="3223325" cy="202050"/>
          </a:xfrm>
        </p:grpSpPr>
        <p:sp>
          <p:nvSpPr>
            <p:cNvPr id="224" name="Rectangle 223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1594079" y="5964211"/>
            <a:ext cx="3223325" cy="202050"/>
            <a:chOff x="3988705" y="3853924"/>
            <a:chExt cx="3223325" cy="202050"/>
          </a:xfrm>
        </p:grpSpPr>
        <p:sp>
          <p:nvSpPr>
            <p:cNvPr id="235" name="Rectangle 234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1594079" y="6156811"/>
            <a:ext cx="3223325" cy="202050"/>
            <a:chOff x="3988705" y="3853924"/>
            <a:chExt cx="3223325" cy="202050"/>
          </a:xfrm>
        </p:grpSpPr>
        <p:sp>
          <p:nvSpPr>
            <p:cNvPr id="246" name="Rectangle 245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</p:grpSp>
      <p:grpSp>
        <p:nvGrpSpPr>
          <p:cNvPr id="256" name="Group 255"/>
          <p:cNvGrpSpPr/>
          <p:nvPr/>
        </p:nvGrpSpPr>
        <p:grpSpPr>
          <a:xfrm>
            <a:off x="1594079" y="6349409"/>
            <a:ext cx="3223325" cy="202050"/>
            <a:chOff x="3988705" y="3853924"/>
            <a:chExt cx="3223325" cy="202050"/>
          </a:xfrm>
        </p:grpSpPr>
        <p:sp>
          <p:nvSpPr>
            <p:cNvPr id="257" name="Rectangle 256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5600113" y="3450840"/>
            <a:ext cx="3223325" cy="202050"/>
            <a:chOff x="3988705" y="3853924"/>
            <a:chExt cx="3223325" cy="202050"/>
          </a:xfrm>
        </p:grpSpPr>
        <p:sp>
          <p:nvSpPr>
            <p:cNvPr id="268" name="Rectangle 267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278" name="Group 277"/>
          <p:cNvGrpSpPr/>
          <p:nvPr/>
        </p:nvGrpSpPr>
        <p:grpSpPr>
          <a:xfrm>
            <a:off x="5601807" y="3643440"/>
            <a:ext cx="3223325" cy="202050"/>
            <a:chOff x="3988705" y="3853924"/>
            <a:chExt cx="3223325" cy="202050"/>
          </a:xfrm>
        </p:grpSpPr>
        <p:sp>
          <p:nvSpPr>
            <p:cNvPr id="279" name="Rectangle 278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  <a:endParaRPr lang="en-US" sz="1200" dirty="0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5601807" y="3836040"/>
            <a:ext cx="3223325" cy="202050"/>
            <a:chOff x="3988705" y="3853924"/>
            <a:chExt cx="3223325" cy="202050"/>
          </a:xfrm>
        </p:grpSpPr>
        <p:sp>
          <p:nvSpPr>
            <p:cNvPr id="290" name="Rectangle 289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300" name="Group 299"/>
          <p:cNvGrpSpPr/>
          <p:nvPr/>
        </p:nvGrpSpPr>
        <p:grpSpPr>
          <a:xfrm>
            <a:off x="5601807" y="4028640"/>
            <a:ext cx="3223325" cy="202050"/>
            <a:chOff x="3988705" y="3853924"/>
            <a:chExt cx="3223325" cy="202050"/>
          </a:xfrm>
        </p:grpSpPr>
        <p:sp>
          <p:nvSpPr>
            <p:cNvPr id="301" name="Rectangle 300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311" name="Group 310"/>
          <p:cNvGrpSpPr/>
          <p:nvPr/>
        </p:nvGrpSpPr>
        <p:grpSpPr>
          <a:xfrm>
            <a:off x="5601807" y="4221240"/>
            <a:ext cx="3223325" cy="202050"/>
            <a:chOff x="3988705" y="3853924"/>
            <a:chExt cx="3223325" cy="202050"/>
          </a:xfrm>
        </p:grpSpPr>
        <p:sp>
          <p:nvSpPr>
            <p:cNvPr id="312" name="Rectangle 311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</p:grpSp>
      <p:grpSp>
        <p:nvGrpSpPr>
          <p:cNvPr id="322" name="Group 321"/>
          <p:cNvGrpSpPr/>
          <p:nvPr/>
        </p:nvGrpSpPr>
        <p:grpSpPr>
          <a:xfrm>
            <a:off x="5601807" y="4413840"/>
            <a:ext cx="3223325" cy="202050"/>
            <a:chOff x="3988705" y="3853924"/>
            <a:chExt cx="3223325" cy="202050"/>
          </a:xfrm>
        </p:grpSpPr>
        <p:sp>
          <p:nvSpPr>
            <p:cNvPr id="323" name="Rectangle 322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5601807" y="4606440"/>
            <a:ext cx="3223325" cy="202050"/>
            <a:chOff x="3988705" y="3853924"/>
            <a:chExt cx="3223325" cy="202050"/>
          </a:xfrm>
        </p:grpSpPr>
        <p:sp>
          <p:nvSpPr>
            <p:cNvPr id="334" name="Rectangle 333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344" name="Group 343"/>
          <p:cNvGrpSpPr/>
          <p:nvPr/>
        </p:nvGrpSpPr>
        <p:grpSpPr>
          <a:xfrm>
            <a:off x="5601807" y="4799040"/>
            <a:ext cx="3223325" cy="202050"/>
            <a:chOff x="3988705" y="3853924"/>
            <a:chExt cx="3223325" cy="202050"/>
          </a:xfrm>
        </p:grpSpPr>
        <p:sp>
          <p:nvSpPr>
            <p:cNvPr id="345" name="Rectangle 344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5601807" y="4991640"/>
            <a:ext cx="3223325" cy="202050"/>
            <a:chOff x="3988705" y="3853924"/>
            <a:chExt cx="3223325" cy="202050"/>
          </a:xfrm>
        </p:grpSpPr>
        <p:sp>
          <p:nvSpPr>
            <p:cNvPr id="356" name="Rectangle 355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366" name="Group 365"/>
          <p:cNvGrpSpPr/>
          <p:nvPr/>
        </p:nvGrpSpPr>
        <p:grpSpPr>
          <a:xfrm>
            <a:off x="5601807" y="5184240"/>
            <a:ext cx="3223325" cy="202050"/>
            <a:chOff x="3988705" y="3853924"/>
            <a:chExt cx="3223325" cy="202050"/>
          </a:xfrm>
        </p:grpSpPr>
        <p:sp>
          <p:nvSpPr>
            <p:cNvPr id="367" name="Rectangle 366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377" name="Group 376"/>
          <p:cNvGrpSpPr/>
          <p:nvPr/>
        </p:nvGrpSpPr>
        <p:grpSpPr>
          <a:xfrm>
            <a:off x="5601807" y="5376840"/>
            <a:ext cx="3223325" cy="202050"/>
            <a:chOff x="3988705" y="3853924"/>
            <a:chExt cx="3223325" cy="202050"/>
          </a:xfrm>
        </p:grpSpPr>
        <p:sp>
          <p:nvSpPr>
            <p:cNvPr id="378" name="Rectangle 377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388" name="Group 387"/>
          <p:cNvGrpSpPr/>
          <p:nvPr/>
        </p:nvGrpSpPr>
        <p:grpSpPr>
          <a:xfrm>
            <a:off x="5601807" y="5569440"/>
            <a:ext cx="3223325" cy="202050"/>
            <a:chOff x="3988705" y="3853924"/>
            <a:chExt cx="3223325" cy="202050"/>
          </a:xfrm>
        </p:grpSpPr>
        <p:sp>
          <p:nvSpPr>
            <p:cNvPr id="389" name="Rectangle 388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0</a:t>
              </a:r>
              <a:endParaRPr lang="en-US" sz="1200" dirty="0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399" name="Group 398"/>
          <p:cNvGrpSpPr/>
          <p:nvPr/>
        </p:nvGrpSpPr>
        <p:grpSpPr>
          <a:xfrm>
            <a:off x="5601807" y="5762040"/>
            <a:ext cx="3223325" cy="202050"/>
            <a:chOff x="3988705" y="3853924"/>
            <a:chExt cx="3223325" cy="202050"/>
          </a:xfrm>
        </p:grpSpPr>
        <p:sp>
          <p:nvSpPr>
            <p:cNvPr id="400" name="Rectangle 399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410" name="Group 409"/>
          <p:cNvGrpSpPr/>
          <p:nvPr/>
        </p:nvGrpSpPr>
        <p:grpSpPr>
          <a:xfrm>
            <a:off x="5601807" y="5954640"/>
            <a:ext cx="3223325" cy="202050"/>
            <a:chOff x="3988705" y="3853924"/>
            <a:chExt cx="3223325" cy="202050"/>
          </a:xfrm>
        </p:grpSpPr>
        <p:sp>
          <p:nvSpPr>
            <p:cNvPr id="411" name="Rectangle 410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421" name="Group 420"/>
          <p:cNvGrpSpPr/>
          <p:nvPr/>
        </p:nvGrpSpPr>
        <p:grpSpPr>
          <a:xfrm>
            <a:off x="5601807" y="6147240"/>
            <a:ext cx="3223325" cy="202050"/>
            <a:chOff x="3988705" y="3853924"/>
            <a:chExt cx="3223325" cy="202050"/>
          </a:xfrm>
        </p:grpSpPr>
        <p:sp>
          <p:nvSpPr>
            <p:cNvPr id="422" name="Rectangle 421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432" name="Group 431"/>
          <p:cNvGrpSpPr/>
          <p:nvPr/>
        </p:nvGrpSpPr>
        <p:grpSpPr>
          <a:xfrm>
            <a:off x="5601807" y="6339838"/>
            <a:ext cx="3223325" cy="202050"/>
            <a:chOff x="3988705" y="3853924"/>
            <a:chExt cx="3223325" cy="202050"/>
          </a:xfrm>
        </p:grpSpPr>
        <p:sp>
          <p:nvSpPr>
            <p:cNvPr id="433" name="Rectangle 432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</p:grpSp>
      <p:sp>
        <p:nvSpPr>
          <p:cNvPr id="444" name="Diamond 443"/>
          <p:cNvSpPr/>
          <p:nvPr/>
        </p:nvSpPr>
        <p:spPr>
          <a:xfrm>
            <a:off x="734082" y="3460399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445" name="Diamond 444"/>
          <p:cNvSpPr/>
          <p:nvPr/>
        </p:nvSpPr>
        <p:spPr>
          <a:xfrm>
            <a:off x="734082" y="3653630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446" name="Diamond 445"/>
          <p:cNvSpPr/>
          <p:nvPr/>
        </p:nvSpPr>
        <p:spPr>
          <a:xfrm>
            <a:off x="734082" y="3846861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447" name="Diamond 446"/>
          <p:cNvSpPr/>
          <p:nvPr/>
        </p:nvSpPr>
        <p:spPr>
          <a:xfrm>
            <a:off x="734082" y="4040092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448" name="Diamond 447"/>
          <p:cNvSpPr/>
          <p:nvPr/>
        </p:nvSpPr>
        <p:spPr>
          <a:xfrm>
            <a:off x="734082" y="4233323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</a:t>
            </a:r>
            <a:endParaRPr lang="en-US" sz="1200" dirty="0"/>
          </a:p>
        </p:txBody>
      </p:sp>
      <p:sp>
        <p:nvSpPr>
          <p:cNvPr id="449" name="Diamond 448"/>
          <p:cNvSpPr/>
          <p:nvPr/>
        </p:nvSpPr>
        <p:spPr>
          <a:xfrm>
            <a:off x="734082" y="4426554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450" name="Diamond 449"/>
          <p:cNvSpPr/>
          <p:nvPr/>
        </p:nvSpPr>
        <p:spPr>
          <a:xfrm>
            <a:off x="734082" y="4619785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</a:t>
            </a:r>
            <a:endParaRPr lang="en-US" sz="1200" dirty="0"/>
          </a:p>
        </p:txBody>
      </p:sp>
      <p:sp>
        <p:nvSpPr>
          <p:cNvPr id="451" name="Diamond 450"/>
          <p:cNvSpPr/>
          <p:nvPr/>
        </p:nvSpPr>
        <p:spPr>
          <a:xfrm>
            <a:off x="734082" y="4813016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452" name="Diamond 451"/>
          <p:cNvSpPr/>
          <p:nvPr/>
        </p:nvSpPr>
        <p:spPr>
          <a:xfrm>
            <a:off x="734082" y="5006247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</a:t>
            </a:r>
            <a:endParaRPr lang="en-US" sz="1200" dirty="0"/>
          </a:p>
        </p:txBody>
      </p:sp>
      <p:sp>
        <p:nvSpPr>
          <p:cNvPr id="453" name="Diamond 452"/>
          <p:cNvSpPr/>
          <p:nvPr/>
        </p:nvSpPr>
        <p:spPr>
          <a:xfrm>
            <a:off x="734082" y="5199478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</a:t>
            </a:r>
            <a:endParaRPr lang="en-US" sz="1200" dirty="0"/>
          </a:p>
        </p:txBody>
      </p:sp>
      <p:sp>
        <p:nvSpPr>
          <p:cNvPr id="454" name="Diamond 453"/>
          <p:cNvSpPr/>
          <p:nvPr/>
        </p:nvSpPr>
        <p:spPr>
          <a:xfrm>
            <a:off x="734082" y="5392709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</a:t>
            </a:r>
          </a:p>
        </p:txBody>
      </p:sp>
      <p:sp>
        <p:nvSpPr>
          <p:cNvPr id="455" name="Diamond 454"/>
          <p:cNvSpPr/>
          <p:nvPr/>
        </p:nvSpPr>
        <p:spPr>
          <a:xfrm>
            <a:off x="734082" y="5585940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</a:t>
            </a:r>
            <a:endParaRPr lang="en-US" sz="1200" dirty="0"/>
          </a:p>
        </p:txBody>
      </p:sp>
      <p:sp>
        <p:nvSpPr>
          <p:cNvPr id="456" name="Diamond 455"/>
          <p:cNvSpPr/>
          <p:nvPr/>
        </p:nvSpPr>
        <p:spPr>
          <a:xfrm>
            <a:off x="734082" y="5779171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457" name="Diamond 456"/>
          <p:cNvSpPr/>
          <p:nvPr/>
        </p:nvSpPr>
        <p:spPr>
          <a:xfrm>
            <a:off x="734082" y="5972402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458" name="Diamond 457"/>
          <p:cNvSpPr/>
          <p:nvPr/>
        </p:nvSpPr>
        <p:spPr>
          <a:xfrm>
            <a:off x="734082" y="6165633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</a:t>
            </a:r>
            <a:endParaRPr lang="en-US" sz="1200" dirty="0"/>
          </a:p>
        </p:txBody>
      </p:sp>
      <p:sp>
        <p:nvSpPr>
          <p:cNvPr id="459" name="Diamond 458"/>
          <p:cNvSpPr/>
          <p:nvPr/>
        </p:nvSpPr>
        <p:spPr>
          <a:xfrm>
            <a:off x="734082" y="6358861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</a:t>
            </a:r>
            <a:endParaRPr lang="en-US" sz="1200" dirty="0"/>
          </a:p>
        </p:txBody>
      </p:sp>
      <p:grpSp>
        <p:nvGrpSpPr>
          <p:cNvPr id="478" name="Group 477"/>
          <p:cNvGrpSpPr/>
          <p:nvPr/>
        </p:nvGrpSpPr>
        <p:grpSpPr>
          <a:xfrm>
            <a:off x="1088802" y="3523326"/>
            <a:ext cx="258068" cy="3084601"/>
            <a:chOff x="1088802" y="3523326"/>
            <a:chExt cx="258068" cy="3084601"/>
          </a:xfrm>
        </p:grpSpPr>
        <p:sp>
          <p:nvSpPr>
            <p:cNvPr id="462" name="Right Triangle 461"/>
            <p:cNvSpPr/>
            <p:nvPr/>
          </p:nvSpPr>
          <p:spPr>
            <a:xfrm rot="7147843">
              <a:off x="1157344" y="3477021"/>
              <a:ext cx="120985" cy="213595"/>
            </a:xfrm>
            <a:prstGeom prst="rtTriangl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ight Triangle 462"/>
            <p:cNvSpPr/>
            <p:nvPr/>
          </p:nvSpPr>
          <p:spPr>
            <a:xfrm>
              <a:off x="1126785" y="3599281"/>
              <a:ext cx="182102" cy="209327"/>
            </a:xfrm>
            <a:prstGeom prst="rt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ight Triangle 463"/>
            <p:cNvSpPr/>
            <p:nvPr/>
          </p:nvSpPr>
          <p:spPr>
            <a:xfrm rot="5400000">
              <a:off x="1129324" y="4052876"/>
              <a:ext cx="177024" cy="166610"/>
            </a:xfrm>
            <a:prstGeom prst="rtTriangl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ight Triangle 464"/>
            <p:cNvSpPr/>
            <p:nvPr/>
          </p:nvSpPr>
          <p:spPr>
            <a:xfrm rot="6269739">
              <a:off x="1103526" y="5770899"/>
              <a:ext cx="228620" cy="246617"/>
            </a:xfrm>
            <a:prstGeom prst="rt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ight Triangle 465"/>
            <p:cNvSpPr/>
            <p:nvPr/>
          </p:nvSpPr>
          <p:spPr>
            <a:xfrm rot="7809257">
              <a:off x="1108844" y="4853215"/>
              <a:ext cx="217984" cy="164036"/>
            </a:xfrm>
            <a:prstGeom prst="rt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ight Triangle 466"/>
            <p:cNvSpPr/>
            <p:nvPr/>
          </p:nvSpPr>
          <p:spPr>
            <a:xfrm rot="12916821">
              <a:off x="1171356" y="4953938"/>
              <a:ext cx="92960" cy="277453"/>
            </a:xfrm>
            <a:prstGeom prst="rt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ight Triangle 467"/>
            <p:cNvSpPr/>
            <p:nvPr/>
          </p:nvSpPr>
          <p:spPr>
            <a:xfrm rot="12221200">
              <a:off x="1088802" y="5635526"/>
              <a:ext cx="258068" cy="111847"/>
            </a:xfrm>
            <a:prstGeom prst="rt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ight Triangle 468"/>
            <p:cNvSpPr/>
            <p:nvPr/>
          </p:nvSpPr>
          <p:spPr>
            <a:xfrm rot="5400000">
              <a:off x="1106557" y="6026206"/>
              <a:ext cx="222559" cy="154134"/>
            </a:xfrm>
            <a:prstGeom prst="rtTriangl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ight Triangle 469"/>
            <p:cNvSpPr/>
            <p:nvPr/>
          </p:nvSpPr>
          <p:spPr>
            <a:xfrm rot="7147843">
              <a:off x="1157344" y="3859328"/>
              <a:ext cx="120985" cy="213595"/>
            </a:xfrm>
            <a:prstGeom prst="rtTriangl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ight Triangle 470"/>
            <p:cNvSpPr/>
            <p:nvPr/>
          </p:nvSpPr>
          <p:spPr>
            <a:xfrm>
              <a:off x="1126785" y="4190455"/>
              <a:ext cx="182102" cy="209327"/>
            </a:xfrm>
            <a:prstGeom prst="rt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ight Triangle 471"/>
            <p:cNvSpPr/>
            <p:nvPr/>
          </p:nvSpPr>
          <p:spPr>
            <a:xfrm rot="5400000">
              <a:off x="1129324" y="4419047"/>
              <a:ext cx="177024" cy="166610"/>
            </a:xfrm>
            <a:prstGeom prst="rtTriangl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ight Triangle 472"/>
            <p:cNvSpPr/>
            <p:nvPr/>
          </p:nvSpPr>
          <p:spPr>
            <a:xfrm rot="6269739">
              <a:off x="1103526" y="4597352"/>
              <a:ext cx="228620" cy="246617"/>
            </a:xfrm>
            <a:prstGeom prst="rt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ight Triangle 473"/>
            <p:cNvSpPr/>
            <p:nvPr/>
          </p:nvSpPr>
          <p:spPr>
            <a:xfrm rot="12916821">
              <a:off x="1171356" y="5151530"/>
              <a:ext cx="92960" cy="277453"/>
            </a:xfrm>
            <a:prstGeom prst="rt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ight Triangle 474"/>
            <p:cNvSpPr/>
            <p:nvPr/>
          </p:nvSpPr>
          <p:spPr>
            <a:xfrm rot="7809257">
              <a:off x="1108844" y="5438706"/>
              <a:ext cx="217984" cy="164036"/>
            </a:xfrm>
            <a:prstGeom prst="rt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ight Triangle 475"/>
            <p:cNvSpPr/>
            <p:nvPr/>
          </p:nvSpPr>
          <p:spPr>
            <a:xfrm rot="12221200">
              <a:off x="1088802" y="6214371"/>
              <a:ext cx="258068" cy="111847"/>
            </a:xfrm>
            <a:prstGeom prst="rt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ight Triangle 476"/>
            <p:cNvSpPr/>
            <p:nvPr/>
          </p:nvSpPr>
          <p:spPr>
            <a:xfrm rot="5400000">
              <a:off x="1106557" y="6419581"/>
              <a:ext cx="222559" cy="154134"/>
            </a:xfrm>
            <a:prstGeom prst="rtTriangl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9" name="TextBox 478"/>
          <p:cNvSpPr txBox="1"/>
          <p:nvPr/>
        </p:nvSpPr>
        <p:spPr>
          <a:xfrm rot="16200000">
            <a:off x="906826" y="2986491"/>
            <a:ext cx="5613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/>
              <a:t>Owner</a:t>
            </a:r>
            <a:endParaRPr lang="en-US" dirty="0" smtClean="0"/>
          </a:p>
        </p:txBody>
      </p:sp>
      <p:sp>
        <p:nvSpPr>
          <p:cNvPr id="480" name="TextBox 479"/>
          <p:cNvSpPr txBox="1"/>
          <p:nvPr/>
        </p:nvSpPr>
        <p:spPr>
          <a:xfrm>
            <a:off x="278010" y="55846"/>
            <a:ext cx="248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PreProcess</a:t>
            </a:r>
            <a:r>
              <a:rPr lang="en-US" dirty="0" smtClean="0"/>
              <a:t> Small Nodes</a:t>
            </a:r>
          </a:p>
        </p:txBody>
      </p:sp>
      <p:grpSp>
        <p:nvGrpSpPr>
          <p:cNvPr id="510" name="Group 509"/>
          <p:cNvGrpSpPr/>
          <p:nvPr/>
        </p:nvGrpSpPr>
        <p:grpSpPr>
          <a:xfrm>
            <a:off x="9055698" y="4334412"/>
            <a:ext cx="2620533" cy="2314371"/>
            <a:chOff x="9055698" y="4334412"/>
            <a:chExt cx="2620533" cy="2314371"/>
          </a:xfrm>
        </p:grpSpPr>
        <p:sp>
          <p:nvSpPr>
            <p:cNvPr id="481" name="TextBox 480"/>
            <p:cNvSpPr txBox="1"/>
            <p:nvPr/>
          </p:nvSpPr>
          <p:spPr>
            <a:xfrm>
              <a:off x="9770784" y="4368982"/>
              <a:ext cx="10502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err="1" smtClean="0"/>
                <a:t>SplitCandidate</a:t>
              </a:r>
              <a:endParaRPr lang="en-US" sz="1050" b="1" dirty="0" smtClean="0"/>
            </a:p>
          </p:txBody>
        </p:sp>
        <p:sp>
          <p:nvSpPr>
            <p:cNvPr id="482" name="Rounded Rectangle 481"/>
            <p:cNvSpPr/>
            <p:nvPr/>
          </p:nvSpPr>
          <p:spPr>
            <a:xfrm>
              <a:off x="9055698" y="4334412"/>
              <a:ext cx="2620533" cy="2314371"/>
            </a:xfrm>
            <a:prstGeom prst="roundRect">
              <a:avLst>
                <a:gd name="adj" fmla="val 5999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TextBox 482"/>
            <p:cNvSpPr txBox="1"/>
            <p:nvPr/>
          </p:nvSpPr>
          <p:spPr>
            <a:xfrm>
              <a:off x="9542971" y="4648919"/>
              <a:ext cx="16610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Mask for </a:t>
              </a:r>
              <a:r>
                <a:rPr lang="en-US" sz="1050" dirty="0" err="1" smtClean="0"/>
                <a:t>tris</a:t>
              </a:r>
              <a:r>
                <a:rPr lang="en-US" sz="1050" dirty="0" smtClean="0"/>
                <a:t> on left of split</a:t>
              </a:r>
            </a:p>
          </p:txBody>
        </p:sp>
        <p:sp>
          <p:nvSpPr>
            <p:cNvPr id="484" name="TextBox 483"/>
            <p:cNvSpPr txBox="1"/>
            <p:nvPr/>
          </p:nvSpPr>
          <p:spPr>
            <a:xfrm>
              <a:off x="9439567" y="5232720"/>
              <a:ext cx="176843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Mask for </a:t>
              </a:r>
              <a:r>
                <a:rPr lang="en-US" sz="1050" dirty="0" err="1" smtClean="0"/>
                <a:t>Tris</a:t>
              </a:r>
              <a:r>
                <a:rPr lang="en-US" sz="1050" dirty="0" smtClean="0"/>
                <a:t> on right of split</a:t>
              </a:r>
            </a:p>
          </p:txBody>
        </p:sp>
        <p:grpSp>
          <p:nvGrpSpPr>
            <p:cNvPr id="494" name="Group 493"/>
            <p:cNvGrpSpPr/>
            <p:nvPr/>
          </p:nvGrpSpPr>
          <p:grpSpPr>
            <a:xfrm>
              <a:off x="9424099" y="4906877"/>
              <a:ext cx="1843956" cy="202050"/>
              <a:chOff x="5252536" y="1054706"/>
              <a:chExt cx="1843956" cy="202050"/>
            </a:xfrm>
          </p:grpSpPr>
          <p:sp>
            <p:nvSpPr>
              <p:cNvPr id="486" name="Rectangle 485"/>
              <p:cNvSpPr/>
              <p:nvPr/>
            </p:nvSpPr>
            <p:spPr>
              <a:xfrm>
                <a:off x="5252536" y="1054706"/>
                <a:ext cx="201168" cy="2020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  <p:sp>
            <p:nvSpPr>
              <p:cNvPr id="487" name="Rectangle 486"/>
              <p:cNvSpPr/>
              <p:nvPr/>
            </p:nvSpPr>
            <p:spPr>
              <a:xfrm>
                <a:off x="5487220" y="1054706"/>
                <a:ext cx="201168" cy="2020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  <p:sp>
            <p:nvSpPr>
              <p:cNvPr id="488" name="Rectangle 487"/>
              <p:cNvSpPr/>
              <p:nvPr/>
            </p:nvSpPr>
            <p:spPr>
              <a:xfrm>
                <a:off x="5721904" y="1054706"/>
                <a:ext cx="201168" cy="2020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5956588" y="1054706"/>
                <a:ext cx="201168" cy="2020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6191272" y="1054706"/>
                <a:ext cx="201168" cy="2020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  <p:sp>
            <p:nvSpPr>
              <p:cNvPr id="491" name="Rectangle 490"/>
              <p:cNvSpPr/>
              <p:nvPr/>
            </p:nvSpPr>
            <p:spPr>
              <a:xfrm>
                <a:off x="6425956" y="1054706"/>
                <a:ext cx="201168" cy="2020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6660640" y="1054706"/>
                <a:ext cx="201168" cy="2020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  <p:sp>
            <p:nvSpPr>
              <p:cNvPr id="493" name="Rectangle 492"/>
              <p:cNvSpPr/>
              <p:nvPr/>
            </p:nvSpPr>
            <p:spPr>
              <a:xfrm>
                <a:off x="6895324" y="1054706"/>
                <a:ext cx="201168" cy="2020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</p:grpSp>
        <p:grpSp>
          <p:nvGrpSpPr>
            <p:cNvPr id="495" name="Group 494"/>
            <p:cNvGrpSpPr/>
            <p:nvPr/>
          </p:nvGrpSpPr>
          <p:grpSpPr>
            <a:xfrm>
              <a:off x="9401805" y="5493897"/>
              <a:ext cx="1843956" cy="202050"/>
              <a:chOff x="5252536" y="1054706"/>
              <a:chExt cx="1843956" cy="202050"/>
            </a:xfrm>
          </p:grpSpPr>
          <p:sp>
            <p:nvSpPr>
              <p:cNvPr id="496" name="Rectangle 495"/>
              <p:cNvSpPr/>
              <p:nvPr/>
            </p:nvSpPr>
            <p:spPr>
              <a:xfrm>
                <a:off x="5252536" y="1054706"/>
                <a:ext cx="201168" cy="2020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  <p:sp>
            <p:nvSpPr>
              <p:cNvPr id="497" name="Rectangle 496"/>
              <p:cNvSpPr/>
              <p:nvPr/>
            </p:nvSpPr>
            <p:spPr>
              <a:xfrm>
                <a:off x="5487220" y="1054706"/>
                <a:ext cx="201168" cy="2020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5721904" y="1054706"/>
                <a:ext cx="201168" cy="2020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  <p:sp>
            <p:nvSpPr>
              <p:cNvPr id="499" name="Rectangle 498"/>
              <p:cNvSpPr/>
              <p:nvPr/>
            </p:nvSpPr>
            <p:spPr>
              <a:xfrm>
                <a:off x="5956588" y="1054706"/>
                <a:ext cx="201168" cy="2020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  <p:sp>
            <p:nvSpPr>
              <p:cNvPr id="500" name="Rectangle 499"/>
              <p:cNvSpPr/>
              <p:nvPr/>
            </p:nvSpPr>
            <p:spPr>
              <a:xfrm>
                <a:off x="6191272" y="1054706"/>
                <a:ext cx="201168" cy="2020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6425956" y="1054706"/>
                <a:ext cx="201168" cy="2020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  <p:sp>
            <p:nvSpPr>
              <p:cNvPr id="502" name="Rectangle 501"/>
              <p:cNvSpPr/>
              <p:nvPr/>
            </p:nvSpPr>
            <p:spPr>
              <a:xfrm>
                <a:off x="6660640" y="1054706"/>
                <a:ext cx="201168" cy="2020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  <p:sp>
            <p:nvSpPr>
              <p:cNvPr id="503" name="Rectangle 502"/>
              <p:cNvSpPr/>
              <p:nvPr/>
            </p:nvSpPr>
            <p:spPr>
              <a:xfrm>
                <a:off x="6895324" y="1054706"/>
                <a:ext cx="201168" cy="2020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</p:grpSp>
        <p:grpSp>
          <p:nvGrpSpPr>
            <p:cNvPr id="508" name="Group 507"/>
            <p:cNvGrpSpPr/>
            <p:nvPr/>
          </p:nvGrpSpPr>
          <p:grpSpPr>
            <a:xfrm>
              <a:off x="9252560" y="6194231"/>
              <a:ext cx="2082199" cy="256534"/>
              <a:chOff x="9106230" y="6169215"/>
              <a:chExt cx="2082199" cy="256534"/>
            </a:xfrm>
          </p:grpSpPr>
          <p:sp>
            <p:nvSpPr>
              <p:cNvPr id="504" name="TextBox 503"/>
              <p:cNvSpPr txBox="1"/>
              <p:nvPr/>
            </p:nvSpPr>
            <p:spPr>
              <a:xfrm>
                <a:off x="10269588" y="6169215"/>
                <a:ext cx="91884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Split Position</a:t>
                </a:r>
              </a:p>
            </p:txBody>
          </p:sp>
          <p:sp>
            <p:nvSpPr>
              <p:cNvPr id="505" name="TextBox 504"/>
              <p:cNvSpPr txBox="1"/>
              <p:nvPr/>
            </p:nvSpPr>
            <p:spPr>
              <a:xfrm>
                <a:off x="9106230" y="6171833"/>
                <a:ext cx="106311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Split Dimension</a:t>
                </a:r>
              </a:p>
            </p:txBody>
          </p:sp>
        </p:grpSp>
        <p:grpSp>
          <p:nvGrpSpPr>
            <p:cNvPr id="509" name="Group 508"/>
            <p:cNvGrpSpPr/>
            <p:nvPr/>
          </p:nvGrpSpPr>
          <p:grpSpPr>
            <a:xfrm>
              <a:off x="9473723" y="5872636"/>
              <a:ext cx="1487192" cy="261569"/>
              <a:chOff x="9314347" y="5811320"/>
              <a:chExt cx="1487192" cy="261569"/>
            </a:xfrm>
          </p:grpSpPr>
          <p:sp>
            <p:nvSpPr>
              <p:cNvPr id="506" name="TextBox 505"/>
              <p:cNvSpPr txBox="1"/>
              <p:nvPr/>
            </p:nvSpPr>
            <p:spPr>
              <a:xfrm>
                <a:off x="9314347" y="5811320"/>
                <a:ext cx="110639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Owning Triangle</a:t>
                </a:r>
              </a:p>
            </p:txBody>
          </p:sp>
          <p:sp>
            <p:nvSpPr>
              <p:cNvPr id="507" name="Right Triangle 506"/>
              <p:cNvSpPr/>
              <p:nvPr/>
            </p:nvSpPr>
            <p:spPr>
              <a:xfrm rot="7147843">
                <a:off x="10634249" y="5905599"/>
                <a:ext cx="120985" cy="213595"/>
              </a:xfrm>
              <a:prstGeom prst="rtTriangl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369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8833078" y="0"/>
            <a:ext cx="3029446" cy="3125808"/>
            <a:chOff x="3017494" y="180190"/>
            <a:chExt cx="3029446" cy="3125808"/>
          </a:xfrm>
        </p:grpSpPr>
        <p:sp>
          <p:nvSpPr>
            <p:cNvPr id="4" name="Rectangle 3"/>
            <p:cNvSpPr/>
            <p:nvPr/>
          </p:nvSpPr>
          <p:spPr>
            <a:xfrm>
              <a:off x="3017494" y="180190"/>
              <a:ext cx="3401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36085" y="236036"/>
              <a:ext cx="3010855" cy="306996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Triangle 5"/>
            <p:cNvSpPr/>
            <p:nvPr/>
          </p:nvSpPr>
          <p:spPr>
            <a:xfrm>
              <a:off x="3650101" y="1130461"/>
              <a:ext cx="243896" cy="235504"/>
            </a:xfrm>
            <a:prstGeom prst="rt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Triangle 6"/>
            <p:cNvSpPr/>
            <p:nvPr/>
          </p:nvSpPr>
          <p:spPr>
            <a:xfrm rot="6269739">
              <a:off x="4580099" y="609923"/>
              <a:ext cx="463727" cy="850286"/>
            </a:xfrm>
            <a:prstGeom prst="rt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12221200">
              <a:off x="5013194" y="1380849"/>
              <a:ext cx="536830" cy="282757"/>
            </a:xfrm>
            <a:prstGeom prst="rt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Triangle 8"/>
            <p:cNvSpPr/>
            <p:nvPr/>
          </p:nvSpPr>
          <p:spPr>
            <a:xfrm rot="7147843">
              <a:off x="3442383" y="1638506"/>
              <a:ext cx="223312" cy="326405"/>
            </a:xfrm>
            <a:prstGeom prst="rtTriangl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/>
          </p:nvSpPr>
          <p:spPr>
            <a:xfrm rot="7809257">
              <a:off x="4479732" y="1608143"/>
              <a:ext cx="336437" cy="302769"/>
            </a:xfrm>
            <a:prstGeom prst="rt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 rot="5400000">
              <a:off x="3722180" y="2196568"/>
              <a:ext cx="177024" cy="166610"/>
            </a:xfrm>
            <a:prstGeom prst="rtTriangl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Triangle 11"/>
            <p:cNvSpPr/>
            <p:nvPr/>
          </p:nvSpPr>
          <p:spPr>
            <a:xfrm rot="5400000">
              <a:off x="5257481" y="2481025"/>
              <a:ext cx="517466" cy="469210"/>
            </a:xfrm>
            <a:prstGeom prst="rtTriangl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Triangle 12"/>
            <p:cNvSpPr/>
            <p:nvPr/>
          </p:nvSpPr>
          <p:spPr>
            <a:xfrm rot="12916821">
              <a:off x="4395677" y="2089802"/>
              <a:ext cx="291165" cy="734190"/>
            </a:xfrm>
            <a:prstGeom prst="rt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25420" y="683618"/>
              <a:ext cx="956189" cy="493396"/>
            </a:xfrm>
            <a:prstGeom prst="rect">
              <a:avLst/>
            </a:prstGeom>
            <a:noFill/>
            <a:ln w="15875">
              <a:solidFill>
                <a:schemeClr val="accent3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50102" y="1146192"/>
              <a:ext cx="260792" cy="226032"/>
            </a:xfrm>
            <a:prstGeom prst="rect">
              <a:avLst/>
            </a:prstGeom>
            <a:noFill/>
            <a:ln w="15875">
              <a:solidFill>
                <a:schemeClr val="accent3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47501" y="1618469"/>
              <a:ext cx="402566" cy="191372"/>
            </a:xfrm>
            <a:prstGeom prst="rect">
              <a:avLst/>
            </a:prstGeom>
            <a:noFill/>
            <a:ln w="15875">
              <a:solidFill>
                <a:schemeClr val="accent3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80325" y="1270278"/>
              <a:ext cx="503883" cy="487495"/>
            </a:xfrm>
            <a:prstGeom prst="rect">
              <a:avLst/>
            </a:prstGeom>
            <a:noFill/>
            <a:ln w="15875">
              <a:solidFill>
                <a:schemeClr val="accent3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03881" y="1533336"/>
              <a:ext cx="468250" cy="276505"/>
            </a:xfrm>
            <a:prstGeom prst="rect">
              <a:avLst/>
            </a:prstGeom>
            <a:noFill/>
            <a:ln w="15875">
              <a:solidFill>
                <a:schemeClr val="accent3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27387" y="2180392"/>
              <a:ext cx="183507" cy="276505"/>
            </a:xfrm>
            <a:prstGeom prst="rect">
              <a:avLst/>
            </a:prstGeom>
            <a:noFill/>
            <a:ln w="15875">
              <a:solidFill>
                <a:schemeClr val="accent3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23770" y="2073140"/>
              <a:ext cx="448360" cy="767516"/>
            </a:xfrm>
            <a:prstGeom prst="rect">
              <a:avLst/>
            </a:prstGeom>
            <a:noFill/>
            <a:ln w="15875">
              <a:solidFill>
                <a:schemeClr val="accent3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81609" y="2456897"/>
              <a:ext cx="448360" cy="528126"/>
            </a:xfrm>
            <a:prstGeom prst="rect">
              <a:avLst/>
            </a:prstGeom>
            <a:noFill/>
            <a:ln w="15875">
              <a:solidFill>
                <a:schemeClr val="accent3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76968" y="1711956"/>
              <a:ext cx="2600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a</a:t>
              </a:r>
              <a:endParaRPr lang="en-US" sz="12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462930" y="1289004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b</a:t>
              </a:r>
              <a:endParaRPr lang="en-US" sz="12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58139" y="1699971"/>
              <a:ext cx="2535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c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801976" y="1289003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e</a:t>
              </a:r>
              <a:endParaRPr lang="en-US" sz="12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586221" y="2378065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d</a:t>
              </a:r>
              <a:endParaRPr lang="en-US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841359" y="2027036"/>
              <a:ext cx="2375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f</a:t>
              </a:r>
              <a:endParaRPr lang="en-US" sz="12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149583" y="1071546"/>
              <a:ext cx="2680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g</a:t>
              </a:r>
              <a:endParaRPr lang="en-US" sz="12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11228" y="1657168"/>
              <a:ext cx="2680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h</a:t>
              </a:r>
              <a:endParaRPr lang="en-US" sz="12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252326" y="2735954"/>
              <a:ext cx="2183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/>
                <a:t>i</a:t>
              </a:r>
              <a:endParaRPr lang="en-US" sz="12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35211" y="2735955"/>
              <a:ext cx="2183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j</a:t>
              </a:r>
              <a:endParaRPr lang="en-US" sz="12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755760" y="1687984"/>
              <a:ext cx="2600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k</a:t>
              </a:r>
              <a:endParaRPr lang="en-US" sz="12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868774" y="1133176"/>
              <a:ext cx="2199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</a:t>
              </a:r>
              <a:endParaRPr lang="en-US" sz="12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18381" y="538021"/>
              <a:ext cx="311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m</a:t>
              </a:r>
              <a:endParaRPr lang="en-US" sz="12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493099" y="1000603"/>
              <a:ext cx="2712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o</a:t>
              </a:r>
              <a:endParaRPr lang="en-US" sz="12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059043" y="2158742"/>
              <a:ext cx="2680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n</a:t>
              </a:r>
              <a:endParaRPr lang="en-US" sz="12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672867" y="2139074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p</a:t>
              </a:r>
              <a:endParaRPr lang="en-US" sz="1200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834353" y="3766946"/>
            <a:ext cx="4860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Right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5785" y="499073"/>
            <a:ext cx="290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Calculate SAH0 </a:t>
            </a:r>
            <a:r>
              <a:rPr lang="en-US" dirty="0" smtClean="0"/>
              <a:t>for </a:t>
            </a:r>
            <a:r>
              <a:rPr lang="en-US" smtClean="0"/>
              <a:t>this node</a:t>
            </a:r>
            <a:endParaRPr lang="en-US" dirty="0" smtClean="0"/>
          </a:p>
        </p:txBody>
      </p:sp>
      <p:grpSp>
        <p:nvGrpSpPr>
          <p:cNvPr id="42" name="Group 41"/>
          <p:cNvGrpSpPr/>
          <p:nvPr/>
        </p:nvGrpSpPr>
        <p:grpSpPr>
          <a:xfrm>
            <a:off x="2947365" y="4280512"/>
            <a:ext cx="3228582" cy="303664"/>
            <a:chOff x="2730673" y="3756732"/>
            <a:chExt cx="3228582" cy="303664"/>
          </a:xfrm>
        </p:grpSpPr>
        <p:sp>
          <p:nvSpPr>
            <p:cNvPr id="43" name="Right Triangle 42"/>
            <p:cNvSpPr/>
            <p:nvPr/>
          </p:nvSpPr>
          <p:spPr>
            <a:xfrm rot="7147843">
              <a:off x="2776978" y="3830656"/>
              <a:ext cx="120985" cy="213595"/>
            </a:xfrm>
            <a:prstGeom prst="rtTriangl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ight Triangle 43"/>
            <p:cNvSpPr/>
            <p:nvPr/>
          </p:nvSpPr>
          <p:spPr>
            <a:xfrm>
              <a:off x="3149024" y="3756732"/>
              <a:ext cx="243896" cy="235504"/>
            </a:xfrm>
            <a:prstGeom prst="rt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ight Triangle 44"/>
            <p:cNvSpPr/>
            <p:nvPr/>
          </p:nvSpPr>
          <p:spPr>
            <a:xfrm rot="5400000">
              <a:off x="3628471" y="3820419"/>
              <a:ext cx="177024" cy="166610"/>
            </a:xfrm>
            <a:prstGeom prst="rtTriangl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ight Triangle 45"/>
            <p:cNvSpPr/>
            <p:nvPr/>
          </p:nvSpPr>
          <p:spPr>
            <a:xfrm rot="6269739">
              <a:off x="4035785" y="3798122"/>
              <a:ext cx="228620" cy="246617"/>
            </a:xfrm>
            <a:prstGeom prst="rt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ight Triangle 46"/>
            <p:cNvSpPr/>
            <p:nvPr/>
          </p:nvSpPr>
          <p:spPr>
            <a:xfrm rot="7809257">
              <a:off x="4458790" y="3869386"/>
              <a:ext cx="217984" cy="164036"/>
            </a:xfrm>
            <a:prstGeom prst="rt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ight Triangle 47"/>
            <p:cNvSpPr/>
            <p:nvPr/>
          </p:nvSpPr>
          <p:spPr>
            <a:xfrm rot="12916821">
              <a:off x="4892933" y="3772308"/>
              <a:ext cx="92960" cy="277453"/>
            </a:xfrm>
            <a:prstGeom prst="rt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ight Triangle 48"/>
            <p:cNvSpPr/>
            <p:nvPr/>
          </p:nvSpPr>
          <p:spPr>
            <a:xfrm rot="12221200">
              <a:off x="5266600" y="3847798"/>
              <a:ext cx="258068" cy="111847"/>
            </a:xfrm>
            <a:prstGeom prst="rt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ight Triangle 49"/>
            <p:cNvSpPr/>
            <p:nvPr/>
          </p:nvSpPr>
          <p:spPr>
            <a:xfrm rot="5400000">
              <a:off x="5770908" y="3857035"/>
              <a:ext cx="222559" cy="154134"/>
            </a:xfrm>
            <a:prstGeom prst="rtTriangl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834353" y="3505336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Left</a:t>
            </a:r>
            <a:endParaRPr lang="en-US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1474442" y="3478127"/>
            <a:ext cx="1214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Split Candidates</a:t>
            </a:r>
          </a:p>
        </p:txBody>
      </p:sp>
      <p:sp>
        <p:nvSpPr>
          <p:cNvPr id="444" name="Diamond 443"/>
          <p:cNvSpPr/>
          <p:nvPr/>
        </p:nvSpPr>
        <p:spPr>
          <a:xfrm>
            <a:off x="3403599" y="3541694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445" name="Diamond 444"/>
          <p:cNvSpPr/>
          <p:nvPr/>
        </p:nvSpPr>
        <p:spPr>
          <a:xfrm>
            <a:off x="3635055" y="3541694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446" name="Diamond 445"/>
          <p:cNvSpPr/>
          <p:nvPr/>
        </p:nvSpPr>
        <p:spPr>
          <a:xfrm>
            <a:off x="3866511" y="3541694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447" name="Diamond 446"/>
          <p:cNvSpPr/>
          <p:nvPr/>
        </p:nvSpPr>
        <p:spPr>
          <a:xfrm>
            <a:off x="4097967" y="3541694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448" name="Diamond 447"/>
          <p:cNvSpPr/>
          <p:nvPr/>
        </p:nvSpPr>
        <p:spPr>
          <a:xfrm>
            <a:off x="4329423" y="3541694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</a:t>
            </a:r>
            <a:endParaRPr lang="en-US" sz="1200" dirty="0"/>
          </a:p>
        </p:txBody>
      </p:sp>
      <p:sp>
        <p:nvSpPr>
          <p:cNvPr id="449" name="Diamond 448"/>
          <p:cNvSpPr/>
          <p:nvPr/>
        </p:nvSpPr>
        <p:spPr>
          <a:xfrm>
            <a:off x="4560879" y="3541694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450" name="Diamond 449"/>
          <p:cNvSpPr/>
          <p:nvPr/>
        </p:nvSpPr>
        <p:spPr>
          <a:xfrm>
            <a:off x="4792335" y="3541694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</a:t>
            </a:r>
            <a:endParaRPr lang="en-US" sz="1200" dirty="0"/>
          </a:p>
        </p:txBody>
      </p:sp>
      <p:sp>
        <p:nvSpPr>
          <p:cNvPr id="451" name="Diamond 450"/>
          <p:cNvSpPr/>
          <p:nvPr/>
        </p:nvSpPr>
        <p:spPr>
          <a:xfrm>
            <a:off x="5023791" y="3541694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452" name="Diamond 451"/>
          <p:cNvSpPr/>
          <p:nvPr/>
        </p:nvSpPr>
        <p:spPr>
          <a:xfrm>
            <a:off x="5255247" y="3541694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</a:t>
            </a:r>
            <a:endParaRPr lang="en-US" sz="1200" dirty="0"/>
          </a:p>
        </p:txBody>
      </p:sp>
      <p:sp>
        <p:nvSpPr>
          <p:cNvPr id="453" name="Diamond 452"/>
          <p:cNvSpPr/>
          <p:nvPr/>
        </p:nvSpPr>
        <p:spPr>
          <a:xfrm>
            <a:off x="5486703" y="3541694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</a:t>
            </a:r>
            <a:endParaRPr lang="en-US" sz="1200" dirty="0"/>
          </a:p>
        </p:txBody>
      </p:sp>
      <p:sp>
        <p:nvSpPr>
          <p:cNvPr id="454" name="Diamond 453"/>
          <p:cNvSpPr/>
          <p:nvPr/>
        </p:nvSpPr>
        <p:spPr>
          <a:xfrm>
            <a:off x="5718159" y="3541694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</a:t>
            </a:r>
          </a:p>
        </p:txBody>
      </p:sp>
      <p:sp>
        <p:nvSpPr>
          <p:cNvPr id="455" name="Diamond 454"/>
          <p:cNvSpPr/>
          <p:nvPr/>
        </p:nvSpPr>
        <p:spPr>
          <a:xfrm>
            <a:off x="5949615" y="3541694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</a:t>
            </a:r>
            <a:endParaRPr lang="en-US" sz="1200" dirty="0"/>
          </a:p>
        </p:txBody>
      </p:sp>
      <p:sp>
        <p:nvSpPr>
          <p:cNvPr id="456" name="Diamond 455"/>
          <p:cNvSpPr/>
          <p:nvPr/>
        </p:nvSpPr>
        <p:spPr>
          <a:xfrm>
            <a:off x="6181071" y="3541694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457" name="Diamond 456"/>
          <p:cNvSpPr/>
          <p:nvPr/>
        </p:nvSpPr>
        <p:spPr>
          <a:xfrm>
            <a:off x="6412527" y="3541694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458" name="Diamond 457"/>
          <p:cNvSpPr/>
          <p:nvPr/>
        </p:nvSpPr>
        <p:spPr>
          <a:xfrm>
            <a:off x="6643983" y="3541694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</a:t>
            </a:r>
            <a:endParaRPr lang="en-US" sz="1200" dirty="0"/>
          </a:p>
        </p:txBody>
      </p:sp>
      <p:sp>
        <p:nvSpPr>
          <p:cNvPr id="459" name="Diamond 458"/>
          <p:cNvSpPr/>
          <p:nvPr/>
        </p:nvSpPr>
        <p:spPr>
          <a:xfrm>
            <a:off x="6875433" y="3541694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</a:t>
            </a:r>
            <a:endParaRPr lang="en-US" sz="1200" dirty="0"/>
          </a:p>
        </p:txBody>
      </p:sp>
      <p:sp>
        <p:nvSpPr>
          <p:cNvPr id="364" name="Diamond 363"/>
          <p:cNvSpPr/>
          <p:nvPr/>
        </p:nvSpPr>
        <p:spPr>
          <a:xfrm>
            <a:off x="3385783" y="3799456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365" name="Diamond 364"/>
          <p:cNvSpPr/>
          <p:nvPr/>
        </p:nvSpPr>
        <p:spPr>
          <a:xfrm>
            <a:off x="3617239" y="3799456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375" name="Diamond 374"/>
          <p:cNvSpPr/>
          <p:nvPr/>
        </p:nvSpPr>
        <p:spPr>
          <a:xfrm>
            <a:off x="3848695" y="3799456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376" name="Diamond 375"/>
          <p:cNvSpPr/>
          <p:nvPr/>
        </p:nvSpPr>
        <p:spPr>
          <a:xfrm>
            <a:off x="4080151" y="3799456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386" name="Diamond 385"/>
          <p:cNvSpPr/>
          <p:nvPr/>
        </p:nvSpPr>
        <p:spPr>
          <a:xfrm>
            <a:off x="4311607" y="3799456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</a:t>
            </a:r>
            <a:endParaRPr lang="en-US" sz="1200" dirty="0"/>
          </a:p>
        </p:txBody>
      </p:sp>
      <p:sp>
        <p:nvSpPr>
          <p:cNvPr id="387" name="Diamond 386"/>
          <p:cNvSpPr/>
          <p:nvPr/>
        </p:nvSpPr>
        <p:spPr>
          <a:xfrm>
            <a:off x="4543063" y="3799456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397" name="Diamond 396"/>
          <p:cNvSpPr/>
          <p:nvPr/>
        </p:nvSpPr>
        <p:spPr>
          <a:xfrm>
            <a:off x="4774519" y="3799456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</a:t>
            </a:r>
            <a:endParaRPr lang="en-US" sz="1200" dirty="0"/>
          </a:p>
        </p:txBody>
      </p:sp>
      <p:sp>
        <p:nvSpPr>
          <p:cNvPr id="398" name="Diamond 397"/>
          <p:cNvSpPr/>
          <p:nvPr/>
        </p:nvSpPr>
        <p:spPr>
          <a:xfrm>
            <a:off x="5005975" y="3799456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408" name="Diamond 407"/>
          <p:cNvSpPr/>
          <p:nvPr/>
        </p:nvSpPr>
        <p:spPr>
          <a:xfrm>
            <a:off x="5237431" y="3799456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</a:t>
            </a:r>
            <a:endParaRPr lang="en-US" sz="1200" dirty="0"/>
          </a:p>
        </p:txBody>
      </p:sp>
      <p:sp>
        <p:nvSpPr>
          <p:cNvPr id="409" name="Diamond 408"/>
          <p:cNvSpPr/>
          <p:nvPr/>
        </p:nvSpPr>
        <p:spPr>
          <a:xfrm>
            <a:off x="5468887" y="3799456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</a:t>
            </a:r>
            <a:endParaRPr lang="en-US" sz="1200" dirty="0"/>
          </a:p>
        </p:txBody>
      </p:sp>
      <p:sp>
        <p:nvSpPr>
          <p:cNvPr id="419" name="Diamond 418"/>
          <p:cNvSpPr/>
          <p:nvPr/>
        </p:nvSpPr>
        <p:spPr>
          <a:xfrm>
            <a:off x="5700343" y="3799456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</a:t>
            </a:r>
          </a:p>
        </p:txBody>
      </p:sp>
      <p:sp>
        <p:nvSpPr>
          <p:cNvPr id="420" name="Diamond 419"/>
          <p:cNvSpPr/>
          <p:nvPr/>
        </p:nvSpPr>
        <p:spPr>
          <a:xfrm>
            <a:off x="5931799" y="3799456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</a:t>
            </a:r>
            <a:endParaRPr lang="en-US" sz="1200" dirty="0"/>
          </a:p>
        </p:txBody>
      </p:sp>
      <p:sp>
        <p:nvSpPr>
          <p:cNvPr id="430" name="Diamond 429"/>
          <p:cNvSpPr/>
          <p:nvPr/>
        </p:nvSpPr>
        <p:spPr>
          <a:xfrm>
            <a:off x="6163255" y="3799456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431" name="Diamond 430"/>
          <p:cNvSpPr/>
          <p:nvPr/>
        </p:nvSpPr>
        <p:spPr>
          <a:xfrm>
            <a:off x="6394711" y="3799456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441" name="Diamond 440"/>
          <p:cNvSpPr/>
          <p:nvPr/>
        </p:nvSpPr>
        <p:spPr>
          <a:xfrm>
            <a:off x="6626167" y="3799456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</a:t>
            </a:r>
            <a:endParaRPr lang="en-US" sz="1200" dirty="0"/>
          </a:p>
        </p:txBody>
      </p:sp>
      <p:sp>
        <p:nvSpPr>
          <p:cNvPr id="442" name="Diamond 441"/>
          <p:cNvSpPr/>
          <p:nvPr/>
        </p:nvSpPr>
        <p:spPr>
          <a:xfrm>
            <a:off x="6857617" y="3799456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</a:t>
            </a:r>
            <a:endParaRPr lang="en-US" sz="1200" dirty="0"/>
          </a:p>
        </p:txBody>
      </p:sp>
      <p:sp>
        <p:nvSpPr>
          <p:cNvPr id="443" name="TextBox 442"/>
          <p:cNvSpPr txBox="1"/>
          <p:nvPr/>
        </p:nvSpPr>
        <p:spPr>
          <a:xfrm>
            <a:off x="1503001" y="4239017"/>
            <a:ext cx="913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Triangle list</a:t>
            </a:r>
          </a:p>
        </p:txBody>
      </p:sp>
      <p:sp>
        <p:nvSpPr>
          <p:cNvPr id="460" name="TextBox 459"/>
          <p:cNvSpPr txBox="1"/>
          <p:nvPr/>
        </p:nvSpPr>
        <p:spPr>
          <a:xfrm>
            <a:off x="1492113" y="4915965"/>
            <a:ext cx="1162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Triangle AABBs</a:t>
            </a:r>
          </a:p>
        </p:txBody>
      </p:sp>
      <p:sp>
        <p:nvSpPr>
          <p:cNvPr id="2" name="Rectangle 1"/>
          <p:cNvSpPr/>
          <p:nvPr/>
        </p:nvSpPr>
        <p:spPr>
          <a:xfrm>
            <a:off x="2875149" y="4999600"/>
            <a:ext cx="301751" cy="10972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ectangle 460"/>
          <p:cNvSpPr/>
          <p:nvPr/>
        </p:nvSpPr>
        <p:spPr>
          <a:xfrm>
            <a:off x="3309343" y="4868733"/>
            <a:ext cx="256457" cy="24059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/>
          <p:cNvSpPr/>
          <p:nvPr/>
        </p:nvSpPr>
        <p:spPr>
          <a:xfrm>
            <a:off x="3791625" y="4885937"/>
            <a:ext cx="210424" cy="22732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Rectangle 462"/>
          <p:cNvSpPr/>
          <p:nvPr/>
        </p:nvSpPr>
        <p:spPr>
          <a:xfrm>
            <a:off x="4180525" y="4886948"/>
            <a:ext cx="278239" cy="20416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/>
          <p:cNvSpPr/>
          <p:nvPr/>
        </p:nvSpPr>
        <p:spPr>
          <a:xfrm>
            <a:off x="4624183" y="4885937"/>
            <a:ext cx="300671" cy="16123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Rectangle 464"/>
          <p:cNvSpPr/>
          <p:nvPr/>
        </p:nvSpPr>
        <p:spPr>
          <a:xfrm>
            <a:off x="5093745" y="4832592"/>
            <a:ext cx="187808" cy="25212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>
            <a:off x="5501448" y="4832592"/>
            <a:ext cx="251509" cy="24656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ctangle 466"/>
          <p:cNvSpPr/>
          <p:nvPr/>
        </p:nvSpPr>
        <p:spPr>
          <a:xfrm>
            <a:off x="5994118" y="4832591"/>
            <a:ext cx="251509" cy="24656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TextBox 467"/>
          <p:cNvSpPr txBox="1"/>
          <p:nvPr/>
        </p:nvSpPr>
        <p:spPr>
          <a:xfrm>
            <a:off x="1503001" y="5420061"/>
            <a:ext cx="934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Node AABB</a:t>
            </a:r>
            <a:endParaRPr lang="en-US" sz="12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2825884" y="5350866"/>
            <a:ext cx="459343" cy="38399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345508" y="912746"/>
            <a:ext cx="337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Calculate SAH for each </a:t>
            </a:r>
            <a:r>
              <a:rPr lang="en-US" smtClean="0"/>
              <a:t>split plane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07951" y="1260319"/>
            <a:ext cx="758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 min for the split candidates is </a:t>
            </a:r>
            <a:r>
              <a:rPr lang="en-US" smtClean="0"/>
              <a:t>less than SAH0 then split at that candidate</a:t>
            </a:r>
            <a:endParaRPr lang="en-US" dirty="0" smtClean="0"/>
          </a:p>
        </p:txBody>
      </p:sp>
      <p:sp>
        <p:nvSpPr>
          <p:cNvPr id="96" name="TextBox 95"/>
          <p:cNvSpPr txBox="1"/>
          <p:nvPr/>
        </p:nvSpPr>
        <p:spPr>
          <a:xfrm>
            <a:off x="281886" y="1577583"/>
            <a:ext cx="350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Else set this node to be a leaf Node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503001" y="5959557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Is this node a leaf</a:t>
            </a:r>
          </a:p>
        </p:txBody>
      </p:sp>
      <p:sp>
        <p:nvSpPr>
          <p:cNvPr id="469" name="Teardrop 468"/>
          <p:cNvSpPr/>
          <p:nvPr/>
        </p:nvSpPr>
        <p:spPr>
          <a:xfrm rot="4165163">
            <a:off x="3001379" y="5994393"/>
            <a:ext cx="151977" cy="163908"/>
          </a:xfrm>
          <a:prstGeom prst="teardrop">
            <a:avLst>
              <a:gd name="adj" fmla="val 15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ardrop 99"/>
          <p:cNvSpPr/>
          <p:nvPr/>
        </p:nvSpPr>
        <p:spPr>
          <a:xfrm rot="4165163">
            <a:off x="3467516" y="5992555"/>
            <a:ext cx="151977" cy="163908"/>
          </a:xfrm>
          <a:prstGeom prst="teardrop">
            <a:avLst>
              <a:gd name="adj" fmla="val 1585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2" name="Straight Arrow Connector 471"/>
          <p:cNvCxnSpPr/>
          <p:nvPr/>
        </p:nvCxnSpPr>
        <p:spPr>
          <a:xfrm>
            <a:off x="3385783" y="3236976"/>
            <a:ext cx="3675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/>
          <p:cNvCxnSpPr/>
          <p:nvPr/>
        </p:nvCxnSpPr>
        <p:spPr>
          <a:xfrm flipV="1">
            <a:off x="3440069" y="2404872"/>
            <a:ext cx="0" cy="93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Freeform 474"/>
          <p:cNvSpPr/>
          <p:nvPr/>
        </p:nvSpPr>
        <p:spPr>
          <a:xfrm>
            <a:off x="3547872" y="2368296"/>
            <a:ext cx="3364992" cy="794021"/>
          </a:xfrm>
          <a:custGeom>
            <a:avLst/>
            <a:gdLst>
              <a:gd name="connsiteX0" fmla="*/ 0 w 3364992"/>
              <a:gd name="connsiteY0" fmla="*/ 210312 h 794021"/>
              <a:gd name="connsiteX1" fmla="*/ 219456 w 3364992"/>
              <a:gd name="connsiteY1" fmla="*/ 475488 h 794021"/>
              <a:gd name="connsiteX2" fmla="*/ 374904 w 3364992"/>
              <a:gd name="connsiteY2" fmla="*/ 585216 h 794021"/>
              <a:gd name="connsiteX3" fmla="*/ 594360 w 3364992"/>
              <a:gd name="connsiteY3" fmla="*/ 512064 h 794021"/>
              <a:gd name="connsiteX4" fmla="*/ 768096 w 3364992"/>
              <a:gd name="connsiteY4" fmla="*/ 630936 h 794021"/>
              <a:gd name="connsiteX5" fmla="*/ 941832 w 3364992"/>
              <a:gd name="connsiteY5" fmla="*/ 704088 h 794021"/>
              <a:gd name="connsiteX6" fmla="*/ 1325880 w 3364992"/>
              <a:gd name="connsiteY6" fmla="*/ 493776 h 794021"/>
              <a:gd name="connsiteX7" fmla="*/ 1527048 w 3364992"/>
              <a:gd name="connsiteY7" fmla="*/ 722376 h 794021"/>
              <a:gd name="connsiteX8" fmla="*/ 1901952 w 3364992"/>
              <a:gd name="connsiteY8" fmla="*/ 777240 h 794021"/>
              <a:gd name="connsiteX9" fmla="*/ 2478024 w 3364992"/>
              <a:gd name="connsiteY9" fmla="*/ 457200 h 794021"/>
              <a:gd name="connsiteX10" fmla="*/ 2816352 w 3364992"/>
              <a:gd name="connsiteY10" fmla="*/ 621792 h 794021"/>
              <a:gd name="connsiteX11" fmla="*/ 3364992 w 3364992"/>
              <a:gd name="connsiteY11" fmla="*/ 0 h 794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64992" h="794021">
                <a:moveTo>
                  <a:pt x="0" y="210312"/>
                </a:moveTo>
                <a:cubicBezTo>
                  <a:pt x="78486" y="311658"/>
                  <a:pt x="156972" y="413004"/>
                  <a:pt x="219456" y="475488"/>
                </a:cubicBezTo>
                <a:cubicBezTo>
                  <a:pt x="281940" y="537972"/>
                  <a:pt x="312420" y="579120"/>
                  <a:pt x="374904" y="585216"/>
                </a:cubicBezTo>
                <a:cubicBezTo>
                  <a:pt x="437388" y="591312"/>
                  <a:pt x="528828" y="504444"/>
                  <a:pt x="594360" y="512064"/>
                </a:cubicBezTo>
                <a:cubicBezTo>
                  <a:pt x="659892" y="519684"/>
                  <a:pt x="710184" y="598932"/>
                  <a:pt x="768096" y="630936"/>
                </a:cubicBezTo>
                <a:cubicBezTo>
                  <a:pt x="826008" y="662940"/>
                  <a:pt x="848868" y="726948"/>
                  <a:pt x="941832" y="704088"/>
                </a:cubicBezTo>
                <a:cubicBezTo>
                  <a:pt x="1034796" y="681228"/>
                  <a:pt x="1228344" y="490728"/>
                  <a:pt x="1325880" y="493776"/>
                </a:cubicBezTo>
                <a:cubicBezTo>
                  <a:pt x="1423416" y="496824"/>
                  <a:pt x="1431036" y="675132"/>
                  <a:pt x="1527048" y="722376"/>
                </a:cubicBezTo>
                <a:cubicBezTo>
                  <a:pt x="1623060" y="769620"/>
                  <a:pt x="1743456" y="821436"/>
                  <a:pt x="1901952" y="777240"/>
                </a:cubicBezTo>
                <a:cubicBezTo>
                  <a:pt x="2060448" y="733044"/>
                  <a:pt x="2325624" y="483108"/>
                  <a:pt x="2478024" y="457200"/>
                </a:cubicBezTo>
                <a:cubicBezTo>
                  <a:pt x="2630424" y="431292"/>
                  <a:pt x="2668524" y="697992"/>
                  <a:pt x="2816352" y="621792"/>
                </a:cubicBezTo>
                <a:cubicBezTo>
                  <a:pt x="2964180" y="545592"/>
                  <a:pt x="3364992" y="0"/>
                  <a:pt x="336499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7" name="Straight Arrow Connector 476"/>
          <p:cNvCxnSpPr/>
          <p:nvPr/>
        </p:nvCxnSpPr>
        <p:spPr>
          <a:xfrm>
            <a:off x="5346023" y="2531011"/>
            <a:ext cx="0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651503" y="32118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Find best split Plane</a:t>
            </a:r>
          </a:p>
        </p:txBody>
      </p:sp>
      <p:cxnSp>
        <p:nvCxnSpPr>
          <p:cNvPr id="479" name="Straight Connector 478"/>
          <p:cNvCxnSpPr/>
          <p:nvPr/>
        </p:nvCxnSpPr>
        <p:spPr>
          <a:xfrm>
            <a:off x="10219465" y="55846"/>
            <a:ext cx="13724" cy="3069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160871" y="2182839"/>
            <a:ext cx="4379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Cost</a:t>
            </a:r>
            <a:endParaRPr lang="en-US" dirty="0" smtClean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3365716" y="2881987"/>
            <a:ext cx="3766604" cy="30783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156509" y="2760921"/>
            <a:ext cx="5020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SAH0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3112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65571" y="22290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84162" y="78136"/>
            <a:ext cx="3010855" cy="306996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>
            <a:off x="9698178" y="972561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6269739">
            <a:off x="10628176" y="452023"/>
            <a:ext cx="463727" cy="850286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12221200">
            <a:off x="11061271" y="1222949"/>
            <a:ext cx="536830" cy="2827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7147843">
            <a:off x="9490460" y="1480606"/>
            <a:ext cx="223312" cy="326405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7809257">
            <a:off x="10527809" y="1450243"/>
            <a:ext cx="336437" cy="302769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9770257" y="2038668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5400000">
            <a:off x="11305558" y="2323125"/>
            <a:ext cx="517466" cy="469210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/>
          <p:cNvSpPr/>
          <p:nvPr/>
        </p:nvSpPr>
        <p:spPr>
          <a:xfrm rot="12916821">
            <a:off x="10443754" y="1931902"/>
            <a:ext cx="291165" cy="734190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373497" y="525718"/>
            <a:ext cx="956189" cy="49339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698179" y="988292"/>
            <a:ext cx="260792" cy="22603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395578" y="1460569"/>
            <a:ext cx="402566" cy="19137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128402" y="1112378"/>
            <a:ext cx="503883" cy="48749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51958" y="1375436"/>
            <a:ext cx="468250" cy="27650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775464" y="2022492"/>
            <a:ext cx="183507" cy="27650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71847" y="1915240"/>
            <a:ext cx="448360" cy="76751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329686" y="2298997"/>
            <a:ext cx="448360" cy="52812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225045" y="1554056"/>
            <a:ext cx="260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9511007" y="1131104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9706216" y="1542071"/>
            <a:ext cx="253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850053" y="1131103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e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9634298" y="2220165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9889436" y="1869136"/>
            <a:ext cx="2375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10197660" y="913646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g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10259305" y="1499268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10300403" y="2578054"/>
            <a:ext cx="218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i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10783288" y="2578055"/>
            <a:ext cx="218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j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10803837" y="1530084"/>
            <a:ext cx="260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k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10916851" y="975276"/>
            <a:ext cx="2199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l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11266458" y="380121"/>
            <a:ext cx="3113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m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11541176" y="842703"/>
            <a:ext cx="271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o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11107120" y="2000842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11720944" y="1981174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p</a:t>
            </a:r>
            <a:endParaRPr lang="en-US" sz="1200" dirty="0"/>
          </a:p>
        </p:txBody>
      </p:sp>
      <p:sp>
        <p:nvSpPr>
          <p:cNvPr id="107" name="Rectangle 106"/>
          <p:cNvSpPr/>
          <p:nvPr/>
        </p:nvSpPr>
        <p:spPr>
          <a:xfrm>
            <a:off x="8744004" y="10789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N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10485738" y="23505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5785" y="499073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Split small node</a:t>
            </a:r>
          </a:p>
        </p:txBody>
      </p:sp>
      <p:cxnSp>
        <p:nvCxnSpPr>
          <p:cNvPr id="471" name="Straight Connector 470"/>
          <p:cNvCxnSpPr/>
          <p:nvPr/>
        </p:nvCxnSpPr>
        <p:spPr>
          <a:xfrm flipH="1">
            <a:off x="10474826" y="78136"/>
            <a:ext cx="32970" cy="3069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Rectangle 475"/>
          <p:cNvSpPr/>
          <p:nvPr/>
        </p:nvSpPr>
        <p:spPr>
          <a:xfrm>
            <a:off x="9084162" y="78136"/>
            <a:ext cx="1398755" cy="30699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0516940" y="78136"/>
            <a:ext cx="1584719" cy="30714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9" name="Group 478"/>
          <p:cNvGrpSpPr/>
          <p:nvPr/>
        </p:nvGrpSpPr>
        <p:grpSpPr>
          <a:xfrm>
            <a:off x="130999" y="3534385"/>
            <a:ext cx="2315287" cy="3119213"/>
            <a:chOff x="4621264" y="3522828"/>
            <a:chExt cx="2315287" cy="3119213"/>
          </a:xfrm>
        </p:grpSpPr>
        <p:sp>
          <p:nvSpPr>
            <p:cNvPr id="112" name="Rectangle 111"/>
            <p:cNvSpPr/>
            <p:nvPr/>
          </p:nvSpPr>
          <p:spPr>
            <a:xfrm>
              <a:off x="4621264" y="3522828"/>
              <a:ext cx="3401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657278" y="3572079"/>
              <a:ext cx="1398755" cy="306996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ight Triangle 114"/>
            <p:cNvSpPr/>
            <p:nvPr/>
          </p:nvSpPr>
          <p:spPr>
            <a:xfrm>
              <a:off x="5305043" y="4437568"/>
              <a:ext cx="243896" cy="235504"/>
            </a:xfrm>
            <a:prstGeom prst="rt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ight Triangle 115"/>
            <p:cNvSpPr/>
            <p:nvPr/>
          </p:nvSpPr>
          <p:spPr>
            <a:xfrm rot="6269739">
              <a:off x="6235041" y="3917030"/>
              <a:ext cx="463727" cy="850286"/>
            </a:xfrm>
            <a:prstGeom prst="rt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ight Triangle 116"/>
            <p:cNvSpPr/>
            <p:nvPr/>
          </p:nvSpPr>
          <p:spPr>
            <a:xfrm rot="7147843">
              <a:off x="5097325" y="4945613"/>
              <a:ext cx="223312" cy="326405"/>
            </a:xfrm>
            <a:prstGeom prst="rtTriangl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ight Triangle 117"/>
            <p:cNvSpPr/>
            <p:nvPr/>
          </p:nvSpPr>
          <p:spPr>
            <a:xfrm rot="5400000">
              <a:off x="5377122" y="5503675"/>
              <a:ext cx="177024" cy="166610"/>
            </a:xfrm>
            <a:prstGeom prst="rtTriangl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980362" y="3990725"/>
              <a:ext cx="956189" cy="493396"/>
            </a:xfrm>
            <a:prstGeom prst="rect">
              <a:avLst/>
            </a:prstGeom>
            <a:noFill/>
            <a:ln w="15875">
              <a:solidFill>
                <a:schemeClr val="accent3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305044" y="4453299"/>
              <a:ext cx="260792" cy="226032"/>
            </a:xfrm>
            <a:prstGeom prst="rect">
              <a:avLst/>
            </a:prstGeom>
            <a:noFill/>
            <a:ln w="15875">
              <a:solidFill>
                <a:schemeClr val="accent3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002443" y="4925576"/>
              <a:ext cx="402566" cy="191372"/>
            </a:xfrm>
            <a:prstGeom prst="rect">
              <a:avLst/>
            </a:prstGeom>
            <a:noFill/>
            <a:ln w="15875">
              <a:solidFill>
                <a:schemeClr val="accent3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382329" y="5487499"/>
              <a:ext cx="183507" cy="276505"/>
            </a:xfrm>
            <a:prstGeom prst="rect">
              <a:avLst/>
            </a:prstGeom>
            <a:noFill/>
            <a:ln w="15875">
              <a:solidFill>
                <a:schemeClr val="accent3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831910" y="5019063"/>
              <a:ext cx="2600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a</a:t>
              </a:r>
              <a:endParaRPr lang="en-US" sz="120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5117872" y="4596111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b</a:t>
              </a:r>
              <a:endParaRPr lang="en-US" sz="120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5313081" y="5007078"/>
              <a:ext cx="2535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c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456918" y="4596110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e</a:t>
              </a:r>
              <a:endParaRPr lang="en-US" sz="120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241163" y="5685172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d</a:t>
              </a:r>
              <a:endParaRPr lang="en-US" sz="120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496301" y="5334143"/>
              <a:ext cx="2375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f</a:t>
              </a:r>
              <a:endParaRPr lang="en-US" sz="1200" dirty="0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3744493" y="2724083"/>
            <a:ext cx="3228582" cy="303664"/>
            <a:chOff x="2730673" y="3756732"/>
            <a:chExt cx="3228582" cy="303664"/>
          </a:xfrm>
        </p:grpSpPr>
        <p:sp>
          <p:nvSpPr>
            <p:cNvPr id="155" name="Right Triangle 154"/>
            <p:cNvSpPr/>
            <p:nvPr/>
          </p:nvSpPr>
          <p:spPr>
            <a:xfrm rot="7147843">
              <a:off x="2776978" y="3830656"/>
              <a:ext cx="120985" cy="213595"/>
            </a:xfrm>
            <a:prstGeom prst="rtTriangl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ight Triangle 155"/>
            <p:cNvSpPr/>
            <p:nvPr/>
          </p:nvSpPr>
          <p:spPr>
            <a:xfrm>
              <a:off x="3149024" y="3756732"/>
              <a:ext cx="243896" cy="235504"/>
            </a:xfrm>
            <a:prstGeom prst="rt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ight Triangle 156"/>
            <p:cNvSpPr/>
            <p:nvPr/>
          </p:nvSpPr>
          <p:spPr>
            <a:xfrm rot="5400000">
              <a:off x="3628471" y="3820419"/>
              <a:ext cx="177024" cy="166610"/>
            </a:xfrm>
            <a:prstGeom prst="rtTriangl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ight Triangle 157"/>
            <p:cNvSpPr/>
            <p:nvPr/>
          </p:nvSpPr>
          <p:spPr>
            <a:xfrm rot="6269739">
              <a:off x="4035785" y="3798122"/>
              <a:ext cx="228620" cy="246617"/>
            </a:xfrm>
            <a:prstGeom prst="rt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ight Triangle 158"/>
            <p:cNvSpPr/>
            <p:nvPr/>
          </p:nvSpPr>
          <p:spPr>
            <a:xfrm rot="7809257">
              <a:off x="4458790" y="3869386"/>
              <a:ext cx="217984" cy="164036"/>
            </a:xfrm>
            <a:prstGeom prst="rt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ight Triangle 159"/>
            <p:cNvSpPr/>
            <p:nvPr/>
          </p:nvSpPr>
          <p:spPr>
            <a:xfrm rot="12916821">
              <a:off x="4892933" y="3772308"/>
              <a:ext cx="92960" cy="277453"/>
            </a:xfrm>
            <a:prstGeom prst="rt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ight Triangle 160"/>
            <p:cNvSpPr/>
            <p:nvPr/>
          </p:nvSpPr>
          <p:spPr>
            <a:xfrm rot="12221200">
              <a:off x="5266600" y="3847798"/>
              <a:ext cx="258068" cy="111847"/>
            </a:xfrm>
            <a:prstGeom prst="rt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ight Triangle 161"/>
            <p:cNvSpPr/>
            <p:nvPr/>
          </p:nvSpPr>
          <p:spPr>
            <a:xfrm rot="5400000">
              <a:off x="5770908" y="3857035"/>
              <a:ext cx="222559" cy="154134"/>
            </a:xfrm>
            <a:prstGeom prst="rtTriangl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4921651" y="2481764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Left</a:t>
            </a:r>
            <a:endParaRPr lang="en-US" dirty="0" smtClean="0"/>
          </a:p>
        </p:txBody>
      </p:sp>
      <p:grpSp>
        <p:nvGrpSpPr>
          <p:cNvPr id="53" name="Group 52"/>
          <p:cNvGrpSpPr/>
          <p:nvPr/>
        </p:nvGrpSpPr>
        <p:grpSpPr>
          <a:xfrm>
            <a:off x="3296094" y="3401284"/>
            <a:ext cx="3708238" cy="206585"/>
            <a:chOff x="4608459" y="5076372"/>
            <a:chExt cx="3708238" cy="206585"/>
          </a:xfrm>
        </p:grpSpPr>
        <p:grpSp>
          <p:nvGrpSpPr>
            <p:cNvPr id="236" name="Group 235"/>
            <p:cNvGrpSpPr/>
            <p:nvPr/>
          </p:nvGrpSpPr>
          <p:grpSpPr>
            <a:xfrm>
              <a:off x="5093372" y="5080907"/>
              <a:ext cx="3223325" cy="202050"/>
              <a:chOff x="3988705" y="3853924"/>
              <a:chExt cx="3223325" cy="202050"/>
            </a:xfrm>
          </p:grpSpPr>
          <p:sp>
            <p:nvSpPr>
              <p:cNvPr id="237" name="Rectangle 236"/>
              <p:cNvSpPr/>
              <p:nvPr/>
            </p:nvSpPr>
            <p:spPr>
              <a:xfrm>
                <a:off x="3988705" y="3853924"/>
                <a:ext cx="201168" cy="2020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1</a:t>
                </a:r>
                <a:endParaRPr lang="en-US" sz="1200" dirty="0"/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4420442" y="3853924"/>
                <a:ext cx="201168" cy="2020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1</a:t>
                </a:r>
                <a:endParaRPr lang="en-US" sz="1200" dirty="0"/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4852179" y="3853924"/>
                <a:ext cx="201168" cy="2020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1</a:t>
                </a:r>
                <a:endParaRPr lang="en-US" sz="1200" dirty="0"/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5283916" y="3853924"/>
                <a:ext cx="201168" cy="2020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1</a:t>
                </a:r>
                <a:endParaRPr lang="en-US" sz="1200" dirty="0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5715653" y="3853924"/>
                <a:ext cx="201168" cy="2020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6147390" y="3853924"/>
                <a:ext cx="201168" cy="2020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6579127" y="3853924"/>
                <a:ext cx="201168" cy="2020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7010862" y="3853924"/>
                <a:ext cx="201168" cy="2020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</p:grpSp>
        <p:sp>
          <p:nvSpPr>
            <p:cNvPr id="316" name="Diamond 315"/>
            <p:cNvSpPr/>
            <p:nvPr/>
          </p:nvSpPr>
          <p:spPr>
            <a:xfrm>
              <a:off x="4608459" y="5076372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i</a:t>
              </a:r>
              <a:endParaRPr lang="en-US" sz="12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438630" y="139985"/>
            <a:ext cx="5784480" cy="2314371"/>
            <a:chOff x="2438630" y="139985"/>
            <a:chExt cx="5784480" cy="2314371"/>
          </a:xfrm>
        </p:grpSpPr>
        <p:sp>
          <p:nvSpPr>
            <p:cNvPr id="39" name="TextBox 38"/>
            <p:cNvSpPr txBox="1"/>
            <p:nvPr/>
          </p:nvSpPr>
          <p:spPr>
            <a:xfrm>
              <a:off x="3814175" y="449322"/>
              <a:ext cx="48603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Right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814175" y="187712"/>
              <a:ext cx="4235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Left</a:t>
              </a:r>
              <a:endParaRPr lang="en-US" dirty="0" smtClean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454264" y="160503"/>
              <a:ext cx="12141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Split Candidates</a:t>
              </a:r>
            </a:p>
          </p:txBody>
        </p:sp>
        <p:sp>
          <p:nvSpPr>
            <p:cNvPr id="444" name="Diamond 443"/>
            <p:cNvSpPr/>
            <p:nvPr/>
          </p:nvSpPr>
          <p:spPr>
            <a:xfrm>
              <a:off x="4383421" y="224070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</a:t>
              </a:r>
              <a:endParaRPr lang="en-US" sz="1200" dirty="0"/>
            </a:p>
          </p:txBody>
        </p:sp>
        <p:sp>
          <p:nvSpPr>
            <p:cNvPr id="445" name="Diamond 444"/>
            <p:cNvSpPr/>
            <p:nvPr/>
          </p:nvSpPr>
          <p:spPr>
            <a:xfrm>
              <a:off x="4614877" y="224070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</a:t>
              </a:r>
              <a:endParaRPr lang="en-US" sz="1200" dirty="0"/>
            </a:p>
          </p:txBody>
        </p:sp>
        <p:sp>
          <p:nvSpPr>
            <p:cNvPr id="446" name="Diamond 445"/>
            <p:cNvSpPr/>
            <p:nvPr/>
          </p:nvSpPr>
          <p:spPr>
            <a:xfrm>
              <a:off x="4846333" y="224070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</a:t>
              </a:r>
              <a:endParaRPr lang="en-US" sz="1200" dirty="0"/>
            </a:p>
          </p:txBody>
        </p:sp>
        <p:sp>
          <p:nvSpPr>
            <p:cNvPr id="447" name="Diamond 446"/>
            <p:cNvSpPr/>
            <p:nvPr/>
          </p:nvSpPr>
          <p:spPr>
            <a:xfrm>
              <a:off x="5077789" y="224070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</a:t>
              </a:r>
              <a:endParaRPr lang="en-US" sz="1200" dirty="0"/>
            </a:p>
          </p:txBody>
        </p:sp>
        <p:sp>
          <p:nvSpPr>
            <p:cNvPr id="448" name="Diamond 447"/>
            <p:cNvSpPr/>
            <p:nvPr/>
          </p:nvSpPr>
          <p:spPr>
            <a:xfrm>
              <a:off x="5309245" y="224070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</a:t>
              </a:r>
              <a:endParaRPr lang="en-US" sz="1200" dirty="0"/>
            </a:p>
          </p:txBody>
        </p:sp>
        <p:sp>
          <p:nvSpPr>
            <p:cNvPr id="449" name="Diamond 448"/>
            <p:cNvSpPr/>
            <p:nvPr/>
          </p:nvSpPr>
          <p:spPr>
            <a:xfrm>
              <a:off x="5540701" y="224070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</a:t>
              </a:r>
              <a:endParaRPr lang="en-US" sz="1200" dirty="0"/>
            </a:p>
          </p:txBody>
        </p:sp>
        <p:sp>
          <p:nvSpPr>
            <p:cNvPr id="450" name="Diamond 449"/>
            <p:cNvSpPr/>
            <p:nvPr/>
          </p:nvSpPr>
          <p:spPr>
            <a:xfrm>
              <a:off x="5772157" y="224070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</a:t>
              </a:r>
              <a:endParaRPr lang="en-US" sz="1200" dirty="0"/>
            </a:p>
          </p:txBody>
        </p:sp>
        <p:sp>
          <p:nvSpPr>
            <p:cNvPr id="451" name="Diamond 450"/>
            <p:cNvSpPr/>
            <p:nvPr/>
          </p:nvSpPr>
          <p:spPr>
            <a:xfrm>
              <a:off x="6003613" y="224070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</a:t>
              </a:r>
              <a:endParaRPr lang="en-US" sz="1200" dirty="0"/>
            </a:p>
          </p:txBody>
        </p:sp>
        <p:sp>
          <p:nvSpPr>
            <p:cNvPr id="452" name="Diamond 451"/>
            <p:cNvSpPr/>
            <p:nvPr/>
          </p:nvSpPr>
          <p:spPr>
            <a:xfrm>
              <a:off x="6235069" y="224070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i</a:t>
              </a:r>
              <a:endParaRPr lang="en-US" sz="1200" dirty="0"/>
            </a:p>
          </p:txBody>
        </p:sp>
        <p:sp>
          <p:nvSpPr>
            <p:cNvPr id="453" name="Diamond 452"/>
            <p:cNvSpPr/>
            <p:nvPr/>
          </p:nvSpPr>
          <p:spPr>
            <a:xfrm>
              <a:off x="6466525" y="224070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j</a:t>
              </a:r>
              <a:endParaRPr lang="en-US" sz="1200" dirty="0"/>
            </a:p>
          </p:txBody>
        </p:sp>
        <p:sp>
          <p:nvSpPr>
            <p:cNvPr id="454" name="Diamond 453"/>
            <p:cNvSpPr/>
            <p:nvPr/>
          </p:nvSpPr>
          <p:spPr>
            <a:xfrm>
              <a:off x="6697981" y="224070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k</a:t>
              </a:r>
            </a:p>
          </p:txBody>
        </p:sp>
        <p:sp>
          <p:nvSpPr>
            <p:cNvPr id="455" name="Diamond 454"/>
            <p:cNvSpPr/>
            <p:nvPr/>
          </p:nvSpPr>
          <p:spPr>
            <a:xfrm>
              <a:off x="6929437" y="224070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</a:t>
              </a:r>
              <a:endParaRPr lang="en-US" sz="1200" dirty="0"/>
            </a:p>
          </p:txBody>
        </p:sp>
        <p:sp>
          <p:nvSpPr>
            <p:cNvPr id="456" name="Diamond 455"/>
            <p:cNvSpPr/>
            <p:nvPr/>
          </p:nvSpPr>
          <p:spPr>
            <a:xfrm>
              <a:off x="7160893" y="224070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</a:t>
              </a:r>
              <a:endParaRPr lang="en-US" sz="1200" dirty="0"/>
            </a:p>
          </p:txBody>
        </p:sp>
        <p:sp>
          <p:nvSpPr>
            <p:cNvPr id="457" name="Diamond 456"/>
            <p:cNvSpPr/>
            <p:nvPr/>
          </p:nvSpPr>
          <p:spPr>
            <a:xfrm>
              <a:off x="7392349" y="224070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</a:t>
              </a:r>
              <a:endParaRPr lang="en-US" sz="1200" dirty="0"/>
            </a:p>
          </p:txBody>
        </p:sp>
        <p:sp>
          <p:nvSpPr>
            <p:cNvPr id="458" name="Diamond 457"/>
            <p:cNvSpPr/>
            <p:nvPr/>
          </p:nvSpPr>
          <p:spPr>
            <a:xfrm>
              <a:off x="7623805" y="224070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</a:t>
              </a:r>
              <a:endParaRPr lang="en-US" sz="1200" dirty="0"/>
            </a:p>
          </p:txBody>
        </p:sp>
        <p:sp>
          <p:nvSpPr>
            <p:cNvPr id="459" name="Diamond 458"/>
            <p:cNvSpPr/>
            <p:nvPr/>
          </p:nvSpPr>
          <p:spPr>
            <a:xfrm>
              <a:off x="7855255" y="224070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</a:t>
              </a:r>
              <a:endParaRPr lang="en-US" sz="1200" dirty="0"/>
            </a:p>
          </p:txBody>
        </p:sp>
        <p:sp>
          <p:nvSpPr>
            <p:cNvPr id="364" name="Diamond 363"/>
            <p:cNvSpPr/>
            <p:nvPr/>
          </p:nvSpPr>
          <p:spPr>
            <a:xfrm>
              <a:off x="4365605" y="481832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</a:t>
              </a:r>
              <a:endParaRPr lang="en-US" sz="1200" dirty="0"/>
            </a:p>
          </p:txBody>
        </p:sp>
        <p:sp>
          <p:nvSpPr>
            <p:cNvPr id="365" name="Diamond 364"/>
            <p:cNvSpPr/>
            <p:nvPr/>
          </p:nvSpPr>
          <p:spPr>
            <a:xfrm>
              <a:off x="4597061" y="481832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</a:t>
              </a:r>
              <a:endParaRPr lang="en-US" sz="1200" dirty="0"/>
            </a:p>
          </p:txBody>
        </p:sp>
        <p:sp>
          <p:nvSpPr>
            <p:cNvPr id="375" name="Diamond 374"/>
            <p:cNvSpPr/>
            <p:nvPr/>
          </p:nvSpPr>
          <p:spPr>
            <a:xfrm>
              <a:off x="4828517" y="481832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</a:t>
              </a:r>
              <a:endParaRPr lang="en-US" sz="1200" dirty="0"/>
            </a:p>
          </p:txBody>
        </p:sp>
        <p:sp>
          <p:nvSpPr>
            <p:cNvPr id="376" name="Diamond 375"/>
            <p:cNvSpPr/>
            <p:nvPr/>
          </p:nvSpPr>
          <p:spPr>
            <a:xfrm>
              <a:off x="5059973" y="481832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</a:t>
              </a:r>
              <a:endParaRPr lang="en-US" sz="1200" dirty="0"/>
            </a:p>
          </p:txBody>
        </p:sp>
        <p:sp>
          <p:nvSpPr>
            <p:cNvPr id="386" name="Diamond 385"/>
            <p:cNvSpPr/>
            <p:nvPr/>
          </p:nvSpPr>
          <p:spPr>
            <a:xfrm>
              <a:off x="5291429" y="481832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</a:t>
              </a:r>
              <a:endParaRPr lang="en-US" sz="1200" dirty="0"/>
            </a:p>
          </p:txBody>
        </p:sp>
        <p:sp>
          <p:nvSpPr>
            <p:cNvPr id="387" name="Diamond 386"/>
            <p:cNvSpPr/>
            <p:nvPr/>
          </p:nvSpPr>
          <p:spPr>
            <a:xfrm>
              <a:off x="5522885" y="481832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</a:t>
              </a:r>
              <a:endParaRPr lang="en-US" sz="1200" dirty="0"/>
            </a:p>
          </p:txBody>
        </p:sp>
        <p:sp>
          <p:nvSpPr>
            <p:cNvPr id="397" name="Diamond 396"/>
            <p:cNvSpPr/>
            <p:nvPr/>
          </p:nvSpPr>
          <p:spPr>
            <a:xfrm>
              <a:off x="5754341" y="481832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</a:t>
              </a:r>
              <a:endParaRPr lang="en-US" sz="1200" dirty="0"/>
            </a:p>
          </p:txBody>
        </p:sp>
        <p:sp>
          <p:nvSpPr>
            <p:cNvPr id="398" name="Diamond 397"/>
            <p:cNvSpPr/>
            <p:nvPr/>
          </p:nvSpPr>
          <p:spPr>
            <a:xfrm>
              <a:off x="5985797" y="481832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</a:t>
              </a:r>
              <a:endParaRPr lang="en-US" sz="1200" dirty="0"/>
            </a:p>
          </p:txBody>
        </p:sp>
        <p:sp>
          <p:nvSpPr>
            <p:cNvPr id="408" name="Diamond 407"/>
            <p:cNvSpPr/>
            <p:nvPr/>
          </p:nvSpPr>
          <p:spPr>
            <a:xfrm>
              <a:off x="6217253" y="481832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i</a:t>
              </a:r>
              <a:endParaRPr lang="en-US" sz="1200" dirty="0"/>
            </a:p>
          </p:txBody>
        </p:sp>
        <p:sp>
          <p:nvSpPr>
            <p:cNvPr id="409" name="Diamond 408"/>
            <p:cNvSpPr/>
            <p:nvPr/>
          </p:nvSpPr>
          <p:spPr>
            <a:xfrm>
              <a:off x="6448709" y="481832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j</a:t>
              </a:r>
              <a:endParaRPr lang="en-US" sz="1200" dirty="0"/>
            </a:p>
          </p:txBody>
        </p:sp>
        <p:sp>
          <p:nvSpPr>
            <p:cNvPr id="419" name="Diamond 418"/>
            <p:cNvSpPr/>
            <p:nvPr/>
          </p:nvSpPr>
          <p:spPr>
            <a:xfrm>
              <a:off x="6680165" y="481832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k</a:t>
              </a:r>
            </a:p>
          </p:txBody>
        </p:sp>
        <p:sp>
          <p:nvSpPr>
            <p:cNvPr id="420" name="Diamond 419"/>
            <p:cNvSpPr/>
            <p:nvPr/>
          </p:nvSpPr>
          <p:spPr>
            <a:xfrm>
              <a:off x="6911621" y="481832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</a:t>
              </a:r>
              <a:endParaRPr lang="en-US" sz="1200" dirty="0"/>
            </a:p>
          </p:txBody>
        </p:sp>
        <p:sp>
          <p:nvSpPr>
            <p:cNvPr id="430" name="Diamond 429"/>
            <p:cNvSpPr/>
            <p:nvPr/>
          </p:nvSpPr>
          <p:spPr>
            <a:xfrm>
              <a:off x="7143077" y="481832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</a:t>
              </a:r>
              <a:endParaRPr lang="en-US" sz="1200" dirty="0"/>
            </a:p>
          </p:txBody>
        </p:sp>
        <p:sp>
          <p:nvSpPr>
            <p:cNvPr id="431" name="Diamond 430"/>
            <p:cNvSpPr/>
            <p:nvPr/>
          </p:nvSpPr>
          <p:spPr>
            <a:xfrm>
              <a:off x="7374533" y="481832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</a:t>
              </a:r>
              <a:endParaRPr lang="en-US" sz="1200" dirty="0"/>
            </a:p>
          </p:txBody>
        </p:sp>
        <p:sp>
          <p:nvSpPr>
            <p:cNvPr id="441" name="Diamond 440"/>
            <p:cNvSpPr/>
            <p:nvPr/>
          </p:nvSpPr>
          <p:spPr>
            <a:xfrm>
              <a:off x="7605989" y="481832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</a:t>
              </a:r>
              <a:endParaRPr lang="en-US" sz="1200" dirty="0"/>
            </a:p>
          </p:txBody>
        </p:sp>
        <p:sp>
          <p:nvSpPr>
            <p:cNvPr id="442" name="Diamond 441"/>
            <p:cNvSpPr/>
            <p:nvPr/>
          </p:nvSpPr>
          <p:spPr>
            <a:xfrm>
              <a:off x="7837439" y="481832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</a:t>
              </a:r>
              <a:endParaRPr lang="en-US" sz="1200" dirty="0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2454264" y="711081"/>
              <a:ext cx="4672946" cy="345159"/>
              <a:chOff x="2482823" y="921393"/>
              <a:chExt cx="4672946" cy="345159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3927187" y="962888"/>
                <a:ext cx="3228582" cy="303664"/>
                <a:chOff x="2730673" y="3756732"/>
                <a:chExt cx="3228582" cy="303664"/>
              </a:xfrm>
            </p:grpSpPr>
            <p:sp>
              <p:nvSpPr>
                <p:cNvPr id="43" name="Right Triangle 42"/>
                <p:cNvSpPr/>
                <p:nvPr/>
              </p:nvSpPr>
              <p:spPr>
                <a:xfrm rot="7147843">
                  <a:off x="2776978" y="3830656"/>
                  <a:ext cx="120985" cy="213595"/>
                </a:xfrm>
                <a:prstGeom prst="rtTriangl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ight Triangle 43"/>
                <p:cNvSpPr/>
                <p:nvPr/>
              </p:nvSpPr>
              <p:spPr>
                <a:xfrm>
                  <a:off x="3149024" y="3756732"/>
                  <a:ext cx="243896" cy="235504"/>
                </a:xfrm>
                <a:prstGeom prst="rtTriangl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ight Triangle 44"/>
                <p:cNvSpPr/>
                <p:nvPr/>
              </p:nvSpPr>
              <p:spPr>
                <a:xfrm rot="5400000">
                  <a:off x="3628471" y="3820419"/>
                  <a:ext cx="177024" cy="166610"/>
                </a:xfrm>
                <a:prstGeom prst="rtTriangle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ight Triangle 45"/>
                <p:cNvSpPr/>
                <p:nvPr/>
              </p:nvSpPr>
              <p:spPr>
                <a:xfrm rot="6269739">
                  <a:off x="4035785" y="3798122"/>
                  <a:ext cx="228620" cy="246617"/>
                </a:xfrm>
                <a:prstGeom prst="rtTriangl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ight Triangle 46"/>
                <p:cNvSpPr/>
                <p:nvPr/>
              </p:nvSpPr>
              <p:spPr>
                <a:xfrm rot="7809257">
                  <a:off x="4458790" y="3869386"/>
                  <a:ext cx="217984" cy="164036"/>
                </a:xfrm>
                <a:prstGeom prst="rtTriangle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ight Triangle 47"/>
                <p:cNvSpPr/>
                <p:nvPr/>
              </p:nvSpPr>
              <p:spPr>
                <a:xfrm rot="12916821">
                  <a:off x="4892933" y="3772308"/>
                  <a:ext cx="92960" cy="277453"/>
                </a:xfrm>
                <a:prstGeom prst="rtTriangl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ight Triangle 48"/>
                <p:cNvSpPr/>
                <p:nvPr/>
              </p:nvSpPr>
              <p:spPr>
                <a:xfrm rot="12221200">
                  <a:off x="5266600" y="3847798"/>
                  <a:ext cx="258068" cy="111847"/>
                </a:xfrm>
                <a:prstGeom prst="rtTriangl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ight Triangle 49"/>
                <p:cNvSpPr/>
                <p:nvPr/>
              </p:nvSpPr>
              <p:spPr>
                <a:xfrm rot="5400000">
                  <a:off x="5770908" y="3857035"/>
                  <a:ext cx="222559" cy="154134"/>
                </a:xfrm>
                <a:prstGeom prst="rtTriangle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3" name="TextBox 442"/>
              <p:cNvSpPr txBox="1"/>
              <p:nvPr/>
            </p:nvSpPr>
            <p:spPr>
              <a:xfrm>
                <a:off x="2482823" y="921393"/>
                <a:ext cx="9139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Triangle list</a:t>
                </a: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2454264" y="1097446"/>
              <a:ext cx="4753514" cy="276999"/>
              <a:chOff x="2471935" y="1563790"/>
              <a:chExt cx="4753514" cy="276999"/>
            </a:xfrm>
          </p:grpSpPr>
          <p:sp>
            <p:nvSpPr>
              <p:cNvPr id="460" name="TextBox 459"/>
              <p:cNvSpPr txBox="1"/>
              <p:nvPr/>
            </p:nvSpPr>
            <p:spPr>
              <a:xfrm>
                <a:off x="2471935" y="1563790"/>
                <a:ext cx="11622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Triangle AABBs</a:t>
                </a:r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3854971" y="1647425"/>
                <a:ext cx="301751" cy="109728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Rectangle 460"/>
              <p:cNvSpPr/>
              <p:nvPr/>
            </p:nvSpPr>
            <p:spPr>
              <a:xfrm>
                <a:off x="4289165" y="1581992"/>
                <a:ext cx="256457" cy="240595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2" name="Rectangle 461"/>
              <p:cNvSpPr/>
              <p:nvPr/>
            </p:nvSpPr>
            <p:spPr>
              <a:xfrm>
                <a:off x="4771447" y="1588626"/>
                <a:ext cx="210424" cy="227326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Rectangle 462"/>
              <p:cNvSpPr/>
              <p:nvPr/>
            </p:nvSpPr>
            <p:spPr>
              <a:xfrm>
                <a:off x="5160347" y="1600207"/>
                <a:ext cx="278239" cy="204164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4" name="Rectangle 463"/>
              <p:cNvSpPr/>
              <p:nvPr/>
            </p:nvSpPr>
            <p:spPr>
              <a:xfrm>
                <a:off x="5604005" y="1621671"/>
                <a:ext cx="300671" cy="161236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Rectangle 464"/>
              <p:cNvSpPr/>
              <p:nvPr/>
            </p:nvSpPr>
            <p:spPr>
              <a:xfrm>
                <a:off x="6073567" y="1576225"/>
                <a:ext cx="187808" cy="252128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Rectangle 465"/>
              <p:cNvSpPr/>
              <p:nvPr/>
            </p:nvSpPr>
            <p:spPr>
              <a:xfrm>
                <a:off x="6481270" y="1579009"/>
                <a:ext cx="251509" cy="246561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Rectangle 466"/>
              <p:cNvSpPr/>
              <p:nvPr/>
            </p:nvSpPr>
            <p:spPr>
              <a:xfrm>
                <a:off x="6973940" y="1579009"/>
                <a:ext cx="251509" cy="246561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2454264" y="1483783"/>
              <a:ext cx="1782226" cy="383995"/>
              <a:chOff x="2482823" y="2033242"/>
              <a:chExt cx="1782226" cy="383995"/>
            </a:xfrm>
          </p:grpSpPr>
          <p:sp>
            <p:nvSpPr>
              <p:cNvPr id="468" name="TextBox 467"/>
              <p:cNvSpPr txBox="1"/>
              <p:nvPr/>
            </p:nvSpPr>
            <p:spPr>
              <a:xfrm>
                <a:off x="2482823" y="2102437"/>
                <a:ext cx="9346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Node AABB</a:t>
                </a: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3805706" y="2033242"/>
                <a:ext cx="459343" cy="383995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2454264" y="2003655"/>
              <a:ext cx="1601051" cy="276999"/>
              <a:chOff x="2482823" y="2641933"/>
              <a:chExt cx="1601051" cy="276999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2482823" y="2641933"/>
                <a:ext cx="12747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Is this node a leaf</a:t>
                </a:r>
              </a:p>
            </p:txBody>
          </p:sp>
          <p:sp>
            <p:nvSpPr>
              <p:cNvPr id="100" name="Teardrop 99"/>
              <p:cNvSpPr/>
              <p:nvPr/>
            </p:nvSpPr>
            <p:spPr>
              <a:xfrm rot="4165163">
                <a:off x="3925931" y="2698478"/>
                <a:ext cx="151977" cy="163908"/>
              </a:xfrm>
              <a:prstGeom prst="teardrop">
                <a:avLst>
                  <a:gd name="adj" fmla="val 158576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Rounded Rectangle 58"/>
            <p:cNvSpPr/>
            <p:nvPr/>
          </p:nvSpPr>
          <p:spPr>
            <a:xfrm>
              <a:off x="2438630" y="139985"/>
              <a:ext cx="5784480" cy="2314371"/>
            </a:xfrm>
            <a:prstGeom prst="roundRect">
              <a:avLst>
                <a:gd name="adj" fmla="val 5999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4" name="TextBox 333"/>
          <p:cNvSpPr txBox="1"/>
          <p:nvPr/>
        </p:nvSpPr>
        <p:spPr>
          <a:xfrm>
            <a:off x="7267297" y="4643749"/>
            <a:ext cx="4860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Right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7267297" y="4382139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Left</a:t>
            </a:r>
            <a:endParaRPr lang="en-US" dirty="0" smtClean="0"/>
          </a:p>
        </p:txBody>
      </p:sp>
      <p:sp>
        <p:nvSpPr>
          <p:cNvPr id="336" name="TextBox 335"/>
          <p:cNvSpPr txBox="1"/>
          <p:nvPr/>
        </p:nvSpPr>
        <p:spPr>
          <a:xfrm>
            <a:off x="5907386" y="4354930"/>
            <a:ext cx="1214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Split Candidates</a:t>
            </a:r>
          </a:p>
        </p:txBody>
      </p:sp>
      <p:sp>
        <p:nvSpPr>
          <p:cNvPr id="337" name="Diamond 336"/>
          <p:cNvSpPr/>
          <p:nvPr/>
        </p:nvSpPr>
        <p:spPr>
          <a:xfrm>
            <a:off x="7836543" y="4418497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338" name="Diamond 337"/>
          <p:cNvSpPr/>
          <p:nvPr/>
        </p:nvSpPr>
        <p:spPr>
          <a:xfrm>
            <a:off x="8067999" y="4418497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339" name="Diamond 338"/>
          <p:cNvSpPr/>
          <p:nvPr/>
        </p:nvSpPr>
        <p:spPr>
          <a:xfrm>
            <a:off x="8299455" y="4418497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340" name="Diamond 339"/>
          <p:cNvSpPr/>
          <p:nvPr/>
        </p:nvSpPr>
        <p:spPr>
          <a:xfrm>
            <a:off x="8530911" y="4418497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341" name="Diamond 340"/>
          <p:cNvSpPr/>
          <p:nvPr/>
        </p:nvSpPr>
        <p:spPr>
          <a:xfrm>
            <a:off x="8762367" y="4418497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</a:t>
            </a:r>
            <a:endParaRPr lang="en-US" sz="1200" dirty="0"/>
          </a:p>
        </p:txBody>
      </p:sp>
      <p:sp>
        <p:nvSpPr>
          <p:cNvPr id="342" name="Diamond 341"/>
          <p:cNvSpPr/>
          <p:nvPr/>
        </p:nvSpPr>
        <p:spPr>
          <a:xfrm>
            <a:off x="8993823" y="4418497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343" name="Diamond 342"/>
          <p:cNvSpPr/>
          <p:nvPr/>
        </p:nvSpPr>
        <p:spPr>
          <a:xfrm>
            <a:off x="9225279" y="4418497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</a:t>
            </a:r>
            <a:endParaRPr lang="en-US" sz="1200" dirty="0"/>
          </a:p>
        </p:txBody>
      </p:sp>
      <p:sp>
        <p:nvSpPr>
          <p:cNvPr id="344" name="Diamond 343"/>
          <p:cNvSpPr/>
          <p:nvPr/>
        </p:nvSpPr>
        <p:spPr>
          <a:xfrm>
            <a:off x="9456735" y="4418497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345" name="Diamond 344"/>
          <p:cNvSpPr/>
          <p:nvPr/>
        </p:nvSpPr>
        <p:spPr>
          <a:xfrm>
            <a:off x="9688191" y="4418497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</a:t>
            </a:r>
            <a:endParaRPr lang="en-US" sz="1200" dirty="0"/>
          </a:p>
        </p:txBody>
      </p:sp>
      <p:sp>
        <p:nvSpPr>
          <p:cNvPr id="346" name="Diamond 345"/>
          <p:cNvSpPr/>
          <p:nvPr/>
        </p:nvSpPr>
        <p:spPr>
          <a:xfrm>
            <a:off x="9919647" y="4418497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</a:t>
            </a:r>
            <a:endParaRPr lang="en-US" sz="1200" dirty="0"/>
          </a:p>
        </p:txBody>
      </p:sp>
      <p:sp>
        <p:nvSpPr>
          <p:cNvPr id="347" name="Diamond 346"/>
          <p:cNvSpPr/>
          <p:nvPr/>
        </p:nvSpPr>
        <p:spPr>
          <a:xfrm>
            <a:off x="10151103" y="4418497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</a:t>
            </a:r>
          </a:p>
        </p:txBody>
      </p:sp>
      <p:sp>
        <p:nvSpPr>
          <p:cNvPr id="348" name="Diamond 347"/>
          <p:cNvSpPr/>
          <p:nvPr/>
        </p:nvSpPr>
        <p:spPr>
          <a:xfrm>
            <a:off x="10382559" y="4418497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</a:t>
            </a:r>
            <a:endParaRPr lang="en-US" sz="1200" dirty="0"/>
          </a:p>
        </p:txBody>
      </p:sp>
      <p:sp>
        <p:nvSpPr>
          <p:cNvPr id="349" name="Diamond 348"/>
          <p:cNvSpPr/>
          <p:nvPr/>
        </p:nvSpPr>
        <p:spPr>
          <a:xfrm>
            <a:off x="10614015" y="4418497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350" name="Diamond 349"/>
          <p:cNvSpPr/>
          <p:nvPr/>
        </p:nvSpPr>
        <p:spPr>
          <a:xfrm>
            <a:off x="10845471" y="4418497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351" name="Diamond 350"/>
          <p:cNvSpPr/>
          <p:nvPr/>
        </p:nvSpPr>
        <p:spPr>
          <a:xfrm>
            <a:off x="11076927" y="4418497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</a:t>
            </a:r>
            <a:endParaRPr lang="en-US" sz="1200" dirty="0"/>
          </a:p>
        </p:txBody>
      </p:sp>
      <p:sp>
        <p:nvSpPr>
          <p:cNvPr id="352" name="Diamond 351"/>
          <p:cNvSpPr/>
          <p:nvPr/>
        </p:nvSpPr>
        <p:spPr>
          <a:xfrm>
            <a:off x="11308377" y="4418497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</a:t>
            </a:r>
            <a:endParaRPr lang="en-US" sz="1200" dirty="0"/>
          </a:p>
        </p:txBody>
      </p:sp>
      <p:sp>
        <p:nvSpPr>
          <p:cNvPr id="353" name="Diamond 352"/>
          <p:cNvSpPr/>
          <p:nvPr/>
        </p:nvSpPr>
        <p:spPr>
          <a:xfrm>
            <a:off x="7818727" y="4676259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354" name="Diamond 353"/>
          <p:cNvSpPr/>
          <p:nvPr/>
        </p:nvSpPr>
        <p:spPr>
          <a:xfrm>
            <a:off x="8050183" y="4676259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355" name="Diamond 354"/>
          <p:cNvSpPr/>
          <p:nvPr/>
        </p:nvSpPr>
        <p:spPr>
          <a:xfrm>
            <a:off x="8281639" y="4676259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356" name="Diamond 355"/>
          <p:cNvSpPr/>
          <p:nvPr/>
        </p:nvSpPr>
        <p:spPr>
          <a:xfrm>
            <a:off x="8513095" y="4676259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357" name="Diamond 356"/>
          <p:cNvSpPr/>
          <p:nvPr/>
        </p:nvSpPr>
        <p:spPr>
          <a:xfrm>
            <a:off x="8744551" y="4676259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</a:t>
            </a:r>
            <a:endParaRPr lang="en-US" sz="1200" dirty="0"/>
          </a:p>
        </p:txBody>
      </p:sp>
      <p:sp>
        <p:nvSpPr>
          <p:cNvPr id="358" name="Diamond 357"/>
          <p:cNvSpPr/>
          <p:nvPr/>
        </p:nvSpPr>
        <p:spPr>
          <a:xfrm>
            <a:off x="8976007" y="4676259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359" name="Diamond 358"/>
          <p:cNvSpPr/>
          <p:nvPr/>
        </p:nvSpPr>
        <p:spPr>
          <a:xfrm>
            <a:off x="9207463" y="4676259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</a:t>
            </a:r>
            <a:endParaRPr lang="en-US" sz="1200" dirty="0"/>
          </a:p>
        </p:txBody>
      </p:sp>
      <p:sp>
        <p:nvSpPr>
          <p:cNvPr id="360" name="Diamond 359"/>
          <p:cNvSpPr/>
          <p:nvPr/>
        </p:nvSpPr>
        <p:spPr>
          <a:xfrm>
            <a:off x="9438919" y="4676259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361" name="Diamond 360"/>
          <p:cNvSpPr/>
          <p:nvPr/>
        </p:nvSpPr>
        <p:spPr>
          <a:xfrm>
            <a:off x="9670375" y="4676259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</a:t>
            </a:r>
            <a:endParaRPr lang="en-US" sz="1200" dirty="0"/>
          </a:p>
        </p:txBody>
      </p:sp>
      <p:sp>
        <p:nvSpPr>
          <p:cNvPr id="362" name="Diamond 361"/>
          <p:cNvSpPr/>
          <p:nvPr/>
        </p:nvSpPr>
        <p:spPr>
          <a:xfrm>
            <a:off x="9901831" y="4676259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</a:t>
            </a:r>
            <a:endParaRPr lang="en-US" sz="1200" dirty="0"/>
          </a:p>
        </p:txBody>
      </p:sp>
      <p:sp>
        <p:nvSpPr>
          <p:cNvPr id="363" name="Diamond 362"/>
          <p:cNvSpPr/>
          <p:nvPr/>
        </p:nvSpPr>
        <p:spPr>
          <a:xfrm>
            <a:off x="10133287" y="4676259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</a:t>
            </a:r>
          </a:p>
        </p:txBody>
      </p:sp>
      <p:sp>
        <p:nvSpPr>
          <p:cNvPr id="366" name="Diamond 365"/>
          <p:cNvSpPr/>
          <p:nvPr/>
        </p:nvSpPr>
        <p:spPr>
          <a:xfrm>
            <a:off x="10364743" y="4676259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</a:t>
            </a:r>
            <a:endParaRPr lang="en-US" sz="1200" dirty="0"/>
          </a:p>
        </p:txBody>
      </p:sp>
      <p:sp>
        <p:nvSpPr>
          <p:cNvPr id="367" name="Diamond 366"/>
          <p:cNvSpPr/>
          <p:nvPr/>
        </p:nvSpPr>
        <p:spPr>
          <a:xfrm>
            <a:off x="10596199" y="4676259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368" name="Diamond 367"/>
          <p:cNvSpPr/>
          <p:nvPr/>
        </p:nvSpPr>
        <p:spPr>
          <a:xfrm>
            <a:off x="10827655" y="4676259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369" name="Diamond 368"/>
          <p:cNvSpPr/>
          <p:nvPr/>
        </p:nvSpPr>
        <p:spPr>
          <a:xfrm>
            <a:off x="11059111" y="4676259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</a:t>
            </a:r>
            <a:endParaRPr lang="en-US" sz="1200" dirty="0"/>
          </a:p>
        </p:txBody>
      </p:sp>
      <p:sp>
        <p:nvSpPr>
          <p:cNvPr id="370" name="Diamond 369"/>
          <p:cNvSpPr/>
          <p:nvPr/>
        </p:nvSpPr>
        <p:spPr>
          <a:xfrm>
            <a:off x="11290561" y="4676259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</a:t>
            </a:r>
            <a:endParaRPr lang="en-US" sz="1200" dirty="0"/>
          </a:p>
        </p:txBody>
      </p:sp>
      <p:sp>
        <p:nvSpPr>
          <p:cNvPr id="395" name="Right Triangle 394"/>
          <p:cNvSpPr/>
          <p:nvPr/>
        </p:nvSpPr>
        <p:spPr>
          <a:xfrm rot="7147843">
            <a:off x="7398055" y="5020927"/>
            <a:ext cx="120985" cy="213595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ight Triangle 395"/>
          <p:cNvSpPr/>
          <p:nvPr/>
        </p:nvSpPr>
        <p:spPr>
          <a:xfrm>
            <a:off x="7770101" y="4947003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ight Triangle 398"/>
          <p:cNvSpPr/>
          <p:nvPr/>
        </p:nvSpPr>
        <p:spPr>
          <a:xfrm rot="5400000">
            <a:off x="8249548" y="5010690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ight Triangle 399"/>
          <p:cNvSpPr/>
          <p:nvPr/>
        </p:nvSpPr>
        <p:spPr>
          <a:xfrm rot="6269739">
            <a:off x="8656862" y="4988393"/>
            <a:ext cx="228620" cy="246617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Right Triangle 400"/>
          <p:cNvSpPr/>
          <p:nvPr/>
        </p:nvSpPr>
        <p:spPr>
          <a:xfrm rot="7809257">
            <a:off x="9079867" y="5059657"/>
            <a:ext cx="217984" cy="164036"/>
          </a:xfrm>
          <a:prstGeom prst="rtTriangle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ight Triangle 401"/>
          <p:cNvSpPr/>
          <p:nvPr/>
        </p:nvSpPr>
        <p:spPr>
          <a:xfrm rot="12916821">
            <a:off x="9514010" y="4962579"/>
            <a:ext cx="92960" cy="277453"/>
          </a:xfrm>
          <a:prstGeom prst="rtTriangle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ight Triangle 402"/>
          <p:cNvSpPr/>
          <p:nvPr/>
        </p:nvSpPr>
        <p:spPr>
          <a:xfrm rot="12221200">
            <a:off x="9887677" y="5038069"/>
            <a:ext cx="258068" cy="111847"/>
          </a:xfrm>
          <a:prstGeom prst="rtTriangle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ight Triangle 403"/>
          <p:cNvSpPr/>
          <p:nvPr/>
        </p:nvSpPr>
        <p:spPr>
          <a:xfrm rot="5400000">
            <a:off x="10391985" y="5047306"/>
            <a:ext cx="222559" cy="154134"/>
          </a:xfrm>
          <a:prstGeom prst="rtTriangle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TextBox 393"/>
          <p:cNvSpPr txBox="1"/>
          <p:nvPr/>
        </p:nvSpPr>
        <p:spPr>
          <a:xfrm>
            <a:off x="5907386" y="4905508"/>
            <a:ext cx="913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Triangle list</a:t>
            </a:r>
          </a:p>
        </p:txBody>
      </p:sp>
      <p:grpSp>
        <p:nvGrpSpPr>
          <p:cNvPr id="372" name="Group 371"/>
          <p:cNvGrpSpPr/>
          <p:nvPr/>
        </p:nvGrpSpPr>
        <p:grpSpPr>
          <a:xfrm>
            <a:off x="5907386" y="5291873"/>
            <a:ext cx="4753514" cy="276999"/>
            <a:chOff x="2471935" y="1563790"/>
            <a:chExt cx="4753514" cy="276999"/>
          </a:xfrm>
        </p:grpSpPr>
        <p:sp>
          <p:nvSpPr>
            <p:cNvPr id="382" name="TextBox 381"/>
            <p:cNvSpPr txBox="1"/>
            <p:nvPr/>
          </p:nvSpPr>
          <p:spPr>
            <a:xfrm>
              <a:off x="2471935" y="1563790"/>
              <a:ext cx="1162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Triangle AABBs</a:t>
              </a:r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3854971" y="1647425"/>
              <a:ext cx="301751" cy="109728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4289165" y="1581992"/>
              <a:ext cx="256457" cy="240595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4771447" y="1588626"/>
              <a:ext cx="210424" cy="227326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5160347" y="1600207"/>
              <a:ext cx="278239" cy="204164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5604005" y="1621671"/>
              <a:ext cx="300671" cy="161236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6073567" y="1576225"/>
              <a:ext cx="187808" cy="252128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6481270" y="1579009"/>
              <a:ext cx="251509" cy="246561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6973940" y="1579009"/>
              <a:ext cx="251509" cy="246561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3" name="Group 372"/>
          <p:cNvGrpSpPr/>
          <p:nvPr/>
        </p:nvGrpSpPr>
        <p:grpSpPr>
          <a:xfrm>
            <a:off x="5907386" y="5678210"/>
            <a:ext cx="1782226" cy="383995"/>
            <a:chOff x="2482823" y="2033242"/>
            <a:chExt cx="1782226" cy="383995"/>
          </a:xfrm>
        </p:grpSpPr>
        <p:sp>
          <p:nvSpPr>
            <p:cNvPr id="380" name="TextBox 379"/>
            <p:cNvSpPr txBox="1"/>
            <p:nvPr/>
          </p:nvSpPr>
          <p:spPr>
            <a:xfrm>
              <a:off x="2482823" y="2102437"/>
              <a:ext cx="9346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Node AABB</a:t>
              </a:r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3805706" y="2033242"/>
              <a:ext cx="459343" cy="38399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5907386" y="6198082"/>
            <a:ext cx="1601051" cy="276999"/>
            <a:chOff x="2482823" y="2641933"/>
            <a:chExt cx="1601051" cy="276999"/>
          </a:xfrm>
        </p:grpSpPr>
        <p:sp>
          <p:nvSpPr>
            <p:cNvPr id="378" name="TextBox 377"/>
            <p:cNvSpPr txBox="1"/>
            <p:nvPr/>
          </p:nvSpPr>
          <p:spPr>
            <a:xfrm>
              <a:off x="2482823" y="2641933"/>
              <a:ext cx="12747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Is this node a leaf</a:t>
              </a:r>
            </a:p>
          </p:txBody>
        </p:sp>
        <p:sp>
          <p:nvSpPr>
            <p:cNvPr id="379" name="Teardrop 378"/>
            <p:cNvSpPr/>
            <p:nvPr/>
          </p:nvSpPr>
          <p:spPr>
            <a:xfrm rot="4165163">
              <a:off x="3925931" y="2698478"/>
              <a:ext cx="151977" cy="163908"/>
            </a:xfrm>
            <a:prstGeom prst="teardrop">
              <a:avLst>
                <a:gd name="adj" fmla="val 1585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7" name="Rounded Rectangle 376"/>
          <p:cNvSpPr/>
          <p:nvPr/>
        </p:nvSpPr>
        <p:spPr>
          <a:xfrm>
            <a:off x="5891752" y="4334412"/>
            <a:ext cx="5784480" cy="2314371"/>
          </a:xfrm>
          <a:prstGeom prst="roundRect">
            <a:avLst>
              <a:gd name="adj" fmla="val 5999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4948945" y="3088660"/>
            <a:ext cx="274434" cy="253916"/>
            <a:chOff x="4892910" y="3784506"/>
            <a:chExt cx="274434" cy="253916"/>
          </a:xfrm>
        </p:grpSpPr>
        <p:sp>
          <p:nvSpPr>
            <p:cNvPr id="405" name="TextBox 404"/>
            <p:cNvSpPr txBox="1"/>
            <p:nvPr/>
          </p:nvSpPr>
          <p:spPr>
            <a:xfrm>
              <a:off x="4892910" y="3784506"/>
              <a:ext cx="27443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&amp;</a:t>
              </a:r>
              <a:endParaRPr lang="en-US" dirty="0" smtClean="0"/>
            </a:p>
          </p:txBody>
        </p:sp>
        <p:sp>
          <p:nvSpPr>
            <p:cNvPr id="64" name="Oval 63"/>
            <p:cNvSpPr/>
            <p:nvPr/>
          </p:nvSpPr>
          <p:spPr>
            <a:xfrm>
              <a:off x="4909654" y="3798175"/>
              <a:ext cx="208571" cy="2110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163915" y="3719051"/>
            <a:ext cx="568549" cy="1315812"/>
            <a:chOff x="5163915" y="3719051"/>
            <a:chExt cx="568549" cy="1315812"/>
          </a:xfrm>
        </p:grpSpPr>
        <p:cxnSp>
          <p:nvCxnSpPr>
            <p:cNvPr id="68" name="Straight Arrow Connector 67"/>
            <p:cNvCxnSpPr/>
            <p:nvPr/>
          </p:nvCxnSpPr>
          <p:spPr>
            <a:xfrm>
              <a:off x="5163915" y="5034863"/>
              <a:ext cx="5685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5163915" y="3719051"/>
              <a:ext cx="6585" cy="131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Arrow Connector 73"/>
          <p:cNvCxnSpPr/>
          <p:nvPr/>
        </p:nvCxnSpPr>
        <p:spPr>
          <a:xfrm>
            <a:off x="8623176" y="480785"/>
            <a:ext cx="0" cy="373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067999" y="481832"/>
            <a:ext cx="555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1565768" y="5882288"/>
            <a:ext cx="4046142" cy="247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283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335785" y="499073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Split small node</a:t>
            </a:r>
          </a:p>
        </p:txBody>
      </p:sp>
      <p:grpSp>
        <p:nvGrpSpPr>
          <p:cNvPr id="479" name="Group 478"/>
          <p:cNvGrpSpPr/>
          <p:nvPr/>
        </p:nvGrpSpPr>
        <p:grpSpPr>
          <a:xfrm>
            <a:off x="9751055" y="2542"/>
            <a:ext cx="2315287" cy="3119213"/>
            <a:chOff x="4621264" y="3522828"/>
            <a:chExt cx="2315287" cy="3119213"/>
          </a:xfrm>
        </p:grpSpPr>
        <p:sp>
          <p:nvSpPr>
            <p:cNvPr id="112" name="Rectangle 111"/>
            <p:cNvSpPr/>
            <p:nvPr/>
          </p:nvSpPr>
          <p:spPr>
            <a:xfrm>
              <a:off x="4621264" y="3522828"/>
              <a:ext cx="3401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657278" y="3572079"/>
              <a:ext cx="1398755" cy="306996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ight Triangle 114"/>
            <p:cNvSpPr/>
            <p:nvPr/>
          </p:nvSpPr>
          <p:spPr>
            <a:xfrm>
              <a:off x="5305043" y="4437568"/>
              <a:ext cx="243896" cy="235504"/>
            </a:xfrm>
            <a:prstGeom prst="rt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ight Triangle 115"/>
            <p:cNvSpPr/>
            <p:nvPr/>
          </p:nvSpPr>
          <p:spPr>
            <a:xfrm rot="6269739">
              <a:off x="6235041" y="3917030"/>
              <a:ext cx="463727" cy="850286"/>
            </a:xfrm>
            <a:prstGeom prst="rt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ight Triangle 116"/>
            <p:cNvSpPr/>
            <p:nvPr/>
          </p:nvSpPr>
          <p:spPr>
            <a:xfrm rot="7147843">
              <a:off x="5097325" y="4945613"/>
              <a:ext cx="223312" cy="326405"/>
            </a:xfrm>
            <a:prstGeom prst="rtTriangl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ight Triangle 117"/>
            <p:cNvSpPr/>
            <p:nvPr/>
          </p:nvSpPr>
          <p:spPr>
            <a:xfrm rot="5400000">
              <a:off x="5377122" y="5503675"/>
              <a:ext cx="177024" cy="166610"/>
            </a:xfrm>
            <a:prstGeom prst="rtTriangl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980362" y="3990725"/>
              <a:ext cx="956189" cy="493396"/>
            </a:xfrm>
            <a:prstGeom prst="rect">
              <a:avLst/>
            </a:prstGeom>
            <a:noFill/>
            <a:ln w="15875">
              <a:solidFill>
                <a:schemeClr val="accent3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305044" y="4453299"/>
              <a:ext cx="260792" cy="226032"/>
            </a:xfrm>
            <a:prstGeom prst="rect">
              <a:avLst/>
            </a:prstGeom>
            <a:noFill/>
            <a:ln w="15875">
              <a:solidFill>
                <a:schemeClr val="accent3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002443" y="4925576"/>
              <a:ext cx="402566" cy="191372"/>
            </a:xfrm>
            <a:prstGeom prst="rect">
              <a:avLst/>
            </a:prstGeom>
            <a:noFill/>
            <a:ln w="15875">
              <a:solidFill>
                <a:schemeClr val="accent3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382329" y="5487499"/>
              <a:ext cx="183507" cy="276505"/>
            </a:xfrm>
            <a:prstGeom prst="rect">
              <a:avLst/>
            </a:prstGeom>
            <a:noFill/>
            <a:ln w="15875">
              <a:solidFill>
                <a:schemeClr val="accent3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831910" y="5019063"/>
              <a:ext cx="2600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a</a:t>
              </a:r>
              <a:endParaRPr lang="en-US" sz="120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5117872" y="4596111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b</a:t>
              </a:r>
              <a:endParaRPr lang="en-US" sz="120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5313081" y="5007078"/>
              <a:ext cx="2535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c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456918" y="4596110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e</a:t>
              </a:r>
              <a:endParaRPr lang="en-US" sz="120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241163" y="5685172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d</a:t>
              </a:r>
              <a:endParaRPr lang="en-US" sz="120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496301" y="5334143"/>
              <a:ext cx="2375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f</a:t>
              </a:r>
              <a:endParaRPr lang="en-US" sz="12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380454" y="127514"/>
            <a:ext cx="5784480" cy="2314371"/>
            <a:chOff x="5891752" y="4334412"/>
            <a:chExt cx="5784480" cy="2314371"/>
          </a:xfrm>
        </p:grpSpPr>
        <p:sp>
          <p:nvSpPr>
            <p:cNvPr id="334" name="TextBox 333"/>
            <p:cNvSpPr txBox="1"/>
            <p:nvPr/>
          </p:nvSpPr>
          <p:spPr>
            <a:xfrm>
              <a:off x="7267297" y="4643749"/>
              <a:ext cx="48603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Right</a:t>
              </a: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7267297" y="4382139"/>
              <a:ext cx="4235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Left</a:t>
              </a:r>
              <a:endParaRPr lang="en-US" dirty="0" smtClean="0"/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5907386" y="4354930"/>
              <a:ext cx="12141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Split Candidates</a:t>
              </a:r>
            </a:p>
          </p:txBody>
        </p:sp>
        <p:sp>
          <p:nvSpPr>
            <p:cNvPr id="337" name="Diamond 336"/>
            <p:cNvSpPr/>
            <p:nvPr/>
          </p:nvSpPr>
          <p:spPr>
            <a:xfrm>
              <a:off x="7836543" y="4418497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</a:t>
              </a:r>
              <a:endParaRPr lang="en-US" sz="1200" dirty="0"/>
            </a:p>
          </p:txBody>
        </p:sp>
        <p:sp>
          <p:nvSpPr>
            <p:cNvPr id="338" name="Diamond 337"/>
            <p:cNvSpPr/>
            <p:nvPr/>
          </p:nvSpPr>
          <p:spPr>
            <a:xfrm>
              <a:off x="8067999" y="4418497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</a:t>
              </a:r>
              <a:endParaRPr lang="en-US" sz="1200" dirty="0"/>
            </a:p>
          </p:txBody>
        </p:sp>
        <p:sp>
          <p:nvSpPr>
            <p:cNvPr id="339" name="Diamond 338"/>
            <p:cNvSpPr/>
            <p:nvPr/>
          </p:nvSpPr>
          <p:spPr>
            <a:xfrm>
              <a:off x="8299455" y="4418497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</a:t>
              </a:r>
              <a:endParaRPr lang="en-US" sz="1200" dirty="0"/>
            </a:p>
          </p:txBody>
        </p:sp>
        <p:sp>
          <p:nvSpPr>
            <p:cNvPr id="340" name="Diamond 339"/>
            <p:cNvSpPr/>
            <p:nvPr/>
          </p:nvSpPr>
          <p:spPr>
            <a:xfrm>
              <a:off x="8530911" y="4418497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</a:t>
              </a:r>
              <a:endParaRPr lang="en-US" sz="1200" dirty="0"/>
            </a:p>
          </p:txBody>
        </p:sp>
        <p:sp>
          <p:nvSpPr>
            <p:cNvPr id="341" name="Diamond 340"/>
            <p:cNvSpPr/>
            <p:nvPr/>
          </p:nvSpPr>
          <p:spPr>
            <a:xfrm>
              <a:off x="8762367" y="4418497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</a:t>
              </a:r>
              <a:endParaRPr lang="en-US" sz="1200" dirty="0"/>
            </a:p>
          </p:txBody>
        </p:sp>
        <p:sp>
          <p:nvSpPr>
            <p:cNvPr id="342" name="Diamond 341"/>
            <p:cNvSpPr/>
            <p:nvPr/>
          </p:nvSpPr>
          <p:spPr>
            <a:xfrm>
              <a:off x="8993823" y="4418497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</a:t>
              </a:r>
              <a:endParaRPr lang="en-US" sz="1200" dirty="0"/>
            </a:p>
          </p:txBody>
        </p:sp>
        <p:sp>
          <p:nvSpPr>
            <p:cNvPr id="343" name="Diamond 342"/>
            <p:cNvSpPr/>
            <p:nvPr/>
          </p:nvSpPr>
          <p:spPr>
            <a:xfrm>
              <a:off x="9225279" y="4418497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</a:t>
              </a:r>
              <a:endParaRPr lang="en-US" sz="1200" dirty="0"/>
            </a:p>
          </p:txBody>
        </p:sp>
        <p:sp>
          <p:nvSpPr>
            <p:cNvPr id="344" name="Diamond 343"/>
            <p:cNvSpPr/>
            <p:nvPr/>
          </p:nvSpPr>
          <p:spPr>
            <a:xfrm>
              <a:off x="9456735" y="4418497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</a:t>
              </a:r>
              <a:endParaRPr lang="en-US" sz="1200" dirty="0"/>
            </a:p>
          </p:txBody>
        </p:sp>
        <p:sp>
          <p:nvSpPr>
            <p:cNvPr id="345" name="Diamond 344"/>
            <p:cNvSpPr/>
            <p:nvPr/>
          </p:nvSpPr>
          <p:spPr>
            <a:xfrm>
              <a:off x="9688191" y="4418497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i</a:t>
              </a:r>
              <a:endParaRPr lang="en-US" sz="1200" dirty="0"/>
            </a:p>
          </p:txBody>
        </p:sp>
        <p:sp>
          <p:nvSpPr>
            <p:cNvPr id="346" name="Diamond 345"/>
            <p:cNvSpPr/>
            <p:nvPr/>
          </p:nvSpPr>
          <p:spPr>
            <a:xfrm>
              <a:off x="9919647" y="4418497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j</a:t>
              </a:r>
              <a:endParaRPr lang="en-US" sz="1200" dirty="0"/>
            </a:p>
          </p:txBody>
        </p:sp>
        <p:sp>
          <p:nvSpPr>
            <p:cNvPr id="347" name="Diamond 346"/>
            <p:cNvSpPr/>
            <p:nvPr/>
          </p:nvSpPr>
          <p:spPr>
            <a:xfrm>
              <a:off x="10151103" y="4418497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k</a:t>
              </a:r>
            </a:p>
          </p:txBody>
        </p:sp>
        <p:sp>
          <p:nvSpPr>
            <p:cNvPr id="348" name="Diamond 347"/>
            <p:cNvSpPr/>
            <p:nvPr/>
          </p:nvSpPr>
          <p:spPr>
            <a:xfrm>
              <a:off x="10382559" y="4418497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</a:t>
              </a:r>
              <a:endParaRPr lang="en-US" sz="1200" dirty="0"/>
            </a:p>
          </p:txBody>
        </p:sp>
        <p:sp>
          <p:nvSpPr>
            <p:cNvPr id="349" name="Diamond 348"/>
            <p:cNvSpPr/>
            <p:nvPr/>
          </p:nvSpPr>
          <p:spPr>
            <a:xfrm>
              <a:off x="10614015" y="4418497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</a:t>
              </a:r>
              <a:endParaRPr lang="en-US" sz="1200" dirty="0"/>
            </a:p>
          </p:txBody>
        </p:sp>
        <p:sp>
          <p:nvSpPr>
            <p:cNvPr id="350" name="Diamond 349"/>
            <p:cNvSpPr/>
            <p:nvPr/>
          </p:nvSpPr>
          <p:spPr>
            <a:xfrm>
              <a:off x="10845471" y="4418497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</a:t>
              </a:r>
              <a:endParaRPr lang="en-US" sz="1200" dirty="0"/>
            </a:p>
          </p:txBody>
        </p:sp>
        <p:sp>
          <p:nvSpPr>
            <p:cNvPr id="351" name="Diamond 350"/>
            <p:cNvSpPr/>
            <p:nvPr/>
          </p:nvSpPr>
          <p:spPr>
            <a:xfrm>
              <a:off x="11076927" y="4418497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</a:t>
              </a:r>
              <a:endParaRPr lang="en-US" sz="1200" dirty="0"/>
            </a:p>
          </p:txBody>
        </p:sp>
        <p:sp>
          <p:nvSpPr>
            <p:cNvPr id="352" name="Diamond 351"/>
            <p:cNvSpPr/>
            <p:nvPr/>
          </p:nvSpPr>
          <p:spPr>
            <a:xfrm>
              <a:off x="11308377" y="4418497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</a:t>
              </a:r>
              <a:endParaRPr lang="en-US" sz="1200" dirty="0"/>
            </a:p>
          </p:txBody>
        </p:sp>
        <p:sp>
          <p:nvSpPr>
            <p:cNvPr id="353" name="Diamond 352"/>
            <p:cNvSpPr/>
            <p:nvPr/>
          </p:nvSpPr>
          <p:spPr>
            <a:xfrm>
              <a:off x="7818727" y="4676259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</a:t>
              </a:r>
              <a:endParaRPr lang="en-US" sz="1200" dirty="0"/>
            </a:p>
          </p:txBody>
        </p:sp>
        <p:sp>
          <p:nvSpPr>
            <p:cNvPr id="354" name="Diamond 353"/>
            <p:cNvSpPr/>
            <p:nvPr/>
          </p:nvSpPr>
          <p:spPr>
            <a:xfrm>
              <a:off x="8050183" y="4676259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</a:t>
              </a:r>
              <a:endParaRPr lang="en-US" sz="1200" dirty="0"/>
            </a:p>
          </p:txBody>
        </p:sp>
        <p:sp>
          <p:nvSpPr>
            <p:cNvPr id="355" name="Diamond 354"/>
            <p:cNvSpPr/>
            <p:nvPr/>
          </p:nvSpPr>
          <p:spPr>
            <a:xfrm>
              <a:off x="8281639" y="4676259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</a:t>
              </a:r>
              <a:endParaRPr lang="en-US" sz="1200" dirty="0"/>
            </a:p>
          </p:txBody>
        </p:sp>
        <p:sp>
          <p:nvSpPr>
            <p:cNvPr id="356" name="Diamond 355"/>
            <p:cNvSpPr/>
            <p:nvPr/>
          </p:nvSpPr>
          <p:spPr>
            <a:xfrm>
              <a:off x="8513095" y="4676259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</a:t>
              </a:r>
              <a:endParaRPr lang="en-US" sz="1200" dirty="0"/>
            </a:p>
          </p:txBody>
        </p:sp>
        <p:sp>
          <p:nvSpPr>
            <p:cNvPr id="357" name="Diamond 356"/>
            <p:cNvSpPr/>
            <p:nvPr/>
          </p:nvSpPr>
          <p:spPr>
            <a:xfrm>
              <a:off x="8744551" y="4676259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</a:t>
              </a:r>
              <a:endParaRPr lang="en-US" sz="1200" dirty="0"/>
            </a:p>
          </p:txBody>
        </p:sp>
        <p:sp>
          <p:nvSpPr>
            <p:cNvPr id="358" name="Diamond 357"/>
            <p:cNvSpPr/>
            <p:nvPr/>
          </p:nvSpPr>
          <p:spPr>
            <a:xfrm>
              <a:off x="8976007" y="4676259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</a:t>
              </a:r>
              <a:endParaRPr lang="en-US" sz="1200" dirty="0"/>
            </a:p>
          </p:txBody>
        </p:sp>
        <p:sp>
          <p:nvSpPr>
            <p:cNvPr id="359" name="Diamond 358"/>
            <p:cNvSpPr/>
            <p:nvPr/>
          </p:nvSpPr>
          <p:spPr>
            <a:xfrm>
              <a:off x="9207463" y="4676259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</a:t>
              </a:r>
              <a:endParaRPr lang="en-US" sz="1200" dirty="0"/>
            </a:p>
          </p:txBody>
        </p:sp>
        <p:sp>
          <p:nvSpPr>
            <p:cNvPr id="360" name="Diamond 359"/>
            <p:cNvSpPr/>
            <p:nvPr/>
          </p:nvSpPr>
          <p:spPr>
            <a:xfrm>
              <a:off x="9438919" y="4676259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</a:t>
              </a:r>
              <a:endParaRPr lang="en-US" sz="1200" dirty="0"/>
            </a:p>
          </p:txBody>
        </p:sp>
        <p:sp>
          <p:nvSpPr>
            <p:cNvPr id="361" name="Diamond 360"/>
            <p:cNvSpPr/>
            <p:nvPr/>
          </p:nvSpPr>
          <p:spPr>
            <a:xfrm>
              <a:off x="9670375" y="4676259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i</a:t>
              </a:r>
              <a:endParaRPr lang="en-US" sz="1200" dirty="0"/>
            </a:p>
          </p:txBody>
        </p:sp>
        <p:sp>
          <p:nvSpPr>
            <p:cNvPr id="362" name="Diamond 361"/>
            <p:cNvSpPr/>
            <p:nvPr/>
          </p:nvSpPr>
          <p:spPr>
            <a:xfrm>
              <a:off x="9901831" y="4676259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j</a:t>
              </a:r>
              <a:endParaRPr lang="en-US" sz="1200" dirty="0"/>
            </a:p>
          </p:txBody>
        </p:sp>
        <p:sp>
          <p:nvSpPr>
            <p:cNvPr id="363" name="Diamond 362"/>
            <p:cNvSpPr/>
            <p:nvPr/>
          </p:nvSpPr>
          <p:spPr>
            <a:xfrm>
              <a:off x="10133287" y="4676259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k</a:t>
              </a:r>
            </a:p>
          </p:txBody>
        </p:sp>
        <p:sp>
          <p:nvSpPr>
            <p:cNvPr id="366" name="Diamond 365"/>
            <p:cNvSpPr/>
            <p:nvPr/>
          </p:nvSpPr>
          <p:spPr>
            <a:xfrm>
              <a:off x="10364743" y="4676259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</a:t>
              </a:r>
              <a:endParaRPr lang="en-US" sz="1200" dirty="0"/>
            </a:p>
          </p:txBody>
        </p:sp>
        <p:sp>
          <p:nvSpPr>
            <p:cNvPr id="367" name="Diamond 366"/>
            <p:cNvSpPr/>
            <p:nvPr/>
          </p:nvSpPr>
          <p:spPr>
            <a:xfrm>
              <a:off x="10596199" y="4676259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</a:t>
              </a:r>
              <a:endParaRPr lang="en-US" sz="1200" dirty="0"/>
            </a:p>
          </p:txBody>
        </p:sp>
        <p:sp>
          <p:nvSpPr>
            <p:cNvPr id="368" name="Diamond 367"/>
            <p:cNvSpPr/>
            <p:nvPr/>
          </p:nvSpPr>
          <p:spPr>
            <a:xfrm>
              <a:off x="10827655" y="4676259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</a:t>
              </a:r>
              <a:endParaRPr lang="en-US" sz="1200" dirty="0"/>
            </a:p>
          </p:txBody>
        </p:sp>
        <p:sp>
          <p:nvSpPr>
            <p:cNvPr id="369" name="Diamond 368"/>
            <p:cNvSpPr/>
            <p:nvPr/>
          </p:nvSpPr>
          <p:spPr>
            <a:xfrm>
              <a:off x="11059111" y="4676259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</a:t>
              </a:r>
              <a:endParaRPr lang="en-US" sz="1200" dirty="0"/>
            </a:p>
          </p:txBody>
        </p:sp>
        <p:sp>
          <p:nvSpPr>
            <p:cNvPr id="370" name="Diamond 369"/>
            <p:cNvSpPr/>
            <p:nvPr/>
          </p:nvSpPr>
          <p:spPr>
            <a:xfrm>
              <a:off x="11290561" y="4676259"/>
              <a:ext cx="185423" cy="188895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</a:t>
              </a:r>
              <a:endParaRPr lang="en-US" sz="1200" dirty="0"/>
            </a:p>
          </p:txBody>
        </p:sp>
        <p:sp>
          <p:nvSpPr>
            <p:cNvPr id="395" name="Right Triangle 394"/>
            <p:cNvSpPr/>
            <p:nvPr/>
          </p:nvSpPr>
          <p:spPr>
            <a:xfrm rot="7147843">
              <a:off x="7398055" y="5020927"/>
              <a:ext cx="120985" cy="213595"/>
            </a:xfrm>
            <a:prstGeom prst="rtTriangl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ight Triangle 395"/>
            <p:cNvSpPr/>
            <p:nvPr/>
          </p:nvSpPr>
          <p:spPr>
            <a:xfrm>
              <a:off x="7770101" y="4947003"/>
              <a:ext cx="243896" cy="235504"/>
            </a:xfrm>
            <a:prstGeom prst="rt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ight Triangle 398"/>
            <p:cNvSpPr/>
            <p:nvPr/>
          </p:nvSpPr>
          <p:spPr>
            <a:xfrm rot="5400000">
              <a:off x="8249548" y="5010690"/>
              <a:ext cx="177024" cy="166610"/>
            </a:xfrm>
            <a:prstGeom prst="rtTriangl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ight Triangle 399"/>
            <p:cNvSpPr/>
            <p:nvPr/>
          </p:nvSpPr>
          <p:spPr>
            <a:xfrm rot="6269739">
              <a:off x="8656862" y="4988393"/>
              <a:ext cx="228620" cy="246617"/>
            </a:xfrm>
            <a:prstGeom prst="rt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ight Triangle 400"/>
            <p:cNvSpPr/>
            <p:nvPr/>
          </p:nvSpPr>
          <p:spPr>
            <a:xfrm rot="7809257">
              <a:off x="9079867" y="5059657"/>
              <a:ext cx="217984" cy="164036"/>
            </a:xfrm>
            <a:prstGeom prst="rtTriangle">
              <a:avLst/>
            </a:prstGeom>
            <a:noFill/>
            <a:ln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ight Triangle 401"/>
            <p:cNvSpPr/>
            <p:nvPr/>
          </p:nvSpPr>
          <p:spPr>
            <a:xfrm rot="12916821">
              <a:off x="9514010" y="4962579"/>
              <a:ext cx="92960" cy="277453"/>
            </a:xfrm>
            <a:prstGeom prst="rtTriangle">
              <a:avLst/>
            </a:prstGeom>
            <a:noFill/>
            <a:ln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ight Triangle 402"/>
            <p:cNvSpPr/>
            <p:nvPr/>
          </p:nvSpPr>
          <p:spPr>
            <a:xfrm rot="12221200">
              <a:off x="9887677" y="5038069"/>
              <a:ext cx="258068" cy="111847"/>
            </a:xfrm>
            <a:prstGeom prst="rtTriangle">
              <a:avLst/>
            </a:prstGeom>
            <a:noFill/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ight Triangle 403"/>
            <p:cNvSpPr/>
            <p:nvPr/>
          </p:nvSpPr>
          <p:spPr>
            <a:xfrm rot="5400000">
              <a:off x="10391985" y="5047306"/>
              <a:ext cx="222559" cy="154134"/>
            </a:xfrm>
            <a:prstGeom prst="rtTriangle">
              <a:avLst/>
            </a:prstGeom>
            <a:noFill/>
            <a:ln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TextBox 393"/>
            <p:cNvSpPr txBox="1"/>
            <p:nvPr/>
          </p:nvSpPr>
          <p:spPr>
            <a:xfrm>
              <a:off x="5907386" y="4905508"/>
              <a:ext cx="9139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Triangle list</a:t>
              </a:r>
            </a:p>
          </p:txBody>
        </p:sp>
        <p:grpSp>
          <p:nvGrpSpPr>
            <p:cNvPr id="372" name="Group 371"/>
            <p:cNvGrpSpPr/>
            <p:nvPr/>
          </p:nvGrpSpPr>
          <p:grpSpPr>
            <a:xfrm>
              <a:off x="5907386" y="5291873"/>
              <a:ext cx="4753514" cy="276999"/>
              <a:chOff x="2471935" y="1563790"/>
              <a:chExt cx="4753514" cy="276999"/>
            </a:xfrm>
          </p:grpSpPr>
          <p:sp>
            <p:nvSpPr>
              <p:cNvPr id="382" name="TextBox 381"/>
              <p:cNvSpPr txBox="1"/>
              <p:nvPr/>
            </p:nvSpPr>
            <p:spPr>
              <a:xfrm>
                <a:off x="2471935" y="1563790"/>
                <a:ext cx="11622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Triangle AABBs</a:t>
                </a:r>
              </a:p>
            </p:txBody>
          </p:sp>
          <p:sp>
            <p:nvSpPr>
              <p:cNvPr id="383" name="Rectangle 382"/>
              <p:cNvSpPr/>
              <p:nvPr/>
            </p:nvSpPr>
            <p:spPr>
              <a:xfrm>
                <a:off x="3854971" y="1647425"/>
                <a:ext cx="301751" cy="109728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Rectangle 383"/>
              <p:cNvSpPr/>
              <p:nvPr/>
            </p:nvSpPr>
            <p:spPr>
              <a:xfrm>
                <a:off x="4289165" y="1581992"/>
                <a:ext cx="256457" cy="240595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Rectangle 384"/>
              <p:cNvSpPr/>
              <p:nvPr/>
            </p:nvSpPr>
            <p:spPr>
              <a:xfrm>
                <a:off x="4771447" y="1588626"/>
                <a:ext cx="210424" cy="227326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5160347" y="1600207"/>
                <a:ext cx="278239" cy="204164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5604005" y="1621671"/>
                <a:ext cx="300671" cy="161236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6073567" y="1576225"/>
                <a:ext cx="187808" cy="252128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6481270" y="1579009"/>
                <a:ext cx="251509" cy="246561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6973940" y="1579009"/>
                <a:ext cx="251509" cy="246561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3" name="Group 372"/>
            <p:cNvGrpSpPr/>
            <p:nvPr/>
          </p:nvGrpSpPr>
          <p:grpSpPr>
            <a:xfrm>
              <a:off x="5907386" y="5678210"/>
              <a:ext cx="1782226" cy="383995"/>
              <a:chOff x="2482823" y="2033242"/>
              <a:chExt cx="1782226" cy="383995"/>
            </a:xfrm>
          </p:grpSpPr>
          <p:sp>
            <p:nvSpPr>
              <p:cNvPr id="380" name="TextBox 379"/>
              <p:cNvSpPr txBox="1"/>
              <p:nvPr/>
            </p:nvSpPr>
            <p:spPr>
              <a:xfrm>
                <a:off x="2482823" y="2102437"/>
                <a:ext cx="9346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Node AABB</a:t>
                </a:r>
              </a:p>
            </p:txBody>
          </p:sp>
          <p:sp>
            <p:nvSpPr>
              <p:cNvPr id="381" name="Rectangle 380"/>
              <p:cNvSpPr/>
              <p:nvPr/>
            </p:nvSpPr>
            <p:spPr>
              <a:xfrm>
                <a:off x="3805706" y="2033242"/>
                <a:ext cx="459343" cy="383995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4" name="Group 373"/>
            <p:cNvGrpSpPr/>
            <p:nvPr/>
          </p:nvGrpSpPr>
          <p:grpSpPr>
            <a:xfrm>
              <a:off x="5907386" y="6198082"/>
              <a:ext cx="1601051" cy="276999"/>
              <a:chOff x="2482823" y="2641933"/>
              <a:chExt cx="1601051" cy="276999"/>
            </a:xfrm>
          </p:grpSpPr>
          <p:sp>
            <p:nvSpPr>
              <p:cNvPr id="378" name="TextBox 377"/>
              <p:cNvSpPr txBox="1"/>
              <p:nvPr/>
            </p:nvSpPr>
            <p:spPr>
              <a:xfrm>
                <a:off x="2482823" y="2641933"/>
                <a:ext cx="12747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Is this node a leaf</a:t>
                </a:r>
              </a:p>
            </p:txBody>
          </p:sp>
          <p:sp>
            <p:nvSpPr>
              <p:cNvPr id="379" name="Teardrop 378"/>
              <p:cNvSpPr/>
              <p:nvPr/>
            </p:nvSpPr>
            <p:spPr>
              <a:xfrm rot="4165163">
                <a:off x="3925931" y="2698478"/>
                <a:ext cx="151977" cy="163908"/>
              </a:xfrm>
              <a:prstGeom prst="teardrop">
                <a:avLst>
                  <a:gd name="adj" fmla="val 158576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7" name="Rounded Rectangle 376"/>
            <p:cNvSpPr/>
            <p:nvPr/>
          </p:nvSpPr>
          <p:spPr>
            <a:xfrm>
              <a:off x="5891752" y="4334412"/>
              <a:ext cx="5784480" cy="2314371"/>
            </a:xfrm>
            <a:prstGeom prst="roundRect">
              <a:avLst>
                <a:gd name="adj" fmla="val 5999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5" name="TextBox 734"/>
          <p:cNvSpPr txBox="1"/>
          <p:nvPr/>
        </p:nvSpPr>
        <p:spPr>
          <a:xfrm>
            <a:off x="256720" y="2552217"/>
            <a:ext cx="2776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Find </a:t>
            </a:r>
            <a:r>
              <a:rPr lang="en-US" sz="1200" smtClean="0"/>
              <a:t>each split owned by a tri in this node</a:t>
            </a:r>
            <a:endParaRPr lang="en-US" sz="1200" dirty="0" smtClean="0"/>
          </a:p>
        </p:txBody>
      </p:sp>
      <p:sp>
        <p:nvSpPr>
          <p:cNvPr id="736" name="TextBox 735"/>
          <p:cNvSpPr txBox="1"/>
          <p:nvPr/>
        </p:nvSpPr>
        <p:spPr>
          <a:xfrm>
            <a:off x="7701292" y="2989316"/>
            <a:ext cx="4860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Right</a:t>
            </a:r>
          </a:p>
        </p:txBody>
      </p:sp>
      <p:grpSp>
        <p:nvGrpSpPr>
          <p:cNvPr id="737" name="Group 736"/>
          <p:cNvGrpSpPr/>
          <p:nvPr/>
        </p:nvGrpSpPr>
        <p:grpSpPr>
          <a:xfrm>
            <a:off x="2524444" y="3259067"/>
            <a:ext cx="3228582" cy="303664"/>
            <a:chOff x="2730673" y="3756732"/>
            <a:chExt cx="3228582" cy="303664"/>
          </a:xfrm>
        </p:grpSpPr>
        <p:sp>
          <p:nvSpPr>
            <p:cNvPr id="738" name="Right Triangle 737"/>
            <p:cNvSpPr/>
            <p:nvPr/>
          </p:nvSpPr>
          <p:spPr>
            <a:xfrm rot="7147843">
              <a:off x="2776978" y="3830656"/>
              <a:ext cx="120985" cy="213595"/>
            </a:xfrm>
            <a:prstGeom prst="rtTriangl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Right Triangle 738"/>
            <p:cNvSpPr/>
            <p:nvPr/>
          </p:nvSpPr>
          <p:spPr>
            <a:xfrm>
              <a:off x="3149024" y="3756732"/>
              <a:ext cx="243896" cy="235504"/>
            </a:xfrm>
            <a:prstGeom prst="rt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0" name="Right Triangle 739"/>
            <p:cNvSpPr/>
            <p:nvPr/>
          </p:nvSpPr>
          <p:spPr>
            <a:xfrm rot="5400000">
              <a:off x="3628471" y="3820419"/>
              <a:ext cx="177024" cy="166610"/>
            </a:xfrm>
            <a:prstGeom prst="rtTriangl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1" name="Right Triangle 740"/>
            <p:cNvSpPr/>
            <p:nvPr/>
          </p:nvSpPr>
          <p:spPr>
            <a:xfrm rot="6269739">
              <a:off x="4035785" y="3798122"/>
              <a:ext cx="228620" cy="246617"/>
            </a:xfrm>
            <a:prstGeom prst="rt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Right Triangle 741"/>
            <p:cNvSpPr/>
            <p:nvPr/>
          </p:nvSpPr>
          <p:spPr>
            <a:xfrm rot="7809257">
              <a:off x="4458790" y="3869386"/>
              <a:ext cx="217984" cy="164036"/>
            </a:xfrm>
            <a:prstGeom prst="rt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3" name="Right Triangle 742"/>
            <p:cNvSpPr/>
            <p:nvPr/>
          </p:nvSpPr>
          <p:spPr>
            <a:xfrm rot="12916821">
              <a:off x="4892933" y="3772308"/>
              <a:ext cx="92960" cy="277453"/>
            </a:xfrm>
            <a:prstGeom prst="rt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4" name="Right Triangle 743"/>
            <p:cNvSpPr/>
            <p:nvPr/>
          </p:nvSpPr>
          <p:spPr>
            <a:xfrm rot="12221200">
              <a:off x="5266600" y="3847798"/>
              <a:ext cx="258068" cy="111847"/>
            </a:xfrm>
            <a:prstGeom prst="rt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Right Triangle 744"/>
            <p:cNvSpPr/>
            <p:nvPr/>
          </p:nvSpPr>
          <p:spPr>
            <a:xfrm rot="5400000">
              <a:off x="5770908" y="3857035"/>
              <a:ext cx="222559" cy="154134"/>
            </a:xfrm>
            <a:prstGeom prst="rtTriangl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6" name="Group 745"/>
          <p:cNvGrpSpPr/>
          <p:nvPr/>
        </p:nvGrpSpPr>
        <p:grpSpPr>
          <a:xfrm>
            <a:off x="6500664" y="3301907"/>
            <a:ext cx="3228582" cy="303664"/>
            <a:chOff x="2730673" y="3756732"/>
            <a:chExt cx="3228582" cy="303664"/>
          </a:xfrm>
        </p:grpSpPr>
        <p:sp>
          <p:nvSpPr>
            <p:cNvPr id="747" name="Right Triangle 746"/>
            <p:cNvSpPr/>
            <p:nvPr/>
          </p:nvSpPr>
          <p:spPr>
            <a:xfrm rot="7147843">
              <a:off x="2776978" y="3830656"/>
              <a:ext cx="120985" cy="213595"/>
            </a:xfrm>
            <a:prstGeom prst="rtTriangl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Right Triangle 747"/>
            <p:cNvSpPr/>
            <p:nvPr/>
          </p:nvSpPr>
          <p:spPr>
            <a:xfrm>
              <a:off x="3149024" y="3756732"/>
              <a:ext cx="243896" cy="235504"/>
            </a:xfrm>
            <a:prstGeom prst="rt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" name="Right Triangle 748"/>
            <p:cNvSpPr/>
            <p:nvPr/>
          </p:nvSpPr>
          <p:spPr>
            <a:xfrm rot="5400000">
              <a:off x="3628471" y="3820419"/>
              <a:ext cx="177024" cy="166610"/>
            </a:xfrm>
            <a:prstGeom prst="rtTriangl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" name="Right Triangle 749"/>
            <p:cNvSpPr/>
            <p:nvPr/>
          </p:nvSpPr>
          <p:spPr>
            <a:xfrm rot="6269739">
              <a:off x="4035785" y="3798122"/>
              <a:ext cx="228620" cy="246617"/>
            </a:xfrm>
            <a:prstGeom prst="rt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1" name="Right Triangle 750"/>
            <p:cNvSpPr/>
            <p:nvPr/>
          </p:nvSpPr>
          <p:spPr>
            <a:xfrm rot="7809257">
              <a:off x="4458790" y="3869386"/>
              <a:ext cx="217984" cy="164036"/>
            </a:xfrm>
            <a:prstGeom prst="rt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Right Triangle 751"/>
            <p:cNvSpPr/>
            <p:nvPr/>
          </p:nvSpPr>
          <p:spPr>
            <a:xfrm rot="12916821">
              <a:off x="4892933" y="3772308"/>
              <a:ext cx="92960" cy="277453"/>
            </a:xfrm>
            <a:prstGeom prst="rt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Right Triangle 752"/>
            <p:cNvSpPr/>
            <p:nvPr/>
          </p:nvSpPr>
          <p:spPr>
            <a:xfrm rot="12221200">
              <a:off x="5266600" y="3847798"/>
              <a:ext cx="258068" cy="111847"/>
            </a:xfrm>
            <a:prstGeom prst="rt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Right Triangle 753"/>
            <p:cNvSpPr/>
            <p:nvPr/>
          </p:nvSpPr>
          <p:spPr>
            <a:xfrm rot="5400000">
              <a:off x="5770908" y="3857035"/>
              <a:ext cx="222559" cy="154134"/>
            </a:xfrm>
            <a:prstGeom prst="rtTriangl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5" name="TextBox 754"/>
          <p:cNvSpPr txBox="1"/>
          <p:nvPr/>
        </p:nvSpPr>
        <p:spPr>
          <a:xfrm>
            <a:off x="3701602" y="2989316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Left</a:t>
            </a:r>
            <a:endParaRPr lang="en-US" dirty="0" smtClean="0"/>
          </a:p>
        </p:txBody>
      </p:sp>
      <p:sp>
        <p:nvSpPr>
          <p:cNvPr id="756" name="TextBox 755"/>
          <p:cNvSpPr txBox="1"/>
          <p:nvPr/>
        </p:nvSpPr>
        <p:spPr>
          <a:xfrm rot="16200000">
            <a:off x="606639" y="4861656"/>
            <a:ext cx="163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Split Candidate</a:t>
            </a:r>
          </a:p>
        </p:txBody>
      </p:sp>
      <p:grpSp>
        <p:nvGrpSpPr>
          <p:cNvPr id="757" name="Group 756"/>
          <p:cNvGrpSpPr/>
          <p:nvPr/>
        </p:nvGrpSpPr>
        <p:grpSpPr>
          <a:xfrm>
            <a:off x="2517564" y="3616964"/>
            <a:ext cx="3223325" cy="202050"/>
            <a:chOff x="3988705" y="3853924"/>
            <a:chExt cx="3223325" cy="202050"/>
          </a:xfrm>
        </p:grpSpPr>
        <p:sp>
          <p:nvSpPr>
            <p:cNvPr id="758" name="Rectangle 757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759" name="Rectangle 758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760" name="Rectangle 759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761" name="Rectangle 760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762" name="Rectangle 761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763" name="Rectangle 762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764" name="Rectangle 763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765" name="Rectangle 764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</p:grpSp>
      <p:grpSp>
        <p:nvGrpSpPr>
          <p:cNvPr id="766" name="Group 765"/>
          <p:cNvGrpSpPr/>
          <p:nvPr/>
        </p:nvGrpSpPr>
        <p:grpSpPr>
          <a:xfrm>
            <a:off x="2519258" y="3809564"/>
            <a:ext cx="3223325" cy="202050"/>
            <a:chOff x="3988705" y="3853924"/>
            <a:chExt cx="3223325" cy="202050"/>
          </a:xfrm>
        </p:grpSpPr>
        <p:sp>
          <p:nvSpPr>
            <p:cNvPr id="767" name="Rectangle 766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  <a:endParaRPr lang="en-US" sz="1200" dirty="0"/>
            </a:p>
          </p:txBody>
        </p:sp>
        <p:sp>
          <p:nvSpPr>
            <p:cNvPr id="768" name="Rectangle 767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769" name="Rectangle 768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770" name="Rectangle 769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771" name="Rectangle 770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772" name="Rectangle 771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773" name="Rectangle 772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774" name="Rectangle 773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</p:grpSp>
      <p:grpSp>
        <p:nvGrpSpPr>
          <p:cNvPr id="775" name="Group 774"/>
          <p:cNvGrpSpPr/>
          <p:nvPr/>
        </p:nvGrpSpPr>
        <p:grpSpPr>
          <a:xfrm>
            <a:off x="2519258" y="4002164"/>
            <a:ext cx="3223325" cy="202050"/>
            <a:chOff x="3988705" y="3853924"/>
            <a:chExt cx="3223325" cy="202050"/>
          </a:xfrm>
        </p:grpSpPr>
        <p:sp>
          <p:nvSpPr>
            <p:cNvPr id="776" name="Rectangle 775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777" name="Rectangle 776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778" name="Rectangle 777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779" name="Rectangle 778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780" name="Rectangle 779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781" name="Rectangle 780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782" name="Rectangle 781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783" name="Rectangle 782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</p:grpSp>
      <p:grpSp>
        <p:nvGrpSpPr>
          <p:cNvPr id="784" name="Group 783"/>
          <p:cNvGrpSpPr/>
          <p:nvPr/>
        </p:nvGrpSpPr>
        <p:grpSpPr>
          <a:xfrm>
            <a:off x="2519258" y="4194764"/>
            <a:ext cx="3223325" cy="202050"/>
            <a:chOff x="3988705" y="3853924"/>
            <a:chExt cx="3223325" cy="202050"/>
          </a:xfrm>
        </p:grpSpPr>
        <p:sp>
          <p:nvSpPr>
            <p:cNvPr id="785" name="Rectangle 784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786" name="Rectangle 785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787" name="Rectangle 786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788" name="Rectangle 787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789" name="Rectangle 788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790" name="Rectangle 789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791" name="Rectangle 790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792" name="Rectangle 791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</p:grpSp>
      <p:grpSp>
        <p:nvGrpSpPr>
          <p:cNvPr id="793" name="Group 792"/>
          <p:cNvGrpSpPr/>
          <p:nvPr/>
        </p:nvGrpSpPr>
        <p:grpSpPr>
          <a:xfrm>
            <a:off x="2519258" y="4387364"/>
            <a:ext cx="3223325" cy="202050"/>
            <a:chOff x="3988705" y="3853924"/>
            <a:chExt cx="3223325" cy="202050"/>
          </a:xfrm>
        </p:grpSpPr>
        <p:sp>
          <p:nvSpPr>
            <p:cNvPr id="794" name="Rectangle 793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795" name="Rectangle 794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796" name="Rectangle 795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797" name="Rectangle 796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798" name="Rectangle 797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799" name="Rectangle 798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801" name="Rectangle 800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</p:grpSp>
      <p:grpSp>
        <p:nvGrpSpPr>
          <p:cNvPr id="802" name="Group 801"/>
          <p:cNvGrpSpPr/>
          <p:nvPr/>
        </p:nvGrpSpPr>
        <p:grpSpPr>
          <a:xfrm>
            <a:off x="2519258" y="4579964"/>
            <a:ext cx="3223325" cy="202050"/>
            <a:chOff x="3988705" y="3853924"/>
            <a:chExt cx="3223325" cy="202050"/>
          </a:xfrm>
        </p:grpSpPr>
        <p:sp>
          <p:nvSpPr>
            <p:cNvPr id="803" name="Rectangle 802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804" name="Rectangle 803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  <p:sp>
          <p:nvSpPr>
            <p:cNvPr id="805" name="Rectangle 804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806" name="Rectangle 805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807" name="Rectangle 806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808" name="Rectangle 807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809" name="Rectangle 808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810" name="Rectangle 809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</p:grpSp>
      <p:grpSp>
        <p:nvGrpSpPr>
          <p:cNvPr id="811" name="Group 810"/>
          <p:cNvGrpSpPr/>
          <p:nvPr/>
        </p:nvGrpSpPr>
        <p:grpSpPr>
          <a:xfrm>
            <a:off x="2519258" y="4772564"/>
            <a:ext cx="3223325" cy="202050"/>
            <a:chOff x="3988705" y="3853924"/>
            <a:chExt cx="3223325" cy="202050"/>
          </a:xfrm>
        </p:grpSpPr>
        <p:sp>
          <p:nvSpPr>
            <p:cNvPr id="812" name="Rectangle 811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813" name="Rectangle 812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814" name="Rectangle 813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815" name="Rectangle 814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816" name="Rectangle 815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817" name="Rectangle 816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818" name="Rectangle 817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819" name="Rectangle 818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</p:grpSp>
      <p:grpSp>
        <p:nvGrpSpPr>
          <p:cNvPr id="820" name="Group 819"/>
          <p:cNvGrpSpPr/>
          <p:nvPr/>
        </p:nvGrpSpPr>
        <p:grpSpPr>
          <a:xfrm>
            <a:off x="2519258" y="4965164"/>
            <a:ext cx="3223325" cy="202050"/>
            <a:chOff x="3988705" y="3853924"/>
            <a:chExt cx="3223325" cy="202050"/>
          </a:xfrm>
          <a:noFill/>
        </p:grpSpPr>
        <p:sp>
          <p:nvSpPr>
            <p:cNvPr id="821" name="Rectangle 820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22" name="Rectangle 821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23" name="Rectangle 822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24" name="Rectangle 823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25" name="Rectangle 824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26" name="Rectangle 825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27" name="Rectangle 826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28" name="Rectangle 827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29" name="Group 828"/>
          <p:cNvGrpSpPr/>
          <p:nvPr/>
        </p:nvGrpSpPr>
        <p:grpSpPr>
          <a:xfrm>
            <a:off x="2519258" y="5157764"/>
            <a:ext cx="3223325" cy="202050"/>
            <a:chOff x="3988705" y="3853924"/>
            <a:chExt cx="3223325" cy="202050"/>
          </a:xfrm>
          <a:noFill/>
        </p:grpSpPr>
        <p:sp>
          <p:nvSpPr>
            <p:cNvPr id="830" name="Rectangle 829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31" name="Rectangle 830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32" name="Rectangle 831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33" name="Rectangle 832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34" name="Rectangle 833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35" name="Rectangle 834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36" name="Rectangle 835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37" name="Rectangle 836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38" name="Group 837"/>
          <p:cNvGrpSpPr/>
          <p:nvPr/>
        </p:nvGrpSpPr>
        <p:grpSpPr>
          <a:xfrm>
            <a:off x="2519258" y="5350364"/>
            <a:ext cx="3223325" cy="202050"/>
            <a:chOff x="3988705" y="3853924"/>
            <a:chExt cx="3223325" cy="202050"/>
          </a:xfrm>
          <a:noFill/>
        </p:grpSpPr>
        <p:sp>
          <p:nvSpPr>
            <p:cNvPr id="839" name="Rectangle 838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40" name="Rectangle 839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41" name="Rectangle 840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42" name="Rectangle 841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43" name="Rectangle 842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44" name="Rectangle 843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45" name="Rectangle 844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46" name="Rectangle 845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47" name="Group 846"/>
          <p:cNvGrpSpPr/>
          <p:nvPr/>
        </p:nvGrpSpPr>
        <p:grpSpPr>
          <a:xfrm>
            <a:off x="2519258" y="5542964"/>
            <a:ext cx="3223325" cy="202050"/>
            <a:chOff x="3988705" y="3853924"/>
            <a:chExt cx="3223325" cy="202050"/>
          </a:xfrm>
          <a:noFill/>
        </p:grpSpPr>
        <p:sp>
          <p:nvSpPr>
            <p:cNvPr id="848" name="Rectangle 847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49" name="Rectangle 848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50" name="Rectangle 849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51" name="Rectangle 850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52" name="Rectangle 851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53" name="Rectangle 852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54" name="Rectangle 853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55" name="Rectangle 854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56" name="Group 855"/>
          <p:cNvGrpSpPr/>
          <p:nvPr/>
        </p:nvGrpSpPr>
        <p:grpSpPr>
          <a:xfrm>
            <a:off x="2519258" y="5735564"/>
            <a:ext cx="3223325" cy="202050"/>
            <a:chOff x="3988705" y="3853924"/>
            <a:chExt cx="3223325" cy="202050"/>
          </a:xfrm>
          <a:noFill/>
        </p:grpSpPr>
        <p:sp>
          <p:nvSpPr>
            <p:cNvPr id="857" name="Rectangle 856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58" name="Rectangle 857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59" name="Rectangle 858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60" name="Rectangle 859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61" name="Rectangle 860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62" name="Rectangle 861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63" name="Rectangle 862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64" name="Rectangle 863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65" name="Group 864"/>
          <p:cNvGrpSpPr/>
          <p:nvPr/>
        </p:nvGrpSpPr>
        <p:grpSpPr>
          <a:xfrm>
            <a:off x="2519258" y="5928164"/>
            <a:ext cx="3223325" cy="202050"/>
            <a:chOff x="3988705" y="3853924"/>
            <a:chExt cx="3223325" cy="202050"/>
          </a:xfrm>
        </p:grpSpPr>
        <p:sp>
          <p:nvSpPr>
            <p:cNvPr id="866" name="Rectangle 865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867" name="Rectangle 866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868" name="Rectangle 867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869" name="Rectangle 868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871" name="Rectangle 870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872" name="Rectangle 871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873" name="Rectangle 872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</p:grpSp>
      <p:grpSp>
        <p:nvGrpSpPr>
          <p:cNvPr id="874" name="Group 873"/>
          <p:cNvGrpSpPr/>
          <p:nvPr/>
        </p:nvGrpSpPr>
        <p:grpSpPr>
          <a:xfrm>
            <a:off x="2519258" y="6120764"/>
            <a:ext cx="3223325" cy="202050"/>
            <a:chOff x="3988705" y="3853924"/>
            <a:chExt cx="3223325" cy="202050"/>
          </a:xfrm>
          <a:noFill/>
        </p:grpSpPr>
        <p:sp>
          <p:nvSpPr>
            <p:cNvPr id="875" name="Rectangle 874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76" name="Rectangle 875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77" name="Rectangle 876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78" name="Rectangle 877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79" name="Rectangle 878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80" name="Rectangle 879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81" name="Rectangle 880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83" name="Group 882"/>
          <p:cNvGrpSpPr/>
          <p:nvPr/>
        </p:nvGrpSpPr>
        <p:grpSpPr>
          <a:xfrm>
            <a:off x="2519258" y="6313364"/>
            <a:ext cx="3223325" cy="202050"/>
            <a:chOff x="3988705" y="3853924"/>
            <a:chExt cx="3223325" cy="202050"/>
          </a:xfrm>
          <a:noFill/>
        </p:grpSpPr>
        <p:sp>
          <p:nvSpPr>
            <p:cNvPr id="884" name="Rectangle 883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85" name="Rectangle 884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86" name="Rectangle 885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87" name="Rectangle 886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88" name="Rectangle 887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89" name="Rectangle 888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90" name="Rectangle 889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91" name="Rectangle 890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92" name="Group 891"/>
          <p:cNvGrpSpPr/>
          <p:nvPr/>
        </p:nvGrpSpPr>
        <p:grpSpPr>
          <a:xfrm>
            <a:off x="2519258" y="6505962"/>
            <a:ext cx="3223325" cy="202050"/>
            <a:chOff x="3988705" y="3853924"/>
            <a:chExt cx="3223325" cy="202050"/>
          </a:xfrm>
        </p:grpSpPr>
        <p:sp>
          <p:nvSpPr>
            <p:cNvPr id="893" name="Rectangle 892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94" name="Rectangle 893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95" name="Rectangle 894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96" name="Rectangle 895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97" name="Rectangle 896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99" name="Rectangle 898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00" name="Rectangle 899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01" name="Group 900"/>
          <p:cNvGrpSpPr/>
          <p:nvPr/>
        </p:nvGrpSpPr>
        <p:grpSpPr>
          <a:xfrm>
            <a:off x="6525292" y="3607393"/>
            <a:ext cx="3223325" cy="202050"/>
            <a:chOff x="3988705" y="3853924"/>
            <a:chExt cx="3223325" cy="202050"/>
          </a:xfrm>
        </p:grpSpPr>
        <p:sp>
          <p:nvSpPr>
            <p:cNvPr id="902" name="Rectangle 901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903" name="Rectangle 902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905" name="Rectangle 904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906" name="Rectangle 905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907" name="Rectangle 906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908" name="Rectangle 907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909" name="Rectangle 908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910" name="Group 909"/>
          <p:cNvGrpSpPr/>
          <p:nvPr/>
        </p:nvGrpSpPr>
        <p:grpSpPr>
          <a:xfrm>
            <a:off x="6526986" y="3799993"/>
            <a:ext cx="3223325" cy="202050"/>
            <a:chOff x="3988705" y="3853924"/>
            <a:chExt cx="3223325" cy="202050"/>
          </a:xfrm>
        </p:grpSpPr>
        <p:sp>
          <p:nvSpPr>
            <p:cNvPr id="911" name="Rectangle 910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  <a:endParaRPr lang="en-US" sz="1200" dirty="0"/>
            </a:p>
          </p:txBody>
        </p:sp>
        <p:sp>
          <p:nvSpPr>
            <p:cNvPr id="912" name="Rectangle 911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913" name="Rectangle 912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914" name="Rectangle 913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915" name="Rectangle 914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916" name="Rectangle 915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917" name="Rectangle 916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918" name="Rectangle 917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919" name="Group 918"/>
          <p:cNvGrpSpPr/>
          <p:nvPr/>
        </p:nvGrpSpPr>
        <p:grpSpPr>
          <a:xfrm>
            <a:off x="6526986" y="3992593"/>
            <a:ext cx="3223325" cy="202050"/>
            <a:chOff x="3988705" y="3853924"/>
            <a:chExt cx="3223325" cy="202050"/>
          </a:xfrm>
        </p:grpSpPr>
        <p:sp>
          <p:nvSpPr>
            <p:cNvPr id="920" name="Rectangle 919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921" name="Rectangle 920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922" name="Rectangle 921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923" name="Rectangle 922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926" name="Rectangle 925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927" name="Rectangle 926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928" name="Group 927"/>
          <p:cNvGrpSpPr/>
          <p:nvPr/>
        </p:nvGrpSpPr>
        <p:grpSpPr>
          <a:xfrm>
            <a:off x="6526986" y="4185193"/>
            <a:ext cx="3223325" cy="202050"/>
            <a:chOff x="3988705" y="3853924"/>
            <a:chExt cx="3223325" cy="202050"/>
          </a:xfrm>
        </p:grpSpPr>
        <p:sp>
          <p:nvSpPr>
            <p:cNvPr id="929" name="Rectangle 928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930" name="Rectangle 929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931" name="Rectangle 930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932" name="Rectangle 931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933" name="Rectangle 932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934" name="Rectangle 933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935" name="Rectangle 934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936" name="Rectangle 935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937" name="Group 936"/>
          <p:cNvGrpSpPr/>
          <p:nvPr/>
        </p:nvGrpSpPr>
        <p:grpSpPr>
          <a:xfrm>
            <a:off x="6526986" y="4377793"/>
            <a:ext cx="3223325" cy="202050"/>
            <a:chOff x="3988705" y="3853924"/>
            <a:chExt cx="3223325" cy="202050"/>
          </a:xfrm>
        </p:grpSpPr>
        <p:sp>
          <p:nvSpPr>
            <p:cNvPr id="938" name="Rectangle 937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939" name="Rectangle 938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940" name="Rectangle 939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941" name="Rectangle 940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942" name="Rectangle 941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943" name="Rectangle 942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944" name="Rectangle 943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945" name="Rectangle 944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</p:grpSp>
      <p:grpSp>
        <p:nvGrpSpPr>
          <p:cNvPr id="946" name="Group 945"/>
          <p:cNvGrpSpPr/>
          <p:nvPr/>
        </p:nvGrpSpPr>
        <p:grpSpPr>
          <a:xfrm>
            <a:off x="6526986" y="4570393"/>
            <a:ext cx="3223325" cy="202050"/>
            <a:chOff x="3988705" y="3853924"/>
            <a:chExt cx="3223325" cy="202050"/>
          </a:xfrm>
        </p:grpSpPr>
        <p:sp>
          <p:nvSpPr>
            <p:cNvPr id="947" name="Rectangle 946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948" name="Rectangle 947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949" name="Rectangle 948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950" name="Rectangle 949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951" name="Rectangle 950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952" name="Rectangle 951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953" name="Rectangle 952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954" name="Rectangle 953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955" name="Group 954"/>
          <p:cNvGrpSpPr/>
          <p:nvPr/>
        </p:nvGrpSpPr>
        <p:grpSpPr>
          <a:xfrm>
            <a:off x="6526986" y="4762993"/>
            <a:ext cx="3223325" cy="202050"/>
            <a:chOff x="3988705" y="3853924"/>
            <a:chExt cx="3223325" cy="202050"/>
          </a:xfrm>
        </p:grpSpPr>
        <p:sp>
          <p:nvSpPr>
            <p:cNvPr id="956" name="Rectangle 955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957" name="Rectangle 956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958" name="Rectangle 957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959" name="Rectangle 958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960" name="Rectangle 959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961" name="Rectangle 960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962" name="Rectangle 961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963" name="Rectangle 962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964" name="Group 963"/>
          <p:cNvGrpSpPr/>
          <p:nvPr/>
        </p:nvGrpSpPr>
        <p:grpSpPr>
          <a:xfrm>
            <a:off x="6526986" y="4955593"/>
            <a:ext cx="3223325" cy="202050"/>
            <a:chOff x="3988705" y="3853924"/>
            <a:chExt cx="3223325" cy="202050"/>
          </a:xfrm>
          <a:noFill/>
        </p:grpSpPr>
        <p:sp>
          <p:nvSpPr>
            <p:cNvPr id="965" name="Rectangle 964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66" name="Rectangle 965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67" name="Rectangle 966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68" name="Rectangle 967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69" name="Rectangle 968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70" name="Rectangle 969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71" name="Rectangle 970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72" name="Rectangle 971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73" name="Group 972"/>
          <p:cNvGrpSpPr/>
          <p:nvPr/>
        </p:nvGrpSpPr>
        <p:grpSpPr>
          <a:xfrm>
            <a:off x="6526986" y="5148193"/>
            <a:ext cx="3223325" cy="202050"/>
            <a:chOff x="3988705" y="3853924"/>
            <a:chExt cx="3223325" cy="202050"/>
          </a:xfrm>
          <a:noFill/>
        </p:grpSpPr>
        <p:sp>
          <p:nvSpPr>
            <p:cNvPr id="974" name="Rectangle 973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75" name="Rectangle 974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76" name="Rectangle 975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77" name="Rectangle 976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78" name="Rectangle 977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79" name="Rectangle 978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80" name="Rectangle 979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81" name="Rectangle 980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2" name="Group 981"/>
          <p:cNvGrpSpPr/>
          <p:nvPr/>
        </p:nvGrpSpPr>
        <p:grpSpPr>
          <a:xfrm>
            <a:off x="6526986" y="5340793"/>
            <a:ext cx="3223325" cy="202050"/>
            <a:chOff x="3988705" y="3853924"/>
            <a:chExt cx="3223325" cy="202050"/>
          </a:xfrm>
          <a:noFill/>
        </p:grpSpPr>
        <p:sp>
          <p:nvSpPr>
            <p:cNvPr id="983" name="Rectangle 982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84" name="Rectangle 983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85" name="Rectangle 984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86" name="Rectangle 985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87" name="Rectangle 986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88" name="Rectangle 987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89" name="Rectangle 988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0" name="Rectangle 989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91" name="Group 990"/>
          <p:cNvGrpSpPr/>
          <p:nvPr/>
        </p:nvGrpSpPr>
        <p:grpSpPr>
          <a:xfrm>
            <a:off x="6526986" y="5533393"/>
            <a:ext cx="3223325" cy="202050"/>
            <a:chOff x="3988705" y="3853924"/>
            <a:chExt cx="3223325" cy="202050"/>
          </a:xfrm>
          <a:noFill/>
        </p:grpSpPr>
        <p:sp>
          <p:nvSpPr>
            <p:cNvPr id="992" name="Rectangle 991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3" name="Rectangle 992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4" name="Rectangle 993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5" name="Rectangle 994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6" name="Rectangle 995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7" name="Rectangle 996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8" name="Rectangle 997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9" name="Rectangle 998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00" name="Group 999"/>
          <p:cNvGrpSpPr/>
          <p:nvPr/>
        </p:nvGrpSpPr>
        <p:grpSpPr>
          <a:xfrm>
            <a:off x="6526986" y="5725993"/>
            <a:ext cx="3223325" cy="202050"/>
            <a:chOff x="3988705" y="3853924"/>
            <a:chExt cx="3223325" cy="202050"/>
          </a:xfrm>
          <a:noFill/>
        </p:grpSpPr>
        <p:sp>
          <p:nvSpPr>
            <p:cNvPr id="1001" name="Rectangle 1000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2" name="Rectangle 1001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3" name="Rectangle 1002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4" name="Rectangle 1003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5" name="Rectangle 1004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6" name="Rectangle 1005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7" name="Rectangle 1006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8" name="Rectangle 1007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09" name="Group 1008"/>
          <p:cNvGrpSpPr/>
          <p:nvPr/>
        </p:nvGrpSpPr>
        <p:grpSpPr>
          <a:xfrm>
            <a:off x="6526986" y="5918593"/>
            <a:ext cx="3223325" cy="202050"/>
            <a:chOff x="3988705" y="3853924"/>
            <a:chExt cx="3223325" cy="202050"/>
          </a:xfrm>
        </p:grpSpPr>
        <p:sp>
          <p:nvSpPr>
            <p:cNvPr id="1010" name="Rectangle 1009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011" name="Rectangle 1010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012" name="Rectangle 1011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013" name="Rectangle 1012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014" name="Rectangle 1013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015" name="Rectangle 1014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016" name="Rectangle 1015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  <p:sp>
          <p:nvSpPr>
            <p:cNvPr id="1017" name="Rectangle 1016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018" name="Group 1017"/>
          <p:cNvGrpSpPr/>
          <p:nvPr/>
        </p:nvGrpSpPr>
        <p:grpSpPr>
          <a:xfrm>
            <a:off x="6526986" y="6111193"/>
            <a:ext cx="3223325" cy="202050"/>
            <a:chOff x="3988705" y="3853924"/>
            <a:chExt cx="3223325" cy="202050"/>
          </a:xfrm>
          <a:noFill/>
        </p:grpSpPr>
        <p:sp>
          <p:nvSpPr>
            <p:cNvPr id="1019" name="Rectangle 1018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0" name="Rectangle 1019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1" name="Rectangle 1020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2" name="Rectangle 1021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3" name="Rectangle 1022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4" name="Rectangle 1023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5" name="Rectangle 1024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6" name="Rectangle 1025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7" name="Group 1026"/>
          <p:cNvGrpSpPr/>
          <p:nvPr/>
        </p:nvGrpSpPr>
        <p:grpSpPr>
          <a:xfrm>
            <a:off x="6526986" y="6303793"/>
            <a:ext cx="3223325" cy="202050"/>
            <a:chOff x="3988705" y="3853924"/>
            <a:chExt cx="3223325" cy="202050"/>
          </a:xfrm>
          <a:noFill/>
        </p:grpSpPr>
        <p:sp>
          <p:nvSpPr>
            <p:cNvPr id="1028" name="Rectangle 1027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9" name="Rectangle 1028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0" name="Rectangle 1029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1" name="Rectangle 1030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2" name="Rectangle 1031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3" name="Rectangle 1032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4" name="Rectangle 1033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5" name="Rectangle 1034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36" name="Group 1035"/>
          <p:cNvGrpSpPr/>
          <p:nvPr/>
        </p:nvGrpSpPr>
        <p:grpSpPr>
          <a:xfrm>
            <a:off x="6526986" y="6496391"/>
            <a:ext cx="3223325" cy="202050"/>
            <a:chOff x="3988705" y="3853924"/>
            <a:chExt cx="3223325" cy="202050"/>
          </a:xfrm>
        </p:grpSpPr>
        <p:sp>
          <p:nvSpPr>
            <p:cNvPr id="1037" name="Rectangle 1036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8" name="Rectangle 1037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9" name="Rectangle 1038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0" name="Rectangle 1039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1" name="Rectangle 1040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2" name="Rectangle 1041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3" name="Rectangle 1042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4" name="Rectangle 1043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45" name="Diamond 1044"/>
          <p:cNvSpPr/>
          <p:nvPr/>
        </p:nvSpPr>
        <p:spPr>
          <a:xfrm>
            <a:off x="1659261" y="3616952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1046" name="Diamond 1045"/>
          <p:cNvSpPr/>
          <p:nvPr/>
        </p:nvSpPr>
        <p:spPr>
          <a:xfrm>
            <a:off x="1659261" y="3810183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1047" name="Diamond 1046"/>
          <p:cNvSpPr/>
          <p:nvPr/>
        </p:nvSpPr>
        <p:spPr>
          <a:xfrm>
            <a:off x="1659261" y="4003414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048" name="Diamond 1047"/>
          <p:cNvSpPr/>
          <p:nvPr/>
        </p:nvSpPr>
        <p:spPr>
          <a:xfrm>
            <a:off x="1659261" y="4196645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1049" name="Diamond 1048"/>
          <p:cNvSpPr/>
          <p:nvPr/>
        </p:nvSpPr>
        <p:spPr>
          <a:xfrm>
            <a:off x="1659261" y="4389876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</a:t>
            </a:r>
            <a:endParaRPr lang="en-US" sz="1200" dirty="0"/>
          </a:p>
        </p:txBody>
      </p:sp>
      <p:sp>
        <p:nvSpPr>
          <p:cNvPr id="1050" name="Diamond 1049"/>
          <p:cNvSpPr/>
          <p:nvPr/>
        </p:nvSpPr>
        <p:spPr>
          <a:xfrm>
            <a:off x="1659261" y="4583107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1051" name="Diamond 1050"/>
          <p:cNvSpPr/>
          <p:nvPr/>
        </p:nvSpPr>
        <p:spPr>
          <a:xfrm>
            <a:off x="1659261" y="4776338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</a:t>
            </a:r>
            <a:endParaRPr lang="en-US" sz="1200" dirty="0"/>
          </a:p>
        </p:txBody>
      </p:sp>
      <p:sp>
        <p:nvSpPr>
          <p:cNvPr id="1052" name="Diamond 1051"/>
          <p:cNvSpPr/>
          <p:nvPr/>
        </p:nvSpPr>
        <p:spPr>
          <a:xfrm>
            <a:off x="1659261" y="4969569"/>
            <a:ext cx="185423" cy="188895"/>
          </a:xfrm>
          <a:prstGeom prst="diamond">
            <a:avLst/>
          </a:prstGeom>
          <a:noFill/>
          <a:ln w="190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h</a:t>
            </a:r>
            <a:endParaRPr lang="en-US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3" name="Diamond 1052"/>
          <p:cNvSpPr/>
          <p:nvPr/>
        </p:nvSpPr>
        <p:spPr>
          <a:xfrm>
            <a:off x="1659261" y="5162800"/>
            <a:ext cx="185423" cy="188895"/>
          </a:xfrm>
          <a:prstGeom prst="diamond">
            <a:avLst/>
          </a:prstGeom>
          <a:noFill/>
          <a:ln w="190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i</a:t>
            </a:r>
            <a:endParaRPr lang="en-US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4" name="Diamond 1053"/>
          <p:cNvSpPr/>
          <p:nvPr/>
        </p:nvSpPr>
        <p:spPr>
          <a:xfrm>
            <a:off x="1659261" y="5356031"/>
            <a:ext cx="185423" cy="188895"/>
          </a:xfrm>
          <a:prstGeom prst="diamond">
            <a:avLst/>
          </a:prstGeom>
          <a:noFill/>
          <a:ln w="190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j</a:t>
            </a:r>
            <a:endParaRPr lang="en-US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5" name="Diamond 1054"/>
          <p:cNvSpPr/>
          <p:nvPr/>
        </p:nvSpPr>
        <p:spPr>
          <a:xfrm>
            <a:off x="1659261" y="5549262"/>
            <a:ext cx="185423" cy="188895"/>
          </a:xfrm>
          <a:prstGeom prst="diamond">
            <a:avLst/>
          </a:prstGeom>
          <a:noFill/>
          <a:ln w="190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k</a:t>
            </a:r>
          </a:p>
        </p:txBody>
      </p:sp>
      <p:sp>
        <p:nvSpPr>
          <p:cNvPr id="1056" name="Diamond 1055"/>
          <p:cNvSpPr/>
          <p:nvPr/>
        </p:nvSpPr>
        <p:spPr>
          <a:xfrm>
            <a:off x="1659261" y="5742493"/>
            <a:ext cx="185423" cy="188895"/>
          </a:xfrm>
          <a:prstGeom prst="diamond">
            <a:avLst/>
          </a:prstGeom>
          <a:noFill/>
          <a:ln w="190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l</a:t>
            </a:r>
            <a:endParaRPr lang="en-US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7" name="Diamond 1056"/>
          <p:cNvSpPr/>
          <p:nvPr/>
        </p:nvSpPr>
        <p:spPr>
          <a:xfrm>
            <a:off x="1659261" y="5935724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1058" name="Diamond 1057"/>
          <p:cNvSpPr/>
          <p:nvPr/>
        </p:nvSpPr>
        <p:spPr>
          <a:xfrm>
            <a:off x="1659261" y="6128955"/>
            <a:ext cx="185423" cy="188895"/>
          </a:xfrm>
          <a:prstGeom prst="diamond">
            <a:avLst/>
          </a:prstGeom>
          <a:noFill/>
          <a:ln w="190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n</a:t>
            </a:r>
            <a:endParaRPr lang="en-US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9" name="Diamond 1058"/>
          <p:cNvSpPr/>
          <p:nvPr/>
        </p:nvSpPr>
        <p:spPr>
          <a:xfrm>
            <a:off x="1659261" y="6322186"/>
            <a:ext cx="185423" cy="188895"/>
          </a:xfrm>
          <a:prstGeom prst="diamond">
            <a:avLst/>
          </a:prstGeom>
          <a:noFill/>
          <a:ln w="190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o</a:t>
            </a:r>
            <a:endParaRPr lang="en-US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60" name="Diamond 1059"/>
          <p:cNvSpPr/>
          <p:nvPr/>
        </p:nvSpPr>
        <p:spPr>
          <a:xfrm>
            <a:off x="1659261" y="6515414"/>
            <a:ext cx="185423" cy="188895"/>
          </a:xfrm>
          <a:prstGeom prst="diamond">
            <a:avLst/>
          </a:prstGeom>
          <a:noFill/>
          <a:ln w="190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</a:t>
            </a:r>
            <a:endParaRPr lang="en-US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61" name="Group 1060"/>
          <p:cNvGrpSpPr/>
          <p:nvPr/>
        </p:nvGrpSpPr>
        <p:grpSpPr>
          <a:xfrm>
            <a:off x="2013981" y="3679879"/>
            <a:ext cx="258068" cy="3084601"/>
            <a:chOff x="1088802" y="3523326"/>
            <a:chExt cx="258068" cy="3084601"/>
          </a:xfrm>
        </p:grpSpPr>
        <p:sp>
          <p:nvSpPr>
            <p:cNvPr id="1062" name="Right Triangle 1061"/>
            <p:cNvSpPr/>
            <p:nvPr/>
          </p:nvSpPr>
          <p:spPr>
            <a:xfrm rot="7147843">
              <a:off x="1157344" y="3477021"/>
              <a:ext cx="120985" cy="213595"/>
            </a:xfrm>
            <a:prstGeom prst="rtTriangl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ight Triangle 1062"/>
            <p:cNvSpPr/>
            <p:nvPr/>
          </p:nvSpPr>
          <p:spPr>
            <a:xfrm>
              <a:off x="1126785" y="3599281"/>
              <a:ext cx="182102" cy="209327"/>
            </a:xfrm>
            <a:prstGeom prst="rt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Right Triangle 1063"/>
            <p:cNvSpPr/>
            <p:nvPr/>
          </p:nvSpPr>
          <p:spPr>
            <a:xfrm rot="5400000">
              <a:off x="1129324" y="4052876"/>
              <a:ext cx="177024" cy="166610"/>
            </a:xfrm>
            <a:prstGeom prst="rtTriangl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Right Triangle 1064"/>
            <p:cNvSpPr/>
            <p:nvPr/>
          </p:nvSpPr>
          <p:spPr>
            <a:xfrm rot="6269739">
              <a:off x="1103526" y="5770899"/>
              <a:ext cx="228620" cy="246617"/>
            </a:xfrm>
            <a:prstGeom prst="rt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Right Triangle 1065"/>
            <p:cNvSpPr/>
            <p:nvPr/>
          </p:nvSpPr>
          <p:spPr>
            <a:xfrm rot="7809257">
              <a:off x="1108844" y="4853215"/>
              <a:ext cx="217984" cy="164036"/>
            </a:xfrm>
            <a:prstGeom prst="rtTriangle">
              <a:avLst/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7" name="Right Triangle 1066"/>
            <p:cNvSpPr/>
            <p:nvPr/>
          </p:nvSpPr>
          <p:spPr>
            <a:xfrm rot="12916821">
              <a:off x="1171356" y="4953938"/>
              <a:ext cx="92960" cy="277453"/>
            </a:xfrm>
            <a:prstGeom prst="rtTriangle">
              <a:avLst/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8" name="Right Triangle 1067"/>
            <p:cNvSpPr/>
            <p:nvPr/>
          </p:nvSpPr>
          <p:spPr>
            <a:xfrm rot="12221200">
              <a:off x="1088802" y="5635526"/>
              <a:ext cx="258068" cy="111847"/>
            </a:xfrm>
            <a:prstGeom prst="rtTriangle">
              <a:avLst/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9" name="Right Triangle 1068"/>
            <p:cNvSpPr/>
            <p:nvPr/>
          </p:nvSpPr>
          <p:spPr>
            <a:xfrm rot="5400000">
              <a:off x="1106557" y="6026206"/>
              <a:ext cx="222559" cy="154134"/>
            </a:xfrm>
            <a:prstGeom prst="rtTriangle">
              <a:avLst/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0" name="Right Triangle 1069"/>
            <p:cNvSpPr/>
            <p:nvPr/>
          </p:nvSpPr>
          <p:spPr>
            <a:xfrm rot="7147843">
              <a:off x="1157344" y="3859328"/>
              <a:ext cx="120985" cy="213595"/>
            </a:xfrm>
            <a:prstGeom prst="rtTriangl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1" name="Right Triangle 1070"/>
            <p:cNvSpPr/>
            <p:nvPr/>
          </p:nvSpPr>
          <p:spPr>
            <a:xfrm>
              <a:off x="1126785" y="4190455"/>
              <a:ext cx="182102" cy="209327"/>
            </a:xfrm>
            <a:prstGeom prst="rt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2" name="Right Triangle 1071"/>
            <p:cNvSpPr/>
            <p:nvPr/>
          </p:nvSpPr>
          <p:spPr>
            <a:xfrm rot="5400000">
              <a:off x="1129324" y="4419047"/>
              <a:ext cx="177024" cy="166610"/>
            </a:xfrm>
            <a:prstGeom prst="rtTriangl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3" name="Right Triangle 1072"/>
            <p:cNvSpPr/>
            <p:nvPr/>
          </p:nvSpPr>
          <p:spPr>
            <a:xfrm rot="6269739">
              <a:off x="1103526" y="4597352"/>
              <a:ext cx="228620" cy="246617"/>
            </a:xfrm>
            <a:prstGeom prst="rt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4" name="Right Triangle 1073"/>
            <p:cNvSpPr/>
            <p:nvPr/>
          </p:nvSpPr>
          <p:spPr>
            <a:xfrm rot="12916821">
              <a:off x="1171356" y="5151530"/>
              <a:ext cx="92960" cy="277453"/>
            </a:xfrm>
            <a:prstGeom prst="rtTriangle">
              <a:avLst/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5" name="Right Triangle 1074"/>
            <p:cNvSpPr/>
            <p:nvPr/>
          </p:nvSpPr>
          <p:spPr>
            <a:xfrm rot="7809257">
              <a:off x="1108844" y="5438706"/>
              <a:ext cx="217984" cy="164036"/>
            </a:xfrm>
            <a:prstGeom prst="rtTriangle">
              <a:avLst/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Right Triangle 1075"/>
            <p:cNvSpPr/>
            <p:nvPr/>
          </p:nvSpPr>
          <p:spPr>
            <a:xfrm rot="12221200">
              <a:off x="1088802" y="6214371"/>
              <a:ext cx="258068" cy="111847"/>
            </a:xfrm>
            <a:prstGeom prst="rtTriangle">
              <a:avLst/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7" name="Right Triangle 1076"/>
            <p:cNvSpPr/>
            <p:nvPr/>
          </p:nvSpPr>
          <p:spPr>
            <a:xfrm rot="5400000">
              <a:off x="1106557" y="6419581"/>
              <a:ext cx="222559" cy="154134"/>
            </a:xfrm>
            <a:prstGeom prst="rtTriangle">
              <a:avLst/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8" name="TextBox 1077"/>
          <p:cNvSpPr txBox="1"/>
          <p:nvPr/>
        </p:nvSpPr>
        <p:spPr>
          <a:xfrm rot="16200000">
            <a:off x="1832005" y="3143044"/>
            <a:ext cx="5613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/>
              <a:t>Owner</a:t>
            </a:r>
            <a:endParaRPr lang="en-US" dirty="0" smtClean="0"/>
          </a:p>
        </p:txBody>
      </p:sp>
      <p:sp>
        <p:nvSpPr>
          <p:cNvPr id="1079" name="TextBox 1078"/>
          <p:cNvSpPr txBox="1"/>
          <p:nvPr/>
        </p:nvSpPr>
        <p:spPr>
          <a:xfrm>
            <a:off x="10084810" y="5865122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Then estimate SAH costs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750150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834353" y="3766946"/>
            <a:ext cx="4860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Right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5785" y="499073"/>
            <a:ext cx="290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Calculate SAH0 </a:t>
            </a:r>
            <a:r>
              <a:rPr lang="en-US" dirty="0" smtClean="0"/>
              <a:t>for </a:t>
            </a:r>
            <a:r>
              <a:rPr lang="en-US" smtClean="0"/>
              <a:t>this node</a:t>
            </a:r>
            <a:endParaRPr lang="en-US" dirty="0" smtClean="0"/>
          </a:p>
        </p:txBody>
      </p:sp>
      <p:grpSp>
        <p:nvGrpSpPr>
          <p:cNvPr id="42" name="Group 41"/>
          <p:cNvGrpSpPr/>
          <p:nvPr/>
        </p:nvGrpSpPr>
        <p:grpSpPr>
          <a:xfrm>
            <a:off x="2947365" y="4280512"/>
            <a:ext cx="3228582" cy="303664"/>
            <a:chOff x="2730673" y="3756732"/>
            <a:chExt cx="3228582" cy="303664"/>
          </a:xfrm>
        </p:grpSpPr>
        <p:sp>
          <p:nvSpPr>
            <p:cNvPr id="43" name="Right Triangle 42"/>
            <p:cNvSpPr/>
            <p:nvPr/>
          </p:nvSpPr>
          <p:spPr>
            <a:xfrm rot="7147843">
              <a:off x="2776978" y="3830656"/>
              <a:ext cx="120985" cy="213595"/>
            </a:xfrm>
            <a:prstGeom prst="rtTriangl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ight Triangle 43"/>
            <p:cNvSpPr/>
            <p:nvPr/>
          </p:nvSpPr>
          <p:spPr>
            <a:xfrm>
              <a:off x="3149024" y="3756732"/>
              <a:ext cx="243896" cy="235504"/>
            </a:xfrm>
            <a:prstGeom prst="rt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ight Triangle 44"/>
            <p:cNvSpPr/>
            <p:nvPr/>
          </p:nvSpPr>
          <p:spPr>
            <a:xfrm rot="5400000">
              <a:off x="3628471" y="3820419"/>
              <a:ext cx="177024" cy="166610"/>
            </a:xfrm>
            <a:prstGeom prst="rtTriangl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ight Triangle 45"/>
            <p:cNvSpPr/>
            <p:nvPr/>
          </p:nvSpPr>
          <p:spPr>
            <a:xfrm rot="6269739">
              <a:off x="4035785" y="3798122"/>
              <a:ext cx="228620" cy="246617"/>
            </a:xfrm>
            <a:prstGeom prst="rt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ight Triangle 46"/>
            <p:cNvSpPr/>
            <p:nvPr/>
          </p:nvSpPr>
          <p:spPr>
            <a:xfrm rot="7809257">
              <a:off x="4458790" y="3869386"/>
              <a:ext cx="217984" cy="164036"/>
            </a:xfrm>
            <a:prstGeom prst="rtTriangle">
              <a:avLst/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ight Triangle 47"/>
            <p:cNvSpPr/>
            <p:nvPr/>
          </p:nvSpPr>
          <p:spPr>
            <a:xfrm rot="12916821">
              <a:off x="4892933" y="3772308"/>
              <a:ext cx="92960" cy="277453"/>
            </a:xfrm>
            <a:prstGeom prst="rtTriangle">
              <a:avLst/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ight Triangle 48"/>
            <p:cNvSpPr/>
            <p:nvPr/>
          </p:nvSpPr>
          <p:spPr>
            <a:xfrm rot="12221200">
              <a:off x="5266600" y="3847798"/>
              <a:ext cx="258068" cy="111847"/>
            </a:xfrm>
            <a:prstGeom prst="rtTriangle">
              <a:avLst/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ight Triangle 49"/>
            <p:cNvSpPr/>
            <p:nvPr/>
          </p:nvSpPr>
          <p:spPr>
            <a:xfrm rot="5400000">
              <a:off x="5770908" y="3857035"/>
              <a:ext cx="222559" cy="154134"/>
            </a:xfrm>
            <a:prstGeom prst="rtTriangle">
              <a:avLst/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834353" y="3505336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Left</a:t>
            </a:r>
            <a:endParaRPr lang="en-US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1474442" y="3478127"/>
            <a:ext cx="1214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Split Candidates</a:t>
            </a:r>
          </a:p>
        </p:txBody>
      </p:sp>
      <p:sp>
        <p:nvSpPr>
          <p:cNvPr id="444" name="Diamond 443"/>
          <p:cNvSpPr/>
          <p:nvPr/>
        </p:nvSpPr>
        <p:spPr>
          <a:xfrm>
            <a:off x="3403599" y="3541694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445" name="Diamond 444"/>
          <p:cNvSpPr/>
          <p:nvPr/>
        </p:nvSpPr>
        <p:spPr>
          <a:xfrm>
            <a:off x="3635055" y="3541694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446" name="Diamond 445"/>
          <p:cNvSpPr/>
          <p:nvPr/>
        </p:nvSpPr>
        <p:spPr>
          <a:xfrm>
            <a:off x="3866511" y="3541694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447" name="Diamond 446"/>
          <p:cNvSpPr/>
          <p:nvPr/>
        </p:nvSpPr>
        <p:spPr>
          <a:xfrm>
            <a:off x="4097967" y="3541694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448" name="Diamond 447"/>
          <p:cNvSpPr/>
          <p:nvPr/>
        </p:nvSpPr>
        <p:spPr>
          <a:xfrm>
            <a:off x="4329423" y="3541694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</a:t>
            </a:r>
            <a:endParaRPr lang="en-US" sz="1200" dirty="0"/>
          </a:p>
        </p:txBody>
      </p:sp>
      <p:sp>
        <p:nvSpPr>
          <p:cNvPr id="449" name="Diamond 448"/>
          <p:cNvSpPr/>
          <p:nvPr/>
        </p:nvSpPr>
        <p:spPr>
          <a:xfrm>
            <a:off x="4560879" y="3541694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450" name="Diamond 449"/>
          <p:cNvSpPr/>
          <p:nvPr/>
        </p:nvSpPr>
        <p:spPr>
          <a:xfrm>
            <a:off x="4792335" y="3541694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</a:t>
            </a:r>
            <a:endParaRPr lang="en-US" sz="1200" dirty="0"/>
          </a:p>
        </p:txBody>
      </p:sp>
      <p:sp>
        <p:nvSpPr>
          <p:cNvPr id="451" name="Diamond 450"/>
          <p:cNvSpPr/>
          <p:nvPr/>
        </p:nvSpPr>
        <p:spPr>
          <a:xfrm>
            <a:off x="5023791" y="3541694"/>
            <a:ext cx="185423" cy="188895"/>
          </a:xfrm>
          <a:prstGeom prst="diamond">
            <a:avLst/>
          </a:prstGeom>
          <a:noFill/>
          <a:ln w="190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h</a:t>
            </a:r>
            <a:endParaRPr lang="en-US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2" name="Diamond 451"/>
          <p:cNvSpPr/>
          <p:nvPr/>
        </p:nvSpPr>
        <p:spPr>
          <a:xfrm>
            <a:off x="5255247" y="3541694"/>
            <a:ext cx="185423" cy="188895"/>
          </a:xfrm>
          <a:prstGeom prst="diamond">
            <a:avLst/>
          </a:prstGeom>
          <a:noFill/>
          <a:ln w="190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i</a:t>
            </a:r>
            <a:endParaRPr lang="en-US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3" name="Diamond 452"/>
          <p:cNvSpPr/>
          <p:nvPr/>
        </p:nvSpPr>
        <p:spPr>
          <a:xfrm>
            <a:off x="5486703" y="3541694"/>
            <a:ext cx="185423" cy="188895"/>
          </a:xfrm>
          <a:prstGeom prst="diamond">
            <a:avLst/>
          </a:prstGeom>
          <a:noFill/>
          <a:ln w="190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j</a:t>
            </a:r>
            <a:endParaRPr lang="en-US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4" name="Diamond 453"/>
          <p:cNvSpPr/>
          <p:nvPr/>
        </p:nvSpPr>
        <p:spPr>
          <a:xfrm>
            <a:off x="5718159" y="3541694"/>
            <a:ext cx="185423" cy="188895"/>
          </a:xfrm>
          <a:prstGeom prst="diamond">
            <a:avLst/>
          </a:prstGeom>
          <a:noFill/>
          <a:ln w="190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k</a:t>
            </a:r>
          </a:p>
        </p:txBody>
      </p:sp>
      <p:sp>
        <p:nvSpPr>
          <p:cNvPr id="455" name="Diamond 454"/>
          <p:cNvSpPr/>
          <p:nvPr/>
        </p:nvSpPr>
        <p:spPr>
          <a:xfrm>
            <a:off x="5949615" y="3541694"/>
            <a:ext cx="185423" cy="188895"/>
          </a:xfrm>
          <a:prstGeom prst="diamond">
            <a:avLst/>
          </a:prstGeom>
          <a:noFill/>
          <a:ln w="190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l</a:t>
            </a:r>
            <a:endParaRPr lang="en-US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6" name="Diamond 455"/>
          <p:cNvSpPr/>
          <p:nvPr/>
        </p:nvSpPr>
        <p:spPr>
          <a:xfrm>
            <a:off x="6181071" y="3541694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457" name="Diamond 456"/>
          <p:cNvSpPr/>
          <p:nvPr/>
        </p:nvSpPr>
        <p:spPr>
          <a:xfrm>
            <a:off x="6412527" y="3541694"/>
            <a:ext cx="185423" cy="188895"/>
          </a:xfrm>
          <a:prstGeom prst="diamond">
            <a:avLst/>
          </a:prstGeom>
          <a:noFill/>
          <a:ln w="190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n</a:t>
            </a:r>
            <a:endParaRPr lang="en-US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8" name="Diamond 457"/>
          <p:cNvSpPr/>
          <p:nvPr/>
        </p:nvSpPr>
        <p:spPr>
          <a:xfrm>
            <a:off x="6643983" y="3541694"/>
            <a:ext cx="185423" cy="188895"/>
          </a:xfrm>
          <a:prstGeom prst="diamond">
            <a:avLst/>
          </a:prstGeom>
          <a:noFill/>
          <a:ln w="190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o</a:t>
            </a:r>
            <a:endParaRPr lang="en-US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9" name="Diamond 458"/>
          <p:cNvSpPr/>
          <p:nvPr/>
        </p:nvSpPr>
        <p:spPr>
          <a:xfrm>
            <a:off x="6875433" y="3541694"/>
            <a:ext cx="185423" cy="188895"/>
          </a:xfrm>
          <a:prstGeom prst="diamond">
            <a:avLst/>
          </a:prstGeom>
          <a:noFill/>
          <a:ln w="190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</a:t>
            </a:r>
            <a:endParaRPr lang="en-US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4" name="Diamond 363"/>
          <p:cNvSpPr/>
          <p:nvPr/>
        </p:nvSpPr>
        <p:spPr>
          <a:xfrm>
            <a:off x="3385783" y="3799456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365" name="Diamond 364"/>
          <p:cNvSpPr/>
          <p:nvPr/>
        </p:nvSpPr>
        <p:spPr>
          <a:xfrm>
            <a:off x="3617239" y="3799456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375" name="Diamond 374"/>
          <p:cNvSpPr/>
          <p:nvPr/>
        </p:nvSpPr>
        <p:spPr>
          <a:xfrm>
            <a:off x="3848695" y="3799456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376" name="Diamond 375"/>
          <p:cNvSpPr/>
          <p:nvPr/>
        </p:nvSpPr>
        <p:spPr>
          <a:xfrm>
            <a:off x="4080151" y="3799456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386" name="Diamond 385"/>
          <p:cNvSpPr/>
          <p:nvPr/>
        </p:nvSpPr>
        <p:spPr>
          <a:xfrm>
            <a:off x="4311607" y="3799456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</a:t>
            </a:r>
            <a:endParaRPr lang="en-US" sz="1200" dirty="0"/>
          </a:p>
        </p:txBody>
      </p:sp>
      <p:sp>
        <p:nvSpPr>
          <p:cNvPr id="387" name="Diamond 386"/>
          <p:cNvSpPr/>
          <p:nvPr/>
        </p:nvSpPr>
        <p:spPr>
          <a:xfrm>
            <a:off x="4543063" y="3799456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397" name="Diamond 396"/>
          <p:cNvSpPr/>
          <p:nvPr/>
        </p:nvSpPr>
        <p:spPr>
          <a:xfrm>
            <a:off x="4774519" y="3799456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</a:t>
            </a:r>
            <a:endParaRPr lang="en-US" sz="1200" dirty="0"/>
          </a:p>
        </p:txBody>
      </p:sp>
      <p:sp>
        <p:nvSpPr>
          <p:cNvPr id="398" name="Diamond 397"/>
          <p:cNvSpPr/>
          <p:nvPr/>
        </p:nvSpPr>
        <p:spPr>
          <a:xfrm>
            <a:off x="5005975" y="3799456"/>
            <a:ext cx="185423" cy="188895"/>
          </a:xfrm>
          <a:prstGeom prst="diamond">
            <a:avLst/>
          </a:prstGeom>
          <a:noFill/>
          <a:ln w="190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h</a:t>
            </a:r>
            <a:endParaRPr lang="en-US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8" name="Diamond 407"/>
          <p:cNvSpPr/>
          <p:nvPr/>
        </p:nvSpPr>
        <p:spPr>
          <a:xfrm>
            <a:off x="5237431" y="3799456"/>
            <a:ext cx="185423" cy="188895"/>
          </a:xfrm>
          <a:prstGeom prst="diamond">
            <a:avLst/>
          </a:prstGeom>
          <a:noFill/>
          <a:ln w="190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i</a:t>
            </a:r>
            <a:endParaRPr lang="en-US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9" name="Diamond 408"/>
          <p:cNvSpPr/>
          <p:nvPr/>
        </p:nvSpPr>
        <p:spPr>
          <a:xfrm>
            <a:off x="5468887" y="3799456"/>
            <a:ext cx="185423" cy="188895"/>
          </a:xfrm>
          <a:prstGeom prst="diamond">
            <a:avLst/>
          </a:prstGeom>
          <a:noFill/>
          <a:ln w="190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j</a:t>
            </a:r>
            <a:endParaRPr lang="en-US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9" name="Diamond 418"/>
          <p:cNvSpPr/>
          <p:nvPr/>
        </p:nvSpPr>
        <p:spPr>
          <a:xfrm>
            <a:off x="5700343" y="3799456"/>
            <a:ext cx="185423" cy="188895"/>
          </a:xfrm>
          <a:prstGeom prst="diamond">
            <a:avLst/>
          </a:prstGeom>
          <a:noFill/>
          <a:ln w="190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k</a:t>
            </a:r>
          </a:p>
        </p:txBody>
      </p:sp>
      <p:sp>
        <p:nvSpPr>
          <p:cNvPr id="420" name="Diamond 419"/>
          <p:cNvSpPr/>
          <p:nvPr/>
        </p:nvSpPr>
        <p:spPr>
          <a:xfrm>
            <a:off x="5931799" y="3799456"/>
            <a:ext cx="185423" cy="188895"/>
          </a:xfrm>
          <a:prstGeom prst="diamond">
            <a:avLst/>
          </a:prstGeom>
          <a:noFill/>
          <a:ln w="190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l</a:t>
            </a:r>
            <a:endParaRPr lang="en-US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0" name="Diamond 429"/>
          <p:cNvSpPr/>
          <p:nvPr/>
        </p:nvSpPr>
        <p:spPr>
          <a:xfrm>
            <a:off x="6163255" y="3799456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431" name="Diamond 430"/>
          <p:cNvSpPr/>
          <p:nvPr/>
        </p:nvSpPr>
        <p:spPr>
          <a:xfrm>
            <a:off x="6394711" y="3799456"/>
            <a:ext cx="185423" cy="188895"/>
          </a:xfrm>
          <a:prstGeom prst="diamond">
            <a:avLst/>
          </a:prstGeom>
          <a:noFill/>
          <a:ln w="190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n</a:t>
            </a:r>
            <a:endParaRPr lang="en-US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1" name="Diamond 440"/>
          <p:cNvSpPr/>
          <p:nvPr/>
        </p:nvSpPr>
        <p:spPr>
          <a:xfrm>
            <a:off x="6626167" y="3799456"/>
            <a:ext cx="185423" cy="188895"/>
          </a:xfrm>
          <a:prstGeom prst="diamond">
            <a:avLst/>
          </a:prstGeom>
          <a:noFill/>
          <a:ln w="190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o</a:t>
            </a:r>
            <a:endParaRPr lang="en-US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2" name="Diamond 441"/>
          <p:cNvSpPr/>
          <p:nvPr/>
        </p:nvSpPr>
        <p:spPr>
          <a:xfrm>
            <a:off x="6857617" y="3799456"/>
            <a:ext cx="185423" cy="188895"/>
          </a:xfrm>
          <a:prstGeom prst="diamond">
            <a:avLst/>
          </a:prstGeom>
          <a:noFill/>
          <a:ln w="190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</a:t>
            </a:r>
            <a:endParaRPr lang="en-US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3" name="TextBox 442"/>
          <p:cNvSpPr txBox="1"/>
          <p:nvPr/>
        </p:nvSpPr>
        <p:spPr>
          <a:xfrm>
            <a:off x="1503001" y="4239017"/>
            <a:ext cx="913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Triangle list</a:t>
            </a:r>
          </a:p>
        </p:txBody>
      </p:sp>
      <p:sp>
        <p:nvSpPr>
          <p:cNvPr id="460" name="TextBox 459"/>
          <p:cNvSpPr txBox="1"/>
          <p:nvPr/>
        </p:nvSpPr>
        <p:spPr>
          <a:xfrm>
            <a:off x="1492113" y="4915965"/>
            <a:ext cx="1162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Triangle AABBs</a:t>
            </a:r>
          </a:p>
        </p:txBody>
      </p:sp>
      <p:sp>
        <p:nvSpPr>
          <p:cNvPr id="2" name="Rectangle 1"/>
          <p:cNvSpPr/>
          <p:nvPr/>
        </p:nvSpPr>
        <p:spPr>
          <a:xfrm>
            <a:off x="2875149" y="4999600"/>
            <a:ext cx="301751" cy="10972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ectangle 460"/>
          <p:cNvSpPr/>
          <p:nvPr/>
        </p:nvSpPr>
        <p:spPr>
          <a:xfrm>
            <a:off x="3309343" y="4868733"/>
            <a:ext cx="256457" cy="24059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/>
          <p:cNvSpPr/>
          <p:nvPr/>
        </p:nvSpPr>
        <p:spPr>
          <a:xfrm>
            <a:off x="3791625" y="4885937"/>
            <a:ext cx="210424" cy="22732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Rectangle 462"/>
          <p:cNvSpPr/>
          <p:nvPr/>
        </p:nvSpPr>
        <p:spPr>
          <a:xfrm>
            <a:off x="4180525" y="4886948"/>
            <a:ext cx="278239" cy="20416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/>
          <p:cNvSpPr/>
          <p:nvPr/>
        </p:nvSpPr>
        <p:spPr>
          <a:xfrm>
            <a:off x="4624183" y="4885937"/>
            <a:ext cx="300671" cy="16123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Rectangle 464"/>
          <p:cNvSpPr/>
          <p:nvPr/>
        </p:nvSpPr>
        <p:spPr>
          <a:xfrm>
            <a:off x="5093745" y="4832592"/>
            <a:ext cx="187808" cy="25212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>
            <a:off x="5501448" y="4832592"/>
            <a:ext cx="251509" cy="24656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ctangle 466"/>
          <p:cNvSpPr/>
          <p:nvPr/>
        </p:nvSpPr>
        <p:spPr>
          <a:xfrm>
            <a:off x="5994118" y="4832591"/>
            <a:ext cx="251509" cy="24656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TextBox 467"/>
          <p:cNvSpPr txBox="1"/>
          <p:nvPr/>
        </p:nvSpPr>
        <p:spPr>
          <a:xfrm>
            <a:off x="1503001" y="5420061"/>
            <a:ext cx="934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Node AABB</a:t>
            </a:r>
            <a:endParaRPr lang="en-US" sz="12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2825884" y="5350866"/>
            <a:ext cx="459343" cy="38399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345508" y="912746"/>
            <a:ext cx="337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Calculate SAH for each </a:t>
            </a:r>
            <a:r>
              <a:rPr lang="en-US" smtClean="0"/>
              <a:t>split plane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07951" y="1260319"/>
            <a:ext cx="758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 min for the split candidates is </a:t>
            </a:r>
            <a:r>
              <a:rPr lang="en-US" smtClean="0"/>
              <a:t>less than SAH0 then split at that candidate</a:t>
            </a:r>
            <a:endParaRPr lang="en-US" dirty="0" smtClean="0"/>
          </a:p>
        </p:txBody>
      </p:sp>
      <p:sp>
        <p:nvSpPr>
          <p:cNvPr id="96" name="TextBox 95"/>
          <p:cNvSpPr txBox="1"/>
          <p:nvPr/>
        </p:nvSpPr>
        <p:spPr>
          <a:xfrm>
            <a:off x="281886" y="1577583"/>
            <a:ext cx="350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Else set this node to be a leaf Node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503001" y="5959557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Is this node a leaf</a:t>
            </a:r>
          </a:p>
        </p:txBody>
      </p:sp>
      <p:sp>
        <p:nvSpPr>
          <p:cNvPr id="469" name="Teardrop 468"/>
          <p:cNvSpPr/>
          <p:nvPr/>
        </p:nvSpPr>
        <p:spPr>
          <a:xfrm rot="4165163">
            <a:off x="3001379" y="5994393"/>
            <a:ext cx="151977" cy="163908"/>
          </a:xfrm>
          <a:prstGeom prst="teardrop">
            <a:avLst>
              <a:gd name="adj" fmla="val 15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ardrop 99"/>
          <p:cNvSpPr/>
          <p:nvPr/>
        </p:nvSpPr>
        <p:spPr>
          <a:xfrm rot="4165163">
            <a:off x="3467516" y="5992555"/>
            <a:ext cx="151977" cy="163908"/>
          </a:xfrm>
          <a:prstGeom prst="teardrop">
            <a:avLst>
              <a:gd name="adj" fmla="val 1585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2" name="Straight Arrow Connector 471"/>
          <p:cNvCxnSpPr/>
          <p:nvPr/>
        </p:nvCxnSpPr>
        <p:spPr>
          <a:xfrm>
            <a:off x="3385783" y="3236976"/>
            <a:ext cx="3675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/>
          <p:cNvCxnSpPr/>
          <p:nvPr/>
        </p:nvCxnSpPr>
        <p:spPr>
          <a:xfrm flipV="1">
            <a:off x="3440069" y="2404872"/>
            <a:ext cx="0" cy="93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Arrow Connector 476"/>
          <p:cNvCxnSpPr/>
          <p:nvPr/>
        </p:nvCxnSpPr>
        <p:spPr>
          <a:xfrm>
            <a:off x="3724253" y="2551176"/>
            <a:ext cx="0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651503" y="32118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Find best split Plane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160871" y="2182839"/>
            <a:ext cx="4379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Cost</a:t>
            </a:r>
            <a:endParaRPr lang="en-US" dirty="0" smtClean="0"/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3309343" y="3116434"/>
            <a:ext cx="3804689" cy="308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138221" y="2964585"/>
            <a:ext cx="5020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SAH0</a:t>
            </a:r>
            <a:endParaRPr lang="en-US" dirty="0" smtClean="0"/>
          </a:p>
        </p:txBody>
      </p:sp>
      <p:grpSp>
        <p:nvGrpSpPr>
          <p:cNvPr id="109" name="Group 108"/>
          <p:cNvGrpSpPr/>
          <p:nvPr/>
        </p:nvGrpSpPr>
        <p:grpSpPr>
          <a:xfrm>
            <a:off x="9751055" y="2542"/>
            <a:ext cx="2315287" cy="3119213"/>
            <a:chOff x="4621264" y="3522828"/>
            <a:chExt cx="2315287" cy="3119213"/>
          </a:xfrm>
        </p:grpSpPr>
        <p:sp>
          <p:nvSpPr>
            <p:cNvPr id="110" name="Rectangle 109"/>
            <p:cNvSpPr/>
            <p:nvPr/>
          </p:nvSpPr>
          <p:spPr>
            <a:xfrm>
              <a:off x="4621264" y="3522828"/>
              <a:ext cx="3401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657278" y="3572079"/>
              <a:ext cx="1398755" cy="306996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ight Triangle 113"/>
            <p:cNvSpPr/>
            <p:nvPr/>
          </p:nvSpPr>
          <p:spPr>
            <a:xfrm>
              <a:off x="5305043" y="4437568"/>
              <a:ext cx="243896" cy="235504"/>
            </a:xfrm>
            <a:prstGeom prst="rt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ight Triangle 114"/>
            <p:cNvSpPr/>
            <p:nvPr/>
          </p:nvSpPr>
          <p:spPr>
            <a:xfrm rot="6269739">
              <a:off x="6235041" y="3917030"/>
              <a:ext cx="463727" cy="850286"/>
            </a:xfrm>
            <a:prstGeom prst="rt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ight Triangle 115"/>
            <p:cNvSpPr/>
            <p:nvPr/>
          </p:nvSpPr>
          <p:spPr>
            <a:xfrm rot="7147843">
              <a:off x="5097325" y="4945613"/>
              <a:ext cx="223312" cy="326405"/>
            </a:xfrm>
            <a:prstGeom prst="rtTriangl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ight Triangle 117"/>
            <p:cNvSpPr/>
            <p:nvPr/>
          </p:nvSpPr>
          <p:spPr>
            <a:xfrm rot="5400000">
              <a:off x="5377122" y="5503675"/>
              <a:ext cx="177024" cy="166610"/>
            </a:xfrm>
            <a:prstGeom prst="rtTriangl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980362" y="3990725"/>
              <a:ext cx="956189" cy="493396"/>
            </a:xfrm>
            <a:prstGeom prst="rect">
              <a:avLst/>
            </a:prstGeom>
            <a:noFill/>
            <a:ln w="15875">
              <a:solidFill>
                <a:schemeClr val="accent3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305044" y="4453299"/>
              <a:ext cx="260792" cy="226032"/>
            </a:xfrm>
            <a:prstGeom prst="rect">
              <a:avLst/>
            </a:prstGeom>
            <a:noFill/>
            <a:ln w="15875">
              <a:solidFill>
                <a:schemeClr val="accent3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002443" y="4925576"/>
              <a:ext cx="402566" cy="191372"/>
            </a:xfrm>
            <a:prstGeom prst="rect">
              <a:avLst/>
            </a:prstGeom>
            <a:noFill/>
            <a:ln w="15875">
              <a:solidFill>
                <a:schemeClr val="accent3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382329" y="5487499"/>
              <a:ext cx="183507" cy="276505"/>
            </a:xfrm>
            <a:prstGeom prst="rect">
              <a:avLst/>
            </a:prstGeom>
            <a:noFill/>
            <a:ln w="15875">
              <a:solidFill>
                <a:schemeClr val="accent3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831910" y="5019063"/>
              <a:ext cx="2600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a</a:t>
              </a:r>
              <a:endParaRPr lang="en-US" sz="120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5117872" y="4596111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b</a:t>
              </a:r>
              <a:endParaRPr lang="en-US" sz="120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5313081" y="5007078"/>
              <a:ext cx="2535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c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456918" y="4596110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e</a:t>
              </a:r>
              <a:endParaRPr lang="en-US" sz="120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241163" y="5685172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d</a:t>
              </a:r>
              <a:endParaRPr lang="en-US" sz="120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496301" y="5334143"/>
              <a:ext cx="2375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f</a:t>
              </a:r>
              <a:endParaRPr lang="en-US" sz="1200" dirty="0"/>
            </a:p>
          </p:txBody>
        </p:sp>
      </p:grpSp>
      <p:cxnSp>
        <p:nvCxnSpPr>
          <p:cNvPr id="471" name="Straight Connector 470"/>
          <p:cNvCxnSpPr/>
          <p:nvPr/>
        </p:nvCxnSpPr>
        <p:spPr>
          <a:xfrm flipV="1">
            <a:off x="10369296" y="103833"/>
            <a:ext cx="45382" cy="302341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465576" y="2487168"/>
            <a:ext cx="3630168" cy="713330"/>
          </a:xfrm>
          <a:custGeom>
            <a:avLst/>
            <a:gdLst>
              <a:gd name="connsiteX0" fmla="*/ 0 w 3630168"/>
              <a:gd name="connsiteY0" fmla="*/ 512064 h 713330"/>
              <a:gd name="connsiteX1" fmla="*/ 256032 w 3630168"/>
              <a:gd name="connsiteY1" fmla="*/ 713232 h 713330"/>
              <a:gd name="connsiteX2" fmla="*/ 466344 w 3630168"/>
              <a:gd name="connsiteY2" fmla="*/ 539496 h 713330"/>
              <a:gd name="connsiteX3" fmla="*/ 576072 w 3630168"/>
              <a:gd name="connsiteY3" fmla="*/ 576072 h 713330"/>
              <a:gd name="connsiteX4" fmla="*/ 722376 w 3630168"/>
              <a:gd name="connsiteY4" fmla="*/ 429768 h 713330"/>
              <a:gd name="connsiteX5" fmla="*/ 2788920 w 3630168"/>
              <a:gd name="connsiteY5" fmla="*/ 402336 h 713330"/>
              <a:gd name="connsiteX6" fmla="*/ 3630168 w 3630168"/>
              <a:gd name="connsiteY6" fmla="*/ 0 h 71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30168" h="713330">
                <a:moveTo>
                  <a:pt x="0" y="512064"/>
                </a:moveTo>
                <a:cubicBezTo>
                  <a:pt x="89154" y="610362"/>
                  <a:pt x="178308" y="708660"/>
                  <a:pt x="256032" y="713232"/>
                </a:cubicBezTo>
                <a:cubicBezTo>
                  <a:pt x="333756" y="717804"/>
                  <a:pt x="413004" y="562356"/>
                  <a:pt x="466344" y="539496"/>
                </a:cubicBezTo>
                <a:cubicBezTo>
                  <a:pt x="519684" y="516636"/>
                  <a:pt x="533400" y="594360"/>
                  <a:pt x="576072" y="576072"/>
                </a:cubicBezTo>
                <a:cubicBezTo>
                  <a:pt x="618744" y="557784"/>
                  <a:pt x="353568" y="458724"/>
                  <a:pt x="722376" y="429768"/>
                </a:cubicBezTo>
                <a:cubicBezTo>
                  <a:pt x="1091184" y="400812"/>
                  <a:pt x="2304288" y="473964"/>
                  <a:pt x="2788920" y="402336"/>
                </a:cubicBezTo>
                <a:cubicBezTo>
                  <a:pt x="3273552" y="330708"/>
                  <a:pt x="3630168" y="0"/>
                  <a:pt x="363016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3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834353" y="3766946"/>
            <a:ext cx="4860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Right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5785" y="499073"/>
            <a:ext cx="290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Calculate SAH0 </a:t>
            </a:r>
            <a:r>
              <a:rPr lang="en-US" dirty="0" smtClean="0"/>
              <a:t>for </a:t>
            </a:r>
            <a:r>
              <a:rPr lang="en-US" smtClean="0"/>
              <a:t>this node</a:t>
            </a:r>
            <a:endParaRPr lang="en-US" dirty="0" smtClean="0"/>
          </a:p>
        </p:txBody>
      </p:sp>
      <p:grpSp>
        <p:nvGrpSpPr>
          <p:cNvPr id="42" name="Group 41"/>
          <p:cNvGrpSpPr/>
          <p:nvPr/>
        </p:nvGrpSpPr>
        <p:grpSpPr>
          <a:xfrm>
            <a:off x="2947365" y="4280512"/>
            <a:ext cx="3228582" cy="303664"/>
            <a:chOff x="2730673" y="3756732"/>
            <a:chExt cx="3228582" cy="303664"/>
          </a:xfrm>
        </p:grpSpPr>
        <p:sp>
          <p:nvSpPr>
            <p:cNvPr id="43" name="Right Triangle 42"/>
            <p:cNvSpPr/>
            <p:nvPr/>
          </p:nvSpPr>
          <p:spPr>
            <a:xfrm rot="7147843">
              <a:off x="2776978" y="3830656"/>
              <a:ext cx="120985" cy="213595"/>
            </a:xfrm>
            <a:prstGeom prst="rtTriangl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ight Triangle 43"/>
            <p:cNvSpPr/>
            <p:nvPr/>
          </p:nvSpPr>
          <p:spPr>
            <a:xfrm>
              <a:off x="3149024" y="3756732"/>
              <a:ext cx="243896" cy="235504"/>
            </a:xfrm>
            <a:prstGeom prst="rt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ight Triangle 44"/>
            <p:cNvSpPr/>
            <p:nvPr/>
          </p:nvSpPr>
          <p:spPr>
            <a:xfrm rot="5400000">
              <a:off x="3628471" y="3820419"/>
              <a:ext cx="177024" cy="166610"/>
            </a:xfrm>
            <a:prstGeom prst="rtTriangl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ight Triangle 45"/>
            <p:cNvSpPr/>
            <p:nvPr/>
          </p:nvSpPr>
          <p:spPr>
            <a:xfrm rot="6269739">
              <a:off x="4035785" y="3798122"/>
              <a:ext cx="228620" cy="246617"/>
            </a:xfrm>
            <a:prstGeom prst="rt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ight Triangle 46"/>
            <p:cNvSpPr/>
            <p:nvPr/>
          </p:nvSpPr>
          <p:spPr>
            <a:xfrm rot="7809257">
              <a:off x="4458790" y="3869386"/>
              <a:ext cx="217984" cy="164036"/>
            </a:xfrm>
            <a:prstGeom prst="rtTriangle">
              <a:avLst/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ight Triangle 47"/>
            <p:cNvSpPr/>
            <p:nvPr/>
          </p:nvSpPr>
          <p:spPr>
            <a:xfrm rot="12916821">
              <a:off x="4892933" y="3772308"/>
              <a:ext cx="92960" cy="277453"/>
            </a:xfrm>
            <a:prstGeom prst="rtTriangle">
              <a:avLst/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ight Triangle 48"/>
            <p:cNvSpPr/>
            <p:nvPr/>
          </p:nvSpPr>
          <p:spPr>
            <a:xfrm rot="12221200">
              <a:off x="5266600" y="3847798"/>
              <a:ext cx="258068" cy="111847"/>
            </a:xfrm>
            <a:prstGeom prst="rtTriangle">
              <a:avLst/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ight Triangle 49"/>
            <p:cNvSpPr/>
            <p:nvPr/>
          </p:nvSpPr>
          <p:spPr>
            <a:xfrm rot="5400000">
              <a:off x="5770908" y="3857035"/>
              <a:ext cx="222559" cy="154134"/>
            </a:xfrm>
            <a:prstGeom prst="rtTriangle">
              <a:avLst/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834353" y="3505336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Left</a:t>
            </a:r>
            <a:endParaRPr lang="en-US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1474442" y="3478127"/>
            <a:ext cx="1214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Split Candidates</a:t>
            </a:r>
          </a:p>
        </p:txBody>
      </p:sp>
      <p:sp>
        <p:nvSpPr>
          <p:cNvPr id="444" name="Diamond 443"/>
          <p:cNvSpPr/>
          <p:nvPr/>
        </p:nvSpPr>
        <p:spPr>
          <a:xfrm>
            <a:off x="3403599" y="3541694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445" name="Diamond 444"/>
          <p:cNvSpPr/>
          <p:nvPr/>
        </p:nvSpPr>
        <p:spPr>
          <a:xfrm>
            <a:off x="3635055" y="3541694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446" name="Diamond 445"/>
          <p:cNvSpPr/>
          <p:nvPr/>
        </p:nvSpPr>
        <p:spPr>
          <a:xfrm>
            <a:off x="3866511" y="3541694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447" name="Diamond 446"/>
          <p:cNvSpPr/>
          <p:nvPr/>
        </p:nvSpPr>
        <p:spPr>
          <a:xfrm>
            <a:off x="4097967" y="3541694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448" name="Diamond 447"/>
          <p:cNvSpPr/>
          <p:nvPr/>
        </p:nvSpPr>
        <p:spPr>
          <a:xfrm>
            <a:off x="4329423" y="3541694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</a:t>
            </a:r>
            <a:endParaRPr lang="en-US" sz="1200" dirty="0"/>
          </a:p>
        </p:txBody>
      </p:sp>
      <p:sp>
        <p:nvSpPr>
          <p:cNvPr id="449" name="Diamond 448"/>
          <p:cNvSpPr/>
          <p:nvPr/>
        </p:nvSpPr>
        <p:spPr>
          <a:xfrm>
            <a:off x="4560879" y="3541694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450" name="Diamond 449"/>
          <p:cNvSpPr/>
          <p:nvPr/>
        </p:nvSpPr>
        <p:spPr>
          <a:xfrm>
            <a:off x="4792335" y="3541694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</a:t>
            </a:r>
            <a:endParaRPr lang="en-US" sz="1200" dirty="0"/>
          </a:p>
        </p:txBody>
      </p:sp>
      <p:sp>
        <p:nvSpPr>
          <p:cNvPr id="451" name="Diamond 450"/>
          <p:cNvSpPr/>
          <p:nvPr/>
        </p:nvSpPr>
        <p:spPr>
          <a:xfrm>
            <a:off x="5023791" y="3541694"/>
            <a:ext cx="185423" cy="188895"/>
          </a:xfrm>
          <a:prstGeom prst="diamond">
            <a:avLst/>
          </a:prstGeom>
          <a:noFill/>
          <a:ln w="190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h</a:t>
            </a:r>
            <a:endParaRPr lang="en-US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2" name="Diamond 451"/>
          <p:cNvSpPr/>
          <p:nvPr/>
        </p:nvSpPr>
        <p:spPr>
          <a:xfrm>
            <a:off x="5255247" y="3541694"/>
            <a:ext cx="185423" cy="188895"/>
          </a:xfrm>
          <a:prstGeom prst="diamond">
            <a:avLst/>
          </a:prstGeom>
          <a:noFill/>
          <a:ln w="190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i</a:t>
            </a:r>
            <a:endParaRPr lang="en-US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3" name="Diamond 452"/>
          <p:cNvSpPr/>
          <p:nvPr/>
        </p:nvSpPr>
        <p:spPr>
          <a:xfrm>
            <a:off x="5486703" y="3541694"/>
            <a:ext cx="185423" cy="188895"/>
          </a:xfrm>
          <a:prstGeom prst="diamond">
            <a:avLst/>
          </a:prstGeom>
          <a:noFill/>
          <a:ln w="190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j</a:t>
            </a:r>
            <a:endParaRPr lang="en-US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4" name="Diamond 453"/>
          <p:cNvSpPr/>
          <p:nvPr/>
        </p:nvSpPr>
        <p:spPr>
          <a:xfrm>
            <a:off x="5718159" y="3541694"/>
            <a:ext cx="185423" cy="188895"/>
          </a:xfrm>
          <a:prstGeom prst="diamond">
            <a:avLst/>
          </a:prstGeom>
          <a:noFill/>
          <a:ln w="190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k</a:t>
            </a:r>
          </a:p>
        </p:txBody>
      </p:sp>
      <p:sp>
        <p:nvSpPr>
          <p:cNvPr id="455" name="Diamond 454"/>
          <p:cNvSpPr/>
          <p:nvPr/>
        </p:nvSpPr>
        <p:spPr>
          <a:xfrm>
            <a:off x="5949615" y="3541694"/>
            <a:ext cx="185423" cy="188895"/>
          </a:xfrm>
          <a:prstGeom prst="diamond">
            <a:avLst/>
          </a:prstGeom>
          <a:noFill/>
          <a:ln w="190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l</a:t>
            </a:r>
            <a:endParaRPr lang="en-US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6" name="Diamond 455"/>
          <p:cNvSpPr/>
          <p:nvPr/>
        </p:nvSpPr>
        <p:spPr>
          <a:xfrm>
            <a:off x="6181071" y="3541694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457" name="Diamond 456"/>
          <p:cNvSpPr/>
          <p:nvPr/>
        </p:nvSpPr>
        <p:spPr>
          <a:xfrm>
            <a:off x="6412527" y="3541694"/>
            <a:ext cx="185423" cy="188895"/>
          </a:xfrm>
          <a:prstGeom prst="diamond">
            <a:avLst/>
          </a:prstGeom>
          <a:noFill/>
          <a:ln w="190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n</a:t>
            </a:r>
            <a:endParaRPr lang="en-US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8" name="Diamond 457"/>
          <p:cNvSpPr/>
          <p:nvPr/>
        </p:nvSpPr>
        <p:spPr>
          <a:xfrm>
            <a:off x="6643983" y="3541694"/>
            <a:ext cx="185423" cy="188895"/>
          </a:xfrm>
          <a:prstGeom prst="diamond">
            <a:avLst/>
          </a:prstGeom>
          <a:noFill/>
          <a:ln w="190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o</a:t>
            </a:r>
            <a:endParaRPr lang="en-US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9" name="Diamond 458"/>
          <p:cNvSpPr/>
          <p:nvPr/>
        </p:nvSpPr>
        <p:spPr>
          <a:xfrm>
            <a:off x="6875433" y="3541694"/>
            <a:ext cx="185423" cy="188895"/>
          </a:xfrm>
          <a:prstGeom prst="diamond">
            <a:avLst/>
          </a:prstGeom>
          <a:noFill/>
          <a:ln w="190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</a:t>
            </a:r>
            <a:endParaRPr lang="en-US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4" name="Diamond 363"/>
          <p:cNvSpPr/>
          <p:nvPr/>
        </p:nvSpPr>
        <p:spPr>
          <a:xfrm>
            <a:off x="3385783" y="3799456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365" name="Diamond 364"/>
          <p:cNvSpPr/>
          <p:nvPr/>
        </p:nvSpPr>
        <p:spPr>
          <a:xfrm>
            <a:off x="3617239" y="3799456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375" name="Diamond 374"/>
          <p:cNvSpPr/>
          <p:nvPr/>
        </p:nvSpPr>
        <p:spPr>
          <a:xfrm>
            <a:off x="3848695" y="3799456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376" name="Diamond 375"/>
          <p:cNvSpPr/>
          <p:nvPr/>
        </p:nvSpPr>
        <p:spPr>
          <a:xfrm>
            <a:off x="4080151" y="3799456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386" name="Diamond 385"/>
          <p:cNvSpPr/>
          <p:nvPr/>
        </p:nvSpPr>
        <p:spPr>
          <a:xfrm>
            <a:off x="4311607" y="3799456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</a:t>
            </a:r>
            <a:endParaRPr lang="en-US" sz="1200" dirty="0"/>
          </a:p>
        </p:txBody>
      </p:sp>
      <p:sp>
        <p:nvSpPr>
          <p:cNvPr id="387" name="Diamond 386"/>
          <p:cNvSpPr/>
          <p:nvPr/>
        </p:nvSpPr>
        <p:spPr>
          <a:xfrm>
            <a:off x="4543063" y="3799456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397" name="Diamond 396"/>
          <p:cNvSpPr/>
          <p:nvPr/>
        </p:nvSpPr>
        <p:spPr>
          <a:xfrm>
            <a:off x="4774519" y="3799456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</a:t>
            </a:r>
            <a:endParaRPr lang="en-US" sz="1200" dirty="0"/>
          </a:p>
        </p:txBody>
      </p:sp>
      <p:sp>
        <p:nvSpPr>
          <p:cNvPr id="398" name="Diamond 397"/>
          <p:cNvSpPr/>
          <p:nvPr/>
        </p:nvSpPr>
        <p:spPr>
          <a:xfrm>
            <a:off x="5005975" y="3799456"/>
            <a:ext cx="185423" cy="188895"/>
          </a:xfrm>
          <a:prstGeom prst="diamond">
            <a:avLst/>
          </a:prstGeom>
          <a:noFill/>
          <a:ln w="190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h</a:t>
            </a:r>
            <a:endParaRPr lang="en-US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8" name="Diamond 407"/>
          <p:cNvSpPr/>
          <p:nvPr/>
        </p:nvSpPr>
        <p:spPr>
          <a:xfrm>
            <a:off x="5237431" y="3799456"/>
            <a:ext cx="185423" cy="188895"/>
          </a:xfrm>
          <a:prstGeom prst="diamond">
            <a:avLst/>
          </a:prstGeom>
          <a:noFill/>
          <a:ln w="190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i</a:t>
            </a:r>
            <a:endParaRPr lang="en-US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9" name="Diamond 408"/>
          <p:cNvSpPr/>
          <p:nvPr/>
        </p:nvSpPr>
        <p:spPr>
          <a:xfrm>
            <a:off x="5468887" y="3799456"/>
            <a:ext cx="185423" cy="188895"/>
          </a:xfrm>
          <a:prstGeom prst="diamond">
            <a:avLst/>
          </a:prstGeom>
          <a:noFill/>
          <a:ln w="190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j</a:t>
            </a:r>
            <a:endParaRPr lang="en-US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9" name="Diamond 418"/>
          <p:cNvSpPr/>
          <p:nvPr/>
        </p:nvSpPr>
        <p:spPr>
          <a:xfrm>
            <a:off x="5700343" y="3799456"/>
            <a:ext cx="185423" cy="188895"/>
          </a:xfrm>
          <a:prstGeom prst="diamond">
            <a:avLst/>
          </a:prstGeom>
          <a:noFill/>
          <a:ln w="190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k</a:t>
            </a:r>
          </a:p>
        </p:txBody>
      </p:sp>
      <p:sp>
        <p:nvSpPr>
          <p:cNvPr id="420" name="Diamond 419"/>
          <p:cNvSpPr/>
          <p:nvPr/>
        </p:nvSpPr>
        <p:spPr>
          <a:xfrm>
            <a:off x="5931799" y="3799456"/>
            <a:ext cx="185423" cy="188895"/>
          </a:xfrm>
          <a:prstGeom prst="diamond">
            <a:avLst/>
          </a:prstGeom>
          <a:noFill/>
          <a:ln w="190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l</a:t>
            </a:r>
            <a:endParaRPr lang="en-US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0" name="Diamond 429"/>
          <p:cNvSpPr/>
          <p:nvPr/>
        </p:nvSpPr>
        <p:spPr>
          <a:xfrm>
            <a:off x="6163255" y="3799456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431" name="Diamond 430"/>
          <p:cNvSpPr/>
          <p:nvPr/>
        </p:nvSpPr>
        <p:spPr>
          <a:xfrm>
            <a:off x="6394711" y="3799456"/>
            <a:ext cx="185423" cy="188895"/>
          </a:xfrm>
          <a:prstGeom prst="diamond">
            <a:avLst/>
          </a:prstGeom>
          <a:noFill/>
          <a:ln w="190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n</a:t>
            </a:r>
            <a:endParaRPr lang="en-US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1" name="Diamond 440"/>
          <p:cNvSpPr/>
          <p:nvPr/>
        </p:nvSpPr>
        <p:spPr>
          <a:xfrm>
            <a:off x="6626167" y="3799456"/>
            <a:ext cx="185423" cy="188895"/>
          </a:xfrm>
          <a:prstGeom prst="diamond">
            <a:avLst/>
          </a:prstGeom>
          <a:noFill/>
          <a:ln w="190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o</a:t>
            </a:r>
            <a:endParaRPr lang="en-US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2" name="Diamond 441"/>
          <p:cNvSpPr/>
          <p:nvPr/>
        </p:nvSpPr>
        <p:spPr>
          <a:xfrm>
            <a:off x="6857617" y="3799456"/>
            <a:ext cx="185423" cy="188895"/>
          </a:xfrm>
          <a:prstGeom prst="diamond">
            <a:avLst/>
          </a:prstGeom>
          <a:noFill/>
          <a:ln w="190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</a:t>
            </a:r>
            <a:endParaRPr lang="en-US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3" name="TextBox 442"/>
          <p:cNvSpPr txBox="1"/>
          <p:nvPr/>
        </p:nvSpPr>
        <p:spPr>
          <a:xfrm>
            <a:off x="1503001" y="4239017"/>
            <a:ext cx="913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Triangle list</a:t>
            </a:r>
          </a:p>
        </p:txBody>
      </p:sp>
      <p:sp>
        <p:nvSpPr>
          <p:cNvPr id="460" name="TextBox 459"/>
          <p:cNvSpPr txBox="1"/>
          <p:nvPr/>
        </p:nvSpPr>
        <p:spPr>
          <a:xfrm>
            <a:off x="1492113" y="4915965"/>
            <a:ext cx="1162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Triangle AABBs</a:t>
            </a:r>
          </a:p>
        </p:txBody>
      </p:sp>
      <p:sp>
        <p:nvSpPr>
          <p:cNvPr id="2" name="Rectangle 1"/>
          <p:cNvSpPr/>
          <p:nvPr/>
        </p:nvSpPr>
        <p:spPr>
          <a:xfrm>
            <a:off x="2875149" y="4999600"/>
            <a:ext cx="301751" cy="10972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ectangle 460"/>
          <p:cNvSpPr/>
          <p:nvPr/>
        </p:nvSpPr>
        <p:spPr>
          <a:xfrm>
            <a:off x="3309343" y="4868733"/>
            <a:ext cx="256457" cy="24059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/>
          <p:cNvSpPr/>
          <p:nvPr/>
        </p:nvSpPr>
        <p:spPr>
          <a:xfrm>
            <a:off x="3791625" y="4885937"/>
            <a:ext cx="210424" cy="22732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Rectangle 462"/>
          <p:cNvSpPr/>
          <p:nvPr/>
        </p:nvSpPr>
        <p:spPr>
          <a:xfrm>
            <a:off x="4180525" y="4886948"/>
            <a:ext cx="278239" cy="20416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/>
          <p:cNvSpPr/>
          <p:nvPr/>
        </p:nvSpPr>
        <p:spPr>
          <a:xfrm>
            <a:off x="4624183" y="4885937"/>
            <a:ext cx="300671" cy="16123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Rectangle 464"/>
          <p:cNvSpPr/>
          <p:nvPr/>
        </p:nvSpPr>
        <p:spPr>
          <a:xfrm>
            <a:off x="5093745" y="4832592"/>
            <a:ext cx="187808" cy="25212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>
            <a:off x="5501448" y="4832592"/>
            <a:ext cx="251509" cy="24656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ctangle 466"/>
          <p:cNvSpPr/>
          <p:nvPr/>
        </p:nvSpPr>
        <p:spPr>
          <a:xfrm>
            <a:off x="5994118" y="4832591"/>
            <a:ext cx="251509" cy="24656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TextBox 467"/>
          <p:cNvSpPr txBox="1"/>
          <p:nvPr/>
        </p:nvSpPr>
        <p:spPr>
          <a:xfrm>
            <a:off x="1503001" y="5420061"/>
            <a:ext cx="934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Node AABB</a:t>
            </a:r>
            <a:endParaRPr lang="en-US" sz="12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2825884" y="5350866"/>
            <a:ext cx="459343" cy="38399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345508" y="912746"/>
            <a:ext cx="337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Calculate SAH for each </a:t>
            </a:r>
            <a:r>
              <a:rPr lang="en-US" smtClean="0"/>
              <a:t>split plane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07951" y="1260319"/>
            <a:ext cx="758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 min for the split candidates is </a:t>
            </a:r>
            <a:r>
              <a:rPr lang="en-US" smtClean="0"/>
              <a:t>less than SAH0 then split at that candidate</a:t>
            </a:r>
            <a:endParaRPr lang="en-US" dirty="0" smtClean="0"/>
          </a:p>
        </p:txBody>
      </p:sp>
      <p:sp>
        <p:nvSpPr>
          <p:cNvPr id="96" name="TextBox 95"/>
          <p:cNvSpPr txBox="1"/>
          <p:nvPr/>
        </p:nvSpPr>
        <p:spPr>
          <a:xfrm>
            <a:off x="281886" y="1577583"/>
            <a:ext cx="350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Else set this node to be a leaf Node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503001" y="5959557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Is this node a leaf</a:t>
            </a:r>
          </a:p>
        </p:txBody>
      </p:sp>
      <p:sp>
        <p:nvSpPr>
          <p:cNvPr id="469" name="Teardrop 468"/>
          <p:cNvSpPr/>
          <p:nvPr/>
        </p:nvSpPr>
        <p:spPr>
          <a:xfrm rot="4165163">
            <a:off x="3001379" y="5994393"/>
            <a:ext cx="151977" cy="163908"/>
          </a:xfrm>
          <a:prstGeom prst="teardrop">
            <a:avLst>
              <a:gd name="adj" fmla="val 15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ardrop 99"/>
          <p:cNvSpPr/>
          <p:nvPr/>
        </p:nvSpPr>
        <p:spPr>
          <a:xfrm rot="4165163">
            <a:off x="3467516" y="5992555"/>
            <a:ext cx="151977" cy="163908"/>
          </a:xfrm>
          <a:prstGeom prst="teardrop">
            <a:avLst>
              <a:gd name="adj" fmla="val 1585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2" name="Straight Arrow Connector 471"/>
          <p:cNvCxnSpPr/>
          <p:nvPr/>
        </p:nvCxnSpPr>
        <p:spPr>
          <a:xfrm>
            <a:off x="3385783" y="3236976"/>
            <a:ext cx="3675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/>
          <p:cNvCxnSpPr/>
          <p:nvPr/>
        </p:nvCxnSpPr>
        <p:spPr>
          <a:xfrm flipV="1">
            <a:off x="3440069" y="2404872"/>
            <a:ext cx="0" cy="93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Arrow Connector 476"/>
          <p:cNvCxnSpPr/>
          <p:nvPr/>
        </p:nvCxnSpPr>
        <p:spPr>
          <a:xfrm>
            <a:off x="3724253" y="2551176"/>
            <a:ext cx="0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651503" y="32118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Find best split Plane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160871" y="2182839"/>
            <a:ext cx="4379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Cost</a:t>
            </a:r>
            <a:endParaRPr lang="en-US" dirty="0" smtClean="0"/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3309343" y="3116434"/>
            <a:ext cx="3804689" cy="308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138221" y="2964585"/>
            <a:ext cx="5020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SAH0</a:t>
            </a:r>
            <a:endParaRPr lang="en-US" dirty="0" smtClean="0"/>
          </a:p>
        </p:txBody>
      </p:sp>
      <p:sp>
        <p:nvSpPr>
          <p:cNvPr id="110" name="Rectangle 109"/>
          <p:cNvSpPr/>
          <p:nvPr/>
        </p:nvSpPr>
        <p:spPr>
          <a:xfrm>
            <a:off x="9751055" y="2542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9787069" y="51793"/>
            <a:ext cx="1398755" cy="30699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ight Triangle 113"/>
          <p:cNvSpPr/>
          <p:nvPr/>
        </p:nvSpPr>
        <p:spPr>
          <a:xfrm>
            <a:off x="10434834" y="917282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ight Triangle 114"/>
          <p:cNvSpPr/>
          <p:nvPr/>
        </p:nvSpPr>
        <p:spPr>
          <a:xfrm rot="6269739">
            <a:off x="11364832" y="396744"/>
            <a:ext cx="463727" cy="850286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ight Triangle 115"/>
          <p:cNvSpPr/>
          <p:nvPr/>
        </p:nvSpPr>
        <p:spPr>
          <a:xfrm rot="7147843">
            <a:off x="10227116" y="1425327"/>
            <a:ext cx="223312" cy="326405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Triangle 117"/>
          <p:cNvSpPr/>
          <p:nvPr/>
        </p:nvSpPr>
        <p:spPr>
          <a:xfrm rot="5400000">
            <a:off x="10506913" y="1983389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11110153" y="470439"/>
            <a:ext cx="956189" cy="49339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10434835" y="933013"/>
            <a:ext cx="260792" cy="22603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10132234" y="1405290"/>
            <a:ext cx="402566" cy="19137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10512120" y="1967213"/>
            <a:ext cx="183507" cy="27650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9961701" y="1498777"/>
            <a:ext cx="260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124" name="Rectangle 123"/>
          <p:cNvSpPr/>
          <p:nvPr/>
        </p:nvSpPr>
        <p:spPr>
          <a:xfrm>
            <a:off x="10247663" y="1075825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125" name="Rectangle 124"/>
          <p:cNvSpPr/>
          <p:nvPr/>
        </p:nvSpPr>
        <p:spPr>
          <a:xfrm>
            <a:off x="10442872" y="1486792"/>
            <a:ext cx="253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0586709" y="1075824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e</a:t>
            </a:r>
            <a:endParaRPr lang="en-US" sz="1200" dirty="0"/>
          </a:p>
        </p:txBody>
      </p:sp>
      <p:sp>
        <p:nvSpPr>
          <p:cNvPr id="127" name="Rectangle 126"/>
          <p:cNvSpPr/>
          <p:nvPr/>
        </p:nvSpPr>
        <p:spPr>
          <a:xfrm>
            <a:off x="10370954" y="2164886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128" name="Rectangle 127"/>
          <p:cNvSpPr/>
          <p:nvPr/>
        </p:nvSpPr>
        <p:spPr>
          <a:xfrm>
            <a:off x="10626092" y="1813857"/>
            <a:ext cx="2375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f</a:t>
            </a:r>
            <a:endParaRPr lang="en-US" sz="1200" dirty="0"/>
          </a:p>
        </p:txBody>
      </p:sp>
      <p:cxnSp>
        <p:nvCxnSpPr>
          <p:cNvPr id="471" name="Straight Connector 470"/>
          <p:cNvCxnSpPr/>
          <p:nvPr/>
        </p:nvCxnSpPr>
        <p:spPr>
          <a:xfrm flipV="1">
            <a:off x="10387584" y="103834"/>
            <a:ext cx="27094" cy="295940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465576" y="2487168"/>
            <a:ext cx="3630168" cy="713330"/>
          </a:xfrm>
          <a:custGeom>
            <a:avLst/>
            <a:gdLst>
              <a:gd name="connsiteX0" fmla="*/ 0 w 3630168"/>
              <a:gd name="connsiteY0" fmla="*/ 512064 h 713330"/>
              <a:gd name="connsiteX1" fmla="*/ 256032 w 3630168"/>
              <a:gd name="connsiteY1" fmla="*/ 713232 h 713330"/>
              <a:gd name="connsiteX2" fmla="*/ 466344 w 3630168"/>
              <a:gd name="connsiteY2" fmla="*/ 539496 h 713330"/>
              <a:gd name="connsiteX3" fmla="*/ 576072 w 3630168"/>
              <a:gd name="connsiteY3" fmla="*/ 576072 h 713330"/>
              <a:gd name="connsiteX4" fmla="*/ 722376 w 3630168"/>
              <a:gd name="connsiteY4" fmla="*/ 429768 h 713330"/>
              <a:gd name="connsiteX5" fmla="*/ 2788920 w 3630168"/>
              <a:gd name="connsiteY5" fmla="*/ 402336 h 713330"/>
              <a:gd name="connsiteX6" fmla="*/ 3630168 w 3630168"/>
              <a:gd name="connsiteY6" fmla="*/ 0 h 71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30168" h="713330">
                <a:moveTo>
                  <a:pt x="0" y="512064"/>
                </a:moveTo>
                <a:cubicBezTo>
                  <a:pt x="89154" y="610362"/>
                  <a:pt x="178308" y="708660"/>
                  <a:pt x="256032" y="713232"/>
                </a:cubicBezTo>
                <a:cubicBezTo>
                  <a:pt x="333756" y="717804"/>
                  <a:pt x="413004" y="562356"/>
                  <a:pt x="466344" y="539496"/>
                </a:cubicBezTo>
                <a:cubicBezTo>
                  <a:pt x="519684" y="516636"/>
                  <a:pt x="533400" y="594360"/>
                  <a:pt x="576072" y="576072"/>
                </a:cubicBezTo>
                <a:cubicBezTo>
                  <a:pt x="618744" y="557784"/>
                  <a:pt x="353568" y="458724"/>
                  <a:pt x="722376" y="429768"/>
                </a:cubicBezTo>
                <a:cubicBezTo>
                  <a:pt x="1091184" y="400812"/>
                  <a:pt x="2304288" y="473964"/>
                  <a:pt x="2788920" y="402336"/>
                </a:cubicBezTo>
                <a:cubicBezTo>
                  <a:pt x="3273552" y="330708"/>
                  <a:pt x="3630168" y="0"/>
                  <a:pt x="363016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8388599" y="3251019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769778" y="4653767"/>
            <a:ext cx="402566" cy="19137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8424613" y="3300270"/>
            <a:ext cx="582227" cy="306464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ight Triangle 98"/>
          <p:cNvSpPr/>
          <p:nvPr/>
        </p:nvSpPr>
        <p:spPr>
          <a:xfrm rot="7147843">
            <a:off x="8895184" y="4659417"/>
            <a:ext cx="223312" cy="326405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8616220" y="4749453"/>
            <a:ext cx="260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103" name="Rectangle 102"/>
          <p:cNvSpPr/>
          <p:nvPr/>
        </p:nvSpPr>
        <p:spPr>
          <a:xfrm>
            <a:off x="9182167" y="4694090"/>
            <a:ext cx="260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05" name="Right Triangle 104"/>
          <p:cNvSpPr/>
          <p:nvPr/>
        </p:nvSpPr>
        <p:spPr>
          <a:xfrm>
            <a:off x="10254131" y="4111187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ight Triangle 105"/>
          <p:cNvSpPr/>
          <p:nvPr/>
        </p:nvSpPr>
        <p:spPr>
          <a:xfrm rot="6269739">
            <a:off x="11184129" y="3590649"/>
            <a:ext cx="463727" cy="850286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ight Triangle 106"/>
          <p:cNvSpPr/>
          <p:nvPr/>
        </p:nvSpPr>
        <p:spPr>
          <a:xfrm rot="5400000">
            <a:off x="10326210" y="5177294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10929450" y="3664344"/>
            <a:ext cx="956189" cy="49339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10254132" y="4126918"/>
            <a:ext cx="260792" cy="22603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10331417" y="5161118"/>
            <a:ext cx="183507" cy="27650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10262169" y="4680697"/>
            <a:ext cx="253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0406006" y="4269729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e</a:t>
            </a:r>
            <a:endParaRPr lang="en-US" sz="1200" dirty="0"/>
          </a:p>
        </p:txBody>
      </p:sp>
      <p:sp>
        <p:nvSpPr>
          <p:cNvPr id="134" name="Rectangle 133"/>
          <p:cNvSpPr/>
          <p:nvPr/>
        </p:nvSpPr>
        <p:spPr>
          <a:xfrm>
            <a:off x="10190251" y="5358791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135" name="Rectangle 134"/>
          <p:cNvSpPr/>
          <p:nvPr/>
        </p:nvSpPr>
        <p:spPr>
          <a:xfrm>
            <a:off x="10445389" y="5007762"/>
            <a:ext cx="2375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137" name="Rectangle 136"/>
          <p:cNvSpPr/>
          <p:nvPr/>
        </p:nvSpPr>
        <p:spPr>
          <a:xfrm>
            <a:off x="10247663" y="3248358"/>
            <a:ext cx="706949" cy="31165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10226983" y="3226328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D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219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335785" y="499073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Split small node</a:t>
            </a:r>
          </a:p>
        </p:txBody>
      </p:sp>
      <p:grpSp>
        <p:nvGrpSpPr>
          <p:cNvPr id="154" name="Group 153"/>
          <p:cNvGrpSpPr/>
          <p:nvPr/>
        </p:nvGrpSpPr>
        <p:grpSpPr>
          <a:xfrm>
            <a:off x="3744493" y="2724083"/>
            <a:ext cx="3228582" cy="303664"/>
            <a:chOff x="2730673" y="3756732"/>
            <a:chExt cx="3228582" cy="303664"/>
          </a:xfrm>
        </p:grpSpPr>
        <p:sp>
          <p:nvSpPr>
            <p:cNvPr id="155" name="Right Triangle 154"/>
            <p:cNvSpPr/>
            <p:nvPr/>
          </p:nvSpPr>
          <p:spPr>
            <a:xfrm rot="7147843">
              <a:off x="2776978" y="3830656"/>
              <a:ext cx="120985" cy="213595"/>
            </a:xfrm>
            <a:prstGeom prst="rtTriangl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ight Triangle 155"/>
            <p:cNvSpPr/>
            <p:nvPr/>
          </p:nvSpPr>
          <p:spPr>
            <a:xfrm>
              <a:off x="3149024" y="3756732"/>
              <a:ext cx="243896" cy="235504"/>
            </a:xfrm>
            <a:prstGeom prst="rt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ight Triangle 156"/>
            <p:cNvSpPr/>
            <p:nvPr/>
          </p:nvSpPr>
          <p:spPr>
            <a:xfrm rot="5400000">
              <a:off x="3628471" y="3820419"/>
              <a:ext cx="177024" cy="166610"/>
            </a:xfrm>
            <a:prstGeom prst="rtTriangl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ight Triangle 157"/>
            <p:cNvSpPr/>
            <p:nvPr/>
          </p:nvSpPr>
          <p:spPr>
            <a:xfrm rot="6269739">
              <a:off x="4035785" y="3798122"/>
              <a:ext cx="228620" cy="246617"/>
            </a:xfrm>
            <a:prstGeom prst="rt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ight Triangle 158"/>
            <p:cNvSpPr/>
            <p:nvPr/>
          </p:nvSpPr>
          <p:spPr>
            <a:xfrm rot="7809257">
              <a:off x="4458790" y="3869386"/>
              <a:ext cx="217984" cy="164036"/>
            </a:xfrm>
            <a:prstGeom prst="rtTriangle">
              <a:avLst/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ight Triangle 159"/>
            <p:cNvSpPr/>
            <p:nvPr/>
          </p:nvSpPr>
          <p:spPr>
            <a:xfrm rot="12916821">
              <a:off x="4892933" y="3772308"/>
              <a:ext cx="92960" cy="277453"/>
            </a:xfrm>
            <a:prstGeom prst="rtTriangle">
              <a:avLst/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ight Triangle 160"/>
            <p:cNvSpPr/>
            <p:nvPr/>
          </p:nvSpPr>
          <p:spPr>
            <a:xfrm rot="12221200">
              <a:off x="5266600" y="3847798"/>
              <a:ext cx="258068" cy="111847"/>
            </a:xfrm>
            <a:prstGeom prst="rtTriangle">
              <a:avLst/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ight Triangle 161"/>
            <p:cNvSpPr/>
            <p:nvPr/>
          </p:nvSpPr>
          <p:spPr>
            <a:xfrm rot="5400000">
              <a:off x="5770908" y="3857035"/>
              <a:ext cx="222559" cy="154134"/>
            </a:xfrm>
            <a:prstGeom prst="rtTriangle">
              <a:avLst/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4921651" y="2481764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Left</a:t>
            </a:r>
            <a:endParaRPr lang="en-US" dirty="0" smtClean="0"/>
          </a:p>
        </p:txBody>
      </p:sp>
      <p:sp>
        <p:nvSpPr>
          <p:cNvPr id="334" name="TextBox 333"/>
          <p:cNvSpPr txBox="1"/>
          <p:nvPr/>
        </p:nvSpPr>
        <p:spPr>
          <a:xfrm>
            <a:off x="3645800" y="455089"/>
            <a:ext cx="4860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Right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3645800" y="193479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Left</a:t>
            </a:r>
            <a:endParaRPr lang="en-US" dirty="0" smtClean="0"/>
          </a:p>
        </p:txBody>
      </p:sp>
      <p:sp>
        <p:nvSpPr>
          <p:cNvPr id="336" name="TextBox 335"/>
          <p:cNvSpPr txBox="1"/>
          <p:nvPr/>
        </p:nvSpPr>
        <p:spPr>
          <a:xfrm>
            <a:off x="2285889" y="166270"/>
            <a:ext cx="1214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Split Candidates</a:t>
            </a:r>
          </a:p>
        </p:txBody>
      </p:sp>
      <p:sp>
        <p:nvSpPr>
          <p:cNvPr id="337" name="Diamond 336"/>
          <p:cNvSpPr/>
          <p:nvPr/>
        </p:nvSpPr>
        <p:spPr>
          <a:xfrm>
            <a:off x="4215046" y="229837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338" name="Diamond 337"/>
          <p:cNvSpPr/>
          <p:nvPr/>
        </p:nvSpPr>
        <p:spPr>
          <a:xfrm>
            <a:off x="4446502" y="229837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339" name="Diamond 338"/>
          <p:cNvSpPr/>
          <p:nvPr/>
        </p:nvSpPr>
        <p:spPr>
          <a:xfrm>
            <a:off x="4677958" y="229837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340" name="Diamond 339"/>
          <p:cNvSpPr/>
          <p:nvPr/>
        </p:nvSpPr>
        <p:spPr>
          <a:xfrm>
            <a:off x="4909414" y="229837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341" name="Diamond 340"/>
          <p:cNvSpPr/>
          <p:nvPr/>
        </p:nvSpPr>
        <p:spPr>
          <a:xfrm>
            <a:off x="5140870" y="229837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</a:t>
            </a:r>
            <a:endParaRPr lang="en-US" sz="1200" dirty="0"/>
          </a:p>
        </p:txBody>
      </p:sp>
      <p:sp>
        <p:nvSpPr>
          <p:cNvPr id="342" name="Diamond 341"/>
          <p:cNvSpPr/>
          <p:nvPr/>
        </p:nvSpPr>
        <p:spPr>
          <a:xfrm>
            <a:off x="5372326" y="229837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343" name="Diamond 342"/>
          <p:cNvSpPr/>
          <p:nvPr/>
        </p:nvSpPr>
        <p:spPr>
          <a:xfrm>
            <a:off x="5603782" y="229837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</a:t>
            </a:r>
            <a:endParaRPr lang="en-US" sz="1200" dirty="0"/>
          </a:p>
        </p:txBody>
      </p:sp>
      <p:sp>
        <p:nvSpPr>
          <p:cNvPr id="344" name="Diamond 343"/>
          <p:cNvSpPr/>
          <p:nvPr/>
        </p:nvSpPr>
        <p:spPr>
          <a:xfrm>
            <a:off x="5835238" y="229837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345" name="Diamond 344"/>
          <p:cNvSpPr/>
          <p:nvPr/>
        </p:nvSpPr>
        <p:spPr>
          <a:xfrm>
            <a:off x="6066694" y="229837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</a:t>
            </a:r>
            <a:endParaRPr lang="en-US" sz="1200" dirty="0"/>
          </a:p>
        </p:txBody>
      </p:sp>
      <p:sp>
        <p:nvSpPr>
          <p:cNvPr id="346" name="Diamond 345"/>
          <p:cNvSpPr/>
          <p:nvPr/>
        </p:nvSpPr>
        <p:spPr>
          <a:xfrm>
            <a:off x="6298150" y="229837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</a:t>
            </a:r>
            <a:endParaRPr lang="en-US" sz="1200" dirty="0"/>
          </a:p>
        </p:txBody>
      </p:sp>
      <p:sp>
        <p:nvSpPr>
          <p:cNvPr id="347" name="Diamond 346"/>
          <p:cNvSpPr/>
          <p:nvPr/>
        </p:nvSpPr>
        <p:spPr>
          <a:xfrm>
            <a:off x="6529606" y="229837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</a:t>
            </a:r>
          </a:p>
        </p:txBody>
      </p:sp>
      <p:sp>
        <p:nvSpPr>
          <p:cNvPr id="348" name="Diamond 347"/>
          <p:cNvSpPr/>
          <p:nvPr/>
        </p:nvSpPr>
        <p:spPr>
          <a:xfrm>
            <a:off x="6761062" y="229837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</a:t>
            </a:r>
            <a:endParaRPr lang="en-US" sz="1200" dirty="0"/>
          </a:p>
        </p:txBody>
      </p:sp>
      <p:sp>
        <p:nvSpPr>
          <p:cNvPr id="349" name="Diamond 348"/>
          <p:cNvSpPr/>
          <p:nvPr/>
        </p:nvSpPr>
        <p:spPr>
          <a:xfrm>
            <a:off x="6992518" y="229837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350" name="Diamond 349"/>
          <p:cNvSpPr/>
          <p:nvPr/>
        </p:nvSpPr>
        <p:spPr>
          <a:xfrm>
            <a:off x="7223974" y="229837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351" name="Diamond 350"/>
          <p:cNvSpPr/>
          <p:nvPr/>
        </p:nvSpPr>
        <p:spPr>
          <a:xfrm>
            <a:off x="7455430" y="229837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</a:t>
            </a:r>
            <a:endParaRPr lang="en-US" sz="1200" dirty="0"/>
          </a:p>
        </p:txBody>
      </p:sp>
      <p:sp>
        <p:nvSpPr>
          <p:cNvPr id="352" name="Diamond 351"/>
          <p:cNvSpPr/>
          <p:nvPr/>
        </p:nvSpPr>
        <p:spPr>
          <a:xfrm>
            <a:off x="7686880" y="229837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</a:t>
            </a:r>
            <a:endParaRPr lang="en-US" sz="1200" dirty="0"/>
          </a:p>
        </p:txBody>
      </p:sp>
      <p:sp>
        <p:nvSpPr>
          <p:cNvPr id="353" name="Diamond 352"/>
          <p:cNvSpPr/>
          <p:nvPr/>
        </p:nvSpPr>
        <p:spPr>
          <a:xfrm>
            <a:off x="4197230" y="487599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354" name="Diamond 353"/>
          <p:cNvSpPr/>
          <p:nvPr/>
        </p:nvSpPr>
        <p:spPr>
          <a:xfrm>
            <a:off x="4428686" y="487599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355" name="Diamond 354"/>
          <p:cNvSpPr/>
          <p:nvPr/>
        </p:nvSpPr>
        <p:spPr>
          <a:xfrm>
            <a:off x="4660142" y="487599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356" name="Diamond 355"/>
          <p:cNvSpPr/>
          <p:nvPr/>
        </p:nvSpPr>
        <p:spPr>
          <a:xfrm>
            <a:off x="4891598" y="487599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357" name="Diamond 356"/>
          <p:cNvSpPr/>
          <p:nvPr/>
        </p:nvSpPr>
        <p:spPr>
          <a:xfrm>
            <a:off x="5123054" y="487599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</a:t>
            </a:r>
            <a:endParaRPr lang="en-US" sz="1200" dirty="0"/>
          </a:p>
        </p:txBody>
      </p:sp>
      <p:sp>
        <p:nvSpPr>
          <p:cNvPr id="358" name="Diamond 357"/>
          <p:cNvSpPr/>
          <p:nvPr/>
        </p:nvSpPr>
        <p:spPr>
          <a:xfrm>
            <a:off x="5354510" y="487599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359" name="Diamond 358"/>
          <p:cNvSpPr/>
          <p:nvPr/>
        </p:nvSpPr>
        <p:spPr>
          <a:xfrm>
            <a:off x="5585966" y="487599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</a:t>
            </a:r>
            <a:endParaRPr lang="en-US" sz="1200" dirty="0"/>
          </a:p>
        </p:txBody>
      </p:sp>
      <p:sp>
        <p:nvSpPr>
          <p:cNvPr id="360" name="Diamond 359"/>
          <p:cNvSpPr/>
          <p:nvPr/>
        </p:nvSpPr>
        <p:spPr>
          <a:xfrm>
            <a:off x="5817422" y="487599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361" name="Diamond 360"/>
          <p:cNvSpPr/>
          <p:nvPr/>
        </p:nvSpPr>
        <p:spPr>
          <a:xfrm>
            <a:off x="6048878" y="487599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</a:t>
            </a:r>
            <a:endParaRPr lang="en-US" sz="1200" dirty="0"/>
          </a:p>
        </p:txBody>
      </p:sp>
      <p:sp>
        <p:nvSpPr>
          <p:cNvPr id="362" name="Diamond 361"/>
          <p:cNvSpPr/>
          <p:nvPr/>
        </p:nvSpPr>
        <p:spPr>
          <a:xfrm>
            <a:off x="6280334" y="487599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</a:t>
            </a:r>
            <a:endParaRPr lang="en-US" sz="1200" dirty="0"/>
          </a:p>
        </p:txBody>
      </p:sp>
      <p:sp>
        <p:nvSpPr>
          <p:cNvPr id="363" name="Diamond 362"/>
          <p:cNvSpPr/>
          <p:nvPr/>
        </p:nvSpPr>
        <p:spPr>
          <a:xfrm>
            <a:off x="6511790" y="487599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</a:t>
            </a:r>
          </a:p>
        </p:txBody>
      </p:sp>
      <p:sp>
        <p:nvSpPr>
          <p:cNvPr id="366" name="Diamond 365"/>
          <p:cNvSpPr/>
          <p:nvPr/>
        </p:nvSpPr>
        <p:spPr>
          <a:xfrm>
            <a:off x="6743246" y="487599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</a:t>
            </a:r>
            <a:endParaRPr lang="en-US" sz="1200" dirty="0"/>
          </a:p>
        </p:txBody>
      </p:sp>
      <p:sp>
        <p:nvSpPr>
          <p:cNvPr id="367" name="Diamond 366"/>
          <p:cNvSpPr/>
          <p:nvPr/>
        </p:nvSpPr>
        <p:spPr>
          <a:xfrm>
            <a:off x="6974702" y="487599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368" name="Diamond 367"/>
          <p:cNvSpPr/>
          <p:nvPr/>
        </p:nvSpPr>
        <p:spPr>
          <a:xfrm>
            <a:off x="7206158" y="487599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369" name="Diamond 368"/>
          <p:cNvSpPr/>
          <p:nvPr/>
        </p:nvSpPr>
        <p:spPr>
          <a:xfrm>
            <a:off x="7437614" y="487599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</a:t>
            </a:r>
            <a:endParaRPr lang="en-US" sz="1200" dirty="0"/>
          </a:p>
        </p:txBody>
      </p:sp>
      <p:sp>
        <p:nvSpPr>
          <p:cNvPr id="370" name="Diamond 369"/>
          <p:cNvSpPr/>
          <p:nvPr/>
        </p:nvSpPr>
        <p:spPr>
          <a:xfrm>
            <a:off x="7669064" y="487599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</a:t>
            </a:r>
            <a:endParaRPr lang="en-US" sz="1200" dirty="0"/>
          </a:p>
        </p:txBody>
      </p:sp>
      <p:sp>
        <p:nvSpPr>
          <p:cNvPr id="395" name="Right Triangle 394"/>
          <p:cNvSpPr/>
          <p:nvPr/>
        </p:nvSpPr>
        <p:spPr>
          <a:xfrm rot="7147843">
            <a:off x="3776558" y="832267"/>
            <a:ext cx="120985" cy="213595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ight Triangle 395"/>
          <p:cNvSpPr/>
          <p:nvPr/>
        </p:nvSpPr>
        <p:spPr>
          <a:xfrm>
            <a:off x="4148604" y="758343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ight Triangle 398"/>
          <p:cNvSpPr/>
          <p:nvPr/>
        </p:nvSpPr>
        <p:spPr>
          <a:xfrm rot="5400000">
            <a:off x="4628051" y="822030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ight Triangle 399"/>
          <p:cNvSpPr/>
          <p:nvPr/>
        </p:nvSpPr>
        <p:spPr>
          <a:xfrm rot="6269739">
            <a:off x="5035365" y="799733"/>
            <a:ext cx="228620" cy="246617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Right Triangle 400"/>
          <p:cNvSpPr/>
          <p:nvPr/>
        </p:nvSpPr>
        <p:spPr>
          <a:xfrm rot="7809257">
            <a:off x="5458370" y="870997"/>
            <a:ext cx="217984" cy="164036"/>
          </a:xfrm>
          <a:prstGeom prst="rtTriangle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ight Triangle 401"/>
          <p:cNvSpPr/>
          <p:nvPr/>
        </p:nvSpPr>
        <p:spPr>
          <a:xfrm rot="12916821">
            <a:off x="5892513" y="773919"/>
            <a:ext cx="92960" cy="277453"/>
          </a:xfrm>
          <a:prstGeom prst="rtTriangle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ight Triangle 402"/>
          <p:cNvSpPr/>
          <p:nvPr/>
        </p:nvSpPr>
        <p:spPr>
          <a:xfrm rot="12221200">
            <a:off x="6266180" y="849409"/>
            <a:ext cx="258068" cy="111847"/>
          </a:xfrm>
          <a:prstGeom prst="rtTriangle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ight Triangle 403"/>
          <p:cNvSpPr/>
          <p:nvPr/>
        </p:nvSpPr>
        <p:spPr>
          <a:xfrm rot="5400000">
            <a:off x="6770488" y="858646"/>
            <a:ext cx="222559" cy="154134"/>
          </a:xfrm>
          <a:prstGeom prst="rtTriangle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TextBox 393"/>
          <p:cNvSpPr txBox="1"/>
          <p:nvPr/>
        </p:nvSpPr>
        <p:spPr>
          <a:xfrm>
            <a:off x="2285889" y="716848"/>
            <a:ext cx="913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Triangle list</a:t>
            </a:r>
          </a:p>
        </p:txBody>
      </p:sp>
      <p:grpSp>
        <p:nvGrpSpPr>
          <p:cNvPr id="372" name="Group 371"/>
          <p:cNvGrpSpPr/>
          <p:nvPr/>
        </p:nvGrpSpPr>
        <p:grpSpPr>
          <a:xfrm>
            <a:off x="2285889" y="1103213"/>
            <a:ext cx="4753514" cy="276999"/>
            <a:chOff x="2471935" y="1563790"/>
            <a:chExt cx="4753514" cy="276999"/>
          </a:xfrm>
        </p:grpSpPr>
        <p:sp>
          <p:nvSpPr>
            <p:cNvPr id="382" name="TextBox 381"/>
            <p:cNvSpPr txBox="1"/>
            <p:nvPr/>
          </p:nvSpPr>
          <p:spPr>
            <a:xfrm>
              <a:off x="2471935" y="1563790"/>
              <a:ext cx="1162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Triangle AABBs</a:t>
              </a:r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3854971" y="1647425"/>
              <a:ext cx="301751" cy="109728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4289165" y="1581992"/>
              <a:ext cx="256457" cy="240595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4771447" y="1588626"/>
              <a:ext cx="210424" cy="227326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5160347" y="1600207"/>
              <a:ext cx="278239" cy="204164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5604005" y="1621671"/>
              <a:ext cx="300671" cy="161236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6073567" y="1576225"/>
              <a:ext cx="187808" cy="252128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6481270" y="1579009"/>
              <a:ext cx="251509" cy="246561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6973940" y="1579009"/>
              <a:ext cx="251509" cy="246561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3" name="Group 372"/>
          <p:cNvGrpSpPr/>
          <p:nvPr/>
        </p:nvGrpSpPr>
        <p:grpSpPr>
          <a:xfrm>
            <a:off x="2285889" y="1489550"/>
            <a:ext cx="1782226" cy="383995"/>
            <a:chOff x="2482823" y="2033242"/>
            <a:chExt cx="1782226" cy="383995"/>
          </a:xfrm>
        </p:grpSpPr>
        <p:sp>
          <p:nvSpPr>
            <p:cNvPr id="380" name="TextBox 379"/>
            <p:cNvSpPr txBox="1"/>
            <p:nvPr/>
          </p:nvSpPr>
          <p:spPr>
            <a:xfrm>
              <a:off x="2482823" y="2102437"/>
              <a:ext cx="9346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Node AABB</a:t>
              </a:r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3805706" y="2033242"/>
              <a:ext cx="459343" cy="38399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2285889" y="2009422"/>
            <a:ext cx="1601051" cy="276999"/>
            <a:chOff x="2482823" y="2641933"/>
            <a:chExt cx="1601051" cy="276999"/>
          </a:xfrm>
        </p:grpSpPr>
        <p:sp>
          <p:nvSpPr>
            <p:cNvPr id="378" name="TextBox 377"/>
            <p:cNvSpPr txBox="1"/>
            <p:nvPr/>
          </p:nvSpPr>
          <p:spPr>
            <a:xfrm>
              <a:off x="2482823" y="2641933"/>
              <a:ext cx="12747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Is this node a leaf</a:t>
              </a:r>
            </a:p>
          </p:txBody>
        </p:sp>
        <p:sp>
          <p:nvSpPr>
            <p:cNvPr id="379" name="Teardrop 378"/>
            <p:cNvSpPr/>
            <p:nvPr/>
          </p:nvSpPr>
          <p:spPr>
            <a:xfrm rot="4165163">
              <a:off x="3925931" y="2698478"/>
              <a:ext cx="151977" cy="163908"/>
            </a:xfrm>
            <a:prstGeom prst="teardrop">
              <a:avLst>
                <a:gd name="adj" fmla="val 1585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7" name="Rounded Rectangle 376"/>
          <p:cNvSpPr/>
          <p:nvPr/>
        </p:nvSpPr>
        <p:spPr>
          <a:xfrm>
            <a:off x="2270255" y="145752"/>
            <a:ext cx="5784480" cy="2314371"/>
          </a:xfrm>
          <a:prstGeom prst="roundRect">
            <a:avLst>
              <a:gd name="adj" fmla="val 5999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4948945" y="3088660"/>
            <a:ext cx="274434" cy="253916"/>
            <a:chOff x="4892910" y="3784506"/>
            <a:chExt cx="274434" cy="253916"/>
          </a:xfrm>
        </p:grpSpPr>
        <p:sp>
          <p:nvSpPr>
            <p:cNvPr id="405" name="TextBox 404"/>
            <p:cNvSpPr txBox="1"/>
            <p:nvPr/>
          </p:nvSpPr>
          <p:spPr>
            <a:xfrm>
              <a:off x="4892910" y="3784506"/>
              <a:ext cx="27443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&amp;</a:t>
              </a:r>
              <a:endParaRPr lang="en-US" dirty="0" smtClean="0"/>
            </a:p>
          </p:txBody>
        </p:sp>
        <p:sp>
          <p:nvSpPr>
            <p:cNvPr id="64" name="Oval 63"/>
            <p:cNvSpPr/>
            <p:nvPr/>
          </p:nvSpPr>
          <p:spPr>
            <a:xfrm>
              <a:off x="4909654" y="3798175"/>
              <a:ext cx="208571" cy="2110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163915" y="3719051"/>
            <a:ext cx="568549" cy="1315812"/>
            <a:chOff x="5163915" y="3719051"/>
            <a:chExt cx="568549" cy="1315812"/>
          </a:xfrm>
        </p:grpSpPr>
        <p:cxnSp>
          <p:nvCxnSpPr>
            <p:cNvPr id="68" name="Straight Arrow Connector 67"/>
            <p:cNvCxnSpPr/>
            <p:nvPr/>
          </p:nvCxnSpPr>
          <p:spPr>
            <a:xfrm>
              <a:off x="5163915" y="5034863"/>
              <a:ext cx="5685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5163915" y="3719051"/>
              <a:ext cx="6585" cy="131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Arrow Connector 73"/>
          <p:cNvCxnSpPr/>
          <p:nvPr/>
        </p:nvCxnSpPr>
        <p:spPr>
          <a:xfrm>
            <a:off x="8623176" y="480785"/>
            <a:ext cx="0" cy="373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067999" y="481832"/>
            <a:ext cx="555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/>
          <p:cNvSpPr/>
          <p:nvPr/>
        </p:nvSpPr>
        <p:spPr>
          <a:xfrm>
            <a:off x="8657" y="3669800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389836" y="5072548"/>
            <a:ext cx="402566" cy="19137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44671" y="3719051"/>
            <a:ext cx="582227" cy="306464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ight Triangle 216"/>
          <p:cNvSpPr/>
          <p:nvPr/>
        </p:nvSpPr>
        <p:spPr>
          <a:xfrm rot="7147843">
            <a:off x="515242" y="5078198"/>
            <a:ext cx="223312" cy="326405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236278" y="5168234"/>
            <a:ext cx="260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219" name="Rectangle 218"/>
          <p:cNvSpPr/>
          <p:nvPr/>
        </p:nvSpPr>
        <p:spPr>
          <a:xfrm>
            <a:off x="802225" y="5112871"/>
            <a:ext cx="260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220" name="Right Triangle 219"/>
          <p:cNvSpPr/>
          <p:nvPr/>
        </p:nvSpPr>
        <p:spPr>
          <a:xfrm>
            <a:off x="10488708" y="884859"/>
            <a:ext cx="243896" cy="235504"/>
          </a:xfrm>
          <a:prstGeom prst="rt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ight Triangle 220"/>
          <p:cNvSpPr/>
          <p:nvPr/>
        </p:nvSpPr>
        <p:spPr>
          <a:xfrm rot="6269739">
            <a:off x="11418706" y="364321"/>
            <a:ext cx="463727" cy="850286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ight Triangle 221"/>
          <p:cNvSpPr/>
          <p:nvPr/>
        </p:nvSpPr>
        <p:spPr>
          <a:xfrm rot="5400000">
            <a:off x="10560787" y="1950966"/>
            <a:ext cx="177024" cy="166610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11164027" y="438016"/>
            <a:ext cx="956189" cy="493396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10488709" y="900590"/>
            <a:ext cx="260792" cy="226032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10565994" y="1934790"/>
            <a:ext cx="183507" cy="27650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10496746" y="1454369"/>
            <a:ext cx="253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10640583" y="1043401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e</a:t>
            </a:r>
            <a:endParaRPr lang="en-US" sz="1200" dirty="0"/>
          </a:p>
        </p:txBody>
      </p:sp>
      <p:sp>
        <p:nvSpPr>
          <p:cNvPr id="228" name="Rectangle 227"/>
          <p:cNvSpPr/>
          <p:nvPr/>
        </p:nvSpPr>
        <p:spPr>
          <a:xfrm>
            <a:off x="10424828" y="2132463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229" name="Rectangle 228"/>
          <p:cNvSpPr/>
          <p:nvPr/>
        </p:nvSpPr>
        <p:spPr>
          <a:xfrm>
            <a:off x="10679966" y="1781434"/>
            <a:ext cx="2375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230" name="Rectangle 229"/>
          <p:cNvSpPr/>
          <p:nvPr/>
        </p:nvSpPr>
        <p:spPr>
          <a:xfrm>
            <a:off x="10482240" y="22030"/>
            <a:ext cx="706949" cy="31165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10461560" y="0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D</a:t>
            </a:r>
            <a:endParaRPr lang="en-US" dirty="0">
              <a:solidFill>
                <a:srgbClr val="FFC000"/>
              </a:solidFill>
            </a:endParaRPr>
          </a:p>
        </p:txBody>
      </p:sp>
      <p:grpSp>
        <p:nvGrpSpPr>
          <p:cNvPr id="232" name="Group 231"/>
          <p:cNvGrpSpPr/>
          <p:nvPr/>
        </p:nvGrpSpPr>
        <p:grpSpPr>
          <a:xfrm>
            <a:off x="3714630" y="3368315"/>
            <a:ext cx="3223325" cy="202050"/>
            <a:chOff x="3988705" y="3853924"/>
            <a:chExt cx="3223325" cy="202050"/>
          </a:xfrm>
        </p:grpSpPr>
        <p:sp>
          <p:nvSpPr>
            <p:cNvPr id="233" name="Rectangle 232"/>
            <p:cNvSpPr/>
            <p:nvPr/>
          </p:nvSpPr>
          <p:spPr>
            <a:xfrm>
              <a:off x="3988705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  <a:endParaRPr lang="en-US" sz="1200" dirty="0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442044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4852179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5283916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5715653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6147390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6579127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7010862" y="3853924"/>
              <a:ext cx="201168" cy="202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</p:grpSp>
      <p:sp>
        <p:nvSpPr>
          <p:cNvPr id="250" name="Diamond 249"/>
          <p:cNvSpPr/>
          <p:nvPr/>
        </p:nvSpPr>
        <p:spPr>
          <a:xfrm>
            <a:off x="2854633" y="3368934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251" name="TextBox 250"/>
          <p:cNvSpPr txBox="1"/>
          <p:nvPr/>
        </p:nvSpPr>
        <p:spPr>
          <a:xfrm>
            <a:off x="7378390" y="4678077"/>
            <a:ext cx="4860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Right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7378390" y="4416467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Left</a:t>
            </a:r>
            <a:endParaRPr lang="en-US" dirty="0" smtClean="0"/>
          </a:p>
        </p:txBody>
      </p:sp>
      <p:sp>
        <p:nvSpPr>
          <p:cNvPr id="253" name="TextBox 252"/>
          <p:cNvSpPr txBox="1"/>
          <p:nvPr/>
        </p:nvSpPr>
        <p:spPr>
          <a:xfrm>
            <a:off x="6018479" y="4389258"/>
            <a:ext cx="1214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Split Candidates</a:t>
            </a:r>
          </a:p>
        </p:txBody>
      </p:sp>
      <p:sp>
        <p:nvSpPr>
          <p:cNvPr id="254" name="Diamond 253"/>
          <p:cNvSpPr/>
          <p:nvPr/>
        </p:nvSpPr>
        <p:spPr>
          <a:xfrm>
            <a:off x="7947636" y="4452825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255" name="Diamond 254"/>
          <p:cNvSpPr/>
          <p:nvPr/>
        </p:nvSpPr>
        <p:spPr>
          <a:xfrm>
            <a:off x="8179092" y="4452825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256" name="Diamond 255"/>
          <p:cNvSpPr/>
          <p:nvPr/>
        </p:nvSpPr>
        <p:spPr>
          <a:xfrm>
            <a:off x="8410548" y="4452825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257" name="Diamond 256"/>
          <p:cNvSpPr/>
          <p:nvPr/>
        </p:nvSpPr>
        <p:spPr>
          <a:xfrm>
            <a:off x="8642004" y="4452825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258" name="Diamond 257"/>
          <p:cNvSpPr/>
          <p:nvPr/>
        </p:nvSpPr>
        <p:spPr>
          <a:xfrm>
            <a:off x="8873460" y="4452825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</a:t>
            </a:r>
            <a:endParaRPr lang="en-US" sz="1200" dirty="0"/>
          </a:p>
        </p:txBody>
      </p:sp>
      <p:sp>
        <p:nvSpPr>
          <p:cNvPr id="259" name="Diamond 258"/>
          <p:cNvSpPr/>
          <p:nvPr/>
        </p:nvSpPr>
        <p:spPr>
          <a:xfrm>
            <a:off x="9104916" y="4452825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260" name="Diamond 259"/>
          <p:cNvSpPr/>
          <p:nvPr/>
        </p:nvSpPr>
        <p:spPr>
          <a:xfrm>
            <a:off x="9336372" y="4452825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</a:t>
            </a:r>
            <a:endParaRPr lang="en-US" sz="1200" dirty="0"/>
          </a:p>
        </p:txBody>
      </p:sp>
      <p:sp>
        <p:nvSpPr>
          <p:cNvPr id="261" name="Diamond 260"/>
          <p:cNvSpPr/>
          <p:nvPr/>
        </p:nvSpPr>
        <p:spPr>
          <a:xfrm>
            <a:off x="9567828" y="4452825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262" name="Diamond 261"/>
          <p:cNvSpPr/>
          <p:nvPr/>
        </p:nvSpPr>
        <p:spPr>
          <a:xfrm>
            <a:off x="9799284" y="4452825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</a:t>
            </a:r>
            <a:endParaRPr lang="en-US" sz="1200" dirty="0"/>
          </a:p>
        </p:txBody>
      </p:sp>
      <p:sp>
        <p:nvSpPr>
          <p:cNvPr id="263" name="Diamond 262"/>
          <p:cNvSpPr/>
          <p:nvPr/>
        </p:nvSpPr>
        <p:spPr>
          <a:xfrm>
            <a:off x="10030740" y="4452825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</a:t>
            </a:r>
            <a:endParaRPr lang="en-US" sz="1200" dirty="0"/>
          </a:p>
        </p:txBody>
      </p:sp>
      <p:sp>
        <p:nvSpPr>
          <p:cNvPr id="264" name="Diamond 263"/>
          <p:cNvSpPr/>
          <p:nvPr/>
        </p:nvSpPr>
        <p:spPr>
          <a:xfrm>
            <a:off x="10262196" y="4452825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</a:t>
            </a:r>
          </a:p>
        </p:txBody>
      </p:sp>
      <p:sp>
        <p:nvSpPr>
          <p:cNvPr id="265" name="Diamond 264"/>
          <p:cNvSpPr/>
          <p:nvPr/>
        </p:nvSpPr>
        <p:spPr>
          <a:xfrm>
            <a:off x="10493652" y="4452825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</a:t>
            </a:r>
            <a:endParaRPr lang="en-US" sz="1200" dirty="0"/>
          </a:p>
        </p:txBody>
      </p:sp>
      <p:sp>
        <p:nvSpPr>
          <p:cNvPr id="266" name="Diamond 265"/>
          <p:cNvSpPr/>
          <p:nvPr/>
        </p:nvSpPr>
        <p:spPr>
          <a:xfrm>
            <a:off x="10725108" y="4452825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267" name="Diamond 266"/>
          <p:cNvSpPr/>
          <p:nvPr/>
        </p:nvSpPr>
        <p:spPr>
          <a:xfrm>
            <a:off x="10956564" y="4452825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268" name="Diamond 267"/>
          <p:cNvSpPr/>
          <p:nvPr/>
        </p:nvSpPr>
        <p:spPr>
          <a:xfrm>
            <a:off x="11188020" y="4452825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</a:t>
            </a:r>
            <a:endParaRPr lang="en-US" sz="1200" dirty="0"/>
          </a:p>
        </p:txBody>
      </p:sp>
      <p:sp>
        <p:nvSpPr>
          <p:cNvPr id="269" name="Diamond 268"/>
          <p:cNvSpPr/>
          <p:nvPr/>
        </p:nvSpPr>
        <p:spPr>
          <a:xfrm>
            <a:off x="11419470" y="4452825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</a:t>
            </a:r>
            <a:endParaRPr lang="en-US" sz="1200" dirty="0"/>
          </a:p>
        </p:txBody>
      </p:sp>
      <p:sp>
        <p:nvSpPr>
          <p:cNvPr id="270" name="Diamond 269"/>
          <p:cNvSpPr/>
          <p:nvPr/>
        </p:nvSpPr>
        <p:spPr>
          <a:xfrm>
            <a:off x="7929820" y="4710587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271" name="Diamond 270"/>
          <p:cNvSpPr/>
          <p:nvPr/>
        </p:nvSpPr>
        <p:spPr>
          <a:xfrm>
            <a:off x="8161276" y="4710587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272" name="Diamond 271"/>
          <p:cNvSpPr/>
          <p:nvPr/>
        </p:nvSpPr>
        <p:spPr>
          <a:xfrm>
            <a:off x="8392732" y="4710587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273" name="Diamond 272"/>
          <p:cNvSpPr/>
          <p:nvPr/>
        </p:nvSpPr>
        <p:spPr>
          <a:xfrm>
            <a:off x="8624188" y="4710587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274" name="Diamond 273"/>
          <p:cNvSpPr/>
          <p:nvPr/>
        </p:nvSpPr>
        <p:spPr>
          <a:xfrm>
            <a:off x="8855644" y="4710587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</a:t>
            </a:r>
            <a:endParaRPr lang="en-US" sz="1200" dirty="0"/>
          </a:p>
        </p:txBody>
      </p:sp>
      <p:sp>
        <p:nvSpPr>
          <p:cNvPr id="275" name="Diamond 274"/>
          <p:cNvSpPr/>
          <p:nvPr/>
        </p:nvSpPr>
        <p:spPr>
          <a:xfrm>
            <a:off x="9087100" y="4710587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276" name="Diamond 275"/>
          <p:cNvSpPr/>
          <p:nvPr/>
        </p:nvSpPr>
        <p:spPr>
          <a:xfrm>
            <a:off x="9318556" y="4710587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</a:t>
            </a:r>
            <a:endParaRPr lang="en-US" sz="1200" dirty="0"/>
          </a:p>
        </p:txBody>
      </p:sp>
      <p:sp>
        <p:nvSpPr>
          <p:cNvPr id="277" name="Diamond 276"/>
          <p:cNvSpPr/>
          <p:nvPr/>
        </p:nvSpPr>
        <p:spPr>
          <a:xfrm>
            <a:off x="9550012" y="4710587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278" name="Diamond 277"/>
          <p:cNvSpPr/>
          <p:nvPr/>
        </p:nvSpPr>
        <p:spPr>
          <a:xfrm>
            <a:off x="9781468" y="4710587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</a:t>
            </a:r>
            <a:endParaRPr lang="en-US" sz="1200" dirty="0"/>
          </a:p>
        </p:txBody>
      </p:sp>
      <p:sp>
        <p:nvSpPr>
          <p:cNvPr id="279" name="Diamond 278"/>
          <p:cNvSpPr/>
          <p:nvPr/>
        </p:nvSpPr>
        <p:spPr>
          <a:xfrm>
            <a:off x="10012924" y="4710587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</a:t>
            </a:r>
            <a:endParaRPr lang="en-US" sz="1200" dirty="0"/>
          </a:p>
        </p:txBody>
      </p:sp>
      <p:sp>
        <p:nvSpPr>
          <p:cNvPr id="280" name="Diamond 279"/>
          <p:cNvSpPr/>
          <p:nvPr/>
        </p:nvSpPr>
        <p:spPr>
          <a:xfrm>
            <a:off x="10244380" y="4710587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</a:t>
            </a:r>
          </a:p>
        </p:txBody>
      </p:sp>
      <p:sp>
        <p:nvSpPr>
          <p:cNvPr id="281" name="Diamond 280"/>
          <p:cNvSpPr/>
          <p:nvPr/>
        </p:nvSpPr>
        <p:spPr>
          <a:xfrm>
            <a:off x="10475836" y="4710587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</a:t>
            </a:r>
            <a:endParaRPr lang="en-US" sz="1200" dirty="0"/>
          </a:p>
        </p:txBody>
      </p:sp>
      <p:sp>
        <p:nvSpPr>
          <p:cNvPr id="282" name="Diamond 281"/>
          <p:cNvSpPr/>
          <p:nvPr/>
        </p:nvSpPr>
        <p:spPr>
          <a:xfrm>
            <a:off x="10707292" y="4710587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283" name="Diamond 282"/>
          <p:cNvSpPr/>
          <p:nvPr/>
        </p:nvSpPr>
        <p:spPr>
          <a:xfrm>
            <a:off x="10938748" y="4710587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284" name="Diamond 283"/>
          <p:cNvSpPr/>
          <p:nvPr/>
        </p:nvSpPr>
        <p:spPr>
          <a:xfrm>
            <a:off x="11170204" y="4710587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</a:t>
            </a:r>
            <a:endParaRPr lang="en-US" sz="1200" dirty="0"/>
          </a:p>
        </p:txBody>
      </p:sp>
      <p:sp>
        <p:nvSpPr>
          <p:cNvPr id="285" name="Diamond 284"/>
          <p:cNvSpPr/>
          <p:nvPr/>
        </p:nvSpPr>
        <p:spPr>
          <a:xfrm>
            <a:off x="11401654" y="4710587"/>
            <a:ext cx="185423" cy="18889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</a:t>
            </a:r>
            <a:endParaRPr lang="en-US" sz="1200" dirty="0"/>
          </a:p>
        </p:txBody>
      </p:sp>
      <p:sp>
        <p:nvSpPr>
          <p:cNvPr id="286" name="Right Triangle 285"/>
          <p:cNvSpPr/>
          <p:nvPr/>
        </p:nvSpPr>
        <p:spPr>
          <a:xfrm rot="7147843">
            <a:off x="7509148" y="5055255"/>
            <a:ext cx="120985" cy="213595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ight Triangle 286"/>
          <p:cNvSpPr/>
          <p:nvPr/>
        </p:nvSpPr>
        <p:spPr>
          <a:xfrm>
            <a:off x="7881194" y="4981331"/>
            <a:ext cx="243896" cy="235504"/>
          </a:xfrm>
          <a:prstGeom prst="rtTriangle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ight Triangle 287"/>
          <p:cNvSpPr/>
          <p:nvPr/>
        </p:nvSpPr>
        <p:spPr>
          <a:xfrm rot="5400000">
            <a:off x="8360641" y="5045018"/>
            <a:ext cx="177024" cy="166610"/>
          </a:xfrm>
          <a:prstGeom prst="rtTriangle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ight Triangle 288"/>
          <p:cNvSpPr/>
          <p:nvPr/>
        </p:nvSpPr>
        <p:spPr>
          <a:xfrm rot="6269739">
            <a:off x="8767955" y="5022721"/>
            <a:ext cx="228620" cy="246617"/>
          </a:xfrm>
          <a:prstGeom prst="rtTriangle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ight Triangle 289"/>
          <p:cNvSpPr/>
          <p:nvPr/>
        </p:nvSpPr>
        <p:spPr>
          <a:xfrm rot="7809257">
            <a:off x="9190960" y="5093985"/>
            <a:ext cx="217984" cy="164036"/>
          </a:xfrm>
          <a:prstGeom prst="rtTriangle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ight Triangle 290"/>
          <p:cNvSpPr/>
          <p:nvPr/>
        </p:nvSpPr>
        <p:spPr>
          <a:xfrm rot="12916821">
            <a:off x="9625103" y="4996907"/>
            <a:ext cx="92960" cy="277453"/>
          </a:xfrm>
          <a:prstGeom prst="rtTriangle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ight Triangle 291"/>
          <p:cNvSpPr/>
          <p:nvPr/>
        </p:nvSpPr>
        <p:spPr>
          <a:xfrm rot="12221200">
            <a:off x="9998770" y="5072397"/>
            <a:ext cx="258068" cy="111847"/>
          </a:xfrm>
          <a:prstGeom prst="rtTriangle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ight Triangle 292"/>
          <p:cNvSpPr/>
          <p:nvPr/>
        </p:nvSpPr>
        <p:spPr>
          <a:xfrm rot="5400000">
            <a:off x="10503078" y="5081634"/>
            <a:ext cx="222559" cy="154134"/>
          </a:xfrm>
          <a:prstGeom prst="rtTriangle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TextBox 293"/>
          <p:cNvSpPr txBox="1"/>
          <p:nvPr/>
        </p:nvSpPr>
        <p:spPr>
          <a:xfrm>
            <a:off x="6018479" y="4939836"/>
            <a:ext cx="913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Triangle list</a:t>
            </a:r>
          </a:p>
        </p:txBody>
      </p:sp>
      <p:grpSp>
        <p:nvGrpSpPr>
          <p:cNvPr id="295" name="Group 294"/>
          <p:cNvGrpSpPr/>
          <p:nvPr/>
        </p:nvGrpSpPr>
        <p:grpSpPr>
          <a:xfrm>
            <a:off x="6018479" y="5326201"/>
            <a:ext cx="4753514" cy="276999"/>
            <a:chOff x="2471935" y="1563790"/>
            <a:chExt cx="4753514" cy="276999"/>
          </a:xfrm>
        </p:grpSpPr>
        <p:sp>
          <p:nvSpPr>
            <p:cNvPr id="296" name="TextBox 295"/>
            <p:cNvSpPr txBox="1"/>
            <p:nvPr/>
          </p:nvSpPr>
          <p:spPr>
            <a:xfrm>
              <a:off x="2471935" y="1563790"/>
              <a:ext cx="1162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Triangle AABBs</a:t>
              </a: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3854971" y="1647425"/>
              <a:ext cx="301751" cy="109728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4289165" y="1581992"/>
              <a:ext cx="256457" cy="240595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4771447" y="1588626"/>
              <a:ext cx="210424" cy="227326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5160347" y="1600207"/>
              <a:ext cx="278239" cy="204164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5604005" y="1621671"/>
              <a:ext cx="300671" cy="161236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6073567" y="1576225"/>
              <a:ext cx="187808" cy="252128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6481270" y="1579009"/>
              <a:ext cx="251509" cy="246561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6973940" y="1579009"/>
              <a:ext cx="251509" cy="246561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6018479" y="5712538"/>
            <a:ext cx="1782226" cy="383995"/>
            <a:chOff x="2482823" y="2033242"/>
            <a:chExt cx="1782226" cy="383995"/>
          </a:xfrm>
        </p:grpSpPr>
        <p:sp>
          <p:nvSpPr>
            <p:cNvPr id="306" name="TextBox 305"/>
            <p:cNvSpPr txBox="1"/>
            <p:nvPr/>
          </p:nvSpPr>
          <p:spPr>
            <a:xfrm>
              <a:off x="2482823" y="2102437"/>
              <a:ext cx="9346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Node AABB</a:t>
              </a: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3805706" y="2033242"/>
              <a:ext cx="459343" cy="38399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8" name="Group 307"/>
          <p:cNvGrpSpPr/>
          <p:nvPr/>
        </p:nvGrpSpPr>
        <p:grpSpPr>
          <a:xfrm>
            <a:off x="6018479" y="6232410"/>
            <a:ext cx="1601051" cy="276999"/>
            <a:chOff x="2482823" y="2641933"/>
            <a:chExt cx="1601051" cy="276999"/>
          </a:xfrm>
        </p:grpSpPr>
        <p:sp>
          <p:nvSpPr>
            <p:cNvPr id="309" name="TextBox 308"/>
            <p:cNvSpPr txBox="1"/>
            <p:nvPr/>
          </p:nvSpPr>
          <p:spPr>
            <a:xfrm>
              <a:off x="2482823" y="2641933"/>
              <a:ext cx="12747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Is this node a leaf</a:t>
              </a:r>
            </a:p>
          </p:txBody>
        </p:sp>
        <p:sp>
          <p:nvSpPr>
            <p:cNvPr id="310" name="Teardrop 309"/>
            <p:cNvSpPr/>
            <p:nvPr/>
          </p:nvSpPr>
          <p:spPr>
            <a:xfrm rot="4165163">
              <a:off x="3925931" y="2698478"/>
              <a:ext cx="151977" cy="163908"/>
            </a:xfrm>
            <a:prstGeom prst="teardrop">
              <a:avLst>
                <a:gd name="adj" fmla="val 1585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1" name="Rounded Rectangle 310"/>
          <p:cNvSpPr/>
          <p:nvPr/>
        </p:nvSpPr>
        <p:spPr>
          <a:xfrm>
            <a:off x="6002845" y="4368740"/>
            <a:ext cx="5784480" cy="2314371"/>
          </a:xfrm>
          <a:prstGeom prst="roundRect">
            <a:avLst>
              <a:gd name="adj" fmla="val 5999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4761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354</TotalTime>
  <Words>1410</Words>
  <Application>Microsoft Macintosh PowerPoint</Application>
  <PresentationFormat>Widescreen</PresentationFormat>
  <Paragraphs>1170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Arial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 Muff</dc:creator>
  <cp:lastModifiedBy>Darren Muff</cp:lastModifiedBy>
  <cp:revision>19</cp:revision>
  <dcterms:created xsi:type="dcterms:W3CDTF">2016-11-09T11:05:29Z</dcterms:created>
  <dcterms:modified xsi:type="dcterms:W3CDTF">2016-11-09T16:59:33Z</dcterms:modified>
</cp:coreProperties>
</file>