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8"/>
    <p:restoredTop sz="94677"/>
  </p:normalViewPr>
  <p:slideViewPr>
    <p:cSldViewPr snapToGrid="0" snapToObjects="1">
      <p:cViewPr varScale="1">
        <p:scale>
          <a:sx n="177" d="100"/>
          <a:sy n="177" d="100"/>
        </p:scale>
        <p:origin x="7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0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6085" y="10316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9260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14055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21764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24341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24037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9921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32766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8854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09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Adoption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42316" y="1031660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0218" y="10316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2316" y="1031660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0511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74662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036086" y="2646544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48076" y="2868763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328813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0" name="Rectangle 29"/>
          <p:cNvSpPr/>
          <p:nvPr/>
        </p:nvSpPr>
        <p:spPr>
          <a:xfrm>
            <a:off x="1782964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30218" y="3715757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63961" y="3732290"/>
            <a:ext cx="32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259106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4" name="Rectangle 33"/>
          <p:cNvSpPr/>
          <p:nvPr/>
        </p:nvSpPr>
        <p:spPr>
          <a:xfrm>
            <a:off x="2713257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257392" y="2881573"/>
            <a:ext cx="0" cy="120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57392" y="3732290"/>
            <a:ext cx="3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167408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7" name="Rectangle 36"/>
          <p:cNvSpPr/>
          <p:nvPr/>
        </p:nvSpPr>
        <p:spPr>
          <a:xfrm>
            <a:off x="3621559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8" name="Rectangle 37"/>
          <p:cNvSpPr/>
          <p:nvPr/>
        </p:nvSpPr>
        <p:spPr>
          <a:xfrm>
            <a:off x="420511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74662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328813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1" name="Rectangle 40"/>
          <p:cNvSpPr/>
          <p:nvPr/>
        </p:nvSpPr>
        <p:spPr>
          <a:xfrm>
            <a:off x="1782964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2" name="Rectangle 41"/>
          <p:cNvSpPr/>
          <p:nvPr/>
        </p:nvSpPr>
        <p:spPr>
          <a:xfrm>
            <a:off x="2259106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3" name="Rectangle 42"/>
          <p:cNvSpPr/>
          <p:nvPr/>
        </p:nvSpPr>
        <p:spPr>
          <a:xfrm>
            <a:off x="2713257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167408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5" name="Rectangle 44"/>
          <p:cNvSpPr/>
          <p:nvPr/>
        </p:nvSpPr>
        <p:spPr>
          <a:xfrm>
            <a:off x="3621559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23770" y="4999457"/>
            <a:ext cx="163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Is node a Leaf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0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6424" y="571192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60440" y="1465617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90438" y="945079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23533" y="1716005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52722" y="1973662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90071" y="1943299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32519" y="2531724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67820" y="2816181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406016" y="2424958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09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Adoption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52655" y="571192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40557" y="5711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2655" y="571192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6653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50804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046425" y="2186076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58415" y="2408295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04955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0" name="Rectangle 29"/>
          <p:cNvSpPr/>
          <p:nvPr/>
        </p:nvSpPr>
        <p:spPr>
          <a:xfrm>
            <a:off x="2259106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40557" y="3255289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74300" y="3271822"/>
            <a:ext cx="32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35248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4" name="Rectangle 33"/>
          <p:cNvSpPr/>
          <p:nvPr/>
        </p:nvSpPr>
        <p:spPr>
          <a:xfrm>
            <a:off x="3189399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267731" y="2421105"/>
            <a:ext cx="0" cy="120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67731" y="3271822"/>
            <a:ext cx="3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643550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7" name="Rectangle 36"/>
          <p:cNvSpPr/>
          <p:nvPr/>
        </p:nvSpPr>
        <p:spPr>
          <a:xfrm>
            <a:off x="4097701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8" name="Rectangle 37"/>
          <p:cNvSpPr/>
          <p:nvPr/>
        </p:nvSpPr>
        <p:spPr>
          <a:xfrm>
            <a:off x="896653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350804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804955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1" name="Rectangle 40"/>
          <p:cNvSpPr/>
          <p:nvPr/>
        </p:nvSpPr>
        <p:spPr>
          <a:xfrm>
            <a:off x="2259106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2" name="Rectangle 41"/>
          <p:cNvSpPr/>
          <p:nvPr/>
        </p:nvSpPr>
        <p:spPr>
          <a:xfrm>
            <a:off x="2735248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3" name="Rectangle 42"/>
          <p:cNvSpPr/>
          <p:nvPr/>
        </p:nvSpPr>
        <p:spPr>
          <a:xfrm>
            <a:off x="3189399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643550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5" name="Rectangle 44"/>
          <p:cNvSpPr/>
          <p:nvPr/>
        </p:nvSpPr>
        <p:spPr>
          <a:xfrm>
            <a:off x="4097701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4899912" y="5007868"/>
            <a:ext cx="202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Is node a Leaf -&gt; a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96653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350804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804955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49" name="Rectangle 48"/>
          <p:cNvSpPr/>
          <p:nvPr/>
        </p:nvSpPr>
        <p:spPr>
          <a:xfrm>
            <a:off x="2259106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50" name="Rectangle 49"/>
          <p:cNvSpPr/>
          <p:nvPr/>
        </p:nvSpPr>
        <p:spPr>
          <a:xfrm>
            <a:off x="2735248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51" name="Rectangle 50"/>
          <p:cNvSpPr/>
          <p:nvPr/>
        </p:nvSpPr>
        <p:spPr>
          <a:xfrm>
            <a:off x="3189399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643550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4097701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baseline="30000" dirty="0"/>
          </a:p>
        </p:txBody>
      </p:sp>
      <p:sp>
        <p:nvSpPr>
          <p:cNvPr id="54" name="TextBox 53"/>
          <p:cNvSpPr txBox="1"/>
          <p:nvPr/>
        </p:nvSpPr>
        <p:spPr>
          <a:xfrm>
            <a:off x="4973613" y="5428411"/>
            <a:ext cx="192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Inclusive scan -&gt; b 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50741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50741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50741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96653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350804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804955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61" name="Rectangle 60"/>
          <p:cNvSpPr/>
          <p:nvPr/>
        </p:nvSpPr>
        <p:spPr>
          <a:xfrm>
            <a:off x="2259106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62" name="Rectangle 61"/>
          <p:cNvSpPr/>
          <p:nvPr/>
        </p:nvSpPr>
        <p:spPr>
          <a:xfrm>
            <a:off x="2735248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63" name="Rectangle 62"/>
          <p:cNvSpPr/>
          <p:nvPr/>
        </p:nvSpPr>
        <p:spPr>
          <a:xfrm>
            <a:off x="3189399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643550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65" name="Rectangle 64"/>
          <p:cNvSpPr/>
          <p:nvPr/>
        </p:nvSpPr>
        <p:spPr>
          <a:xfrm>
            <a:off x="4097701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66" name="Rectangle 65"/>
          <p:cNvSpPr/>
          <p:nvPr/>
        </p:nvSpPr>
        <p:spPr>
          <a:xfrm>
            <a:off x="450741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967059" y="5836716"/>
            <a:ext cx="181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Multiply a * b -&gt;c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903204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357355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811506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1" name="Rectangle 70"/>
          <p:cNvSpPr/>
          <p:nvPr/>
        </p:nvSpPr>
        <p:spPr>
          <a:xfrm>
            <a:off x="2265657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2" name="Rectangle 71"/>
          <p:cNvSpPr/>
          <p:nvPr/>
        </p:nvSpPr>
        <p:spPr>
          <a:xfrm>
            <a:off x="2741799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3" name="Rectangle 72"/>
          <p:cNvSpPr/>
          <p:nvPr/>
        </p:nvSpPr>
        <p:spPr>
          <a:xfrm>
            <a:off x="3195950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650101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5" name="Rectangle 74"/>
          <p:cNvSpPr/>
          <p:nvPr/>
        </p:nvSpPr>
        <p:spPr>
          <a:xfrm>
            <a:off x="4104252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6" name="Rectangle 75"/>
          <p:cNvSpPr/>
          <p:nvPr/>
        </p:nvSpPr>
        <p:spPr>
          <a:xfrm>
            <a:off x="457292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967059" y="6297395"/>
            <a:ext cx="26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child address is 2*c-1 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890172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44323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798474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3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52625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4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728767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5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82918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37069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7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091220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8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44260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0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93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862" y="778864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931878" y="1673289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1861876" y="1152751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2294971" y="1923677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724160" y="2181334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1761509" y="2150971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1003957" y="2739396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2539258" y="3023853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1677454" y="2632630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09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Adoption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624093" y="778864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95" y="778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24093" y="778864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6653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50804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17863" y="2393748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629853" y="2615967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04955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0" name="Rectangle 29"/>
          <p:cNvSpPr/>
          <p:nvPr/>
        </p:nvSpPr>
        <p:spPr>
          <a:xfrm>
            <a:off x="2259106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11995" y="3462961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45738" y="3479494"/>
            <a:ext cx="32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35248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4" name="Rectangle 33"/>
          <p:cNvSpPr/>
          <p:nvPr/>
        </p:nvSpPr>
        <p:spPr>
          <a:xfrm>
            <a:off x="3189399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539169" y="2628777"/>
            <a:ext cx="0" cy="120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39169" y="3479494"/>
            <a:ext cx="3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643550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7" name="Rectangle 36"/>
          <p:cNvSpPr/>
          <p:nvPr/>
        </p:nvSpPr>
        <p:spPr>
          <a:xfrm>
            <a:off x="4097701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8" name="Rectangle 37"/>
          <p:cNvSpPr/>
          <p:nvPr/>
        </p:nvSpPr>
        <p:spPr>
          <a:xfrm>
            <a:off x="896653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350804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804955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1" name="Rectangle 40"/>
          <p:cNvSpPr/>
          <p:nvPr/>
        </p:nvSpPr>
        <p:spPr>
          <a:xfrm>
            <a:off x="2259106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2" name="Rectangle 41"/>
          <p:cNvSpPr/>
          <p:nvPr/>
        </p:nvSpPr>
        <p:spPr>
          <a:xfrm>
            <a:off x="2735248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3" name="Rectangle 42"/>
          <p:cNvSpPr/>
          <p:nvPr/>
        </p:nvSpPr>
        <p:spPr>
          <a:xfrm>
            <a:off x="3189399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643550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5" name="Rectangle 44"/>
          <p:cNvSpPr/>
          <p:nvPr/>
        </p:nvSpPr>
        <p:spPr>
          <a:xfrm>
            <a:off x="4097701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4899912" y="5007868"/>
            <a:ext cx="202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Is node a Leaf -&gt; a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96653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350804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804955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49" name="Rectangle 48"/>
          <p:cNvSpPr/>
          <p:nvPr/>
        </p:nvSpPr>
        <p:spPr>
          <a:xfrm>
            <a:off x="2259106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50" name="Rectangle 49"/>
          <p:cNvSpPr/>
          <p:nvPr/>
        </p:nvSpPr>
        <p:spPr>
          <a:xfrm>
            <a:off x="2735248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51" name="Rectangle 50"/>
          <p:cNvSpPr/>
          <p:nvPr/>
        </p:nvSpPr>
        <p:spPr>
          <a:xfrm>
            <a:off x="3189399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643550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4097701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baseline="30000" dirty="0"/>
          </a:p>
        </p:txBody>
      </p:sp>
      <p:sp>
        <p:nvSpPr>
          <p:cNvPr id="54" name="TextBox 53"/>
          <p:cNvSpPr txBox="1"/>
          <p:nvPr/>
        </p:nvSpPr>
        <p:spPr>
          <a:xfrm>
            <a:off x="4973613" y="5428411"/>
            <a:ext cx="192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Inclusive scan -&gt; b 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50741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50741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50741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96653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350804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804955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61" name="Rectangle 60"/>
          <p:cNvSpPr/>
          <p:nvPr/>
        </p:nvSpPr>
        <p:spPr>
          <a:xfrm>
            <a:off x="2259106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62" name="Rectangle 61"/>
          <p:cNvSpPr/>
          <p:nvPr/>
        </p:nvSpPr>
        <p:spPr>
          <a:xfrm>
            <a:off x="2735248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63" name="Rectangle 62"/>
          <p:cNvSpPr/>
          <p:nvPr/>
        </p:nvSpPr>
        <p:spPr>
          <a:xfrm>
            <a:off x="3189399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643550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65" name="Rectangle 64"/>
          <p:cNvSpPr/>
          <p:nvPr/>
        </p:nvSpPr>
        <p:spPr>
          <a:xfrm>
            <a:off x="4097701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66" name="Rectangle 65"/>
          <p:cNvSpPr/>
          <p:nvPr/>
        </p:nvSpPr>
        <p:spPr>
          <a:xfrm>
            <a:off x="450741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967059" y="5836716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Multiply a </a:t>
            </a:r>
            <a:r>
              <a:rPr lang="en-US" dirty="0"/>
              <a:t>*</a:t>
            </a:r>
            <a:r>
              <a:rPr lang="en-US" dirty="0" smtClean="0"/>
              <a:t> b -&gt;c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903204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357355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811506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1" name="Rectangle 70"/>
          <p:cNvSpPr/>
          <p:nvPr/>
        </p:nvSpPr>
        <p:spPr>
          <a:xfrm>
            <a:off x="2265657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2" name="Rectangle 71"/>
          <p:cNvSpPr/>
          <p:nvPr/>
        </p:nvSpPr>
        <p:spPr>
          <a:xfrm>
            <a:off x="2741799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3" name="Rectangle 72"/>
          <p:cNvSpPr/>
          <p:nvPr/>
        </p:nvSpPr>
        <p:spPr>
          <a:xfrm>
            <a:off x="3195950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650101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5" name="Rectangle 74"/>
          <p:cNvSpPr/>
          <p:nvPr/>
        </p:nvSpPr>
        <p:spPr>
          <a:xfrm>
            <a:off x="4104252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6" name="Rectangle 75"/>
          <p:cNvSpPr/>
          <p:nvPr/>
        </p:nvSpPr>
        <p:spPr>
          <a:xfrm>
            <a:off x="457292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967059" y="6297395"/>
            <a:ext cx="26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child address is 2*c-1 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890172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44323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798474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3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52625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4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728767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5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82918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37069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7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091220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8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44260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904035" y="564387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739983" y="56438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746537" y="103251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6948922" y="56438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948922" y="99334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292386" y="1458812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222809" y="1461472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494771" y="1452590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403073" y="1452590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331327" y="189042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98" name="Rectangle 97"/>
          <p:cNvSpPr/>
          <p:nvPr/>
        </p:nvSpPr>
        <p:spPr>
          <a:xfrm>
            <a:off x="5200688" y="190879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99" name="Rectangle 98"/>
          <p:cNvSpPr/>
          <p:nvPr/>
        </p:nvSpPr>
        <p:spPr>
          <a:xfrm>
            <a:off x="6494771" y="190879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100" name="Rectangle 99"/>
          <p:cNvSpPr/>
          <p:nvPr/>
        </p:nvSpPr>
        <p:spPr>
          <a:xfrm>
            <a:off x="7403073" y="190879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948922" y="233774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857224" y="2314070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948922" y="278524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104" name="Rectangle 103"/>
          <p:cNvSpPr/>
          <p:nvPr/>
        </p:nvSpPr>
        <p:spPr>
          <a:xfrm>
            <a:off x="7857224" y="278524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16" name="TextBox 15"/>
          <p:cNvSpPr txBox="1"/>
          <p:nvPr/>
        </p:nvSpPr>
        <p:spPr>
          <a:xfrm rot="19437450">
            <a:off x="318226" y="2603521"/>
            <a:ext cx="8581918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CANT use this with ZHOU as node numbers are not even as some large nodes are converted to small nodes.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285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20148" y="2018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6234164" y="10962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7164162" y="5757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7597257" y="13466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6026446" y="16043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7063795" y="15739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6306243" y="21623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7841544" y="24468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6979740" y="20556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263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data structure- </a:t>
            </a:r>
            <a:r>
              <a:rPr lang="en-US" dirty="0" err="1" smtClean="0"/>
              <a:t>zhou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26379" y="201860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4281" y="201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6379" y="201860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620149" y="1816744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932139" y="2038963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14281" y="2885957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48024" y="2902490"/>
            <a:ext cx="32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841455" y="2051773"/>
            <a:ext cx="0" cy="120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41455" y="2902490"/>
            <a:ext cx="3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85048" y="5210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439199" y="5210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98713" y="5210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43" name="Rectangle 42"/>
          <p:cNvSpPr/>
          <p:nvPr/>
        </p:nvSpPr>
        <p:spPr>
          <a:xfrm>
            <a:off x="2365509" y="520926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44" name="Right Triangle 43"/>
          <p:cNvSpPr/>
          <p:nvPr/>
        </p:nvSpPr>
        <p:spPr>
          <a:xfrm>
            <a:off x="2495115" y="5305991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823205" y="520926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47" name="Right Triangle 46"/>
          <p:cNvSpPr/>
          <p:nvPr/>
        </p:nvSpPr>
        <p:spPr>
          <a:xfrm rot="7147843">
            <a:off x="2947898" y="5357083"/>
            <a:ext cx="205792" cy="266017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12964" y="56447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49" name="Rectangle 48"/>
          <p:cNvSpPr/>
          <p:nvPr/>
        </p:nvSpPr>
        <p:spPr>
          <a:xfrm>
            <a:off x="3293042" y="520926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50" name="Rectangle 49"/>
          <p:cNvSpPr/>
          <p:nvPr/>
        </p:nvSpPr>
        <p:spPr>
          <a:xfrm>
            <a:off x="3752996" y="520926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1" name="Right Triangle 50"/>
          <p:cNvSpPr/>
          <p:nvPr/>
        </p:nvSpPr>
        <p:spPr>
          <a:xfrm rot="5400000">
            <a:off x="3942017" y="5363176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298845" y="563822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4198277" y="520040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54" name="Rectangle 53"/>
          <p:cNvSpPr/>
          <p:nvPr/>
        </p:nvSpPr>
        <p:spPr>
          <a:xfrm>
            <a:off x="4198277" y="562936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55" name="Rectangle 54"/>
          <p:cNvSpPr/>
          <p:nvPr/>
        </p:nvSpPr>
        <p:spPr>
          <a:xfrm>
            <a:off x="4650592" y="519557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7" name="Rectangle 56"/>
          <p:cNvSpPr/>
          <p:nvPr/>
        </p:nvSpPr>
        <p:spPr>
          <a:xfrm>
            <a:off x="5108288" y="519557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9" name="Rectangle 58"/>
          <p:cNvSpPr/>
          <p:nvPr/>
        </p:nvSpPr>
        <p:spPr>
          <a:xfrm>
            <a:off x="5572166" y="519390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61" name="Right Triangle 60"/>
          <p:cNvSpPr/>
          <p:nvPr/>
        </p:nvSpPr>
        <p:spPr>
          <a:xfrm rot="6269739">
            <a:off x="4813175" y="5285062"/>
            <a:ext cx="138691" cy="276694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/>
          <p:cNvSpPr/>
          <p:nvPr/>
        </p:nvSpPr>
        <p:spPr>
          <a:xfrm rot="7809257">
            <a:off x="5184590" y="5349250"/>
            <a:ext cx="275672" cy="176744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Triangle 62"/>
          <p:cNvSpPr/>
          <p:nvPr/>
        </p:nvSpPr>
        <p:spPr>
          <a:xfrm rot="12221200">
            <a:off x="5645230" y="5321886"/>
            <a:ext cx="228397" cy="17276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39589" y="517841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509107" y="517268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66" name="Rectangle 65"/>
          <p:cNvSpPr/>
          <p:nvPr/>
        </p:nvSpPr>
        <p:spPr>
          <a:xfrm>
            <a:off x="6966225" y="517100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67" name="Right Triangle 66"/>
          <p:cNvSpPr/>
          <p:nvPr/>
        </p:nvSpPr>
        <p:spPr>
          <a:xfrm rot="12916821">
            <a:off x="7124354" y="5232593"/>
            <a:ext cx="118653" cy="321855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446048" y="51698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69" name="Rectangle 68"/>
          <p:cNvSpPr/>
          <p:nvPr/>
        </p:nvSpPr>
        <p:spPr>
          <a:xfrm>
            <a:off x="7916231" y="51698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70" name="Right Triangle 69"/>
          <p:cNvSpPr/>
          <p:nvPr/>
        </p:nvSpPr>
        <p:spPr>
          <a:xfrm rot="5400000">
            <a:off x="8019344" y="5332498"/>
            <a:ext cx="229760" cy="131759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509107" y="561649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72" name="Rectangle 71"/>
          <p:cNvSpPr/>
          <p:nvPr/>
        </p:nvSpPr>
        <p:spPr>
          <a:xfrm>
            <a:off x="7446048" y="561977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cxnSp>
        <p:nvCxnSpPr>
          <p:cNvPr id="21" name="Elbow Connector 20"/>
          <p:cNvCxnSpPr>
            <a:stCxn id="39" idx="2"/>
            <a:endCxn id="64" idx="2"/>
          </p:cNvCxnSpPr>
          <p:nvPr/>
        </p:nvCxnSpPr>
        <p:spPr>
          <a:xfrm rot="5400000" flipH="1" flipV="1">
            <a:off x="3950212" y="3323435"/>
            <a:ext cx="32516" cy="4600390"/>
          </a:xfrm>
          <a:prstGeom prst="bentConnector3">
            <a:avLst>
              <a:gd name="adj1" fmla="val -25615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38" idx="0"/>
            <a:endCxn id="49" idx="0"/>
          </p:cNvCxnSpPr>
          <p:nvPr/>
        </p:nvCxnSpPr>
        <p:spPr>
          <a:xfrm rot="5400000" flipH="1" flipV="1">
            <a:off x="2365287" y="4056103"/>
            <a:ext cx="1668" cy="2307994"/>
          </a:xfrm>
          <a:prstGeom prst="bentConnector3">
            <a:avLst>
              <a:gd name="adj1" fmla="val 457437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39" idx="0"/>
            <a:endCxn id="53" idx="0"/>
          </p:cNvCxnSpPr>
          <p:nvPr/>
        </p:nvCxnSpPr>
        <p:spPr>
          <a:xfrm rot="5400000" flipH="1" flipV="1">
            <a:off x="3040550" y="3826131"/>
            <a:ext cx="10528" cy="2759078"/>
          </a:xfrm>
          <a:prstGeom prst="bentConnector3">
            <a:avLst>
              <a:gd name="adj1" fmla="val 22713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38" idx="2"/>
            <a:endCxn id="48" idx="2"/>
          </p:cNvCxnSpPr>
          <p:nvPr/>
        </p:nvCxnSpPr>
        <p:spPr>
          <a:xfrm rot="16200000" flipH="1">
            <a:off x="1459188" y="5392824"/>
            <a:ext cx="433788" cy="927916"/>
          </a:xfrm>
          <a:prstGeom prst="bentConnector3">
            <a:avLst>
              <a:gd name="adj1" fmla="val 218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4" idx="0"/>
            <a:endCxn id="65" idx="0"/>
          </p:cNvCxnSpPr>
          <p:nvPr/>
        </p:nvCxnSpPr>
        <p:spPr>
          <a:xfrm rot="5400000" flipH="1" flipV="1">
            <a:off x="6498556" y="4940791"/>
            <a:ext cx="5737" cy="469518"/>
          </a:xfrm>
          <a:prstGeom prst="bentConnector3">
            <a:avLst>
              <a:gd name="adj1" fmla="val 40846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64" idx="2"/>
            <a:endCxn id="72" idx="2"/>
          </p:cNvCxnSpPr>
          <p:nvPr/>
        </p:nvCxnSpPr>
        <p:spPr>
          <a:xfrm rot="16200000" flipH="1">
            <a:off x="6749214" y="5124822"/>
            <a:ext cx="441361" cy="1406459"/>
          </a:xfrm>
          <a:prstGeom prst="bentConnector3">
            <a:avLst>
              <a:gd name="adj1" fmla="val 1517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68321" y="6466708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Max offset 16384</a:t>
            </a:r>
            <a:endParaRPr lang="en-US" sz="1200" dirty="0"/>
          </a:p>
        </p:txBody>
      </p:sp>
      <p:sp>
        <p:nvSpPr>
          <p:cNvPr id="74" name="Rounded Rectangle 73"/>
          <p:cNvSpPr/>
          <p:nvPr/>
        </p:nvSpPr>
        <p:spPr>
          <a:xfrm>
            <a:off x="675861" y="697229"/>
            <a:ext cx="4801792" cy="195630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02153" y="697229"/>
            <a:ext cx="202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Node: Variable size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31238" y="1414183"/>
            <a:ext cx="1215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Is Leaf </a:t>
            </a:r>
            <a:r>
              <a:rPr lang="en-US" sz="1100" smtClean="0"/>
              <a:t>or Branch</a:t>
            </a:r>
            <a:endParaRPr 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2333139" y="1682318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 Triangles</a:t>
            </a:r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2318830" y="14344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Left Child</a:t>
            </a:r>
            <a:endParaRPr 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3908841" y="1451727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Right Child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1020432" y="1004698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Offset: </a:t>
            </a:r>
            <a:endParaRPr 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666868" y="1016538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1 1 </a:t>
            </a:r>
            <a:r>
              <a:rPr lang="en-US" sz="1100" dirty="0"/>
              <a:t>1</a:t>
            </a:r>
            <a:r>
              <a:rPr lang="en-US" sz="1100" dirty="0" smtClean="0"/>
              <a:t> 0 0 0 0 0 0 0 0 0 0 0 0 0 0 0 0 0 0 0 0 0 0 0 0 0 0 0 1 1</a:t>
            </a:r>
            <a:endParaRPr lang="en-US" sz="11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1734653" y="1293459"/>
            <a:ext cx="115967" cy="0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792636" y="1293459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048517" y="1274512"/>
            <a:ext cx="1542286" cy="15313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715716" y="1289823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858606" y="1294744"/>
            <a:ext cx="115967" cy="0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916589" y="1294744"/>
            <a:ext cx="0" cy="378530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687151" y="1277089"/>
            <a:ext cx="1346747" cy="4835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315893" y="1281923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478015" y="1673274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Split Dim</a:t>
            </a:r>
            <a:endParaRPr 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70102" y="2055246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Split Position: Float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910162" y="1722297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Triangle mask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535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675861" y="697229"/>
            <a:ext cx="4801792" cy="195630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20148" y="2018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>
            <a:off x="6234164" y="10962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7164162" y="5757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7597257" y="13466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6026446" y="16043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7063795" y="15739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6306243" y="21623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7841544" y="24468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6979740" y="20556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318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data structure- Muff/Wald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26379" y="201860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4281" y="201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6379" y="201860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620149" y="1816744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932139" y="2038963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14281" y="2885957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48024" y="2902490"/>
            <a:ext cx="32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841455" y="2051773"/>
            <a:ext cx="0" cy="120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41455" y="2902490"/>
            <a:ext cx="3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74098" y="364676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328249" y="364676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60801" y="365239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43" name="Rectangle 42"/>
          <p:cNvSpPr/>
          <p:nvPr/>
        </p:nvSpPr>
        <p:spPr>
          <a:xfrm>
            <a:off x="3039594" y="488670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44" name="Right Triangle 43"/>
          <p:cNvSpPr/>
          <p:nvPr/>
        </p:nvSpPr>
        <p:spPr>
          <a:xfrm>
            <a:off x="3169200" y="4983431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17736" y="488670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47" name="Right Triangle 46"/>
          <p:cNvSpPr/>
          <p:nvPr/>
        </p:nvSpPr>
        <p:spPr>
          <a:xfrm rot="7147843">
            <a:off x="3642429" y="5034523"/>
            <a:ext cx="205792" cy="266017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583329" y="489320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49" name="Rectangle 48"/>
          <p:cNvSpPr/>
          <p:nvPr/>
        </p:nvSpPr>
        <p:spPr>
          <a:xfrm>
            <a:off x="2340193" y="36507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50" name="Rectangle 49"/>
          <p:cNvSpPr/>
          <p:nvPr/>
        </p:nvSpPr>
        <p:spPr>
          <a:xfrm>
            <a:off x="4445205" y="489326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1" name="Right Triangle 50"/>
          <p:cNvSpPr/>
          <p:nvPr/>
        </p:nvSpPr>
        <p:spPr>
          <a:xfrm rot="5400000">
            <a:off x="4634226" y="5047175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84426" y="489326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2809886" y="365675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54" name="Rectangle 53"/>
          <p:cNvSpPr/>
          <p:nvPr/>
        </p:nvSpPr>
        <p:spPr>
          <a:xfrm>
            <a:off x="4916498" y="488992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55" name="Rectangle 54"/>
          <p:cNvSpPr/>
          <p:nvPr/>
        </p:nvSpPr>
        <p:spPr>
          <a:xfrm>
            <a:off x="5382529" y="488670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7" name="Rectangle 56"/>
          <p:cNvSpPr/>
          <p:nvPr/>
        </p:nvSpPr>
        <p:spPr>
          <a:xfrm>
            <a:off x="5849039" y="488670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9" name="Rectangle 58"/>
          <p:cNvSpPr/>
          <p:nvPr/>
        </p:nvSpPr>
        <p:spPr>
          <a:xfrm>
            <a:off x="6320333" y="488992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61" name="Right Triangle 60"/>
          <p:cNvSpPr/>
          <p:nvPr/>
        </p:nvSpPr>
        <p:spPr>
          <a:xfrm rot="6269739">
            <a:off x="5545112" y="4976196"/>
            <a:ext cx="138691" cy="276694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/>
          <p:cNvSpPr/>
          <p:nvPr/>
        </p:nvSpPr>
        <p:spPr>
          <a:xfrm rot="7809257">
            <a:off x="5925341" y="5040384"/>
            <a:ext cx="275672" cy="176744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Triangle 62"/>
          <p:cNvSpPr/>
          <p:nvPr/>
        </p:nvSpPr>
        <p:spPr>
          <a:xfrm rot="12221200">
            <a:off x="6393397" y="5017905"/>
            <a:ext cx="228397" cy="17276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69399" y="365239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800527" y="364705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66" name="Rectangle 65"/>
          <p:cNvSpPr/>
          <p:nvPr/>
        </p:nvSpPr>
        <p:spPr>
          <a:xfrm>
            <a:off x="7242829" y="488670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67" name="Right Triangle 66"/>
          <p:cNvSpPr/>
          <p:nvPr/>
        </p:nvSpPr>
        <p:spPr>
          <a:xfrm rot="12916821">
            <a:off x="7400958" y="4948294"/>
            <a:ext cx="118653" cy="321855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260593" y="364437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69" name="Rectangle 68"/>
          <p:cNvSpPr/>
          <p:nvPr/>
        </p:nvSpPr>
        <p:spPr>
          <a:xfrm>
            <a:off x="8188359" y="490189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70" name="Right Triangle 69"/>
          <p:cNvSpPr/>
          <p:nvPr/>
        </p:nvSpPr>
        <p:spPr>
          <a:xfrm rot="5400000">
            <a:off x="8291472" y="5064568"/>
            <a:ext cx="229760" cy="131759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74483" y="488670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72" name="Rectangle 71"/>
          <p:cNvSpPr/>
          <p:nvPr/>
        </p:nvSpPr>
        <p:spPr>
          <a:xfrm>
            <a:off x="7714121" y="489444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cxnSp>
        <p:nvCxnSpPr>
          <p:cNvPr id="88" name="Elbow Connector 87"/>
          <p:cNvCxnSpPr>
            <a:stCxn id="39" idx="0"/>
            <a:endCxn id="53" idx="0"/>
          </p:cNvCxnSpPr>
          <p:nvPr/>
        </p:nvCxnSpPr>
        <p:spPr>
          <a:xfrm rot="16200000" flipH="1">
            <a:off x="2291149" y="2910939"/>
            <a:ext cx="9987" cy="1481637"/>
          </a:xfrm>
          <a:prstGeom prst="bentConnector3">
            <a:avLst>
              <a:gd name="adj1" fmla="val -22889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38" idx="0"/>
            <a:endCxn id="40" idx="0"/>
          </p:cNvCxnSpPr>
          <p:nvPr/>
        </p:nvCxnSpPr>
        <p:spPr>
          <a:xfrm rot="16200000" flipH="1">
            <a:off x="1591712" y="3156226"/>
            <a:ext cx="5626" cy="986703"/>
          </a:xfrm>
          <a:prstGeom prst="bentConnector3">
            <a:avLst>
              <a:gd name="adj1" fmla="val -91512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4" idx="0"/>
            <a:endCxn id="65" idx="0"/>
          </p:cNvCxnSpPr>
          <p:nvPr/>
        </p:nvCxnSpPr>
        <p:spPr>
          <a:xfrm rot="5400000" flipH="1" flipV="1">
            <a:off x="3759372" y="3384159"/>
            <a:ext cx="5335" cy="531128"/>
          </a:xfrm>
          <a:prstGeom prst="bentConnector3">
            <a:avLst>
              <a:gd name="adj1" fmla="val 43849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0" idx="2"/>
            <a:endCxn id="48" idx="0"/>
          </p:cNvCxnSpPr>
          <p:nvPr/>
        </p:nvCxnSpPr>
        <p:spPr>
          <a:xfrm rot="16200000" flipH="1">
            <a:off x="2043209" y="4126012"/>
            <a:ext cx="811864" cy="722528"/>
          </a:xfrm>
          <a:prstGeom prst="bentConnector3">
            <a:avLst>
              <a:gd name="adj1" fmla="val 744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9" idx="2"/>
            <a:endCxn id="52" idx="0"/>
          </p:cNvCxnSpPr>
          <p:nvPr/>
        </p:nvCxnSpPr>
        <p:spPr>
          <a:xfrm rot="16200000" flipH="1">
            <a:off x="2982591" y="3664353"/>
            <a:ext cx="813589" cy="1644233"/>
          </a:xfrm>
          <a:prstGeom prst="bentConnector3">
            <a:avLst>
              <a:gd name="adj1" fmla="val 5586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3" idx="2"/>
            <a:endCxn id="54" idx="0"/>
          </p:cNvCxnSpPr>
          <p:nvPr/>
        </p:nvCxnSpPr>
        <p:spPr>
          <a:xfrm rot="16200000" flipH="1">
            <a:off x="3688159" y="3434508"/>
            <a:ext cx="804218" cy="2106612"/>
          </a:xfrm>
          <a:prstGeom prst="bentConnector3">
            <a:avLst>
              <a:gd name="adj1" fmla="val 391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5" idx="2"/>
            <a:endCxn id="71" idx="0"/>
          </p:cNvCxnSpPr>
          <p:nvPr/>
        </p:nvCxnSpPr>
        <p:spPr>
          <a:xfrm rot="16200000" flipH="1">
            <a:off x="5109233" y="2994379"/>
            <a:ext cx="810697" cy="2973956"/>
          </a:xfrm>
          <a:prstGeom prst="bentConnector3">
            <a:avLst>
              <a:gd name="adj1" fmla="val 264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8" idx="2"/>
            <a:endCxn id="72" idx="0"/>
          </p:cNvCxnSpPr>
          <p:nvPr/>
        </p:nvCxnSpPr>
        <p:spPr>
          <a:xfrm rot="16200000" flipH="1">
            <a:off x="5803872" y="2757122"/>
            <a:ext cx="821123" cy="3453528"/>
          </a:xfrm>
          <a:prstGeom prst="bentConnector3">
            <a:avLst>
              <a:gd name="adj1" fmla="val 102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02153" y="697229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Node: 64bits (8 bytes)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841114" y="1096285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Offset: 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0726" y="2016889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Split </a:t>
            </a:r>
            <a:r>
              <a:rPr lang="en-US" sz="1100" dirty="0" err="1" smtClean="0"/>
              <a:t>pos</a:t>
            </a:r>
            <a:r>
              <a:rPr lang="en-US" sz="1100" dirty="0" smtClean="0"/>
              <a:t>: </a:t>
            </a:r>
            <a:endParaRPr 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487550" y="1108125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1 0 0 0 0 0 0 0 0 0 0 0 0 0 0 0 0 0 0 0 0 0 0 0 0 0 0 0 0 0 1 1</a:t>
            </a:r>
            <a:endParaRPr lang="en-US" sz="11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1555335" y="1385046"/>
            <a:ext cx="115967" cy="0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613318" y="1385046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105002" y="1536870"/>
            <a:ext cx="104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Leaf or branch</a:t>
            </a:r>
            <a:endParaRPr lang="en-US" sz="1100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1699911" y="1385046"/>
            <a:ext cx="2980945" cy="1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030058" y="1391396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153263" y="1496231"/>
            <a:ext cx="1768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Branch: offset to first child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131641" y="1704005"/>
            <a:ext cx="18902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Leaf: offset </a:t>
            </a:r>
            <a:r>
              <a:rPr lang="en-US" sz="1100" smtClean="0"/>
              <a:t>to triangle count</a:t>
            </a:r>
            <a:endParaRPr lang="en-US" sz="11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4756540" y="1387464"/>
            <a:ext cx="115967" cy="0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814523" y="1387464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103559" y="1530520"/>
            <a:ext cx="13740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Dimension k</a:t>
            </a:r>
          </a:p>
          <a:p>
            <a:pPr algn="ctr"/>
            <a:r>
              <a:rPr lang="en-US" sz="1100" dirty="0" smtClean="0"/>
              <a:t>(only if node is</a:t>
            </a:r>
          </a:p>
          <a:p>
            <a:pPr algn="ctr"/>
            <a:r>
              <a:rPr lang="en-US" sz="1100" dirty="0" smtClean="0"/>
              <a:t> multiple of 8 bytes)</a:t>
            </a:r>
            <a:endParaRPr lang="en-US" sz="1100" dirty="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2801938" y="5330846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667681" y="544545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0</a:t>
            </a:r>
            <a:endParaRPr lang="en-US" sz="1100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4214954" y="5330846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80697" y="5445451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12</a:t>
            </a:r>
            <a:endParaRPr lang="en-US" sz="1100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5131101" y="5330846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996844" y="5454508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20</a:t>
            </a:r>
            <a:endParaRPr lang="en-US" sz="1100" dirty="0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6972148" y="5321789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837891" y="5445451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36</a:t>
            </a:r>
            <a:endParaRPr lang="en-US" sz="1100" dirty="0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7939535" y="5345358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7805278" y="5469020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44</a:t>
            </a:r>
            <a:endParaRPr lang="en-US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423189" y="5445451"/>
            <a:ext cx="1237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Byte multiple of 4</a:t>
            </a:r>
            <a:endParaRPr 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551184" y="2016889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32-bit float</a:t>
            </a:r>
            <a:endParaRPr lang="en-US" sz="1100" dirty="0"/>
          </a:p>
        </p:txBody>
      </p:sp>
      <p:sp>
        <p:nvSpPr>
          <p:cNvPr id="145" name="Rectangle 144"/>
          <p:cNvSpPr/>
          <p:nvPr/>
        </p:nvSpPr>
        <p:spPr>
          <a:xfrm>
            <a:off x="342970" y="365239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146" name="Elbow Connector 145"/>
          <p:cNvCxnSpPr>
            <a:stCxn id="145" idx="2"/>
            <a:endCxn id="38" idx="2"/>
          </p:cNvCxnSpPr>
          <p:nvPr/>
        </p:nvCxnSpPr>
        <p:spPr>
          <a:xfrm rot="5400000" flipH="1" flipV="1">
            <a:off x="832797" y="3812967"/>
            <a:ext cx="5626" cy="531128"/>
          </a:xfrm>
          <a:prstGeom prst="bentConnector3">
            <a:avLst>
              <a:gd name="adj1" fmla="val -40632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862950" y="3874218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S:2</a:t>
            </a:r>
            <a:endParaRPr 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333586" y="3870043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S:2</a:t>
            </a:r>
            <a:endParaRPr lang="en-US" sz="11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333265" y="3883587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S:4</a:t>
            </a:r>
            <a:endParaRPr 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856006" y="3884306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S:4</a:t>
            </a:r>
            <a:endParaRPr lang="en-US" sz="11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388039" y="3878203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S:2</a:t>
            </a:r>
            <a:endParaRPr lang="en-US" sz="1100" dirty="0"/>
          </a:p>
        </p:txBody>
      </p:sp>
      <p:sp>
        <p:nvSpPr>
          <p:cNvPr id="164" name="TextBox 163"/>
          <p:cNvSpPr txBox="1"/>
          <p:nvPr/>
        </p:nvSpPr>
        <p:spPr>
          <a:xfrm>
            <a:off x="1913175" y="3878203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S:3</a:t>
            </a:r>
            <a:endParaRPr 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389730" y="3878203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S:8</a:t>
            </a:r>
            <a:endParaRPr lang="en-US" sz="1100" dirty="0"/>
          </a:p>
        </p:txBody>
      </p:sp>
      <p:sp>
        <p:nvSpPr>
          <p:cNvPr id="168" name="TextBox 167"/>
          <p:cNvSpPr txBox="1"/>
          <p:nvPr/>
        </p:nvSpPr>
        <p:spPr>
          <a:xfrm>
            <a:off x="927896" y="3878203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S:5</a:t>
            </a:r>
            <a:endParaRPr lang="en-US" sz="1100" dirty="0"/>
          </a:p>
        </p:txBody>
      </p:sp>
      <p:sp>
        <p:nvSpPr>
          <p:cNvPr id="169" name="TextBox 168"/>
          <p:cNvSpPr txBox="1"/>
          <p:nvPr/>
        </p:nvSpPr>
        <p:spPr>
          <a:xfrm>
            <a:off x="413447" y="3878203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S:13</a:t>
            </a:r>
            <a:endParaRPr lang="en-US" sz="11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50244" y="5957233"/>
            <a:ext cx="2545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Size: For each level from bottom to top: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if leaf size =ntriangles+1</a:t>
            </a:r>
          </a:p>
          <a:p>
            <a:r>
              <a:rPr lang="en-US" sz="1100" dirty="0" smtClean="0"/>
              <a:t>    else size = </a:t>
            </a:r>
            <a:r>
              <a:rPr lang="en-US" sz="1100" dirty="0" err="1" smtClean="0"/>
              <a:t>left.size</a:t>
            </a:r>
            <a:r>
              <a:rPr lang="en-US" sz="1100" dirty="0" smtClean="0"/>
              <a:t> + </a:t>
            </a:r>
            <a:r>
              <a:rPr lang="en-US" sz="1100" dirty="0" err="1" smtClean="0"/>
              <a:t>right.size</a:t>
            </a:r>
            <a:endParaRPr lang="en-US" sz="11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143573" y="6316925"/>
            <a:ext cx="33409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Now create address in leaf nodes for triangles</a:t>
            </a:r>
          </a:p>
          <a:p>
            <a:r>
              <a:rPr lang="en-US" sz="1100" dirty="0" smtClean="0"/>
              <a:t>(</a:t>
            </a:r>
            <a:r>
              <a:rPr lang="en-US" sz="1100" dirty="0" err="1" smtClean="0"/>
              <a:t>downsweep</a:t>
            </a:r>
            <a:r>
              <a:rPr lang="en-US" sz="1100" dirty="0" smtClean="0"/>
              <a:t> is inefficient at top of tree – few nodes)</a:t>
            </a:r>
          </a:p>
        </p:txBody>
      </p:sp>
    </p:spTree>
    <p:extLst>
      <p:ext uri="{BB962C8B-B14F-4D97-AF65-F5344CB8AC3E}">
        <p14:creationId xmlns:p14="http://schemas.microsoft.com/office/powerpoint/2010/main" val="199503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2728940" y="846037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183091" y="846037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15643" y="8516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43" name="Rectangle 42"/>
          <p:cNvSpPr/>
          <p:nvPr/>
        </p:nvSpPr>
        <p:spPr>
          <a:xfrm>
            <a:off x="1984149" y="252320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44" name="Right Triangle 43"/>
          <p:cNvSpPr/>
          <p:nvPr/>
        </p:nvSpPr>
        <p:spPr>
          <a:xfrm>
            <a:off x="2113755" y="2619926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462291" y="252320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47" name="Right Triangle 46"/>
          <p:cNvSpPr/>
          <p:nvPr/>
        </p:nvSpPr>
        <p:spPr>
          <a:xfrm rot="7147843">
            <a:off x="2586984" y="2671018"/>
            <a:ext cx="205792" cy="266017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527884" y="252970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49" name="Rectangle 48"/>
          <p:cNvSpPr/>
          <p:nvPr/>
        </p:nvSpPr>
        <p:spPr>
          <a:xfrm>
            <a:off x="4195035" y="84999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50" name="Rectangle 49"/>
          <p:cNvSpPr/>
          <p:nvPr/>
        </p:nvSpPr>
        <p:spPr>
          <a:xfrm>
            <a:off x="3389760" y="252976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1" name="Right Triangle 50"/>
          <p:cNvSpPr/>
          <p:nvPr/>
        </p:nvSpPr>
        <p:spPr>
          <a:xfrm rot="5400000">
            <a:off x="3578781" y="2683670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928981" y="252976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4664728" y="85602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54" name="Rectangle 53"/>
          <p:cNvSpPr/>
          <p:nvPr/>
        </p:nvSpPr>
        <p:spPr>
          <a:xfrm>
            <a:off x="3861053" y="252641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55" name="Rectangle 54"/>
          <p:cNvSpPr/>
          <p:nvPr/>
        </p:nvSpPr>
        <p:spPr>
          <a:xfrm>
            <a:off x="4327084" y="252320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7" name="Rectangle 56"/>
          <p:cNvSpPr/>
          <p:nvPr/>
        </p:nvSpPr>
        <p:spPr>
          <a:xfrm>
            <a:off x="4793594" y="252320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9" name="Rectangle 58"/>
          <p:cNvSpPr/>
          <p:nvPr/>
        </p:nvSpPr>
        <p:spPr>
          <a:xfrm>
            <a:off x="5264888" y="252641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61" name="Right Triangle 60"/>
          <p:cNvSpPr/>
          <p:nvPr/>
        </p:nvSpPr>
        <p:spPr>
          <a:xfrm rot="6269739">
            <a:off x="4489667" y="2612691"/>
            <a:ext cx="138691" cy="276694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/>
          <p:cNvSpPr/>
          <p:nvPr/>
        </p:nvSpPr>
        <p:spPr>
          <a:xfrm rot="7809257">
            <a:off x="4869896" y="2676879"/>
            <a:ext cx="275672" cy="176744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Triangle 62"/>
          <p:cNvSpPr/>
          <p:nvPr/>
        </p:nvSpPr>
        <p:spPr>
          <a:xfrm rot="12221200">
            <a:off x="5337952" y="2654400"/>
            <a:ext cx="228397" cy="17276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124241" y="8516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655369" y="84632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66" name="Rectangle 65"/>
          <p:cNvSpPr/>
          <p:nvPr/>
        </p:nvSpPr>
        <p:spPr>
          <a:xfrm>
            <a:off x="6187384" y="252320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67" name="Right Triangle 66"/>
          <p:cNvSpPr/>
          <p:nvPr/>
        </p:nvSpPr>
        <p:spPr>
          <a:xfrm rot="12916821">
            <a:off x="6345513" y="2584789"/>
            <a:ext cx="118653" cy="321855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115435" y="84364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69" name="Rectangle 68"/>
          <p:cNvSpPr/>
          <p:nvPr/>
        </p:nvSpPr>
        <p:spPr>
          <a:xfrm>
            <a:off x="7132914" y="2538387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70" name="Right Triangle 69"/>
          <p:cNvSpPr/>
          <p:nvPr/>
        </p:nvSpPr>
        <p:spPr>
          <a:xfrm rot="5400000">
            <a:off x="7236027" y="2701063"/>
            <a:ext cx="229760" cy="131759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719038" y="252320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72" name="Rectangle 71"/>
          <p:cNvSpPr/>
          <p:nvPr/>
        </p:nvSpPr>
        <p:spPr>
          <a:xfrm>
            <a:off x="6658676" y="253094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cxnSp>
        <p:nvCxnSpPr>
          <p:cNvPr id="88" name="Elbow Connector 87"/>
          <p:cNvCxnSpPr>
            <a:stCxn id="39" idx="0"/>
            <a:endCxn id="53" idx="0"/>
          </p:cNvCxnSpPr>
          <p:nvPr/>
        </p:nvCxnSpPr>
        <p:spPr>
          <a:xfrm rot="16200000" flipH="1">
            <a:off x="4145991" y="110212"/>
            <a:ext cx="9987" cy="1481637"/>
          </a:xfrm>
          <a:prstGeom prst="bentConnector3">
            <a:avLst>
              <a:gd name="adj1" fmla="val -22889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38" idx="0"/>
            <a:endCxn id="40" idx="0"/>
          </p:cNvCxnSpPr>
          <p:nvPr/>
        </p:nvCxnSpPr>
        <p:spPr>
          <a:xfrm rot="16200000" flipH="1">
            <a:off x="3446554" y="355499"/>
            <a:ext cx="5626" cy="986703"/>
          </a:xfrm>
          <a:prstGeom prst="bentConnector3">
            <a:avLst>
              <a:gd name="adj1" fmla="val -91512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4" idx="0"/>
            <a:endCxn id="65" idx="0"/>
          </p:cNvCxnSpPr>
          <p:nvPr/>
        </p:nvCxnSpPr>
        <p:spPr>
          <a:xfrm rot="5400000" flipH="1" flipV="1">
            <a:off x="5614214" y="583432"/>
            <a:ext cx="5335" cy="531128"/>
          </a:xfrm>
          <a:prstGeom prst="bentConnector3">
            <a:avLst>
              <a:gd name="adj1" fmla="val 43849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0" idx="2"/>
            <a:endCxn id="48" idx="0"/>
          </p:cNvCxnSpPr>
          <p:nvPr/>
        </p:nvCxnSpPr>
        <p:spPr>
          <a:xfrm rot="5400000">
            <a:off x="2224297" y="811281"/>
            <a:ext cx="1249086" cy="2187759"/>
          </a:xfrm>
          <a:prstGeom prst="bentConnector3">
            <a:avLst>
              <a:gd name="adj1" fmla="val 2899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9" idx="2"/>
            <a:endCxn id="52" idx="0"/>
          </p:cNvCxnSpPr>
          <p:nvPr/>
        </p:nvCxnSpPr>
        <p:spPr>
          <a:xfrm rot="5400000">
            <a:off x="3163679" y="1271327"/>
            <a:ext cx="1250811" cy="1266054"/>
          </a:xfrm>
          <a:prstGeom prst="bentConnector3">
            <a:avLst>
              <a:gd name="adj1" fmla="val 398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3" idx="2"/>
            <a:endCxn id="54" idx="0"/>
          </p:cNvCxnSpPr>
          <p:nvPr/>
        </p:nvCxnSpPr>
        <p:spPr>
          <a:xfrm rot="5400000">
            <a:off x="3869247" y="1503861"/>
            <a:ext cx="1241440" cy="803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5" idx="2"/>
            <a:endCxn id="71" idx="0"/>
          </p:cNvCxnSpPr>
          <p:nvPr/>
        </p:nvCxnSpPr>
        <p:spPr>
          <a:xfrm rot="16200000" flipH="1">
            <a:off x="5290320" y="1867406"/>
            <a:ext cx="1247919" cy="63669"/>
          </a:xfrm>
          <a:prstGeom prst="bentConnector3">
            <a:avLst>
              <a:gd name="adj1" fmla="val 429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8" idx="2"/>
            <a:endCxn id="72" idx="0"/>
          </p:cNvCxnSpPr>
          <p:nvPr/>
        </p:nvCxnSpPr>
        <p:spPr>
          <a:xfrm rot="16200000" flipH="1">
            <a:off x="5984959" y="1630149"/>
            <a:ext cx="1258345" cy="543241"/>
          </a:xfrm>
          <a:prstGeom prst="bentConnector3">
            <a:avLst>
              <a:gd name="adj1" fmla="val 354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2197812" y="8516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146" name="Elbow Connector 145"/>
          <p:cNvCxnSpPr>
            <a:stCxn id="145" idx="2"/>
            <a:endCxn id="38" idx="2"/>
          </p:cNvCxnSpPr>
          <p:nvPr/>
        </p:nvCxnSpPr>
        <p:spPr>
          <a:xfrm rot="5400000" flipH="1" flipV="1">
            <a:off x="2687639" y="1012240"/>
            <a:ext cx="5626" cy="531128"/>
          </a:xfrm>
          <a:prstGeom prst="bentConnector3">
            <a:avLst>
              <a:gd name="adj1" fmla="val -40632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717792" y="1073491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S:2</a:t>
            </a:r>
            <a:endParaRPr 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6188428" y="106931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S:2</a:t>
            </a:r>
            <a:endParaRPr lang="en-US" sz="11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8107" y="1082860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S:4</a:t>
            </a:r>
            <a:endParaRPr 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710848" y="1083579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S:4</a:t>
            </a:r>
            <a:endParaRPr lang="en-US" sz="11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242881" y="107747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S:2</a:t>
            </a:r>
            <a:endParaRPr lang="en-US" sz="1100" dirty="0"/>
          </a:p>
        </p:txBody>
      </p:sp>
      <p:sp>
        <p:nvSpPr>
          <p:cNvPr id="164" name="TextBox 163"/>
          <p:cNvSpPr txBox="1"/>
          <p:nvPr/>
        </p:nvSpPr>
        <p:spPr>
          <a:xfrm>
            <a:off x="3768017" y="1077476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S:3</a:t>
            </a:r>
            <a:endParaRPr 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244572" y="1077476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S:8</a:t>
            </a:r>
            <a:endParaRPr lang="en-US" sz="11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782738" y="1077476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S:5</a:t>
            </a:r>
            <a:endParaRPr lang="en-US" sz="11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268289" y="1077476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S:13</a:t>
            </a:r>
            <a:endParaRPr lang="en-US" sz="1100" dirty="0"/>
          </a:p>
        </p:txBody>
      </p:sp>
      <p:sp>
        <p:nvSpPr>
          <p:cNvPr id="125" name="Rectangle 124"/>
          <p:cNvSpPr/>
          <p:nvPr/>
        </p:nvSpPr>
        <p:spPr>
          <a:xfrm>
            <a:off x="2227245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2681396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135547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128" name="Rectangle 127"/>
          <p:cNvSpPr/>
          <p:nvPr/>
        </p:nvSpPr>
        <p:spPr>
          <a:xfrm>
            <a:off x="3589698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129" name="Rectangle 128"/>
          <p:cNvSpPr/>
          <p:nvPr/>
        </p:nvSpPr>
        <p:spPr>
          <a:xfrm>
            <a:off x="4065840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130" name="Rectangle 129"/>
          <p:cNvSpPr/>
          <p:nvPr/>
        </p:nvSpPr>
        <p:spPr>
          <a:xfrm>
            <a:off x="4519991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974142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132" name="Rectangle 131"/>
          <p:cNvSpPr/>
          <p:nvPr/>
        </p:nvSpPr>
        <p:spPr>
          <a:xfrm>
            <a:off x="5428293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133" name="Rectangle 132"/>
          <p:cNvSpPr/>
          <p:nvPr/>
        </p:nvSpPr>
        <p:spPr>
          <a:xfrm>
            <a:off x="2227245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2681396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135547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baseline="30000" dirty="0"/>
          </a:p>
        </p:txBody>
      </p:sp>
      <p:sp>
        <p:nvSpPr>
          <p:cNvPr id="150" name="Rectangle 149"/>
          <p:cNvSpPr/>
          <p:nvPr/>
        </p:nvSpPr>
        <p:spPr>
          <a:xfrm>
            <a:off x="3589698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151" name="Rectangle 150"/>
          <p:cNvSpPr/>
          <p:nvPr/>
        </p:nvSpPr>
        <p:spPr>
          <a:xfrm>
            <a:off x="4065840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152" name="Rectangle 151"/>
          <p:cNvSpPr/>
          <p:nvPr/>
        </p:nvSpPr>
        <p:spPr>
          <a:xfrm>
            <a:off x="4519991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4974142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154" name="Rectangle 153"/>
          <p:cNvSpPr/>
          <p:nvPr/>
        </p:nvSpPr>
        <p:spPr>
          <a:xfrm>
            <a:off x="5428293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230504" y="3705146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 node a Leaf</a:t>
            </a:r>
            <a:endParaRPr lang="en-US" sz="1200" dirty="0"/>
          </a:p>
        </p:txBody>
      </p:sp>
      <p:sp>
        <p:nvSpPr>
          <p:cNvPr id="156" name="Rectangle 155"/>
          <p:cNvSpPr/>
          <p:nvPr/>
        </p:nvSpPr>
        <p:spPr>
          <a:xfrm>
            <a:off x="1762098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757073" y="366188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2227245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9" name="Rectangle 188"/>
          <p:cNvSpPr/>
          <p:nvPr/>
        </p:nvSpPr>
        <p:spPr>
          <a:xfrm>
            <a:off x="2681396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3135547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191" name="Rectangle 190"/>
          <p:cNvSpPr/>
          <p:nvPr/>
        </p:nvSpPr>
        <p:spPr>
          <a:xfrm>
            <a:off x="3589698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192" name="Rectangle 191"/>
          <p:cNvSpPr/>
          <p:nvPr/>
        </p:nvSpPr>
        <p:spPr>
          <a:xfrm>
            <a:off x="4065840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baseline="30000" dirty="0"/>
          </a:p>
        </p:txBody>
      </p:sp>
      <p:sp>
        <p:nvSpPr>
          <p:cNvPr id="193" name="Rectangle 192"/>
          <p:cNvSpPr/>
          <p:nvPr/>
        </p:nvSpPr>
        <p:spPr>
          <a:xfrm>
            <a:off x="4519991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4" name="Rectangle 193"/>
          <p:cNvSpPr/>
          <p:nvPr/>
        </p:nvSpPr>
        <p:spPr>
          <a:xfrm>
            <a:off x="4974142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195" name="Rectangle 194"/>
          <p:cNvSpPr/>
          <p:nvPr/>
        </p:nvSpPr>
        <p:spPr>
          <a:xfrm>
            <a:off x="5428293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196" name="Rectangle 195"/>
          <p:cNvSpPr/>
          <p:nvPr/>
        </p:nvSpPr>
        <p:spPr>
          <a:xfrm>
            <a:off x="1757073" y="418842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6168433" y="424357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size</a:t>
            </a:r>
            <a:endParaRPr lang="en-US" sz="1200" dirty="0"/>
          </a:p>
        </p:txBody>
      </p:sp>
      <p:sp>
        <p:nvSpPr>
          <p:cNvPr id="198" name="TextBox 197"/>
          <p:cNvSpPr txBox="1"/>
          <p:nvPr/>
        </p:nvSpPr>
        <p:spPr>
          <a:xfrm>
            <a:off x="3757159" y="791864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a:0</a:t>
            </a:r>
            <a:endParaRPr lang="en-US" sz="1100" dirty="0"/>
          </a:p>
        </p:txBody>
      </p:sp>
      <p:sp>
        <p:nvSpPr>
          <p:cNvPr id="199" name="TextBox 198"/>
          <p:cNvSpPr txBox="1"/>
          <p:nvPr/>
        </p:nvSpPr>
        <p:spPr>
          <a:xfrm>
            <a:off x="4242881" y="765359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a:3</a:t>
            </a:r>
            <a:endParaRPr lang="en-US" sz="1100" dirty="0"/>
          </a:p>
        </p:txBody>
      </p:sp>
      <p:sp>
        <p:nvSpPr>
          <p:cNvPr id="200" name="TextBox 199"/>
          <p:cNvSpPr txBox="1"/>
          <p:nvPr/>
        </p:nvSpPr>
        <p:spPr>
          <a:xfrm>
            <a:off x="4705688" y="775383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a:5</a:t>
            </a:r>
            <a:endParaRPr lang="en-US" sz="1100" dirty="0"/>
          </a:p>
        </p:txBody>
      </p:sp>
      <p:sp>
        <p:nvSpPr>
          <p:cNvPr id="201" name="TextBox 200"/>
          <p:cNvSpPr txBox="1"/>
          <p:nvPr/>
        </p:nvSpPr>
        <p:spPr>
          <a:xfrm>
            <a:off x="5704218" y="776683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a:9</a:t>
            </a:r>
            <a:endParaRPr lang="en-US" sz="1100" dirty="0"/>
          </a:p>
        </p:txBody>
      </p:sp>
      <p:sp>
        <p:nvSpPr>
          <p:cNvPr id="202" name="TextBox 201"/>
          <p:cNvSpPr txBox="1"/>
          <p:nvPr/>
        </p:nvSpPr>
        <p:spPr>
          <a:xfrm>
            <a:off x="6145297" y="775383"/>
            <a:ext cx="388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a:11</a:t>
            </a:r>
            <a:endParaRPr lang="en-US" sz="1100" dirty="0"/>
          </a:p>
        </p:txBody>
      </p:sp>
      <p:sp>
        <p:nvSpPr>
          <p:cNvPr id="203" name="TextBox 202"/>
          <p:cNvSpPr txBox="1"/>
          <p:nvPr/>
        </p:nvSpPr>
        <p:spPr>
          <a:xfrm>
            <a:off x="7587065" y="3661881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(a)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577447" y="4309285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(b)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6168433" y="5906401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(a) *</a:t>
            </a:r>
            <a:r>
              <a:rPr lang="de-DE" sz="1200" dirty="0"/>
              <a:t> </a:t>
            </a:r>
            <a:r>
              <a:rPr lang="de-DE" sz="1200" dirty="0" smtClean="0"/>
              <a:t>( C )</a:t>
            </a:r>
            <a:endParaRPr lang="en-US" sz="1200" dirty="0"/>
          </a:p>
        </p:txBody>
      </p:sp>
      <p:sp>
        <p:nvSpPr>
          <p:cNvPr id="207" name="Rectangle 206"/>
          <p:cNvSpPr/>
          <p:nvPr/>
        </p:nvSpPr>
        <p:spPr>
          <a:xfrm>
            <a:off x="2261413" y="5822477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2715564" y="5822477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3169715" y="5822477"/>
            <a:ext cx="454151" cy="42895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210" name="Rectangle 209"/>
          <p:cNvSpPr/>
          <p:nvPr/>
        </p:nvSpPr>
        <p:spPr>
          <a:xfrm>
            <a:off x="3623866" y="5822477"/>
            <a:ext cx="454151" cy="42895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211" name="Rectangle 210"/>
          <p:cNvSpPr/>
          <p:nvPr/>
        </p:nvSpPr>
        <p:spPr>
          <a:xfrm>
            <a:off x="4100008" y="5822477"/>
            <a:ext cx="454151" cy="42895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baseline="30000" dirty="0"/>
          </a:p>
        </p:txBody>
      </p:sp>
      <p:sp>
        <p:nvSpPr>
          <p:cNvPr id="212" name="Rectangle 211"/>
          <p:cNvSpPr/>
          <p:nvPr/>
        </p:nvSpPr>
        <p:spPr>
          <a:xfrm>
            <a:off x="4554159" y="5822477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3" name="Rectangle 212"/>
          <p:cNvSpPr/>
          <p:nvPr/>
        </p:nvSpPr>
        <p:spPr>
          <a:xfrm>
            <a:off x="5008310" y="5822477"/>
            <a:ext cx="454151" cy="42895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baseline="30000" dirty="0"/>
          </a:p>
        </p:txBody>
      </p:sp>
      <p:sp>
        <p:nvSpPr>
          <p:cNvPr id="214" name="Rectangle 213"/>
          <p:cNvSpPr/>
          <p:nvPr/>
        </p:nvSpPr>
        <p:spPr>
          <a:xfrm>
            <a:off x="5462461" y="5822477"/>
            <a:ext cx="454151" cy="42895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baseline="30000" dirty="0"/>
          </a:p>
        </p:txBody>
      </p:sp>
      <p:sp>
        <p:nvSpPr>
          <p:cNvPr id="215" name="Rectangle 214"/>
          <p:cNvSpPr/>
          <p:nvPr/>
        </p:nvSpPr>
        <p:spPr>
          <a:xfrm>
            <a:off x="1791241" y="583042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176614" y="201860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IndexTriangles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227245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2681396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3135547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121" name="Rectangle 120"/>
          <p:cNvSpPr/>
          <p:nvPr/>
        </p:nvSpPr>
        <p:spPr>
          <a:xfrm>
            <a:off x="3589698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122" name="Rectangle 121"/>
          <p:cNvSpPr/>
          <p:nvPr/>
        </p:nvSpPr>
        <p:spPr>
          <a:xfrm>
            <a:off x="4065840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baseline="30000" dirty="0"/>
          </a:p>
        </p:txBody>
      </p:sp>
      <p:sp>
        <p:nvSpPr>
          <p:cNvPr id="123" name="Rectangle 122"/>
          <p:cNvSpPr/>
          <p:nvPr/>
        </p:nvSpPr>
        <p:spPr>
          <a:xfrm>
            <a:off x="4519991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4974142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134" name="Rectangle 133"/>
          <p:cNvSpPr/>
          <p:nvPr/>
        </p:nvSpPr>
        <p:spPr>
          <a:xfrm>
            <a:off x="5428293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135" name="Rectangle 134"/>
          <p:cNvSpPr/>
          <p:nvPr/>
        </p:nvSpPr>
        <p:spPr>
          <a:xfrm>
            <a:off x="1757073" y="462311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168433" y="4678257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Multiply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577447" y="4743966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(a) * (b)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230073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2684224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3138375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141" name="Rectangle 140"/>
          <p:cNvSpPr/>
          <p:nvPr/>
        </p:nvSpPr>
        <p:spPr>
          <a:xfrm>
            <a:off x="3592526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142" name="Rectangle 141"/>
          <p:cNvSpPr/>
          <p:nvPr/>
        </p:nvSpPr>
        <p:spPr>
          <a:xfrm>
            <a:off x="4068668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baseline="30000" dirty="0"/>
          </a:p>
        </p:txBody>
      </p:sp>
      <p:sp>
        <p:nvSpPr>
          <p:cNvPr id="143" name="Rectangle 142"/>
          <p:cNvSpPr/>
          <p:nvPr/>
        </p:nvSpPr>
        <p:spPr>
          <a:xfrm>
            <a:off x="4522819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4976970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baseline="30000" dirty="0"/>
          </a:p>
        </p:txBody>
      </p:sp>
      <p:sp>
        <p:nvSpPr>
          <p:cNvPr id="170" name="Rectangle 169"/>
          <p:cNvSpPr/>
          <p:nvPr/>
        </p:nvSpPr>
        <p:spPr>
          <a:xfrm>
            <a:off x="5431121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baseline="30000" dirty="0"/>
          </a:p>
        </p:txBody>
      </p:sp>
      <p:sp>
        <p:nvSpPr>
          <p:cNvPr id="171" name="Rectangle 170"/>
          <p:cNvSpPr/>
          <p:nvPr/>
        </p:nvSpPr>
        <p:spPr>
          <a:xfrm>
            <a:off x="1759901" y="504520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6171261" y="5100347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Scan (Inclusive)</a:t>
            </a:r>
            <a:endParaRPr lang="en-US" sz="1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7568469" y="5114371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C000"/>
                </a:solidFill>
              </a:rPr>
              <a:t>(c)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5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7494" y="180190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6085" y="236036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130461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609923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1380849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1638506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1608143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196568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2481025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089802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25420" y="683618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50102" y="1146192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47501" y="1618469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80325" y="1270278"/>
            <a:ext cx="503883" cy="48749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03881" y="1533336"/>
            <a:ext cx="468250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27387" y="2180392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23770" y="2073140"/>
            <a:ext cx="448360" cy="76751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1609" y="2456897"/>
            <a:ext cx="448360" cy="52812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9881" y="3616439"/>
            <a:ext cx="6255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Node N is a ‘small’ node in </a:t>
            </a:r>
            <a:r>
              <a:rPr lang="en-US" dirty="0" err="1" smtClean="0"/>
              <a:t>smalllist</a:t>
            </a:r>
            <a:endParaRPr lang="en-US" dirty="0" smtClean="0"/>
          </a:p>
          <a:p>
            <a:r>
              <a:rPr lang="en-US" dirty="0" smtClean="0"/>
              <a:t>Each node now needs to be split further until SAH is minimised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33146" y="223490"/>
            <a:ext cx="2928662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/>
          <p:cNvSpPr/>
          <p:nvPr/>
        </p:nvSpPr>
        <p:spPr>
          <a:xfrm>
            <a:off x="6747161" y="1117915"/>
            <a:ext cx="243896" cy="235504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/>
          <p:cNvSpPr/>
          <p:nvPr/>
        </p:nvSpPr>
        <p:spPr>
          <a:xfrm rot="6269739">
            <a:off x="7677159" y="597377"/>
            <a:ext cx="463727" cy="850286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/>
          <p:cNvSpPr/>
          <p:nvPr/>
        </p:nvSpPr>
        <p:spPr>
          <a:xfrm rot="12221200">
            <a:off x="8110254" y="1368303"/>
            <a:ext cx="536830" cy="282757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/>
          <p:cNvSpPr/>
          <p:nvPr/>
        </p:nvSpPr>
        <p:spPr>
          <a:xfrm rot="7147843">
            <a:off x="6539443" y="1625960"/>
            <a:ext cx="223312" cy="326405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/>
          <p:cNvSpPr/>
          <p:nvPr/>
        </p:nvSpPr>
        <p:spPr>
          <a:xfrm rot="7809257">
            <a:off x="7576792" y="1595597"/>
            <a:ext cx="336437" cy="302769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/>
          <p:cNvSpPr/>
          <p:nvPr/>
        </p:nvSpPr>
        <p:spPr>
          <a:xfrm rot="5400000">
            <a:off x="6819240" y="2184022"/>
            <a:ext cx="177024" cy="1666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/>
          <p:cNvSpPr/>
          <p:nvPr/>
        </p:nvSpPr>
        <p:spPr>
          <a:xfrm rot="5400000">
            <a:off x="8354541" y="2468479"/>
            <a:ext cx="517466" cy="4692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12916821">
            <a:off x="7492737" y="2077256"/>
            <a:ext cx="291165" cy="73419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422480" y="671072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747162" y="1133646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444561" y="1605923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177385" y="1257732"/>
            <a:ext cx="503883" cy="48749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500941" y="1520790"/>
            <a:ext cx="468250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4447" y="2167846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520830" y="2060594"/>
            <a:ext cx="448360" cy="76751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378669" y="2444351"/>
            <a:ext cx="448360" cy="52812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2467" y="222792"/>
            <a:ext cx="2918388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/>
          <p:cNvSpPr/>
          <p:nvPr/>
        </p:nvSpPr>
        <p:spPr>
          <a:xfrm>
            <a:off x="614016" y="1117217"/>
            <a:ext cx="243896" cy="235504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/>
          <p:cNvSpPr/>
          <p:nvPr/>
        </p:nvSpPr>
        <p:spPr>
          <a:xfrm rot="6269739">
            <a:off x="1544014" y="596679"/>
            <a:ext cx="463727" cy="850286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Triangle 71"/>
          <p:cNvSpPr/>
          <p:nvPr/>
        </p:nvSpPr>
        <p:spPr>
          <a:xfrm rot="12221200">
            <a:off x="1977109" y="1367605"/>
            <a:ext cx="536830" cy="282757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Triangle 72"/>
          <p:cNvSpPr/>
          <p:nvPr/>
        </p:nvSpPr>
        <p:spPr>
          <a:xfrm rot="7147843">
            <a:off x="406298" y="1625262"/>
            <a:ext cx="223312" cy="326405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Triangle 73"/>
          <p:cNvSpPr/>
          <p:nvPr/>
        </p:nvSpPr>
        <p:spPr>
          <a:xfrm rot="7809257">
            <a:off x="1443647" y="1594899"/>
            <a:ext cx="336437" cy="302769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Triangle 74"/>
          <p:cNvSpPr/>
          <p:nvPr/>
        </p:nvSpPr>
        <p:spPr>
          <a:xfrm rot="5400000">
            <a:off x="686095" y="2183324"/>
            <a:ext cx="177024" cy="1666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Triangle 75"/>
          <p:cNvSpPr/>
          <p:nvPr/>
        </p:nvSpPr>
        <p:spPr>
          <a:xfrm rot="5400000">
            <a:off x="2221396" y="2467781"/>
            <a:ext cx="517466" cy="4692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Triangle 76"/>
          <p:cNvSpPr/>
          <p:nvPr/>
        </p:nvSpPr>
        <p:spPr>
          <a:xfrm rot="12916821">
            <a:off x="1359592" y="2076558"/>
            <a:ext cx="291165" cy="73419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289335" y="670374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4017" y="1132948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11416" y="1605225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044240" y="1257034"/>
            <a:ext cx="503883" cy="48749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367796" y="1520092"/>
            <a:ext cx="468250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91302" y="2167148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387685" y="2059896"/>
            <a:ext cx="448360" cy="76751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245524" y="2443653"/>
            <a:ext cx="448360" cy="52812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7494" y="180190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6085" y="236036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130461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609923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1380849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1638506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1608143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196568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2481025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089802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25420" y="683618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50102" y="1146192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47501" y="1618469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80325" y="1270278"/>
            <a:ext cx="503883" cy="48749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03881" y="1533336"/>
            <a:ext cx="468250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27387" y="2180392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23770" y="2073140"/>
            <a:ext cx="448360" cy="76751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1609" y="2456897"/>
            <a:ext cx="448360" cy="52812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-12574" y="399521"/>
            <a:ext cx="27913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PreProcessSmallNodes</a:t>
            </a:r>
            <a:r>
              <a:rPr lang="en-US" sz="1600" dirty="0" smtClean="0"/>
              <a:t> calculates </a:t>
            </a:r>
            <a:r>
              <a:rPr lang="en-US" sz="1600" dirty="0" err="1" smtClean="0"/>
              <a:t>splitplanes</a:t>
            </a:r>
            <a:r>
              <a:rPr lang="en-US" sz="1600" dirty="0" smtClean="0"/>
              <a:t> for each node</a:t>
            </a:r>
            <a:endParaRPr lang="en-US" sz="1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8805" y="3717870"/>
            <a:ext cx="3228582" cy="303664"/>
            <a:chOff x="2730673" y="3756732"/>
            <a:chExt cx="3228582" cy="303664"/>
          </a:xfrm>
        </p:grpSpPr>
        <p:sp>
          <p:nvSpPr>
            <p:cNvPr id="108" name="Right Triangle 107"/>
            <p:cNvSpPr/>
            <p:nvPr/>
          </p:nvSpPr>
          <p:spPr>
            <a:xfrm rot="7147843">
              <a:off x="2776978" y="3830656"/>
              <a:ext cx="120985" cy="21359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ight Triangle 108"/>
            <p:cNvSpPr/>
            <p:nvPr/>
          </p:nvSpPr>
          <p:spPr>
            <a:xfrm>
              <a:off x="3149024" y="3756732"/>
              <a:ext cx="243896" cy="235504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ight Triangle 109"/>
            <p:cNvSpPr/>
            <p:nvPr/>
          </p:nvSpPr>
          <p:spPr>
            <a:xfrm rot="5400000">
              <a:off x="3628471" y="3820419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ight Triangle 110"/>
            <p:cNvSpPr/>
            <p:nvPr/>
          </p:nvSpPr>
          <p:spPr>
            <a:xfrm rot="6269739">
              <a:off x="4035785" y="3798122"/>
              <a:ext cx="228620" cy="246617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ight Triangle 111"/>
            <p:cNvSpPr/>
            <p:nvPr/>
          </p:nvSpPr>
          <p:spPr>
            <a:xfrm rot="7809257">
              <a:off x="4458790" y="3869386"/>
              <a:ext cx="217984" cy="164036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ight Triangle 112"/>
            <p:cNvSpPr/>
            <p:nvPr/>
          </p:nvSpPr>
          <p:spPr>
            <a:xfrm rot="12916821">
              <a:off x="4892933" y="3772308"/>
              <a:ext cx="92960" cy="277453"/>
            </a:xfrm>
            <a:prstGeom prst="rt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ight Triangle 113"/>
            <p:cNvSpPr/>
            <p:nvPr/>
          </p:nvSpPr>
          <p:spPr>
            <a:xfrm rot="12221200">
              <a:off x="5266600" y="3847798"/>
              <a:ext cx="258068" cy="111847"/>
            </a:xfrm>
            <a:prstGeom prst="rt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ight Triangle 114"/>
            <p:cNvSpPr/>
            <p:nvPr/>
          </p:nvSpPr>
          <p:spPr>
            <a:xfrm rot="5400000">
              <a:off x="5770908" y="3857035"/>
              <a:ext cx="222559" cy="154134"/>
            </a:xfrm>
            <a:prstGeom prst="rt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30299" y="4136379"/>
            <a:ext cx="3418659" cy="340111"/>
            <a:chOff x="23961" y="4134737"/>
            <a:chExt cx="3418659" cy="340111"/>
          </a:xfrm>
        </p:grpSpPr>
        <p:sp>
          <p:nvSpPr>
            <p:cNvPr id="116" name="Rectangle 115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0573" y="4578266"/>
            <a:ext cx="3418659" cy="340111"/>
            <a:chOff x="23961" y="4134737"/>
            <a:chExt cx="3418659" cy="340111"/>
          </a:xfrm>
        </p:grpSpPr>
        <p:sp>
          <p:nvSpPr>
            <p:cNvPr id="125" name="Rectangle 124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30299" y="5012957"/>
            <a:ext cx="3418659" cy="340111"/>
            <a:chOff x="23961" y="4134737"/>
            <a:chExt cx="3418659" cy="340111"/>
          </a:xfrm>
        </p:grpSpPr>
        <p:sp>
          <p:nvSpPr>
            <p:cNvPr id="134" name="Rectangle 133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432205" y="5470077"/>
            <a:ext cx="3418659" cy="340111"/>
            <a:chOff x="23961" y="4134737"/>
            <a:chExt cx="3418659" cy="340111"/>
          </a:xfrm>
        </p:grpSpPr>
        <p:sp>
          <p:nvSpPr>
            <p:cNvPr id="143" name="Rectangle 142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51" name="Rectangle 150"/>
          <p:cNvSpPr/>
          <p:nvPr/>
        </p:nvSpPr>
        <p:spPr>
          <a:xfrm>
            <a:off x="3176968" y="1711956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52" name="Rectangle 151"/>
          <p:cNvSpPr/>
          <p:nvPr/>
        </p:nvSpPr>
        <p:spPr>
          <a:xfrm>
            <a:off x="3462930" y="1289004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153" name="Rectangle 152"/>
          <p:cNvSpPr/>
          <p:nvPr/>
        </p:nvSpPr>
        <p:spPr>
          <a:xfrm>
            <a:off x="3658139" y="1699971"/>
            <a:ext cx="253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3801976" y="128900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155" name="Rectangle 154"/>
          <p:cNvSpPr/>
          <p:nvPr/>
        </p:nvSpPr>
        <p:spPr>
          <a:xfrm>
            <a:off x="3586221" y="237806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156" name="Rectangle 155"/>
          <p:cNvSpPr/>
          <p:nvPr/>
        </p:nvSpPr>
        <p:spPr>
          <a:xfrm>
            <a:off x="3972008" y="4167412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57" name="Rectangle 156"/>
          <p:cNvSpPr/>
          <p:nvPr/>
        </p:nvSpPr>
        <p:spPr>
          <a:xfrm>
            <a:off x="3980572" y="4617761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158" name="Rectangle 157"/>
          <p:cNvSpPr/>
          <p:nvPr/>
        </p:nvSpPr>
        <p:spPr>
          <a:xfrm>
            <a:off x="3970298" y="5059550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59" name="Rectangle 158"/>
          <p:cNvSpPr/>
          <p:nvPr/>
        </p:nvSpPr>
        <p:spPr>
          <a:xfrm>
            <a:off x="3980572" y="548079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160" name="Rectangle 159"/>
          <p:cNvSpPr/>
          <p:nvPr/>
        </p:nvSpPr>
        <p:spPr>
          <a:xfrm>
            <a:off x="3980572" y="591230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grpSp>
        <p:nvGrpSpPr>
          <p:cNvPr id="161" name="Group 160"/>
          <p:cNvGrpSpPr/>
          <p:nvPr/>
        </p:nvGrpSpPr>
        <p:grpSpPr>
          <a:xfrm>
            <a:off x="452789" y="5911964"/>
            <a:ext cx="3418659" cy="340111"/>
            <a:chOff x="23961" y="4134737"/>
            <a:chExt cx="3418659" cy="340111"/>
          </a:xfrm>
        </p:grpSpPr>
        <p:sp>
          <p:nvSpPr>
            <p:cNvPr id="162" name="Rectangle 161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440573" y="6346628"/>
            <a:ext cx="3418659" cy="340111"/>
            <a:chOff x="23961" y="4134737"/>
            <a:chExt cx="3418659" cy="340111"/>
          </a:xfrm>
        </p:grpSpPr>
        <p:sp>
          <p:nvSpPr>
            <p:cNvPr id="171" name="Rectangle 170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9" name="Rectangle 178"/>
          <p:cNvSpPr/>
          <p:nvPr/>
        </p:nvSpPr>
        <p:spPr>
          <a:xfrm>
            <a:off x="3980572" y="6364366"/>
            <a:ext cx="237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180" name="Rectangle 179"/>
          <p:cNvSpPr/>
          <p:nvPr/>
        </p:nvSpPr>
        <p:spPr>
          <a:xfrm>
            <a:off x="3841359" y="2027036"/>
            <a:ext cx="237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grpSp>
        <p:nvGrpSpPr>
          <p:cNvPr id="181" name="Group 180"/>
          <p:cNvGrpSpPr/>
          <p:nvPr/>
        </p:nvGrpSpPr>
        <p:grpSpPr>
          <a:xfrm>
            <a:off x="4881328" y="3728570"/>
            <a:ext cx="3228582" cy="303664"/>
            <a:chOff x="2730673" y="3756732"/>
            <a:chExt cx="3228582" cy="303664"/>
          </a:xfrm>
        </p:grpSpPr>
        <p:sp>
          <p:nvSpPr>
            <p:cNvPr id="182" name="Right Triangle 181"/>
            <p:cNvSpPr/>
            <p:nvPr/>
          </p:nvSpPr>
          <p:spPr>
            <a:xfrm rot="7147843">
              <a:off x="2776978" y="3830656"/>
              <a:ext cx="120985" cy="21359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ight Triangle 182"/>
            <p:cNvSpPr/>
            <p:nvPr/>
          </p:nvSpPr>
          <p:spPr>
            <a:xfrm>
              <a:off x="3149024" y="3756732"/>
              <a:ext cx="243896" cy="235504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ight Triangle 183"/>
            <p:cNvSpPr/>
            <p:nvPr/>
          </p:nvSpPr>
          <p:spPr>
            <a:xfrm rot="5400000">
              <a:off x="3628471" y="3820419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ight Triangle 184"/>
            <p:cNvSpPr/>
            <p:nvPr/>
          </p:nvSpPr>
          <p:spPr>
            <a:xfrm rot="6269739">
              <a:off x="4035785" y="3798122"/>
              <a:ext cx="228620" cy="246617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ight Triangle 185"/>
            <p:cNvSpPr/>
            <p:nvPr/>
          </p:nvSpPr>
          <p:spPr>
            <a:xfrm rot="7809257">
              <a:off x="4458790" y="3869386"/>
              <a:ext cx="217984" cy="164036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ight Triangle 186"/>
            <p:cNvSpPr/>
            <p:nvPr/>
          </p:nvSpPr>
          <p:spPr>
            <a:xfrm rot="12916821">
              <a:off x="4892933" y="3772308"/>
              <a:ext cx="92960" cy="277453"/>
            </a:xfrm>
            <a:prstGeom prst="rt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ight Triangle 187"/>
            <p:cNvSpPr/>
            <p:nvPr/>
          </p:nvSpPr>
          <p:spPr>
            <a:xfrm rot="12221200">
              <a:off x="5266600" y="3847798"/>
              <a:ext cx="258068" cy="111847"/>
            </a:xfrm>
            <a:prstGeom prst="rt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ight Triangle 188"/>
            <p:cNvSpPr/>
            <p:nvPr/>
          </p:nvSpPr>
          <p:spPr>
            <a:xfrm rot="5400000">
              <a:off x="5770908" y="3857035"/>
              <a:ext cx="222559" cy="154134"/>
            </a:xfrm>
            <a:prstGeom prst="rt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4812822" y="4147079"/>
            <a:ext cx="3418659" cy="340111"/>
            <a:chOff x="23961" y="4134737"/>
            <a:chExt cx="3418659" cy="340111"/>
          </a:xfrm>
        </p:grpSpPr>
        <p:sp>
          <p:nvSpPr>
            <p:cNvPr id="191" name="Rectangle 190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4823096" y="4588966"/>
            <a:ext cx="3418659" cy="340111"/>
            <a:chOff x="23961" y="4134737"/>
            <a:chExt cx="3418659" cy="340111"/>
          </a:xfrm>
        </p:grpSpPr>
        <p:sp>
          <p:nvSpPr>
            <p:cNvPr id="200" name="Rectangle 199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4812822" y="5023657"/>
            <a:ext cx="3418659" cy="340111"/>
            <a:chOff x="23961" y="4134737"/>
            <a:chExt cx="3418659" cy="340111"/>
          </a:xfrm>
        </p:grpSpPr>
        <p:sp>
          <p:nvSpPr>
            <p:cNvPr id="209" name="Rectangle 208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4814728" y="5480777"/>
            <a:ext cx="3418659" cy="340111"/>
            <a:chOff x="23961" y="4134737"/>
            <a:chExt cx="3418659" cy="340111"/>
          </a:xfrm>
        </p:grpSpPr>
        <p:sp>
          <p:nvSpPr>
            <p:cNvPr id="218" name="Rectangle 217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226" name="Rectangle 225"/>
          <p:cNvSpPr/>
          <p:nvPr/>
        </p:nvSpPr>
        <p:spPr>
          <a:xfrm>
            <a:off x="8354531" y="4178112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8363095" y="4628461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8352821" y="5070250"/>
            <a:ext cx="218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229" name="Rectangle 228"/>
          <p:cNvSpPr/>
          <p:nvPr/>
        </p:nvSpPr>
        <p:spPr>
          <a:xfrm>
            <a:off x="8363095" y="5491490"/>
            <a:ext cx="218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sp>
        <p:nvSpPr>
          <p:cNvPr id="230" name="Rectangle 229"/>
          <p:cNvSpPr/>
          <p:nvPr/>
        </p:nvSpPr>
        <p:spPr>
          <a:xfrm>
            <a:off x="8363095" y="5923002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35312" y="5922664"/>
            <a:ext cx="3418659" cy="340111"/>
            <a:chOff x="23961" y="4134737"/>
            <a:chExt cx="3418659" cy="340111"/>
          </a:xfrm>
        </p:grpSpPr>
        <p:sp>
          <p:nvSpPr>
            <p:cNvPr id="232" name="Rectangle 231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4823096" y="6357328"/>
            <a:ext cx="3418659" cy="340111"/>
            <a:chOff x="23961" y="4134737"/>
            <a:chExt cx="3418659" cy="340111"/>
          </a:xfrm>
        </p:grpSpPr>
        <p:sp>
          <p:nvSpPr>
            <p:cNvPr id="241" name="Rectangle 240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249" name="Rectangle 248"/>
          <p:cNvSpPr/>
          <p:nvPr/>
        </p:nvSpPr>
        <p:spPr>
          <a:xfrm>
            <a:off x="8363095" y="6375066"/>
            <a:ext cx="219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l</a:t>
            </a:r>
            <a:endParaRPr lang="en-US" sz="1200" dirty="0"/>
          </a:p>
        </p:txBody>
      </p:sp>
      <p:sp>
        <p:nvSpPr>
          <p:cNvPr id="250" name="Rectangle 249"/>
          <p:cNvSpPr/>
          <p:nvPr/>
        </p:nvSpPr>
        <p:spPr>
          <a:xfrm>
            <a:off x="4149583" y="1071546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251" name="Rectangle 250"/>
          <p:cNvSpPr/>
          <p:nvPr/>
        </p:nvSpPr>
        <p:spPr>
          <a:xfrm>
            <a:off x="4211228" y="1657168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252" name="Rectangle 251"/>
          <p:cNvSpPr/>
          <p:nvPr/>
        </p:nvSpPr>
        <p:spPr>
          <a:xfrm>
            <a:off x="4252326" y="2735954"/>
            <a:ext cx="218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253" name="Rectangle 252"/>
          <p:cNvSpPr/>
          <p:nvPr/>
        </p:nvSpPr>
        <p:spPr>
          <a:xfrm>
            <a:off x="4735211" y="2735955"/>
            <a:ext cx="218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sp>
        <p:nvSpPr>
          <p:cNvPr id="254" name="Rectangle 253"/>
          <p:cNvSpPr/>
          <p:nvPr/>
        </p:nvSpPr>
        <p:spPr>
          <a:xfrm>
            <a:off x="4755760" y="1687984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sp>
        <p:nvSpPr>
          <p:cNvPr id="255" name="Rectangle 254"/>
          <p:cNvSpPr/>
          <p:nvPr/>
        </p:nvSpPr>
        <p:spPr>
          <a:xfrm>
            <a:off x="4868774" y="1133176"/>
            <a:ext cx="219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l</a:t>
            </a:r>
            <a:endParaRPr lang="en-US" sz="1200" dirty="0"/>
          </a:p>
        </p:txBody>
      </p:sp>
      <p:sp>
        <p:nvSpPr>
          <p:cNvPr id="256" name="Rectangle 255"/>
          <p:cNvSpPr/>
          <p:nvPr/>
        </p:nvSpPr>
        <p:spPr>
          <a:xfrm>
            <a:off x="143261" y="1381374"/>
            <a:ext cx="2025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Generate list of split candidates for each side of AABBs</a:t>
            </a:r>
            <a:endParaRPr lang="en-US" sz="1600" dirty="0"/>
          </a:p>
        </p:txBody>
      </p:sp>
      <p:sp>
        <p:nvSpPr>
          <p:cNvPr id="259" name="Rectangle 258"/>
          <p:cNvSpPr/>
          <p:nvPr/>
        </p:nvSpPr>
        <p:spPr>
          <a:xfrm>
            <a:off x="5218381" y="538021"/>
            <a:ext cx="311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5493099" y="1000603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o</a:t>
            </a:r>
            <a:endParaRPr lang="en-US" sz="1200" dirty="0"/>
          </a:p>
        </p:txBody>
      </p:sp>
      <p:sp>
        <p:nvSpPr>
          <p:cNvPr id="262" name="Rectangle 261"/>
          <p:cNvSpPr/>
          <p:nvPr/>
        </p:nvSpPr>
        <p:spPr>
          <a:xfrm>
            <a:off x="5059043" y="2158742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63" name="Rectangle 262"/>
          <p:cNvSpPr/>
          <p:nvPr/>
        </p:nvSpPr>
        <p:spPr>
          <a:xfrm>
            <a:off x="5672867" y="2139074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45488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7494" y="180190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6085" y="236036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130461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609923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1380849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1638506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1608143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196568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2481025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089802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25420" y="683618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50102" y="1146192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47501" y="1618469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80325" y="1270278"/>
            <a:ext cx="503883" cy="48749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03881" y="1533336"/>
            <a:ext cx="468250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27387" y="2180392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23770" y="2073140"/>
            <a:ext cx="448360" cy="76751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1609" y="2456897"/>
            <a:ext cx="448360" cy="52812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1040" y="5574071"/>
            <a:ext cx="4681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cost of all split planes is already calculated</a:t>
            </a:r>
          </a:p>
          <a:p>
            <a:r>
              <a:rPr lang="en-US" dirty="0" smtClean="0"/>
              <a:t>The are aligned to the AABBs of each triangle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89322" y="5004295"/>
            <a:ext cx="6255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Node N is a ‘small’ node in </a:t>
            </a:r>
            <a:r>
              <a:rPr lang="en-US" dirty="0" err="1" smtClean="0"/>
              <a:t>smalllist</a:t>
            </a:r>
            <a:endParaRPr lang="en-US" dirty="0" smtClean="0"/>
          </a:p>
          <a:p>
            <a:r>
              <a:rPr lang="en-US" dirty="0" smtClean="0"/>
              <a:t>Each node now needs to be split further until SAH is minimised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98946" y="6115557"/>
            <a:ext cx="8862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cost of all split planes is already calculated and stored in a </a:t>
            </a:r>
            <a:r>
              <a:rPr lang="en-US" dirty="0" err="1" smtClean="0"/>
              <a:t>splitlist</a:t>
            </a:r>
            <a:r>
              <a:rPr lang="en-US" dirty="0" smtClean="0"/>
              <a:t> for each node</a:t>
            </a:r>
          </a:p>
          <a:p>
            <a:r>
              <a:rPr lang="en-US" dirty="0" smtClean="0"/>
              <a:t>The are aligned to the AABBs of each triangle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33146" y="223490"/>
            <a:ext cx="2928662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/>
          <p:cNvSpPr/>
          <p:nvPr/>
        </p:nvSpPr>
        <p:spPr>
          <a:xfrm>
            <a:off x="6747161" y="1117915"/>
            <a:ext cx="243896" cy="235504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/>
          <p:cNvSpPr/>
          <p:nvPr/>
        </p:nvSpPr>
        <p:spPr>
          <a:xfrm rot="6269739">
            <a:off x="7677159" y="597377"/>
            <a:ext cx="463727" cy="850286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/>
          <p:cNvSpPr/>
          <p:nvPr/>
        </p:nvSpPr>
        <p:spPr>
          <a:xfrm rot="12221200">
            <a:off x="8110254" y="1368303"/>
            <a:ext cx="536830" cy="282757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/>
          <p:cNvSpPr/>
          <p:nvPr/>
        </p:nvSpPr>
        <p:spPr>
          <a:xfrm rot="7147843">
            <a:off x="6539443" y="1625960"/>
            <a:ext cx="223312" cy="326405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/>
          <p:cNvSpPr/>
          <p:nvPr/>
        </p:nvSpPr>
        <p:spPr>
          <a:xfrm rot="7809257">
            <a:off x="7576792" y="1595597"/>
            <a:ext cx="336437" cy="302769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/>
          <p:cNvSpPr/>
          <p:nvPr/>
        </p:nvSpPr>
        <p:spPr>
          <a:xfrm rot="5400000">
            <a:off x="6819240" y="2184022"/>
            <a:ext cx="177024" cy="1666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/>
          <p:cNvSpPr/>
          <p:nvPr/>
        </p:nvSpPr>
        <p:spPr>
          <a:xfrm rot="5400000">
            <a:off x="8354541" y="2468479"/>
            <a:ext cx="517466" cy="4692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12916821">
            <a:off x="7492737" y="2077256"/>
            <a:ext cx="291165" cy="73419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422480" y="671072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747162" y="1133646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444561" y="1605923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177385" y="1257732"/>
            <a:ext cx="503883" cy="48749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500941" y="1520790"/>
            <a:ext cx="468250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4447" y="2167846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520830" y="2060594"/>
            <a:ext cx="448360" cy="76751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378669" y="2444351"/>
            <a:ext cx="448360" cy="52812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2467" y="222792"/>
            <a:ext cx="2918388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/>
          <p:cNvSpPr/>
          <p:nvPr/>
        </p:nvSpPr>
        <p:spPr>
          <a:xfrm>
            <a:off x="614016" y="1117217"/>
            <a:ext cx="243896" cy="235504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/>
          <p:cNvSpPr/>
          <p:nvPr/>
        </p:nvSpPr>
        <p:spPr>
          <a:xfrm rot="6269739">
            <a:off x="1544014" y="596679"/>
            <a:ext cx="463727" cy="850286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Triangle 71"/>
          <p:cNvSpPr/>
          <p:nvPr/>
        </p:nvSpPr>
        <p:spPr>
          <a:xfrm rot="12221200">
            <a:off x="1977109" y="1367605"/>
            <a:ext cx="536830" cy="282757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Triangle 72"/>
          <p:cNvSpPr/>
          <p:nvPr/>
        </p:nvSpPr>
        <p:spPr>
          <a:xfrm rot="7147843">
            <a:off x="406298" y="1625262"/>
            <a:ext cx="223312" cy="326405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Triangle 73"/>
          <p:cNvSpPr/>
          <p:nvPr/>
        </p:nvSpPr>
        <p:spPr>
          <a:xfrm rot="7809257">
            <a:off x="1443647" y="1594899"/>
            <a:ext cx="336437" cy="302769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Triangle 74"/>
          <p:cNvSpPr/>
          <p:nvPr/>
        </p:nvSpPr>
        <p:spPr>
          <a:xfrm rot="5400000">
            <a:off x="686095" y="2183324"/>
            <a:ext cx="177024" cy="1666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Triangle 75"/>
          <p:cNvSpPr/>
          <p:nvPr/>
        </p:nvSpPr>
        <p:spPr>
          <a:xfrm rot="5400000">
            <a:off x="2221396" y="2467781"/>
            <a:ext cx="517466" cy="4692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Triangle 76"/>
          <p:cNvSpPr/>
          <p:nvPr/>
        </p:nvSpPr>
        <p:spPr>
          <a:xfrm rot="12916821">
            <a:off x="1359592" y="2076558"/>
            <a:ext cx="291165" cy="73419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289335" y="670374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4017" y="1132948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11416" y="1605225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044240" y="1257034"/>
            <a:ext cx="503883" cy="48749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367796" y="1520092"/>
            <a:ext cx="468250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91302" y="2167148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387685" y="2059896"/>
            <a:ext cx="448360" cy="76751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245524" y="2443653"/>
            <a:ext cx="448360" cy="52812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Triangle 85"/>
          <p:cNvSpPr/>
          <p:nvPr/>
        </p:nvSpPr>
        <p:spPr>
          <a:xfrm rot="7147843">
            <a:off x="2776978" y="3830656"/>
            <a:ext cx="120985" cy="21359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Triangle 86"/>
          <p:cNvSpPr/>
          <p:nvPr/>
        </p:nvSpPr>
        <p:spPr>
          <a:xfrm>
            <a:off x="3149024" y="3756732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Triangle 87"/>
          <p:cNvSpPr/>
          <p:nvPr/>
        </p:nvSpPr>
        <p:spPr>
          <a:xfrm rot="5400000">
            <a:off x="3628471" y="3820419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Triangle 88"/>
          <p:cNvSpPr/>
          <p:nvPr/>
        </p:nvSpPr>
        <p:spPr>
          <a:xfrm rot="6269739">
            <a:off x="4035785" y="3798122"/>
            <a:ext cx="228620" cy="246617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Triangle 89"/>
          <p:cNvSpPr/>
          <p:nvPr/>
        </p:nvSpPr>
        <p:spPr>
          <a:xfrm rot="7809257">
            <a:off x="4458790" y="3869386"/>
            <a:ext cx="217984" cy="164036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Triangle 90"/>
          <p:cNvSpPr/>
          <p:nvPr/>
        </p:nvSpPr>
        <p:spPr>
          <a:xfrm rot="12916821">
            <a:off x="4892933" y="3772308"/>
            <a:ext cx="92960" cy="277453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Triangle 91"/>
          <p:cNvSpPr/>
          <p:nvPr/>
        </p:nvSpPr>
        <p:spPr>
          <a:xfrm rot="12221200">
            <a:off x="5266600" y="3847798"/>
            <a:ext cx="258068" cy="11184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Triangle 92"/>
          <p:cNvSpPr/>
          <p:nvPr/>
        </p:nvSpPr>
        <p:spPr>
          <a:xfrm rot="5400000">
            <a:off x="5770908" y="3857035"/>
            <a:ext cx="222559" cy="154134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6085" y="10316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9260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14055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21764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24341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24037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9921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32766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8854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9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Node 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9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6085" y="10316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9260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14055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21764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24341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24037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9921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32766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8854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9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Node Stage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42316" y="1031660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0218" y="1031660"/>
            <a:ext cx="32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42316" y="1031660"/>
            <a:ext cx="32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0511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74662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5164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6085" y="10316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9260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14055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21764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24341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24037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9921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32766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8854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9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Node Stage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42316" y="1031660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0218" y="10316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2316" y="1031660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0511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74662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036086" y="2646544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48076" y="2868763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261532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15683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30218" y="3715757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63961" y="37322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91825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45976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7081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6085" y="10316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9260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14055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21764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24341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24037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9921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32766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8854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9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Node Stage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42316" y="1031660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0218" y="10316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2316" y="1031660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0511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74662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036086" y="2646544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48076" y="2868763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261532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0" name="Rectangle 29"/>
          <p:cNvSpPr/>
          <p:nvPr/>
        </p:nvSpPr>
        <p:spPr>
          <a:xfrm>
            <a:off x="1715683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30218" y="3715757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63961" y="3732290"/>
            <a:ext cx="32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191825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4" name="Rectangle 33"/>
          <p:cNvSpPr/>
          <p:nvPr/>
        </p:nvSpPr>
        <p:spPr>
          <a:xfrm>
            <a:off x="2645976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257392" y="2881573"/>
            <a:ext cx="0" cy="120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57392" y="3732290"/>
            <a:ext cx="3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46160" y="495953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500311" y="495953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1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6085" y="10316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9260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14055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21764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24341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24037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9921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32766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8854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9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Node Stage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42316" y="1031660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0218" y="10316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2316" y="1031660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0511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74662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036086" y="2646544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48076" y="2868763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261532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0" name="Rectangle 29"/>
          <p:cNvSpPr/>
          <p:nvPr/>
        </p:nvSpPr>
        <p:spPr>
          <a:xfrm>
            <a:off x="1715683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30218" y="3715757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63961" y="3732290"/>
            <a:ext cx="32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191825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4" name="Rectangle 33"/>
          <p:cNvSpPr/>
          <p:nvPr/>
        </p:nvSpPr>
        <p:spPr>
          <a:xfrm>
            <a:off x="2645976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257392" y="2881573"/>
            <a:ext cx="0" cy="120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57392" y="3732290"/>
            <a:ext cx="3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46160" y="495953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7" name="Rectangle 36"/>
          <p:cNvSpPr/>
          <p:nvPr/>
        </p:nvSpPr>
        <p:spPr>
          <a:xfrm>
            <a:off x="3500311" y="495953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688121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6784</TotalTime>
  <Words>880</Words>
  <Application>Microsoft Macintosh PowerPoint</Application>
  <PresentationFormat>On-screen Show (4:3)</PresentationFormat>
  <Paragraphs>524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Candara</vt:lpstr>
      <vt:lpstr>Orbit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Muff</dc:creator>
  <cp:lastModifiedBy>Darren Muff</cp:lastModifiedBy>
  <cp:revision>45</cp:revision>
  <dcterms:created xsi:type="dcterms:W3CDTF">2016-11-08T17:23:12Z</dcterms:created>
  <dcterms:modified xsi:type="dcterms:W3CDTF">2017-03-01T10:42:00Z</dcterms:modified>
</cp:coreProperties>
</file>