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9AC45-2D13-4E4C-B8A7-63983518909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0D4FC-0B3B-4564-8A27-33A24F54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21525-FA02-4EFB-9D77-E9C6E69B64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FC25-DD96-4096-A199-A1336C5E2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D417-88F8-4850-BA91-1F5CE38C6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06E3-9EC0-4CD9-A32D-5A12644D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924A-445D-47E6-9814-3A11BDA2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0CBA-59F7-4D5B-89FB-24182B45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278F-83B6-4FB7-8B3E-0DBF5168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708DF-3440-4A77-9D9D-0FFA28ED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66BB-FAD2-4A43-B0A2-62EB48B4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4D1F-329C-4C1E-9711-4EDED2D5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B81F-1DFA-4E08-8340-D823AF06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2C9C2-7936-4D18-B5E1-F1E787A92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08A46-63A8-4079-AA83-DDBD851A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70E6-7D0D-47FE-8B61-5BADF6F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C60F-13D2-4703-ADB7-FF540DB6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01A9-ED02-4770-8929-1202C673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0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828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30E9-6DF3-4514-9375-D39B9440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D4C2-D848-465D-AF41-B3C26ED6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0095-A6A5-49E4-95BB-5EC37C13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4545-819D-4B76-813F-45F8A8D0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79-9649-4207-B9E7-32142819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A36B-FC03-4191-967D-24E370AF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0B2B-C55C-4577-91EC-B8DBEF39B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2E8B-958B-4592-9FE9-BACDC9D8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0D40-C0FC-4B94-A483-0C28FCCC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FE8D-2D2F-4A01-9D87-409ADAC6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8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BF57-E161-4CC5-A6C3-B91A49C6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FE56-268F-40B1-A5B8-F070420BF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A9E14-CD4D-4CE8-A4A6-EDE85008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3B3B0-4A17-46B6-9089-C210E16E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1981-38BE-4610-8119-1A8E7F7C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9416-9C01-4A49-9967-63C8F96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923A-1BD0-45CD-9CEF-1DB5F707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C144-5C91-47AC-97C6-10CFA0B03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F01B-CFEC-48DA-A732-F17752FFF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DD9FC-39C7-4139-B836-80C4D7E4E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95973-AA18-459C-8269-FABAFE1C2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1E7B5-EB86-443F-B6A8-3AA70256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D6653-88D8-4E0F-9811-AF946273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0746D-410B-40A7-B9EA-17BDB0C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D44B-C314-4CE9-84DF-E202ABD9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87AD9-D6DB-4B7F-96E7-4B6F9BFA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8CFE6-2F5C-4D58-B073-731E7B13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D3C84-4E4F-468B-A0C3-6A32E5E5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93FDE-73D2-4A15-BCAC-24B5747A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9FCDE-69CA-4408-8AC5-D218781A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DD98B-ED0D-40EB-91D7-9D6914B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5DA8-6846-4EC5-9144-C8AE6DF4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9EA6-6196-4CDB-B46A-B17D9214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88757-1893-4799-AA43-BD07C499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0BA6-B1BD-43C3-AD65-6346DD6B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B14AB-9CAD-48BC-BB21-7B09E95D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2BEC-8310-4C3B-AD25-7FE5063C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4CCC-7E57-4E72-8958-DCF38D03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33FEF-F088-448A-B009-A2FDA892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4D306-328E-4741-AC7A-0AF4597B2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705A-69F8-4B6F-B637-2FD81BC6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704D-77D9-40EE-A6DC-1C94FFFD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86C37-ECE8-4387-A3CA-ED3BD689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FFD18-7180-4F77-A1BB-946A275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8D52-EFDD-41B0-9BA6-AB27643DB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8EF2-9F20-4E49-906D-DBDE87B8D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82DB-F3D9-4971-B2FB-68A81F4B0A2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E70D-9425-4BE7-8F64-E4AA87091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12A4-5A16-48D8-8AC8-E4BF2AD0C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DFD0-4D35-4145-A9BF-C729BAC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C4E3-D590-45B9-9851-B335E05F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7" y="93870"/>
            <a:ext cx="10515600" cy="837599"/>
          </a:xfrm>
        </p:spPr>
        <p:txBody>
          <a:bodyPr>
            <a:normAutofit/>
          </a:bodyPr>
          <a:lstStyle/>
          <a:p>
            <a:r>
              <a:rPr lang="en-US" sz="4000" u="sng" dirty="0"/>
              <a:t>Introduction Meeting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AF5DD-4842-47B3-B6EC-0E4B56E52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6" y="908913"/>
            <a:ext cx="6419883" cy="5022330"/>
          </a:xfrm>
        </p:spPr>
        <p:txBody>
          <a:bodyPr>
            <a:normAutofit lnSpcReduction="10000"/>
          </a:bodyPr>
          <a:lstStyle/>
          <a:p>
            <a:pPr marL="342900" lvl="1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Introductions</a:t>
            </a:r>
          </a:p>
          <a:p>
            <a:pPr marL="342900" lvl="1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DevOps… What is it;  Results Driven Change </a:t>
            </a:r>
            <a:r>
              <a:rPr lang="en-US" sz="1800" dirty="0"/>
              <a:t>(Culture + Digital Transformation)</a:t>
            </a:r>
            <a:r>
              <a:rPr lang="en-US" sz="2400" dirty="0"/>
              <a:t> </a:t>
            </a:r>
          </a:p>
          <a:p>
            <a:pPr marL="342900" lvl="1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Determine Objectives:  </a:t>
            </a:r>
          </a:p>
          <a:p>
            <a:pPr marL="570109" lvl="2" indent="-342900" fontAlgn="ctr">
              <a:buFont typeface="Arial" panose="020B0604020202020204" pitchFamily="34" charset="0"/>
              <a:buChar char="•"/>
            </a:pPr>
            <a:r>
              <a:rPr lang="en-US" sz="1600" dirty="0" err="1"/>
              <a:t>eg</a:t>
            </a:r>
            <a:r>
              <a:rPr lang="en-US" sz="1600" dirty="0"/>
              <a:t>. CI/CD Pipeline: Ideation/Planning -&gt;  Dev/Etc. -&gt; Prod-&gt; Feedback/Resolution.</a:t>
            </a:r>
          </a:p>
          <a:p>
            <a:pPr marL="570109" lvl="2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Existing Automation Progress</a:t>
            </a:r>
          </a:p>
          <a:p>
            <a:pPr marL="342900" lvl="1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Determined Shared Mission</a:t>
            </a:r>
          </a:p>
          <a:p>
            <a:pPr marL="342900" lvl="1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Next Steps </a:t>
            </a:r>
          </a:p>
          <a:p>
            <a:pPr marL="570109" lvl="2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Kickoff Meeting 1.5 hours</a:t>
            </a:r>
          </a:p>
          <a:p>
            <a:pPr marL="570109" lvl="2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Value Stream Mapping (VSM) 1-2 days</a:t>
            </a:r>
          </a:p>
          <a:p>
            <a:pPr marL="570109" lvl="2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Hackathon 4+ days</a:t>
            </a:r>
          </a:p>
          <a:p>
            <a:pPr marL="570109" lvl="2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Follow-up - TBD</a:t>
            </a:r>
          </a:p>
          <a:p>
            <a:pPr marL="342900" lvl="1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Who Should/Must Participate - need: name, email address, tittle, role </a:t>
            </a:r>
          </a:p>
          <a:p>
            <a:pPr marL="342900" lvl="1" indent="-342900" fontAlgn="ctr">
              <a:buFont typeface="Arial" panose="020B0604020202020204" pitchFamily="34" charset="0"/>
              <a:buChar char="•"/>
            </a:pPr>
            <a:r>
              <a:rPr lang="en-US" sz="2400" dirty="0"/>
              <a:t>Schedule Kickoff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00DB6-A0FC-4326-9B94-0260138D4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7288" y="3480866"/>
            <a:ext cx="5184207" cy="3250349"/>
          </a:xfrm>
        </p:spPr>
        <p:txBody>
          <a:bodyPr>
            <a:norm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Role Responsibility (example CI/CD Pipeline)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Security </a:t>
            </a:r>
            <a:r>
              <a:rPr lang="en-US" sz="1400" dirty="0">
                <a:solidFill>
                  <a:srgbClr val="0070C0"/>
                </a:solidFill>
              </a:rPr>
              <a:t>- Incorporate security necessities into every aspect of the business; enable others to automate compliance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Development</a:t>
            </a:r>
            <a:r>
              <a:rPr lang="en-US" sz="1400" dirty="0">
                <a:solidFill>
                  <a:srgbClr val="0070C0"/>
                </a:solidFill>
              </a:rPr>
              <a:t> – Quickly build, deploy &amp; update a product that our customers love; Enable other groups by building what they need to support you.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IS/IT</a:t>
            </a:r>
            <a:r>
              <a:rPr lang="en-US" sz="1400" dirty="0">
                <a:solidFill>
                  <a:srgbClr val="0070C0"/>
                </a:solidFill>
              </a:rPr>
              <a:t> – Build infrastructure as code; enable others by helping to eliminate waste throughout the technology landscape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Management</a:t>
            </a:r>
            <a:r>
              <a:rPr lang="en-US" sz="1400" dirty="0">
                <a:solidFill>
                  <a:srgbClr val="0070C0"/>
                </a:solidFill>
              </a:rPr>
              <a:t> – Enable the teams by giving them flexibility, guidance and support to do what is needed; remove obstacles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Senior Management</a:t>
            </a:r>
            <a:r>
              <a:rPr lang="en-US" sz="1400" dirty="0">
                <a:solidFill>
                  <a:srgbClr val="0070C0"/>
                </a:solidFill>
              </a:rPr>
              <a:t> – Embrace Cultural Change; Drive Transformation in the organization.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8948A-B2EB-47DA-8698-DB30A57EF799}"/>
              </a:ext>
            </a:extLst>
          </p:cNvPr>
          <p:cNvSpPr txBox="1"/>
          <p:nvPr/>
        </p:nvSpPr>
        <p:spPr>
          <a:xfrm>
            <a:off x="34179" y="5648438"/>
            <a:ext cx="6686665" cy="12095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Sample Shared Mission:</a:t>
            </a:r>
            <a:b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Deliver a great product that inspires our customers to become raving fans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310B8B-CB99-4465-94CD-5D878892553F}"/>
              </a:ext>
            </a:extLst>
          </p:cNvPr>
          <p:cNvGraphicFramePr>
            <a:graphicFrameLocks noGrp="1"/>
          </p:cNvGraphicFramePr>
          <p:nvPr/>
        </p:nvGraphicFramePr>
        <p:xfrm>
          <a:off x="6866766" y="869746"/>
          <a:ext cx="4776501" cy="2611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92167">
                  <a:extLst>
                    <a:ext uri="{9D8B030D-6E8A-4147-A177-3AD203B41FA5}">
                      <a16:colId xmlns:a16="http://schemas.microsoft.com/office/drawing/2014/main" val="2303173355"/>
                    </a:ext>
                  </a:extLst>
                </a:gridCol>
                <a:gridCol w="1592167">
                  <a:extLst>
                    <a:ext uri="{9D8B030D-6E8A-4147-A177-3AD203B41FA5}">
                      <a16:colId xmlns:a16="http://schemas.microsoft.com/office/drawing/2014/main" val="2381117480"/>
                    </a:ext>
                  </a:extLst>
                </a:gridCol>
                <a:gridCol w="1592167">
                  <a:extLst>
                    <a:ext uri="{9D8B030D-6E8A-4147-A177-3AD203B41FA5}">
                      <a16:colId xmlns:a16="http://schemas.microsoft.com/office/drawing/2014/main" val="144324428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Who Participates…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3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DevOps Teams 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Innovation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Management</a:t>
                      </a:r>
                      <a:br>
                        <a:rPr lang="en-US" sz="1600" b="1" dirty="0"/>
                      </a:br>
                      <a:r>
                        <a:rPr lang="en-US" sz="1400" b="0" dirty="0"/>
                        <a:t>+ Sr. Sponsor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6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Architects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Developers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Infrastructure 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DBA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Security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0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QA/Release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Partners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5704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Other… Outsource Partners,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39121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F3DB46C-E3B8-44F8-889E-5BC9F647D107}"/>
              </a:ext>
            </a:extLst>
          </p:cNvPr>
          <p:cNvSpPr/>
          <p:nvPr/>
        </p:nvSpPr>
        <p:spPr>
          <a:xfrm>
            <a:off x="6561169" y="177417"/>
            <a:ext cx="5582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DevOps</a:t>
            </a:r>
            <a:r>
              <a:rPr lang="en-US" sz="1400" dirty="0"/>
              <a:t> is for </a:t>
            </a:r>
            <a:r>
              <a:rPr lang="en-US" sz="1400" b="1" dirty="0"/>
              <a:t>senior architects, developers, engineers </a:t>
            </a:r>
            <a:r>
              <a:rPr lang="en-US" sz="1400" dirty="0"/>
              <a:t>and</a:t>
            </a:r>
            <a:r>
              <a:rPr lang="en-US" sz="1400" b="1" dirty="0"/>
              <a:t> especially </a:t>
            </a:r>
            <a:r>
              <a:rPr lang="en-US" sz="1400" dirty="0"/>
              <a:t>the</a:t>
            </a:r>
            <a:r>
              <a:rPr lang="en-US" sz="1400" b="1" dirty="0"/>
              <a:t> Innovation, DevOps teams &amp; leadership; </a:t>
            </a:r>
            <a:r>
              <a:rPr lang="en-US" sz="1400" dirty="0"/>
              <a:t>Everyone enjoys the benefits      – Dan Stolts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61931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500"/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253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Introduction Meeting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Meeting Agenda</dc:title>
  <dc:creator>Dan Stolts</dc:creator>
  <cp:lastModifiedBy>Dan Stolts</cp:lastModifiedBy>
  <cp:revision>7</cp:revision>
  <dcterms:created xsi:type="dcterms:W3CDTF">2017-12-04T17:42:54Z</dcterms:created>
  <dcterms:modified xsi:type="dcterms:W3CDTF">2017-12-07T18:00:39Z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dstolts@microsoft.com</vt:lpwstr>
  </property>
  <property fmtid="{D5CDD505-2E9C-101B-9397-08002B2CF9AE}" pid="5" name="MSIP_Label_f42aa342-8706-4288-bd11-ebb85995028c_SetDate">
    <vt:lpwstr>2017-12-04T17:45:50.5114647Z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