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4"/>
  </p:notesMasterIdLst>
  <p:sldIdLst>
    <p:sldId id="259" r:id="rId2"/>
    <p:sldId id="262" r:id="rId3"/>
    <p:sldId id="260" r:id="rId4"/>
    <p:sldId id="284" r:id="rId5"/>
    <p:sldId id="286" r:id="rId6"/>
    <p:sldId id="289" r:id="rId7"/>
    <p:sldId id="287" r:id="rId8"/>
    <p:sldId id="273" r:id="rId9"/>
    <p:sldId id="265" r:id="rId10"/>
    <p:sldId id="267" r:id="rId11"/>
    <p:sldId id="290" r:id="rId12"/>
    <p:sldId id="268" r:id="rId13"/>
    <p:sldId id="291" r:id="rId14"/>
    <p:sldId id="266" r:id="rId15"/>
    <p:sldId id="269" r:id="rId16"/>
    <p:sldId id="272" r:id="rId17"/>
    <p:sldId id="270" r:id="rId18"/>
    <p:sldId id="275" r:id="rId19"/>
    <p:sldId id="277" r:id="rId20"/>
    <p:sldId id="278" r:id="rId21"/>
    <p:sldId id="279" r:id="rId22"/>
    <p:sldId id="280" r:id="rId23"/>
    <p:sldId id="281" r:id="rId24"/>
    <p:sldId id="282" r:id="rId25"/>
    <p:sldId id="276" r:id="rId26"/>
    <p:sldId id="271" r:id="rId27"/>
    <p:sldId id="295" r:id="rId28"/>
    <p:sldId id="296" r:id="rId29"/>
    <p:sldId id="297" r:id="rId30"/>
    <p:sldId id="292" r:id="rId31"/>
    <p:sldId id="300" r:id="rId32"/>
    <p:sldId id="299" r:id="rId33"/>
    <p:sldId id="301" r:id="rId34"/>
    <p:sldId id="274" r:id="rId35"/>
    <p:sldId id="263" r:id="rId36"/>
    <p:sldId id="294" r:id="rId37"/>
    <p:sldId id="293" r:id="rId38"/>
    <p:sldId id="298" r:id="rId39"/>
    <p:sldId id="302" r:id="rId40"/>
    <p:sldId id="283" r:id="rId41"/>
    <p:sldId id="285" r:id="rId42"/>
    <p:sldId id="28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ECE8466-EA77-438C-8004-37F0925DB25F}">
          <p14:sldIdLst>
            <p14:sldId id="259"/>
            <p14:sldId id="262"/>
            <p14:sldId id="260"/>
          </p14:sldIdLst>
        </p14:section>
        <p14:section name="Installation/Updating" id="{2FDA3E8B-51CF-4AC2-BBB1-B9A763FA6515}">
          <p14:sldIdLst>
            <p14:sldId id="284"/>
            <p14:sldId id="286"/>
            <p14:sldId id="289"/>
            <p14:sldId id="287"/>
          </p14:sldIdLst>
        </p14:section>
        <p14:section name="RPvds Circuit Design" id="{D0AE2C84-34D2-469D-B54D-8065688A0731}">
          <p14:sldIdLst>
            <p14:sldId id="273"/>
            <p14:sldId id="265"/>
            <p14:sldId id="267"/>
            <p14:sldId id="290"/>
            <p14:sldId id="268"/>
            <p14:sldId id="291"/>
            <p14:sldId id="266"/>
            <p14:sldId id="269"/>
          </p14:sldIdLst>
        </p14:section>
        <p14:section name="Experiment Design" id="{0AFB1AF7-63CA-4351-9528-17798087F11D}">
          <p14:sldIdLst>
            <p14:sldId id="272"/>
            <p14:sldId id="270"/>
            <p14:sldId id="275"/>
            <p14:sldId id="277"/>
            <p14:sldId id="278"/>
            <p14:sldId id="279"/>
            <p14:sldId id="280"/>
            <p14:sldId id="281"/>
            <p14:sldId id="282"/>
            <p14:sldId id="276"/>
            <p14:sldId id="271"/>
            <p14:sldId id="295"/>
            <p14:sldId id="296"/>
            <p14:sldId id="297"/>
          </p14:sldIdLst>
        </p14:section>
        <p14:section name="Display Prefs/Bitmask" id="{117E350C-4E64-4107-81A2-C28D2FA67516}">
          <p14:sldIdLst>
            <p14:sldId id="292"/>
            <p14:sldId id="300"/>
            <p14:sldId id="299"/>
          </p14:sldIdLst>
        </p14:section>
        <p14:section name="Calibration" id="{58212DCC-0D68-48F8-9B4D-3F012339BEF0}">
          <p14:sldIdLst>
            <p14:sldId id="301"/>
          </p14:sldIdLst>
        </p14:section>
        <p14:section name="Running Experiments" id="{7BB745D7-9FB5-478C-9F68-C4B4497D3AE5}">
          <p14:sldIdLst>
            <p14:sldId id="274"/>
            <p14:sldId id="263"/>
            <p14:sldId id="294"/>
            <p14:sldId id="293"/>
          </p14:sldIdLst>
        </p14:section>
        <p14:section name="Data Analysis" id="{4B4D2673-9F5E-44A5-A4E1-9DB5EBDD12E1}">
          <p14:sldIdLst>
            <p14:sldId id="298"/>
            <p14:sldId id="302"/>
          </p14:sldIdLst>
        </p14:section>
        <p14:section name="Misc" id="{DCDDA515-E747-40DF-A9AB-CDDAE1464A8E}">
          <p14:sldIdLst>
            <p14:sldId id="283"/>
          </p14:sldIdLst>
        </p14:section>
        <p14:section name="MySQL Database Integration" id="{10271A5E-3995-4B8F-939F-9D4F46E872DA}">
          <p14:sldIdLst>
            <p14:sldId id="285"/>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9B40"/>
    <a:srgbClr val="74B674"/>
    <a:srgbClr val="9FAFDB"/>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37" autoAdjust="0"/>
    <p:restoredTop sz="94660"/>
  </p:normalViewPr>
  <p:slideViewPr>
    <p:cSldViewPr>
      <p:cViewPr varScale="1">
        <p:scale>
          <a:sx n="92" d="100"/>
          <a:sy n="92" d="100"/>
        </p:scale>
        <p:origin x="420" y="52"/>
      </p:cViewPr>
      <p:guideLst>
        <p:guide orient="horz" pos="2160"/>
        <p:guide pos="2880"/>
      </p:guideLst>
    </p:cSldViewPr>
  </p:slideViewPr>
  <p:notesTextViewPr>
    <p:cViewPr>
      <p:scale>
        <a:sx n="1" d="1"/>
        <a:sy n="1" d="1"/>
      </p:scale>
      <p:origin x="0" y="0"/>
    </p:cViewPr>
  </p:notesTextViewPr>
  <p:sorterViewPr>
    <p:cViewPr>
      <p:scale>
        <a:sx n="33" d="100"/>
        <a:sy n="33" d="100"/>
      </p:scale>
      <p:origin x="0" y="-50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F1AE8-169A-448B-8F06-14A9CDED5B93}" type="datetimeFigureOut">
              <a:rPr lang="en-CA" smtClean="0"/>
              <a:t>2014-10-20</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B34FE-F7D5-4B7A-8A17-7F2D2F8BD1A3}" type="slidenum">
              <a:rPr lang="en-CA" smtClean="0"/>
              <a:t>‹#›</a:t>
            </a:fld>
            <a:endParaRPr lang="en-CA"/>
          </a:p>
        </p:txBody>
      </p:sp>
    </p:spTree>
    <p:extLst>
      <p:ext uri="{BB962C8B-B14F-4D97-AF65-F5344CB8AC3E}">
        <p14:creationId xmlns:p14="http://schemas.microsoft.com/office/powerpoint/2010/main" val="262136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1AB34FE-F7D5-4B7A-8A17-7F2D2F8BD1A3}" type="slidenum">
              <a:rPr lang="en-CA" smtClean="0"/>
              <a:t>3</a:t>
            </a:fld>
            <a:endParaRPr lang="en-CA"/>
          </a:p>
        </p:txBody>
      </p:sp>
    </p:spTree>
    <p:extLst>
      <p:ext uri="{BB962C8B-B14F-4D97-AF65-F5344CB8AC3E}">
        <p14:creationId xmlns:p14="http://schemas.microsoft.com/office/powerpoint/2010/main" val="1509323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1AB34FE-F7D5-4B7A-8A17-7F2D2F8BD1A3}" type="slidenum">
              <a:rPr lang="en-CA" smtClean="0"/>
              <a:t>8</a:t>
            </a:fld>
            <a:endParaRPr lang="en-CA"/>
          </a:p>
        </p:txBody>
      </p:sp>
    </p:spTree>
    <p:extLst>
      <p:ext uri="{BB962C8B-B14F-4D97-AF65-F5344CB8AC3E}">
        <p14:creationId xmlns:p14="http://schemas.microsoft.com/office/powerpoint/2010/main" val="4283311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1AB34FE-F7D5-4B7A-8A17-7F2D2F8BD1A3}" type="slidenum">
              <a:rPr lang="en-CA" smtClean="0"/>
              <a:t>16</a:t>
            </a:fld>
            <a:endParaRPr lang="en-CA"/>
          </a:p>
        </p:txBody>
      </p:sp>
    </p:spTree>
    <p:extLst>
      <p:ext uri="{BB962C8B-B14F-4D97-AF65-F5344CB8AC3E}">
        <p14:creationId xmlns:p14="http://schemas.microsoft.com/office/powerpoint/2010/main" val="7136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1AB34FE-F7D5-4B7A-8A17-7F2D2F8BD1A3}" type="slidenum">
              <a:rPr lang="en-CA" smtClean="0"/>
              <a:t>34</a:t>
            </a:fld>
            <a:endParaRPr lang="en-CA"/>
          </a:p>
        </p:txBody>
      </p:sp>
    </p:spTree>
    <p:extLst>
      <p:ext uri="{BB962C8B-B14F-4D97-AF65-F5344CB8AC3E}">
        <p14:creationId xmlns:p14="http://schemas.microsoft.com/office/powerpoint/2010/main" val="1193681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D11ADD5-E14D-449A-83D5-794C8D646EDC}" type="datetimeFigureOut">
              <a:rPr lang="en-CA" smtClean="0"/>
              <a:t>2014-10-20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433494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D11ADD5-E14D-449A-83D5-794C8D646EDC}" type="datetimeFigureOut">
              <a:rPr lang="en-CA" smtClean="0"/>
              <a:t>2014-10-20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370159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D11ADD5-E14D-449A-83D5-794C8D646EDC}" type="datetimeFigureOut">
              <a:rPr lang="en-CA" smtClean="0"/>
              <a:t>2014-10-20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60471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D11ADD5-E14D-449A-83D5-794C8D646EDC}" type="datetimeFigureOut">
              <a:rPr lang="en-CA" smtClean="0"/>
              <a:t>2014-10-20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3218918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1ADD5-E14D-449A-83D5-794C8D646EDC}" type="datetimeFigureOut">
              <a:rPr lang="en-CA" smtClean="0"/>
              <a:t>2014-10-20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3454974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D11ADD5-E14D-449A-83D5-794C8D646EDC}" type="datetimeFigureOut">
              <a:rPr lang="en-CA" smtClean="0"/>
              <a:t>2014-10-20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1469422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D11ADD5-E14D-449A-83D5-794C8D646EDC}" type="datetimeFigureOut">
              <a:rPr lang="en-CA" smtClean="0"/>
              <a:t>2014-10-20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22629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D11ADD5-E14D-449A-83D5-794C8D646EDC}" type="datetimeFigureOut">
              <a:rPr lang="en-CA" smtClean="0"/>
              <a:t>2014-10-20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74506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1ADD5-E14D-449A-83D5-794C8D646EDC}" type="datetimeFigureOut">
              <a:rPr lang="en-CA" smtClean="0"/>
              <a:t>2014-10-20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143467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1ADD5-E14D-449A-83D5-794C8D646EDC}" type="datetimeFigureOut">
              <a:rPr lang="en-CA" smtClean="0"/>
              <a:t>2014-10-20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46295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1ADD5-E14D-449A-83D5-794C8D646EDC}" type="datetimeFigureOut">
              <a:rPr lang="en-CA" smtClean="0"/>
              <a:t>2014-10-20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0000761-64D1-4B08-9600-F65053EA0DE9}" type="slidenum">
              <a:rPr lang="en-CA" smtClean="0"/>
              <a:t>‹#›</a:t>
            </a:fld>
            <a:endParaRPr lang="en-CA"/>
          </a:p>
        </p:txBody>
      </p:sp>
    </p:spTree>
    <p:extLst>
      <p:ext uri="{BB962C8B-B14F-4D97-AF65-F5344CB8AC3E}">
        <p14:creationId xmlns:p14="http://schemas.microsoft.com/office/powerpoint/2010/main" val="85223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11ADD5-E14D-449A-83D5-794C8D646EDC}" type="datetimeFigureOut">
              <a:rPr lang="en-CA" smtClean="0"/>
              <a:t>2014-10-20</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000761-64D1-4B08-9600-F65053EA0DE9}" type="slidenum">
              <a:rPr lang="en-CA" smtClean="0"/>
              <a:t>‹#›</a:t>
            </a:fld>
            <a:endParaRPr lang="en-CA"/>
          </a:p>
        </p:txBody>
      </p:sp>
    </p:spTree>
    <p:extLst>
      <p:ext uri="{BB962C8B-B14F-4D97-AF65-F5344CB8AC3E}">
        <p14:creationId xmlns:p14="http://schemas.microsoft.com/office/powerpoint/2010/main" val="2859331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psych.googlecode.com/"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7.xml"/><Relationship Id="rId4" Type="http://schemas.openxmlformats.org/officeDocument/2006/relationships/image" Target="../media/image23.tmp"/></Relationships>
</file>

<file path=ppt/slides/_rels/slide33.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7.tmp"/><Relationship Id="rId1" Type="http://schemas.openxmlformats.org/officeDocument/2006/relationships/slideLayout" Target="../slideLayouts/slideLayout7.xml"/><Relationship Id="rId4" Type="http://schemas.openxmlformats.org/officeDocument/2006/relationships/image" Target="../media/image28.tmp"/></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hyperlink" Target="http://tortoisesvn.net/"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psych.googlecode.com/svn/trunk/" TargetMode="Externa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6" Type="http://schemas.openxmlformats.org/officeDocument/2006/relationships/image" Target="../media/image14.tmp"/><Relationship Id="rId5" Type="http://schemas.openxmlformats.org/officeDocument/2006/relationships/image" Target="../media/image13.tmp"/><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524000"/>
            <a:ext cx="7886700" cy="719137"/>
          </a:xfrm>
        </p:spPr>
        <p:txBody>
          <a:bodyPr>
            <a:normAutofit/>
          </a:bodyPr>
          <a:lstStyle/>
          <a:p>
            <a:r>
              <a:rPr lang="en-CA" sz="4000" dirty="0" err="1" smtClean="0"/>
              <a:t>ElectroPsych</a:t>
            </a:r>
            <a:r>
              <a:rPr lang="en-CA" sz="4000" dirty="0" smtClean="0"/>
              <a:t> (</a:t>
            </a:r>
            <a:r>
              <a:rPr lang="en-CA" sz="4000" dirty="0" err="1" smtClean="0"/>
              <a:t>EPsych</a:t>
            </a:r>
            <a:r>
              <a:rPr lang="en-CA" sz="4000" dirty="0" smtClean="0"/>
              <a:t>) Matlab Toolbox</a:t>
            </a:r>
            <a:endParaRPr lang="en-CA" sz="4000" dirty="0"/>
          </a:p>
        </p:txBody>
      </p:sp>
      <p:sp>
        <p:nvSpPr>
          <p:cNvPr id="4" name="Text Placeholder 3"/>
          <p:cNvSpPr>
            <a:spLocks noGrp="1"/>
          </p:cNvSpPr>
          <p:nvPr>
            <p:ph type="body" idx="1"/>
          </p:nvPr>
        </p:nvSpPr>
        <p:spPr>
          <a:xfrm>
            <a:off x="623888" y="2270125"/>
            <a:ext cx="7886700" cy="396875"/>
          </a:xfrm>
        </p:spPr>
        <p:txBody>
          <a:bodyPr/>
          <a:lstStyle/>
          <a:p>
            <a:r>
              <a:rPr lang="en-CA" dirty="0" smtClean="0">
                <a:hlinkClick r:id="rId2"/>
              </a:rPr>
              <a:t>http://epsych.googlecode.com</a:t>
            </a:r>
            <a:endParaRPr lang="en-CA" dirty="0"/>
          </a:p>
        </p:txBody>
      </p:sp>
      <p:sp>
        <p:nvSpPr>
          <p:cNvPr id="3" name="TextBox 2"/>
          <p:cNvSpPr txBox="1"/>
          <p:nvPr/>
        </p:nvSpPr>
        <p:spPr>
          <a:xfrm>
            <a:off x="6858000" y="6400800"/>
            <a:ext cx="2169568" cy="400110"/>
          </a:xfrm>
          <a:prstGeom prst="rect">
            <a:avLst/>
          </a:prstGeom>
          <a:noFill/>
        </p:spPr>
        <p:txBody>
          <a:bodyPr wrap="none" rtlCol="0">
            <a:spAutoFit/>
          </a:bodyPr>
          <a:lstStyle/>
          <a:p>
            <a:r>
              <a:rPr lang="en-CA" sz="2000" i="1" dirty="0" smtClean="0">
                <a:solidFill>
                  <a:schemeClr val="bg1">
                    <a:lumMod val="50000"/>
                  </a:schemeClr>
                </a:solidFill>
              </a:rPr>
              <a:t>by Daniel Stolzberg</a:t>
            </a:r>
            <a:endParaRPr lang="en-CA" sz="2000" i="1" dirty="0">
              <a:solidFill>
                <a:schemeClr val="bg1">
                  <a:lumMod val="50000"/>
                </a:schemeClr>
              </a:solidFill>
            </a:endParaRPr>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01917" y="3427321"/>
            <a:ext cx="4908671" cy="2213158"/>
          </a:xfrm>
          <a:prstGeom prst="rect">
            <a:avLst/>
          </a:prstGeom>
          <a:effectLst>
            <a:outerShdw blurRad="266700" dist="127000" dir="5400000" sx="102000" sy="102000" algn="t" rotWithShape="0">
              <a:prstClr val="black">
                <a:alpha val="40000"/>
              </a:prstClr>
            </a:outerShdw>
          </a:effectLst>
          <a:scene3d>
            <a:camera prst="orthographicFront"/>
            <a:lightRig rig="threePt" dir="t"/>
          </a:scene3d>
          <a:sp3d prstMaterial="dkEdge"/>
        </p:spPr>
      </p:pic>
      <p:sp>
        <p:nvSpPr>
          <p:cNvPr id="7" name="TextBox 6"/>
          <p:cNvSpPr txBox="1"/>
          <p:nvPr/>
        </p:nvSpPr>
        <p:spPr>
          <a:xfrm>
            <a:off x="27709" y="6400800"/>
            <a:ext cx="704039" cy="400110"/>
          </a:xfrm>
          <a:prstGeom prst="rect">
            <a:avLst/>
          </a:prstGeom>
          <a:noFill/>
        </p:spPr>
        <p:txBody>
          <a:bodyPr wrap="none" rtlCol="0">
            <a:spAutoFit/>
          </a:bodyPr>
          <a:lstStyle/>
          <a:p>
            <a:r>
              <a:rPr lang="en-CA" sz="2000" i="1" dirty="0" smtClean="0">
                <a:solidFill>
                  <a:schemeClr val="bg1">
                    <a:lumMod val="50000"/>
                  </a:schemeClr>
                </a:solidFill>
              </a:rPr>
              <a:t>2014</a:t>
            </a:r>
            <a:endParaRPr lang="en-CA" sz="2000" i="1" dirty="0">
              <a:solidFill>
                <a:schemeClr val="bg1">
                  <a:lumMod val="50000"/>
                </a:schemeClr>
              </a:solidFill>
            </a:endParaRPr>
          </a:p>
        </p:txBody>
      </p:sp>
    </p:spTree>
    <p:extLst>
      <p:ext uri="{BB962C8B-B14F-4D97-AF65-F5344CB8AC3E}">
        <p14:creationId xmlns:p14="http://schemas.microsoft.com/office/powerpoint/2010/main" val="570371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133490"/>
            <a:ext cx="2463927" cy="2133710"/>
          </a:xfrm>
          <a:prstGeom prst="rect">
            <a:avLst/>
          </a:prstGeom>
        </p:spPr>
      </p:pic>
      <p:sp>
        <p:nvSpPr>
          <p:cNvPr id="6" name="Rectangle 5"/>
          <p:cNvSpPr/>
          <p:nvPr/>
        </p:nvSpPr>
        <p:spPr>
          <a:xfrm>
            <a:off x="685800" y="1013124"/>
            <a:ext cx="3268972" cy="461665"/>
          </a:xfrm>
          <a:prstGeom prst="rect">
            <a:avLst/>
          </a:prstGeom>
        </p:spPr>
        <p:txBody>
          <a:bodyPr wrap="none">
            <a:spAutoFit/>
          </a:bodyPr>
          <a:lstStyle/>
          <a:p>
            <a:r>
              <a:rPr lang="en-CA" sz="2400" u="sng" dirty="0" smtClean="0"/>
              <a:t>Stimulus Detection Tasks</a:t>
            </a:r>
            <a:endParaRPr lang="en-CA" sz="2400" u="sng" dirty="0"/>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12" name="TextBox 11"/>
          <p:cNvSpPr txBox="1"/>
          <p:nvPr/>
        </p:nvSpPr>
        <p:spPr>
          <a:xfrm>
            <a:off x="3048000" y="1676400"/>
            <a:ext cx="5943600" cy="3539430"/>
          </a:xfrm>
          <a:prstGeom prst="rect">
            <a:avLst/>
          </a:prstGeom>
          <a:noFill/>
        </p:spPr>
        <p:txBody>
          <a:bodyPr wrap="square" rIns="0" rtlCol="0">
            <a:spAutoFit/>
          </a:bodyPr>
          <a:lstStyle/>
          <a:p>
            <a:r>
              <a:rPr lang="en-CA" sz="1600" dirty="0"/>
              <a:t>Controls timing of basic stimulus detection behavior paradigm</a:t>
            </a:r>
            <a:r>
              <a:rPr lang="en-CA" sz="1600" dirty="0" smtClean="0"/>
              <a:t>.</a:t>
            </a:r>
            <a:endParaRPr lang="en-CA" sz="1600" u="sng" dirty="0"/>
          </a:p>
          <a:p>
            <a:endParaRPr lang="en-CA" sz="1600" dirty="0"/>
          </a:p>
          <a:p>
            <a:pPr marL="285750" indent="-285750">
              <a:buFont typeface="Wingdings" panose="05000000000000000000" pitchFamily="2" charset="2"/>
              <a:buChar char="§"/>
            </a:pPr>
            <a:r>
              <a:rPr lang="en-CA" sz="1600" dirty="0" smtClean="0"/>
              <a:t>One circuit per subject</a:t>
            </a:r>
          </a:p>
          <a:p>
            <a:pPr marL="285750" indent="-285750">
              <a:buFont typeface="Wingdings" panose="05000000000000000000" pitchFamily="2" charset="2"/>
              <a:buChar char="§"/>
            </a:pPr>
            <a:endParaRPr lang="en-CA" sz="1600" dirty="0" smtClean="0"/>
          </a:p>
          <a:p>
            <a:pPr marL="285750" indent="-285750">
              <a:buFont typeface="Wingdings" panose="05000000000000000000" pitchFamily="2" charset="2"/>
              <a:buChar char="§"/>
            </a:pPr>
            <a:r>
              <a:rPr lang="en-CA" sz="1600" dirty="0" smtClean="0"/>
              <a:t>When </a:t>
            </a:r>
            <a:r>
              <a:rPr lang="en-CA" sz="1600" b="1" dirty="0" err="1"/>
              <a:t>InhibitTrial</a:t>
            </a:r>
            <a:r>
              <a:rPr lang="en-CA" sz="1600" b="1" dirty="0"/>
              <a:t> </a:t>
            </a:r>
            <a:r>
              <a:rPr lang="en-CA" sz="1600" dirty="0"/>
              <a:t>is true</a:t>
            </a:r>
            <a:r>
              <a:rPr lang="en-CA" sz="1600" b="1" dirty="0"/>
              <a:t>,</a:t>
            </a:r>
            <a:r>
              <a:rPr lang="en-CA" sz="1600" dirty="0"/>
              <a:t> the macro is inhibited.  In other words, if </a:t>
            </a:r>
            <a:r>
              <a:rPr lang="en-CA" sz="1600" b="1" dirty="0"/>
              <a:t>TTL</a:t>
            </a:r>
            <a:r>
              <a:rPr lang="en-CA" sz="1600" dirty="0"/>
              <a:t> goes high while </a:t>
            </a:r>
            <a:r>
              <a:rPr lang="en-CA" sz="1600" b="1" dirty="0" err="1"/>
              <a:t>InhibitTrial</a:t>
            </a:r>
            <a:r>
              <a:rPr lang="en-CA" sz="1600" dirty="0"/>
              <a:t> is high then nothing happens. </a:t>
            </a:r>
            <a:endParaRPr lang="en-CA" sz="1600" dirty="0" smtClean="0"/>
          </a:p>
          <a:p>
            <a:pPr marL="742950" lvl="1" indent="-285750">
              <a:buFont typeface="Wingdings" panose="05000000000000000000" pitchFamily="2" charset="2"/>
              <a:buChar char="§"/>
            </a:pPr>
            <a:r>
              <a:rPr lang="en-CA" sz="1600" dirty="0" smtClean="0"/>
              <a:t>Can be </a:t>
            </a:r>
            <a:r>
              <a:rPr lang="en-CA" sz="1600" dirty="0"/>
              <a:t>used for a timeout or to institute a mandatory inter-trial interval.</a:t>
            </a:r>
          </a:p>
          <a:p>
            <a:pPr marL="285750" indent="-285750">
              <a:buFont typeface="Wingdings" panose="05000000000000000000" pitchFamily="2" charset="2"/>
              <a:buChar char="§"/>
            </a:pPr>
            <a:endParaRPr lang="en-CA" sz="1600" dirty="0"/>
          </a:p>
          <a:p>
            <a:pPr marL="285750" indent="-285750">
              <a:buFont typeface="Wingdings" panose="05000000000000000000" pitchFamily="2" charset="2"/>
              <a:buChar char="§"/>
            </a:pPr>
            <a:endParaRPr lang="en-CA" sz="1600" dirty="0"/>
          </a:p>
          <a:p>
            <a:pPr marL="285750" indent="-285750">
              <a:buFont typeface="Wingdings" panose="05000000000000000000" pitchFamily="2" charset="2"/>
              <a:buChar char="§"/>
            </a:pPr>
            <a:r>
              <a:rPr lang="en-CA" sz="1600" dirty="0"/>
              <a:t>The </a:t>
            </a:r>
            <a:r>
              <a:rPr lang="en-CA" sz="1600" b="1" dirty="0" err="1"/>
              <a:t>RespLatency</a:t>
            </a:r>
            <a:r>
              <a:rPr lang="en-CA" sz="1600" dirty="0"/>
              <a:t> output is the time since the end of the </a:t>
            </a:r>
            <a:r>
              <a:rPr lang="en-CA" sz="1600" b="1" dirty="0" err="1"/>
              <a:t>RespWinDelay</a:t>
            </a:r>
            <a:r>
              <a:rPr lang="en-CA" sz="1600" dirty="0"/>
              <a:t> period until the </a:t>
            </a:r>
            <a:r>
              <a:rPr lang="en-CA" sz="1600" b="1" dirty="0"/>
              <a:t>TTL</a:t>
            </a:r>
            <a:r>
              <a:rPr lang="en-CA" sz="1600" dirty="0"/>
              <a:t> goes low or the </a:t>
            </a:r>
            <a:r>
              <a:rPr lang="en-CA" sz="1600" b="1" dirty="0" err="1"/>
              <a:t>RespWinDur</a:t>
            </a:r>
            <a:r>
              <a:rPr lang="en-CA" sz="1600" dirty="0"/>
              <a:t> expires. </a:t>
            </a:r>
          </a:p>
          <a:p>
            <a:endParaRPr lang="en-CA" sz="1600" u="sng" dirty="0"/>
          </a:p>
        </p:txBody>
      </p:sp>
      <p:grpSp>
        <p:nvGrpSpPr>
          <p:cNvPr id="15" name="Group 14"/>
          <p:cNvGrpSpPr/>
          <p:nvPr/>
        </p:nvGrpSpPr>
        <p:grpSpPr>
          <a:xfrm>
            <a:off x="34286" y="5858782"/>
            <a:ext cx="8760681" cy="685835"/>
            <a:chOff x="34286" y="5858782"/>
            <a:chExt cx="8760681" cy="685835"/>
          </a:xfrm>
        </p:grpSpPr>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5858782"/>
              <a:ext cx="4222967" cy="685835"/>
            </a:xfrm>
            <a:prstGeom prst="rect">
              <a:avLst/>
            </a:prstGeom>
            <a:ln>
              <a:solidFill>
                <a:schemeClr val="tx1"/>
              </a:solidFill>
            </a:ln>
          </p:spPr>
        </p:pic>
        <p:sp>
          <p:nvSpPr>
            <p:cNvPr id="14" name="Rectangle 13"/>
            <p:cNvSpPr/>
            <p:nvPr/>
          </p:nvSpPr>
          <p:spPr>
            <a:xfrm>
              <a:off x="34286" y="5892648"/>
              <a:ext cx="4572000" cy="584775"/>
            </a:xfrm>
            <a:prstGeom prst="rect">
              <a:avLst/>
            </a:prstGeom>
          </p:spPr>
          <p:txBody>
            <a:bodyPr>
              <a:spAutoFit/>
            </a:bodyPr>
            <a:lstStyle/>
            <a:p>
              <a:pPr marL="285750" indent="-285750">
                <a:buFont typeface="Arial" panose="020B0604020202020204" pitchFamily="34" charset="0"/>
                <a:buChar char="•"/>
              </a:pPr>
              <a:r>
                <a:rPr lang="en-CA" sz="1600" dirty="0"/>
                <a:t>The sampling rate being used in the </a:t>
              </a:r>
              <a:r>
                <a:rPr lang="en-CA" sz="1600" dirty="0" err="1"/>
                <a:t>RPvds</a:t>
              </a:r>
              <a:r>
                <a:rPr lang="en-CA" sz="1600" dirty="0"/>
                <a:t> must be selected using the setup tab.</a:t>
              </a:r>
            </a:p>
          </p:txBody>
        </p:sp>
      </p:grpSp>
    </p:spTree>
    <p:extLst>
      <p:ext uri="{BB962C8B-B14F-4D97-AF65-F5344CB8AC3E}">
        <p14:creationId xmlns:p14="http://schemas.microsoft.com/office/powerpoint/2010/main" val="423271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45" y="2883554"/>
            <a:ext cx="2463927" cy="2133710"/>
          </a:xfrm>
          <a:prstGeom prst="rect">
            <a:avLst/>
          </a:prstGeom>
        </p:spPr>
      </p:pic>
      <p:sp>
        <p:nvSpPr>
          <p:cNvPr id="5" name="Rectangle 4"/>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sp>
        <p:nvSpPr>
          <p:cNvPr id="6" name="Rectangle 5"/>
          <p:cNvSpPr/>
          <p:nvPr/>
        </p:nvSpPr>
        <p:spPr>
          <a:xfrm>
            <a:off x="685800" y="1013124"/>
            <a:ext cx="3268972" cy="461665"/>
          </a:xfrm>
          <a:prstGeom prst="rect">
            <a:avLst/>
          </a:prstGeom>
        </p:spPr>
        <p:txBody>
          <a:bodyPr wrap="none">
            <a:spAutoFit/>
          </a:bodyPr>
          <a:lstStyle/>
          <a:p>
            <a:r>
              <a:rPr lang="en-CA" sz="2400" u="sng" dirty="0" smtClean="0"/>
              <a:t>Stimulus Detection Tasks</a:t>
            </a:r>
            <a:endParaRPr lang="en-CA" sz="2400" u="sng"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grpSp>
        <p:nvGrpSpPr>
          <p:cNvPr id="95" name="Group 94"/>
          <p:cNvGrpSpPr/>
          <p:nvPr/>
        </p:nvGrpSpPr>
        <p:grpSpPr>
          <a:xfrm>
            <a:off x="3479389" y="2057400"/>
            <a:ext cx="4984675" cy="1670592"/>
            <a:chOff x="3479389" y="2368008"/>
            <a:chExt cx="4984675" cy="1670592"/>
          </a:xfrm>
        </p:grpSpPr>
        <p:sp>
          <p:nvSpPr>
            <p:cNvPr id="12" name="TextBox 11"/>
            <p:cNvSpPr txBox="1"/>
            <p:nvPr/>
          </p:nvSpPr>
          <p:spPr>
            <a:xfrm>
              <a:off x="3479389" y="3127642"/>
              <a:ext cx="436338"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TTL</a:t>
              </a:r>
              <a:endParaRPr lang="en-CA" sz="1100" dirty="0">
                <a:latin typeface="Courier New" panose="02070309020205020404" pitchFamily="49" charset="0"/>
                <a:cs typeface="Courier New" panose="02070309020205020404" pitchFamily="49" charset="0"/>
              </a:endParaRPr>
            </a:p>
          </p:txBody>
        </p:sp>
        <p:sp>
          <p:nvSpPr>
            <p:cNvPr id="13" name="TextBox 12"/>
            <p:cNvSpPr txBox="1"/>
            <p:nvPr/>
          </p:nvSpPr>
          <p:spPr>
            <a:xfrm>
              <a:off x="4921652" y="2710190"/>
              <a:ext cx="1204176"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RespWinDelay</a:t>
              </a:r>
              <a:endParaRPr lang="en-CA" sz="1100" dirty="0">
                <a:latin typeface="Courier New" panose="02070309020205020404" pitchFamily="49" charset="0"/>
                <a:cs typeface="Courier New" panose="02070309020205020404" pitchFamily="49" charset="0"/>
              </a:endParaRPr>
            </a:p>
          </p:txBody>
        </p:sp>
        <p:sp>
          <p:nvSpPr>
            <p:cNvPr id="14" name="TextBox 13"/>
            <p:cNvSpPr txBox="1"/>
            <p:nvPr/>
          </p:nvSpPr>
          <p:spPr>
            <a:xfrm>
              <a:off x="4750357" y="2368008"/>
              <a:ext cx="779381"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InTrial</a:t>
              </a:r>
              <a:endParaRPr lang="en-CA" sz="1100" dirty="0">
                <a:latin typeface="Courier New" panose="02070309020205020404" pitchFamily="49" charset="0"/>
                <a:cs typeface="Courier New" panose="02070309020205020404" pitchFamily="49" charset="0"/>
              </a:endParaRPr>
            </a:p>
          </p:txBody>
        </p:sp>
        <p:sp>
          <p:nvSpPr>
            <p:cNvPr id="15" name="TextBox 14"/>
            <p:cNvSpPr txBox="1"/>
            <p:nvPr/>
          </p:nvSpPr>
          <p:spPr>
            <a:xfrm>
              <a:off x="6421501" y="2710190"/>
              <a:ext cx="1034257"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RespWindow</a:t>
              </a:r>
              <a:endParaRPr lang="en-CA" sz="1100" dirty="0">
                <a:latin typeface="Courier New" panose="02070309020205020404" pitchFamily="49" charset="0"/>
                <a:cs typeface="Courier New" panose="02070309020205020404" pitchFamily="49" charset="0"/>
              </a:endParaRPr>
            </a:p>
          </p:txBody>
        </p:sp>
        <p:cxnSp>
          <p:nvCxnSpPr>
            <p:cNvPr id="17" name="Straight Connector 16"/>
            <p:cNvCxnSpPr/>
            <p:nvPr/>
          </p:nvCxnSpPr>
          <p:spPr>
            <a:xfrm>
              <a:off x="4667296" y="2583993"/>
              <a:ext cx="24384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4667296" y="2955363"/>
              <a:ext cx="16002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6267496" y="2955363"/>
              <a:ext cx="1342268"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7599725" y="3776990"/>
              <a:ext cx="864339"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NewTrial</a:t>
              </a:r>
              <a:endParaRPr lang="en-CA" sz="1100" dirty="0" smtClean="0">
                <a:latin typeface="Courier New" panose="02070309020205020404" pitchFamily="49" charset="0"/>
                <a:cs typeface="Courier New" panose="02070309020205020404" pitchFamily="49" charset="0"/>
              </a:endParaRPr>
            </a:p>
          </p:txBody>
        </p:sp>
        <p:cxnSp>
          <p:nvCxnSpPr>
            <p:cNvPr id="35" name="Straight Arrow Connector 34"/>
            <p:cNvCxnSpPr/>
            <p:nvPr/>
          </p:nvCxnSpPr>
          <p:spPr>
            <a:xfrm flipV="1">
              <a:off x="7968089" y="3389252"/>
              <a:ext cx="0" cy="347989"/>
            </a:xfrm>
            <a:prstGeom prst="straightConnector1">
              <a:avLst/>
            </a:prstGeom>
            <a:ln>
              <a:prstDash val="lgDash"/>
              <a:headEnd type="oval" w="med" len="med"/>
              <a:tailEnd type="triangle"/>
            </a:ln>
          </p:spPr>
          <p:style>
            <a:lnRef idx="1">
              <a:schemeClr val="dk1"/>
            </a:lnRef>
            <a:fillRef idx="0">
              <a:schemeClr val="dk1"/>
            </a:fillRef>
            <a:effectRef idx="0">
              <a:schemeClr val="dk1"/>
            </a:effectRef>
            <a:fontRef idx="minor">
              <a:schemeClr val="tx1"/>
            </a:fontRef>
          </p:style>
        </p:cxnSp>
        <p:grpSp>
          <p:nvGrpSpPr>
            <p:cNvPr id="76" name="Group 75"/>
            <p:cNvGrpSpPr/>
            <p:nvPr/>
          </p:nvGrpSpPr>
          <p:grpSpPr>
            <a:xfrm>
              <a:off x="3576918" y="3199820"/>
              <a:ext cx="4717770" cy="158010"/>
              <a:chOff x="3576918" y="3199820"/>
              <a:chExt cx="4717770" cy="158010"/>
            </a:xfrm>
          </p:grpSpPr>
          <p:cxnSp>
            <p:nvCxnSpPr>
              <p:cNvPr id="10" name="Straight Connector 9"/>
              <p:cNvCxnSpPr/>
              <p:nvPr/>
            </p:nvCxnSpPr>
            <p:spPr>
              <a:xfrm>
                <a:off x="3576918" y="3355042"/>
                <a:ext cx="1090378" cy="1200"/>
              </a:xfrm>
              <a:prstGeom prst="line">
                <a:avLst/>
              </a:prstGeom>
              <a:ln w="28575">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4657771" y="3200400"/>
                <a:ext cx="2419304" cy="154642"/>
              </a:xfrm>
              <a:prstGeom prst="bentConnector3">
                <a:avLst>
                  <a:gd name="adj1" fmla="val -263"/>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Elbow Connector 73"/>
              <p:cNvCxnSpPr/>
              <p:nvPr/>
            </p:nvCxnSpPr>
            <p:spPr>
              <a:xfrm>
                <a:off x="7075488" y="3199820"/>
                <a:ext cx="1219200" cy="158010"/>
              </a:xfrm>
              <a:prstGeom prst="bentConnector3">
                <a:avLst>
                  <a:gd name="adj1" fmla="val 2474"/>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grpSp>
      <p:grpSp>
        <p:nvGrpSpPr>
          <p:cNvPr id="94" name="Group 93"/>
          <p:cNvGrpSpPr/>
          <p:nvPr/>
        </p:nvGrpSpPr>
        <p:grpSpPr>
          <a:xfrm>
            <a:off x="3479389" y="4806408"/>
            <a:ext cx="5867455" cy="1640750"/>
            <a:chOff x="3479389" y="4535290"/>
            <a:chExt cx="5867455" cy="1640750"/>
          </a:xfrm>
        </p:grpSpPr>
        <p:sp>
          <p:nvSpPr>
            <p:cNvPr id="43" name="TextBox 42"/>
            <p:cNvSpPr txBox="1"/>
            <p:nvPr/>
          </p:nvSpPr>
          <p:spPr>
            <a:xfrm>
              <a:off x="3479389" y="5294924"/>
              <a:ext cx="436338"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TTL</a:t>
              </a:r>
              <a:endParaRPr lang="en-CA" sz="1100" dirty="0">
                <a:latin typeface="Courier New" panose="02070309020205020404" pitchFamily="49" charset="0"/>
                <a:cs typeface="Courier New" panose="02070309020205020404" pitchFamily="49" charset="0"/>
              </a:endParaRPr>
            </a:p>
          </p:txBody>
        </p:sp>
        <p:sp>
          <p:nvSpPr>
            <p:cNvPr id="44" name="TextBox 43"/>
            <p:cNvSpPr txBox="1"/>
            <p:nvPr/>
          </p:nvSpPr>
          <p:spPr>
            <a:xfrm>
              <a:off x="4921652" y="4877472"/>
              <a:ext cx="1204176"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RespWinDelay</a:t>
              </a:r>
              <a:endParaRPr lang="en-CA" sz="1100" dirty="0">
                <a:latin typeface="Courier New" panose="02070309020205020404" pitchFamily="49" charset="0"/>
                <a:cs typeface="Courier New" panose="02070309020205020404" pitchFamily="49" charset="0"/>
              </a:endParaRPr>
            </a:p>
          </p:txBody>
        </p:sp>
        <p:sp>
          <p:nvSpPr>
            <p:cNvPr id="45" name="TextBox 44"/>
            <p:cNvSpPr txBox="1"/>
            <p:nvPr/>
          </p:nvSpPr>
          <p:spPr>
            <a:xfrm>
              <a:off x="4750357" y="4535290"/>
              <a:ext cx="779381"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InTrial</a:t>
              </a:r>
              <a:endParaRPr lang="en-CA" sz="1100" dirty="0">
                <a:latin typeface="Courier New" panose="02070309020205020404" pitchFamily="49" charset="0"/>
                <a:cs typeface="Courier New" panose="02070309020205020404" pitchFamily="49" charset="0"/>
              </a:endParaRPr>
            </a:p>
          </p:txBody>
        </p:sp>
        <p:sp>
          <p:nvSpPr>
            <p:cNvPr id="46" name="TextBox 45"/>
            <p:cNvSpPr txBox="1"/>
            <p:nvPr/>
          </p:nvSpPr>
          <p:spPr>
            <a:xfrm>
              <a:off x="6421501" y="4877472"/>
              <a:ext cx="1034257"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RespWindow</a:t>
              </a:r>
              <a:endParaRPr lang="en-CA" sz="1100" dirty="0">
                <a:latin typeface="Courier New" panose="02070309020205020404" pitchFamily="49" charset="0"/>
                <a:cs typeface="Courier New" panose="02070309020205020404" pitchFamily="49" charset="0"/>
              </a:endParaRPr>
            </a:p>
          </p:txBody>
        </p:sp>
        <p:cxnSp>
          <p:nvCxnSpPr>
            <p:cNvPr id="47" name="Straight Connector 46"/>
            <p:cNvCxnSpPr/>
            <p:nvPr/>
          </p:nvCxnSpPr>
          <p:spPr>
            <a:xfrm>
              <a:off x="4667296" y="4751275"/>
              <a:ext cx="24384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4667296" y="5122645"/>
              <a:ext cx="16002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V="1">
              <a:off x="6267496" y="5122645"/>
              <a:ext cx="1342268"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7297065" y="5914430"/>
              <a:ext cx="864339"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NewTrial</a:t>
              </a:r>
              <a:endParaRPr lang="en-CA" sz="1100" dirty="0" smtClean="0">
                <a:latin typeface="Courier New" panose="02070309020205020404" pitchFamily="49" charset="0"/>
                <a:cs typeface="Courier New" panose="02070309020205020404" pitchFamily="49" charset="0"/>
              </a:endParaRPr>
            </a:p>
          </p:txBody>
        </p:sp>
        <p:cxnSp>
          <p:nvCxnSpPr>
            <p:cNvPr id="55" name="Straight Arrow Connector 54"/>
            <p:cNvCxnSpPr/>
            <p:nvPr/>
          </p:nvCxnSpPr>
          <p:spPr>
            <a:xfrm flipV="1">
              <a:off x="7696200" y="5556534"/>
              <a:ext cx="0" cy="347989"/>
            </a:xfrm>
            <a:prstGeom prst="straightConnector1">
              <a:avLst/>
            </a:prstGeom>
            <a:ln>
              <a:prstDash val="lgDash"/>
              <a:headEnd type="oval" w="med" len="med"/>
              <a:tailEnd type="triangle"/>
            </a:ln>
          </p:spPr>
          <p:style>
            <a:lnRef idx="1">
              <a:schemeClr val="dk1"/>
            </a:lnRef>
            <a:fillRef idx="0">
              <a:schemeClr val="dk1"/>
            </a:fillRef>
            <a:effectRef idx="0">
              <a:schemeClr val="dk1"/>
            </a:effectRef>
            <a:fontRef idx="minor">
              <a:schemeClr val="tx1"/>
            </a:fontRef>
          </p:style>
        </p:cxnSp>
        <p:grpSp>
          <p:nvGrpSpPr>
            <p:cNvPr id="77" name="Group 76"/>
            <p:cNvGrpSpPr/>
            <p:nvPr/>
          </p:nvGrpSpPr>
          <p:grpSpPr>
            <a:xfrm>
              <a:off x="3576918" y="5344046"/>
              <a:ext cx="4152316" cy="156422"/>
              <a:chOff x="3576918" y="3199820"/>
              <a:chExt cx="4152316" cy="156422"/>
            </a:xfrm>
          </p:grpSpPr>
          <p:cxnSp>
            <p:nvCxnSpPr>
              <p:cNvPr id="78" name="Straight Connector 77"/>
              <p:cNvCxnSpPr/>
              <p:nvPr/>
            </p:nvCxnSpPr>
            <p:spPr>
              <a:xfrm>
                <a:off x="3576918" y="3355042"/>
                <a:ext cx="1090378" cy="1200"/>
              </a:xfrm>
              <a:prstGeom prst="line">
                <a:avLst/>
              </a:prstGeom>
              <a:ln w="28575">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79" name="Elbow Connector 78"/>
              <p:cNvCxnSpPr/>
              <p:nvPr/>
            </p:nvCxnSpPr>
            <p:spPr>
              <a:xfrm flipV="1">
                <a:off x="4657771" y="3200400"/>
                <a:ext cx="2419304" cy="154642"/>
              </a:xfrm>
              <a:prstGeom prst="bentConnector3">
                <a:avLst>
                  <a:gd name="adj1" fmla="val -263"/>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Elbow Connector 79"/>
              <p:cNvCxnSpPr/>
              <p:nvPr/>
            </p:nvCxnSpPr>
            <p:spPr>
              <a:xfrm>
                <a:off x="7075488" y="3199820"/>
                <a:ext cx="653746" cy="156422"/>
              </a:xfrm>
              <a:prstGeom prst="bentConnector3">
                <a:avLst>
                  <a:gd name="adj1" fmla="val 90472"/>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85" name="Elbow Connector 84"/>
            <p:cNvCxnSpPr/>
            <p:nvPr/>
          </p:nvCxnSpPr>
          <p:spPr>
            <a:xfrm flipV="1">
              <a:off x="7696200" y="5344046"/>
              <a:ext cx="1650644" cy="155222"/>
            </a:xfrm>
            <a:prstGeom prst="bentConnector3">
              <a:avLst>
                <a:gd name="adj1" fmla="val 2297"/>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03" name="TextBox 102"/>
          <p:cNvSpPr txBox="1"/>
          <p:nvPr/>
        </p:nvSpPr>
        <p:spPr>
          <a:xfrm>
            <a:off x="8001000" y="5143461"/>
            <a:ext cx="1204176"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RespWinDelay</a:t>
            </a:r>
            <a:endParaRPr lang="en-CA" sz="1100" dirty="0">
              <a:latin typeface="Courier New" panose="02070309020205020404" pitchFamily="49" charset="0"/>
              <a:cs typeface="Courier New" panose="02070309020205020404" pitchFamily="49" charset="0"/>
            </a:endParaRPr>
          </a:p>
        </p:txBody>
      </p:sp>
      <p:sp>
        <p:nvSpPr>
          <p:cNvPr id="104" name="TextBox 103"/>
          <p:cNvSpPr txBox="1"/>
          <p:nvPr/>
        </p:nvSpPr>
        <p:spPr>
          <a:xfrm>
            <a:off x="7829705" y="4801279"/>
            <a:ext cx="779381"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InTrial</a:t>
            </a:r>
            <a:endParaRPr lang="en-CA" sz="1100" dirty="0">
              <a:latin typeface="Courier New" panose="02070309020205020404" pitchFamily="49" charset="0"/>
              <a:cs typeface="Courier New" panose="02070309020205020404" pitchFamily="49" charset="0"/>
            </a:endParaRPr>
          </a:p>
        </p:txBody>
      </p:sp>
      <p:cxnSp>
        <p:nvCxnSpPr>
          <p:cNvPr id="105" name="Straight Connector 104"/>
          <p:cNvCxnSpPr/>
          <p:nvPr/>
        </p:nvCxnSpPr>
        <p:spPr>
          <a:xfrm>
            <a:off x="7746644" y="5017264"/>
            <a:ext cx="24384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7746644" y="5388634"/>
            <a:ext cx="16002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3545168" y="1694934"/>
            <a:ext cx="482824" cy="369332"/>
          </a:xfrm>
          <a:prstGeom prst="rect">
            <a:avLst/>
          </a:prstGeom>
          <a:noFill/>
        </p:spPr>
        <p:txBody>
          <a:bodyPr wrap="none" rtlCol="0">
            <a:spAutoFit/>
          </a:bodyPr>
          <a:lstStyle/>
          <a:p>
            <a:r>
              <a:rPr lang="en-CA" dirty="0" smtClean="0"/>
              <a:t>GO</a:t>
            </a:r>
            <a:endParaRPr lang="en-CA" dirty="0"/>
          </a:p>
        </p:txBody>
      </p:sp>
      <p:sp>
        <p:nvSpPr>
          <p:cNvPr id="108" name="TextBox 107"/>
          <p:cNvSpPr txBox="1"/>
          <p:nvPr/>
        </p:nvSpPr>
        <p:spPr>
          <a:xfrm>
            <a:off x="3479389" y="4302512"/>
            <a:ext cx="1242648" cy="369332"/>
          </a:xfrm>
          <a:prstGeom prst="rect">
            <a:avLst/>
          </a:prstGeom>
          <a:noFill/>
        </p:spPr>
        <p:txBody>
          <a:bodyPr wrap="none" rtlCol="0">
            <a:spAutoFit/>
          </a:bodyPr>
          <a:lstStyle/>
          <a:p>
            <a:r>
              <a:rPr lang="en-CA" dirty="0" smtClean="0"/>
              <a:t>GO/NO-GO</a:t>
            </a:r>
            <a:endParaRPr lang="en-CA" dirty="0"/>
          </a:p>
        </p:txBody>
      </p:sp>
      <p:sp>
        <p:nvSpPr>
          <p:cNvPr id="112" name="TextBox 111"/>
          <p:cNvSpPr txBox="1"/>
          <p:nvPr/>
        </p:nvSpPr>
        <p:spPr>
          <a:xfrm>
            <a:off x="4518097" y="1871812"/>
            <a:ext cx="2733441"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|Clock -&gt;-&gt;-&gt;-&gt;-&gt;-&gt;-&gt;-&gt;-&gt;-&gt;-&gt;|</a:t>
            </a:r>
            <a:endParaRPr lang="en-CA" sz="1100" dirty="0">
              <a:latin typeface="Courier New" panose="02070309020205020404" pitchFamily="49" charset="0"/>
              <a:cs typeface="Courier New" panose="02070309020205020404" pitchFamily="49" charset="0"/>
            </a:endParaRPr>
          </a:p>
        </p:txBody>
      </p:sp>
      <p:sp>
        <p:nvSpPr>
          <p:cNvPr id="113" name="TextBox 112"/>
          <p:cNvSpPr txBox="1"/>
          <p:nvPr/>
        </p:nvSpPr>
        <p:spPr>
          <a:xfrm>
            <a:off x="4518097" y="4592718"/>
            <a:ext cx="2733441"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|Clock -&gt;-&gt;-&gt;-&gt;-&gt;-&gt;-&gt;-&gt;-&gt;-&gt;-&gt;|</a:t>
            </a:r>
            <a:endParaRPr lang="en-CA" sz="1100" dirty="0">
              <a:latin typeface="Courier New" panose="02070309020205020404" pitchFamily="49" charset="0"/>
              <a:cs typeface="Courier New" panose="02070309020205020404" pitchFamily="49" charset="0"/>
            </a:endParaRPr>
          </a:p>
        </p:txBody>
      </p:sp>
      <p:sp>
        <p:nvSpPr>
          <p:cNvPr id="114" name="TextBox 113"/>
          <p:cNvSpPr txBox="1"/>
          <p:nvPr/>
        </p:nvSpPr>
        <p:spPr>
          <a:xfrm>
            <a:off x="7614519" y="4592718"/>
            <a:ext cx="2733441"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|Clock -&gt;-&gt;-&gt;-&gt;-&gt;-&gt;-&gt;-&gt;-&gt;-&gt;-&gt;|</a:t>
            </a:r>
            <a:endParaRPr lang="en-CA" sz="1100" dirty="0">
              <a:latin typeface="Courier New" panose="02070309020205020404" pitchFamily="49" charset="0"/>
              <a:cs typeface="Courier New" panose="02070309020205020404" pitchFamily="49" charset="0"/>
            </a:endParaRPr>
          </a:p>
        </p:txBody>
      </p:sp>
      <p:grpSp>
        <p:nvGrpSpPr>
          <p:cNvPr id="115" name="Group 114"/>
          <p:cNvGrpSpPr/>
          <p:nvPr/>
        </p:nvGrpSpPr>
        <p:grpSpPr>
          <a:xfrm>
            <a:off x="6140450" y="3200400"/>
            <a:ext cx="1219201" cy="490586"/>
            <a:chOff x="6013383" y="4194127"/>
            <a:chExt cx="1564731" cy="490586"/>
          </a:xfrm>
        </p:grpSpPr>
        <p:sp>
          <p:nvSpPr>
            <p:cNvPr id="116" name="TextBox 115"/>
            <p:cNvSpPr txBox="1"/>
            <p:nvPr/>
          </p:nvSpPr>
          <p:spPr>
            <a:xfrm>
              <a:off x="6013383" y="4423103"/>
              <a:ext cx="1564731" cy="261610"/>
            </a:xfrm>
            <a:prstGeom prst="rect">
              <a:avLst/>
            </a:prstGeom>
            <a:noFill/>
          </p:spPr>
          <p:txBody>
            <a:bodyPr wrap="square" rtlCol="0">
              <a:spAutoFit/>
            </a:bodyPr>
            <a:lstStyle/>
            <a:p>
              <a:r>
                <a:rPr lang="en-CA" sz="1100" dirty="0" err="1" smtClean="0">
                  <a:latin typeface="Courier New" panose="02070309020205020404" pitchFamily="49" charset="0"/>
                  <a:cs typeface="Courier New" panose="02070309020205020404" pitchFamily="49" charset="0"/>
                </a:rPr>
                <a:t>RespLatency</a:t>
              </a:r>
              <a:endParaRPr lang="en-CA" sz="1100" dirty="0">
                <a:latin typeface="Courier New" panose="02070309020205020404" pitchFamily="49" charset="0"/>
                <a:cs typeface="Courier New" panose="02070309020205020404" pitchFamily="49" charset="0"/>
              </a:endParaRPr>
            </a:p>
          </p:txBody>
        </p:sp>
        <p:sp>
          <p:nvSpPr>
            <p:cNvPr id="117" name="Left Brace 116"/>
            <p:cNvSpPr/>
            <p:nvPr/>
          </p:nvSpPr>
          <p:spPr>
            <a:xfrm rot="16200000">
              <a:off x="6623305" y="3785360"/>
              <a:ext cx="225473" cy="1043007"/>
            </a:xfrm>
            <a:prstGeom prst="leftBrace">
              <a:avLst/>
            </a:prstGeom>
            <a:noFill/>
            <a:ln>
              <a:solidFill>
                <a:schemeClr val="tx1"/>
              </a:solidFill>
              <a:prstDash val="dash"/>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grpSp>
    </p:spTree>
    <p:extLst>
      <p:ext uri="{BB962C8B-B14F-4D97-AF65-F5344CB8AC3E}">
        <p14:creationId xmlns:p14="http://schemas.microsoft.com/office/powerpoint/2010/main" val="1584577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18" y="2038228"/>
            <a:ext cx="2559182" cy="2381372"/>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5" name="Rectangle 4"/>
          <p:cNvSpPr/>
          <p:nvPr/>
        </p:nvSpPr>
        <p:spPr>
          <a:xfrm>
            <a:off x="457200" y="990600"/>
            <a:ext cx="4721357" cy="461665"/>
          </a:xfrm>
          <a:prstGeom prst="rect">
            <a:avLst/>
          </a:prstGeom>
        </p:spPr>
        <p:txBody>
          <a:bodyPr wrap="none">
            <a:spAutoFit/>
          </a:bodyPr>
          <a:lstStyle/>
          <a:p>
            <a:r>
              <a:rPr lang="en-CA" sz="2400" u="sng" dirty="0" smtClean="0"/>
              <a:t>Two-Alternative Forced Choice Tasks</a:t>
            </a:r>
            <a:endParaRPr lang="en-CA" sz="2400" u="sng" dirty="0"/>
          </a:p>
        </p:txBody>
      </p:sp>
      <p:sp>
        <p:nvSpPr>
          <p:cNvPr id="6" name="Rectangle 5"/>
          <p:cNvSpPr/>
          <p:nvPr/>
        </p:nvSpPr>
        <p:spPr>
          <a:xfrm>
            <a:off x="2667000" y="1622915"/>
            <a:ext cx="6553200" cy="3785652"/>
          </a:xfrm>
          <a:prstGeom prst="rect">
            <a:avLst/>
          </a:prstGeom>
        </p:spPr>
        <p:txBody>
          <a:bodyPr wrap="square">
            <a:spAutoFit/>
          </a:bodyPr>
          <a:lstStyle/>
          <a:p>
            <a:r>
              <a:rPr lang="en-CA" sz="1600" dirty="0">
                <a:cs typeface="Arial" panose="020B0604020202020204" pitchFamily="34" charset="0"/>
              </a:rPr>
              <a:t>Controls timing of basic Two-Alternative Forced Choice behavior paradigm.</a:t>
            </a:r>
          </a:p>
          <a:p>
            <a:endParaRPr lang="en-CA" sz="1600" u="sng" dirty="0">
              <a:cs typeface="Arial" panose="020B0604020202020204" pitchFamily="34" charset="0"/>
            </a:endParaRPr>
          </a:p>
          <a:p>
            <a:pPr marL="285750" indent="-285750">
              <a:buSzPts val="1200"/>
              <a:buFont typeface="Wingdings" panose="05000000000000000000" pitchFamily="2" charset="2"/>
              <a:buChar char="§"/>
            </a:pPr>
            <a:r>
              <a:rPr lang="en-CA" sz="1600" dirty="0"/>
              <a:t>One circuit per subject</a:t>
            </a:r>
          </a:p>
          <a:p>
            <a:pPr marL="285750" indent="-285750">
              <a:buSzPts val="1200"/>
              <a:buFont typeface="Wingdings" panose="05000000000000000000" pitchFamily="2" charset="2"/>
              <a:buChar char="§"/>
            </a:pPr>
            <a:endParaRPr lang="en-CA" sz="1600" dirty="0" smtClean="0">
              <a:cs typeface="Arial" panose="020B0604020202020204" pitchFamily="34" charset="0"/>
            </a:endParaRPr>
          </a:p>
          <a:p>
            <a:pPr marL="285750" indent="-285750">
              <a:buSzPts val="1200"/>
              <a:buFont typeface="Wingdings" panose="05000000000000000000" pitchFamily="2" charset="2"/>
              <a:buChar char="§"/>
            </a:pPr>
            <a:r>
              <a:rPr lang="en-CA" sz="1600" dirty="0" smtClean="0">
                <a:cs typeface="Arial" panose="020B0604020202020204" pitchFamily="34" charset="0"/>
              </a:rPr>
              <a:t>When </a:t>
            </a:r>
            <a:r>
              <a:rPr lang="en-CA" sz="1600" b="1" dirty="0" err="1">
                <a:cs typeface="Arial" panose="020B0604020202020204" pitchFamily="34" charset="0"/>
              </a:rPr>
              <a:t>InhibitTrial</a:t>
            </a:r>
            <a:r>
              <a:rPr lang="en-CA" sz="1600" dirty="0">
                <a:cs typeface="Arial" panose="020B0604020202020204" pitchFamily="34" charset="0"/>
              </a:rPr>
              <a:t> is true, the macro is inhibited.  In other words, if </a:t>
            </a:r>
            <a:r>
              <a:rPr lang="en-CA" sz="1600" b="1" dirty="0">
                <a:cs typeface="Arial" panose="020B0604020202020204" pitchFamily="34" charset="0"/>
              </a:rPr>
              <a:t>TTL</a:t>
            </a:r>
            <a:r>
              <a:rPr lang="en-CA" sz="1600" dirty="0">
                <a:cs typeface="Arial" panose="020B0604020202020204" pitchFamily="34" charset="0"/>
              </a:rPr>
              <a:t> goes high while </a:t>
            </a:r>
            <a:r>
              <a:rPr lang="en-CA" sz="1600" b="1" dirty="0" err="1">
                <a:cs typeface="Arial" panose="020B0604020202020204" pitchFamily="34" charset="0"/>
              </a:rPr>
              <a:t>InhibitTrial</a:t>
            </a:r>
            <a:r>
              <a:rPr lang="en-CA" sz="1600" dirty="0">
                <a:cs typeface="Arial" panose="020B0604020202020204" pitchFamily="34" charset="0"/>
              </a:rPr>
              <a:t> is high then nothing </a:t>
            </a:r>
            <a:r>
              <a:rPr lang="en-CA" sz="1600" dirty="0" smtClean="0">
                <a:cs typeface="Arial" panose="020B0604020202020204" pitchFamily="34" charset="0"/>
              </a:rPr>
              <a:t>happens.</a:t>
            </a:r>
          </a:p>
          <a:p>
            <a:pPr marL="742950" lvl="1" indent="-285750">
              <a:buSzPts val="1200"/>
              <a:buFont typeface="Wingdings" panose="05000000000000000000" pitchFamily="2" charset="2"/>
              <a:buChar char="§"/>
            </a:pPr>
            <a:r>
              <a:rPr lang="en-CA" sz="1600" dirty="0">
                <a:cs typeface="Arial" panose="020B0604020202020204" pitchFamily="34" charset="0"/>
              </a:rPr>
              <a:t>C</a:t>
            </a:r>
            <a:r>
              <a:rPr lang="en-CA" sz="1600" dirty="0" smtClean="0">
                <a:cs typeface="Arial" panose="020B0604020202020204" pitchFamily="34" charset="0"/>
              </a:rPr>
              <a:t>an </a:t>
            </a:r>
            <a:r>
              <a:rPr lang="en-CA" sz="1600" dirty="0">
                <a:cs typeface="Arial" panose="020B0604020202020204" pitchFamily="34" charset="0"/>
              </a:rPr>
              <a:t>be used for a timeout or to institute a mandatory inter-trial interval.</a:t>
            </a:r>
          </a:p>
          <a:p>
            <a:pPr marL="285750" indent="-285750">
              <a:buFont typeface="Wingdings" panose="05000000000000000000" pitchFamily="2" charset="2"/>
              <a:buChar char="§"/>
            </a:pPr>
            <a:endParaRPr lang="en-CA" sz="1600" dirty="0">
              <a:cs typeface="Arial" panose="020B0604020202020204" pitchFamily="34" charset="0"/>
            </a:endParaRPr>
          </a:p>
          <a:p>
            <a:pPr marL="285750" indent="-285750">
              <a:buSzPts val="1200"/>
              <a:buFont typeface="Wingdings" panose="05000000000000000000" pitchFamily="2" charset="2"/>
              <a:buChar char="§"/>
            </a:pPr>
            <a:r>
              <a:rPr lang="en-CA" sz="1600" dirty="0">
                <a:cs typeface="Arial" panose="020B0604020202020204" pitchFamily="34" charset="0"/>
              </a:rPr>
              <a:t>Trial is over when either </a:t>
            </a:r>
            <a:r>
              <a:rPr lang="en-CA" sz="1600" b="1" dirty="0">
                <a:cs typeface="Arial" panose="020B0604020202020204" pitchFamily="34" charset="0"/>
              </a:rPr>
              <a:t>TTL_A</a:t>
            </a:r>
            <a:r>
              <a:rPr lang="en-CA" sz="1600" dirty="0">
                <a:cs typeface="Arial" panose="020B0604020202020204" pitchFamily="34" charset="0"/>
              </a:rPr>
              <a:t> or </a:t>
            </a:r>
            <a:r>
              <a:rPr lang="en-CA" sz="1600" b="1" dirty="0">
                <a:cs typeface="Arial" panose="020B0604020202020204" pitchFamily="34" charset="0"/>
              </a:rPr>
              <a:t>TTL_B</a:t>
            </a:r>
            <a:r>
              <a:rPr lang="en-CA" sz="1600" dirty="0">
                <a:cs typeface="Arial" panose="020B0604020202020204" pitchFamily="34" charset="0"/>
              </a:rPr>
              <a:t> goes high.  The first of these two to go high is maintained until trial is reset.</a:t>
            </a:r>
          </a:p>
          <a:p>
            <a:pPr marL="285750" indent="-285750">
              <a:buFont typeface="Wingdings" panose="05000000000000000000" pitchFamily="2" charset="2"/>
              <a:buChar char="§"/>
            </a:pPr>
            <a:endParaRPr lang="en-CA" sz="1600" dirty="0">
              <a:cs typeface="Arial" panose="020B0604020202020204" pitchFamily="34" charset="0"/>
            </a:endParaRPr>
          </a:p>
          <a:p>
            <a:pPr marL="285750" indent="-285750">
              <a:buSzPts val="1200"/>
              <a:buFont typeface="Wingdings" panose="05000000000000000000" pitchFamily="2" charset="2"/>
              <a:buChar char="§"/>
            </a:pPr>
            <a:r>
              <a:rPr lang="en-CA" sz="1600" dirty="0">
                <a:cs typeface="Arial" panose="020B0604020202020204" pitchFamily="34" charset="0"/>
              </a:rPr>
              <a:t>The </a:t>
            </a:r>
            <a:r>
              <a:rPr lang="en-CA" sz="1600" b="1" dirty="0" err="1">
                <a:cs typeface="Arial" panose="020B0604020202020204" pitchFamily="34" charset="0"/>
              </a:rPr>
              <a:t>RespLatency</a:t>
            </a:r>
            <a:r>
              <a:rPr lang="en-CA" sz="1600" dirty="0">
                <a:cs typeface="Arial" panose="020B0604020202020204" pitchFamily="34" charset="0"/>
              </a:rPr>
              <a:t> output is the time since the end of the </a:t>
            </a:r>
            <a:r>
              <a:rPr lang="en-CA" sz="1600" b="1" dirty="0" err="1">
                <a:cs typeface="Arial" panose="020B0604020202020204" pitchFamily="34" charset="0"/>
              </a:rPr>
              <a:t>RespWinDelay</a:t>
            </a:r>
            <a:r>
              <a:rPr lang="en-CA" sz="1600" dirty="0">
                <a:cs typeface="Arial" panose="020B0604020202020204" pitchFamily="34" charset="0"/>
              </a:rPr>
              <a:t> period until the </a:t>
            </a:r>
            <a:r>
              <a:rPr lang="en-CA" sz="1600" b="1" dirty="0">
                <a:cs typeface="Arial" panose="020B0604020202020204" pitchFamily="34" charset="0"/>
              </a:rPr>
              <a:t>TTL_A</a:t>
            </a:r>
            <a:r>
              <a:rPr lang="en-CA" sz="1600" dirty="0">
                <a:cs typeface="Arial" panose="020B0604020202020204" pitchFamily="34" charset="0"/>
              </a:rPr>
              <a:t> or </a:t>
            </a:r>
            <a:r>
              <a:rPr lang="en-CA" sz="1600" b="1" dirty="0">
                <a:cs typeface="Arial" panose="020B0604020202020204" pitchFamily="34" charset="0"/>
              </a:rPr>
              <a:t>TTL_B</a:t>
            </a:r>
            <a:r>
              <a:rPr lang="en-CA" sz="1600" dirty="0">
                <a:cs typeface="Arial" panose="020B0604020202020204" pitchFamily="34" charset="0"/>
              </a:rPr>
              <a:t> goes high or the </a:t>
            </a:r>
            <a:r>
              <a:rPr lang="en-CA" sz="1600" b="1" dirty="0" err="1">
                <a:cs typeface="Arial" panose="020B0604020202020204" pitchFamily="34" charset="0"/>
              </a:rPr>
              <a:t>RespWinDur</a:t>
            </a:r>
            <a:r>
              <a:rPr lang="en-CA" sz="1600" dirty="0">
                <a:cs typeface="Arial" panose="020B0604020202020204" pitchFamily="34" charset="0"/>
              </a:rPr>
              <a:t> expires. </a:t>
            </a:r>
          </a:p>
          <a:p>
            <a:endParaRPr lang="en-CA" sz="1600" u="sng" dirty="0">
              <a:cs typeface="Arial" panose="020B0604020202020204" pitchFamily="34" charset="0"/>
            </a:endParaRPr>
          </a:p>
        </p:txBody>
      </p:sp>
      <p:grpSp>
        <p:nvGrpSpPr>
          <p:cNvPr id="8" name="Group 7"/>
          <p:cNvGrpSpPr/>
          <p:nvPr/>
        </p:nvGrpSpPr>
        <p:grpSpPr>
          <a:xfrm>
            <a:off x="34286" y="5858782"/>
            <a:ext cx="8760681" cy="685835"/>
            <a:chOff x="34286" y="5858782"/>
            <a:chExt cx="8760681" cy="685835"/>
          </a:xfrm>
        </p:grpSpPr>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5858782"/>
              <a:ext cx="4222967" cy="685835"/>
            </a:xfrm>
            <a:prstGeom prst="rect">
              <a:avLst/>
            </a:prstGeom>
            <a:ln>
              <a:solidFill>
                <a:schemeClr val="tx1"/>
              </a:solidFill>
            </a:ln>
          </p:spPr>
        </p:pic>
        <p:sp>
          <p:nvSpPr>
            <p:cNvPr id="10" name="Rectangle 9"/>
            <p:cNvSpPr/>
            <p:nvPr/>
          </p:nvSpPr>
          <p:spPr>
            <a:xfrm>
              <a:off x="34286" y="5892648"/>
              <a:ext cx="4572000" cy="584775"/>
            </a:xfrm>
            <a:prstGeom prst="rect">
              <a:avLst/>
            </a:prstGeom>
          </p:spPr>
          <p:txBody>
            <a:bodyPr>
              <a:spAutoFit/>
            </a:bodyPr>
            <a:lstStyle/>
            <a:p>
              <a:pPr marL="285750" indent="-285750">
                <a:buFont typeface="Arial" panose="020B0604020202020204" pitchFamily="34" charset="0"/>
                <a:buChar char="•"/>
              </a:pPr>
              <a:r>
                <a:rPr lang="en-CA" sz="1600" dirty="0"/>
                <a:t>The sampling rate being used in the </a:t>
              </a:r>
              <a:r>
                <a:rPr lang="en-CA" sz="1600" dirty="0" err="1"/>
                <a:t>RPvds</a:t>
              </a:r>
              <a:r>
                <a:rPr lang="en-CA" sz="1600" dirty="0"/>
                <a:t> must be selected using the setup tab.</a:t>
              </a:r>
            </a:p>
          </p:txBody>
        </p:sp>
      </p:grpSp>
    </p:spTree>
    <p:extLst>
      <p:ext uri="{BB962C8B-B14F-4D97-AF65-F5344CB8AC3E}">
        <p14:creationId xmlns:p14="http://schemas.microsoft.com/office/powerpoint/2010/main" val="1559472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sp>
        <p:nvSpPr>
          <p:cNvPr id="6" name="Rectangle 5"/>
          <p:cNvSpPr/>
          <p:nvPr/>
        </p:nvSpPr>
        <p:spPr>
          <a:xfrm>
            <a:off x="685800" y="1013124"/>
            <a:ext cx="4721357" cy="461665"/>
          </a:xfrm>
          <a:prstGeom prst="rect">
            <a:avLst/>
          </a:prstGeom>
        </p:spPr>
        <p:txBody>
          <a:bodyPr wrap="none">
            <a:spAutoFit/>
          </a:bodyPr>
          <a:lstStyle/>
          <a:p>
            <a:r>
              <a:rPr lang="en-CA" sz="2400" u="sng" dirty="0"/>
              <a:t>Two-Alternative Forced Choice Tasks</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pic>
        <p:nvPicPr>
          <p:cNvPr id="50" name="Picture 4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90" y="2590800"/>
            <a:ext cx="2559182" cy="2381372"/>
          </a:xfrm>
          <a:prstGeom prst="rect">
            <a:avLst/>
          </a:prstGeom>
        </p:spPr>
      </p:pic>
      <p:sp>
        <p:nvSpPr>
          <p:cNvPr id="52" name="TextBox 51"/>
          <p:cNvSpPr txBox="1"/>
          <p:nvPr/>
        </p:nvSpPr>
        <p:spPr>
          <a:xfrm>
            <a:off x="3479389" y="2817034"/>
            <a:ext cx="949299"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TTL_Start</a:t>
            </a:r>
            <a:endParaRPr lang="en-CA" sz="1100" dirty="0">
              <a:latin typeface="Courier New" panose="02070309020205020404" pitchFamily="49" charset="0"/>
              <a:cs typeface="Courier New" panose="02070309020205020404" pitchFamily="49" charset="0"/>
            </a:endParaRPr>
          </a:p>
        </p:txBody>
      </p:sp>
      <p:sp>
        <p:nvSpPr>
          <p:cNvPr id="53" name="TextBox 52"/>
          <p:cNvSpPr txBox="1"/>
          <p:nvPr/>
        </p:nvSpPr>
        <p:spPr>
          <a:xfrm>
            <a:off x="4893071" y="2457958"/>
            <a:ext cx="1204176"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RespWinDelay</a:t>
            </a:r>
            <a:endParaRPr lang="en-CA" sz="1100" dirty="0">
              <a:latin typeface="Courier New" panose="02070309020205020404" pitchFamily="49" charset="0"/>
              <a:cs typeface="Courier New" panose="02070309020205020404" pitchFamily="49" charset="0"/>
            </a:endParaRPr>
          </a:p>
        </p:txBody>
      </p:sp>
      <p:sp>
        <p:nvSpPr>
          <p:cNvPr id="56" name="TextBox 55"/>
          <p:cNvSpPr txBox="1"/>
          <p:nvPr/>
        </p:nvSpPr>
        <p:spPr>
          <a:xfrm>
            <a:off x="5877805" y="2063886"/>
            <a:ext cx="779381"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InTrial</a:t>
            </a:r>
            <a:endParaRPr lang="en-CA" sz="1100" dirty="0">
              <a:latin typeface="Courier New" panose="02070309020205020404" pitchFamily="49" charset="0"/>
              <a:cs typeface="Courier New" panose="02070309020205020404" pitchFamily="49" charset="0"/>
            </a:endParaRPr>
          </a:p>
        </p:txBody>
      </p:sp>
      <p:sp>
        <p:nvSpPr>
          <p:cNvPr id="57" name="TextBox 56"/>
          <p:cNvSpPr txBox="1"/>
          <p:nvPr/>
        </p:nvSpPr>
        <p:spPr>
          <a:xfrm>
            <a:off x="6609296" y="2448448"/>
            <a:ext cx="1034257"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RespWindow</a:t>
            </a:r>
            <a:endParaRPr lang="en-CA" sz="1100" dirty="0">
              <a:latin typeface="Courier New" panose="02070309020205020404" pitchFamily="49" charset="0"/>
              <a:cs typeface="Courier New" panose="02070309020205020404" pitchFamily="49" charset="0"/>
            </a:endParaRPr>
          </a:p>
        </p:txBody>
      </p:sp>
      <p:cxnSp>
        <p:nvCxnSpPr>
          <p:cNvPr id="58" name="Straight Connector 57"/>
          <p:cNvCxnSpPr/>
          <p:nvPr/>
        </p:nvCxnSpPr>
        <p:spPr>
          <a:xfrm>
            <a:off x="4667296" y="2273385"/>
            <a:ext cx="3053934"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4667296" y="2644755"/>
            <a:ext cx="1600200"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6267496" y="2644755"/>
            <a:ext cx="1663715" cy="0"/>
          </a:xfrm>
          <a:prstGeom prst="line">
            <a:avLst/>
          </a:prstGeom>
          <a:ln>
            <a:prstDash val="lgDash"/>
            <a:headEnd type="oval" w="med" len="med"/>
            <a:tailEnd type="oval" w="med" len="med"/>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7593861" y="4426385"/>
            <a:ext cx="864339"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NewTrial</a:t>
            </a:r>
            <a:endParaRPr lang="en-CA" sz="1100" dirty="0" smtClean="0">
              <a:latin typeface="Courier New" panose="02070309020205020404" pitchFamily="49" charset="0"/>
              <a:cs typeface="Courier New" panose="02070309020205020404" pitchFamily="49" charset="0"/>
            </a:endParaRPr>
          </a:p>
        </p:txBody>
      </p:sp>
      <p:cxnSp>
        <p:nvCxnSpPr>
          <p:cNvPr id="66" name="Straight Arrow Connector 65"/>
          <p:cNvCxnSpPr/>
          <p:nvPr/>
        </p:nvCxnSpPr>
        <p:spPr>
          <a:xfrm flipV="1">
            <a:off x="8026030" y="4038647"/>
            <a:ext cx="0" cy="347989"/>
          </a:xfrm>
          <a:prstGeom prst="straightConnector1">
            <a:avLst/>
          </a:prstGeom>
          <a:ln>
            <a:prstDash val="lgDash"/>
            <a:headEnd type="oval" w="med" len="med"/>
            <a:tailEnd type="triangle"/>
          </a:ln>
        </p:spPr>
        <p:style>
          <a:lnRef idx="1">
            <a:schemeClr val="dk1"/>
          </a:lnRef>
          <a:fillRef idx="0">
            <a:schemeClr val="dk1"/>
          </a:fillRef>
          <a:effectRef idx="0">
            <a:schemeClr val="dk1"/>
          </a:effectRef>
          <a:fontRef idx="minor">
            <a:schemeClr val="tx1"/>
          </a:fontRef>
        </p:style>
      </p:cxnSp>
      <p:grpSp>
        <p:nvGrpSpPr>
          <p:cNvPr id="67" name="Group 66"/>
          <p:cNvGrpSpPr/>
          <p:nvPr/>
        </p:nvGrpSpPr>
        <p:grpSpPr>
          <a:xfrm>
            <a:off x="3576918" y="2889769"/>
            <a:ext cx="4717770" cy="155865"/>
            <a:chOff x="3576918" y="3200377"/>
            <a:chExt cx="4717770" cy="155865"/>
          </a:xfrm>
        </p:grpSpPr>
        <p:cxnSp>
          <p:nvCxnSpPr>
            <p:cNvPr id="68" name="Straight Connector 67"/>
            <p:cNvCxnSpPr/>
            <p:nvPr/>
          </p:nvCxnSpPr>
          <p:spPr>
            <a:xfrm>
              <a:off x="3576918" y="3355042"/>
              <a:ext cx="1090378" cy="1200"/>
            </a:xfrm>
            <a:prstGeom prst="line">
              <a:avLst/>
            </a:prstGeom>
            <a:ln w="28575">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flipV="1">
              <a:off x="4657771" y="3200377"/>
              <a:ext cx="2047829" cy="154665"/>
            </a:xfrm>
            <a:prstGeom prst="bentConnector3">
              <a:avLst>
                <a:gd name="adj1" fmla="val -156"/>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Elbow Connector 70"/>
            <p:cNvCxnSpPr/>
            <p:nvPr/>
          </p:nvCxnSpPr>
          <p:spPr>
            <a:xfrm>
              <a:off x="6705600" y="3200378"/>
              <a:ext cx="1589088" cy="154242"/>
            </a:xfrm>
            <a:prstGeom prst="bentConnector3">
              <a:avLst>
                <a:gd name="adj1" fmla="val 11538"/>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18" name="Straight Connector 17"/>
          <p:cNvCxnSpPr/>
          <p:nvPr/>
        </p:nvCxnSpPr>
        <p:spPr>
          <a:xfrm>
            <a:off x="3576918" y="3810000"/>
            <a:ext cx="4717770" cy="0"/>
          </a:xfrm>
          <a:prstGeom prst="line">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3479389" y="3200400"/>
            <a:ext cx="609462"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TTL_A</a:t>
            </a:r>
            <a:endParaRPr lang="en-CA" sz="1100" dirty="0">
              <a:latin typeface="Courier New" panose="02070309020205020404" pitchFamily="49" charset="0"/>
              <a:cs typeface="Courier New" panose="02070309020205020404" pitchFamily="49" charset="0"/>
            </a:endParaRPr>
          </a:p>
        </p:txBody>
      </p:sp>
      <p:sp>
        <p:nvSpPr>
          <p:cNvPr id="73" name="TextBox 72"/>
          <p:cNvSpPr txBox="1"/>
          <p:nvPr/>
        </p:nvSpPr>
        <p:spPr>
          <a:xfrm>
            <a:off x="3479389" y="3579003"/>
            <a:ext cx="609462"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TTL_B</a:t>
            </a:r>
            <a:endParaRPr lang="en-CA" sz="1100" dirty="0">
              <a:latin typeface="Courier New" panose="02070309020205020404" pitchFamily="49" charset="0"/>
              <a:cs typeface="Courier New" panose="02070309020205020404" pitchFamily="49" charset="0"/>
            </a:endParaRPr>
          </a:p>
        </p:txBody>
      </p:sp>
      <p:grpSp>
        <p:nvGrpSpPr>
          <p:cNvPr id="33" name="Group 32"/>
          <p:cNvGrpSpPr/>
          <p:nvPr/>
        </p:nvGrpSpPr>
        <p:grpSpPr>
          <a:xfrm>
            <a:off x="3576918" y="3276600"/>
            <a:ext cx="4717770" cy="155576"/>
            <a:chOff x="3576918" y="3276600"/>
            <a:chExt cx="4717770" cy="155576"/>
          </a:xfrm>
        </p:grpSpPr>
        <p:cxnSp>
          <p:nvCxnSpPr>
            <p:cNvPr id="3" name="Elbow Connector 2"/>
            <p:cNvCxnSpPr/>
            <p:nvPr/>
          </p:nvCxnSpPr>
          <p:spPr>
            <a:xfrm flipV="1">
              <a:off x="3576918" y="3276600"/>
              <a:ext cx="4144312" cy="154800"/>
            </a:xfrm>
            <a:prstGeom prst="bentConnector3">
              <a:avLst>
                <a:gd name="adj1" fmla="val 89033"/>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Elbow Connector 25"/>
            <p:cNvCxnSpPr/>
            <p:nvPr/>
          </p:nvCxnSpPr>
          <p:spPr>
            <a:xfrm>
              <a:off x="7721230" y="3277376"/>
              <a:ext cx="573458" cy="154800"/>
            </a:xfrm>
            <a:prstGeom prst="bentConnector3">
              <a:avLst>
                <a:gd name="adj1" fmla="val 4046"/>
              </a:avLst>
            </a:prstGeom>
            <a:ln w="28575">
              <a:solidFill>
                <a:srgbClr val="00FF00"/>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89" name="TextBox 88"/>
          <p:cNvSpPr txBox="1"/>
          <p:nvPr/>
        </p:nvSpPr>
        <p:spPr>
          <a:xfrm>
            <a:off x="4518097" y="1871812"/>
            <a:ext cx="3413114" cy="261610"/>
          </a:xfrm>
          <a:prstGeom prst="rect">
            <a:avLst/>
          </a:prstGeom>
          <a:noFill/>
        </p:spPr>
        <p:txBody>
          <a:bodyPr wrap="none" rtlCol="0">
            <a:spAutoFit/>
          </a:bodyPr>
          <a:lstStyle/>
          <a:p>
            <a:r>
              <a:rPr lang="en-CA" sz="1100" dirty="0" smtClean="0">
                <a:latin typeface="Courier New" panose="02070309020205020404" pitchFamily="49" charset="0"/>
                <a:cs typeface="Courier New" panose="02070309020205020404" pitchFamily="49" charset="0"/>
              </a:rPr>
              <a:t>|Clock -&gt;-&gt;-&gt;-&gt;-&gt;-&gt;-&gt;-&gt;-&gt;-&gt;-&gt;-&gt;-&gt;-&gt;-&gt;|</a:t>
            </a:r>
            <a:endParaRPr lang="en-CA" sz="1100" dirty="0">
              <a:latin typeface="Courier New" panose="02070309020205020404" pitchFamily="49" charset="0"/>
              <a:cs typeface="Courier New" panose="02070309020205020404" pitchFamily="49" charset="0"/>
            </a:endParaRPr>
          </a:p>
        </p:txBody>
      </p:sp>
      <p:grpSp>
        <p:nvGrpSpPr>
          <p:cNvPr id="83" name="Group 82"/>
          <p:cNvGrpSpPr/>
          <p:nvPr/>
        </p:nvGrpSpPr>
        <p:grpSpPr>
          <a:xfrm>
            <a:off x="6176433" y="4194127"/>
            <a:ext cx="1119217" cy="490586"/>
            <a:chOff x="6176433" y="4194127"/>
            <a:chExt cx="1119217" cy="490586"/>
          </a:xfrm>
        </p:grpSpPr>
        <p:sp>
          <p:nvSpPr>
            <p:cNvPr id="61" name="TextBox 60"/>
            <p:cNvSpPr txBox="1"/>
            <p:nvPr/>
          </p:nvSpPr>
          <p:spPr>
            <a:xfrm>
              <a:off x="6176433" y="4423103"/>
              <a:ext cx="1119217" cy="261610"/>
            </a:xfrm>
            <a:prstGeom prst="rect">
              <a:avLst/>
            </a:prstGeom>
            <a:noFill/>
          </p:spPr>
          <p:txBody>
            <a:bodyPr wrap="none" rtlCol="0">
              <a:spAutoFit/>
            </a:bodyPr>
            <a:lstStyle/>
            <a:p>
              <a:r>
                <a:rPr lang="en-CA" sz="1100" dirty="0" err="1" smtClean="0">
                  <a:latin typeface="Courier New" panose="02070309020205020404" pitchFamily="49" charset="0"/>
                  <a:cs typeface="Courier New" panose="02070309020205020404" pitchFamily="49" charset="0"/>
                </a:rPr>
                <a:t>RespLatency</a:t>
              </a:r>
              <a:endParaRPr lang="en-CA" sz="1100" dirty="0">
                <a:latin typeface="Courier New" panose="02070309020205020404" pitchFamily="49" charset="0"/>
                <a:cs typeface="Courier New" panose="02070309020205020404" pitchFamily="49" charset="0"/>
              </a:endParaRPr>
            </a:p>
          </p:txBody>
        </p:sp>
        <p:sp>
          <p:nvSpPr>
            <p:cNvPr id="81" name="Left Brace 80"/>
            <p:cNvSpPr/>
            <p:nvPr/>
          </p:nvSpPr>
          <p:spPr>
            <a:xfrm rot="16200000">
              <a:off x="6623305" y="3785360"/>
              <a:ext cx="225473" cy="1043007"/>
            </a:xfrm>
            <a:prstGeom prst="leftBrace">
              <a:avLst/>
            </a:prstGeom>
            <a:noFill/>
            <a:ln>
              <a:solidFill>
                <a:schemeClr val="tx1"/>
              </a:solidFill>
              <a:prstDash val="dash"/>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a:p>
          </p:txBody>
        </p:sp>
      </p:grpSp>
    </p:spTree>
    <p:extLst>
      <p:ext uri="{BB962C8B-B14F-4D97-AF65-F5344CB8AC3E}">
        <p14:creationId xmlns:p14="http://schemas.microsoft.com/office/powerpoint/2010/main" val="884085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11" name="Rectangle 10"/>
          <p:cNvSpPr/>
          <p:nvPr/>
        </p:nvSpPr>
        <p:spPr>
          <a:xfrm>
            <a:off x="1203314" y="1058952"/>
            <a:ext cx="2345963" cy="461665"/>
          </a:xfrm>
          <a:prstGeom prst="rect">
            <a:avLst/>
          </a:prstGeom>
        </p:spPr>
        <p:txBody>
          <a:bodyPr wrap="none">
            <a:spAutoFit/>
          </a:bodyPr>
          <a:lstStyle/>
          <a:p>
            <a:r>
              <a:rPr lang="en-CA" sz="2400" u="sng" dirty="0"/>
              <a:t>Signal </a:t>
            </a:r>
            <a:r>
              <a:rPr lang="en-CA" sz="2400" u="sng" dirty="0" smtClean="0"/>
              <a:t>Calibration</a:t>
            </a:r>
            <a:endParaRPr lang="en-CA" sz="2400" u="sng"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701171"/>
            <a:ext cx="5289822" cy="1593932"/>
          </a:xfrm>
          <a:prstGeom prst="rect">
            <a:avLst/>
          </a:prstGeom>
        </p:spPr>
      </p:pic>
      <p:sp>
        <p:nvSpPr>
          <p:cNvPr id="6" name="Rectangle 5"/>
          <p:cNvSpPr/>
          <p:nvPr/>
        </p:nvSpPr>
        <p:spPr>
          <a:xfrm>
            <a:off x="2057400" y="3475657"/>
            <a:ext cx="6553200" cy="2800767"/>
          </a:xfrm>
          <a:prstGeom prst="rect">
            <a:avLst/>
          </a:prstGeom>
          <a:solidFill>
            <a:schemeClr val="bg1"/>
          </a:solidFill>
        </p:spPr>
        <p:txBody>
          <a:bodyPr wrap="square">
            <a:spAutoFit/>
          </a:bodyPr>
          <a:lstStyle/>
          <a:p>
            <a:r>
              <a:rPr lang="en-CA" sz="1600" dirty="0" smtClean="0">
                <a:cs typeface="Arial" panose="020B0604020202020204" pitchFamily="34" charset="0"/>
              </a:rPr>
              <a:t>Adjusts the voltage of a signal based on calibration data</a:t>
            </a:r>
            <a:endParaRPr lang="en-CA" sz="1600" dirty="0">
              <a:cs typeface="Arial" panose="020B0604020202020204" pitchFamily="34" charset="0"/>
            </a:endParaRPr>
          </a:p>
          <a:p>
            <a:endParaRPr lang="en-CA" sz="1600" u="sng" dirty="0">
              <a:cs typeface="Arial" panose="020B0604020202020204" pitchFamily="34" charset="0"/>
            </a:endParaRPr>
          </a:p>
          <a:p>
            <a:pPr marL="285750" indent="-285750">
              <a:buSzPts val="1200"/>
              <a:buFont typeface="Wingdings" panose="05000000000000000000" pitchFamily="2" charset="2"/>
              <a:buChar char="§"/>
            </a:pPr>
            <a:r>
              <a:rPr lang="en-CA" sz="1600" dirty="0" smtClean="0"/>
              <a:t>Use the </a:t>
            </a:r>
            <a:r>
              <a:rPr lang="en-CA" sz="1600" dirty="0" err="1" smtClean="0">
                <a:solidFill>
                  <a:schemeClr val="accent1"/>
                </a:solidFill>
                <a:latin typeface="Courier New" panose="02070309020205020404" pitchFamily="49" charset="0"/>
                <a:cs typeface="Courier New" panose="02070309020205020404" pitchFamily="49" charset="0"/>
              </a:rPr>
              <a:t>ep_CalibrationUtil</a:t>
            </a:r>
            <a:r>
              <a:rPr lang="en-CA" sz="1600" dirty="0" smtClean="0">
                <a:solidFill>
                  <a:schemeClr val="accent1"/>
                </a:solidFill>
              </a:rPr>
              <a:t> </a:t>
            </a:r>
            <a:r>
              <a:rPr lang="en-CA" sz="1600" dirty="0" smtClean="0"/>
              <a:t>GUI to calibrate signals</a:t>
            </a:r>
            <a:endParaRPr lang="en-CA" sz="1600" dirty="0"/>
          </a:p>
          <a:p>
            <a:pPr marL="285750" indent="-285750">
              <a:buSzPts val="1200"/>
              <a:buFont typeface="Wingdings" panose="05000000000000000000" pitchFamily="2" charset="2"/>
              <a:buChar char="§"/>
            </a:pPr>
            <a:endParaRPr lang="en-CA" sz="1600" dirty="0" smtClean="0"/>
          </a:p>
          <a:p>
            <a:pPr marL="285750" indent="-285750">
              <a:buSzPts val="1200"/>
              <a:buFont typeface="Wingdings" panose="05000000000000000000" pitchFamily="2" charset="2"/>
              <a:buChar char="§"/>
            </a:pPr>
            <a:r>
              <a:rPr lang="en-CA" sz="1600" dirty="0" smtClean="0"/>
              <a:t>Associate a parameter – in this case “</a:t>
            </a:r>
            <a:r>
              <a:rPr lang="en-CA" sz="1600" dirty="0" err="1" smtClean="0"/>
              <a:t>Freq</a:t>
            </a:r>
            <a:r>
              <a:rPr lang="en-CA" sz="1600" dirty="0" smtClean="0"/>
              <a:t>” – with the calibration file during experiment setup (next section)</a:t>
            </a:r>
          </a:p>
          <a:p>
            <a:pPr marL="285750" indent="-285750">
              <a:buSzPts val="1200"/>
              <a:buFont typeface="Wingdings" panose="05000000000000000000" pitchFamily="2" charset="2"/>
              <a:buChar char="§"/>
            </a:pPr>
            <a:endParaRPr lang="en-CA" sz="1600" dirty="0"/>
          </a:p>
          <a:p>
            <a:pPr marL="285750" indent="-285750">
              <a:buSzPts val="1200"/>
              <a:buFont typeface="Wingdings" panose="05000000000000000000" pitchFamily="2" charset="2"/>
              <a:buChar char="§"/>
            </a:pPr>
            <a:r>
              <a:rPr lang="en-CA" sz="1600" dirty="0" smtClean="0"/>
              <a:t>Edit the macro name to be the same name as the parameter – “</a:t>
            </a:r>
            <a:r>
              <a:rPr lang="en-CA" sz="1600" dirty="0" err="1" smtClean="0"/>
              <a:t>Freq</a:t>
            </a:r>
            <a:r>
              <a:rPr lang="en-CA" sz="1600" dirty="0" smtClean="0"/>
              <a:t>” – by double clicking the macro.</a:t>
            </a:r>
          </a:p>
          <a:p>
            <a:pPr marL="285750" indent="-285750">
              <a:buSzPts val="1200"/>
              <a:buFont typeface="Wingdings" panose="05000000000000000000" pitchFamily="2" charset="2"/>
              <a:buChar char="§"/>
            </a:pPr>
            <a:endParaRPr lang="en-CA" sz="1600" dirty="0"/>
          </a:p>
          <a:p>
            <a:pPr marL="285750" indent="-285750">
              <a:buSzPts val="1200"/>
              <a:buFont typeface="Wingdings" panose="05000000000000000000" pitchFamily="2" charset="2"/>
              <a:buChar char="§"/>
            </a:pPr>
            <a:r>
              <a:rPr lang="en-CA" sz="1600" dirty="0" smtClean="0"/>
              <a:t>Signal will be calibrated to the </a:t>
            </a:r>
            <a:r>
              <a:rPr lang="en-CA" sz="1600" dirty="0" err="1" smtClean="0"/>
              <a:t>SoundLevel</a:t>
            </a:r>
            <a:r>
              <a:rPr lang="en-CA" sz="1600" dirty="0" smtClean="0"/>
              <a:t> parameter value</a:t>
            </a:r>
            <a:endParaRPr lang="en-CA" sz="1600" dirty="0"/>
          </a:p>
        </p:txBody>
      </p:sp>
    </p:spTree>
    <p:extLst>
      <p:ext uri="{BB962C8B-B14F-4D97-AF65-F5344CB8AC3E}">
        <p14:creationId xmlns:p14="http://schemas.microsoft.com/office/powerpoint/2010/main" val="1427466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11" name="Rectangle 10"/>
          <p:cNvSpPr/>
          <p:nvPr/>
        </p:nvSpPr>
        <p:spPr>
          <a:xfrm>
            <a:off x="276778" y="1058952"/>
            <a:ext cx="4501169" cy="830997"/>
          </a:xfrm>
          <a:prstGeom prst="rect">
            <a:avLst/>
          </a:prstGeom>
        </p:spPr>
        <p:txBody>
          <a:bodyPr wrap="none">
            <a:spAutoFit/>
          </a:bodyPr>
          <a:lstStyle/>
          <a:p>
            <a:pPr algn="ctr"/>
            <a:r>
              <a:rPr lang="en-CA" sz="2400" u="sng" dirty="0"/>
              <a:t>Cross-module Synchronous Trigger</a:t>
            </a:r>
          </a:p>
          <a:p>
            <a:pPr algn="ctr"/>
            <a:r>
              <a:rPr lang="en-CA" sz="2400" u="sng" dirty="0"/>
              <a:t>(</a:t>
            </a:r>
            <a:r>
              <a:rPr lang="en-CA" sz="2400" u="sng" dirty="0" err="1">
                <a:solidFill>
                  <a:schemeClr val="accent1"/>
                </a:solidFill>
                <a:latin typeface="Courier New" panose="02070309020205020404" pitchFamily="49" charset="0"/>
                <a:cs typeface="Courier New" panose="02070309020205020404" pitchFamily="49" charset="0"/>
              </a:rPr>
              <a:t>ep_EPhys</a:t>
            </a:r>
            <a:r>
              <a:rPr lang="en-CA" sz="2400" u="sng" dirty="0"/>
              <a:t>)</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33600"/>
            <a:ext cx="2438525" cy="920797"/>
          </a:xfrm>
          <a:prstGeom prst="rect">
            <a:avLst/>
          </a:prstGeom>
        </p:spPr>
      </p:pic>
      <p:sp>
        <p:nvSpPr>
          <p:cNvPr id="7" name="Rectangle 6"/>
          <p:cNvSpPr/>
          <p:nvPr/>
        </p:nvSpPr>
        <p:spPr>
          <a:xfrm>
            <a:off x="2057400" y="3475657"/>
            <a:ext cx="6553200" cy="1077218"/>
          </a:xfrm>
          <a:prstGeom prst="rect">
            <a:avLst/>
          </a:prstGeom>
          <a:solidFill>
            <a:schemeClr val="bg1"/>
          </a:solidFill>
        </p:spPr>
        <p:txBody>
          <a:bodyPr wrap="square">
            <a:spAutoFit/>
          </a:bodyPr>
          <a:lstStyle/>
          <a:p>
            <a:r>
              <a:rPr lang="en-CA" sz="1600" dirty="0" smtClean="0">
                <a:cs typeface="Arial" panose="020B0604020202020204" pitchFamily="34" charset="0"/>
              </a:rPr>
              <a:t>Synchronous trigger across all modules with this macro</a:t>
            </a:r>
            <a:endParaRPr lang="en-CA" sz="1600" dirty="0">
              <a:cs typeface="Arial" panose="020B0604020202020204" pitchFamily="34" charset="0"/>
            </a:endParaRPr>
          </a:p>
          <a:p>
            <a:endParaRPr lang="en-CA" sz="1600" u="sng" dirty="0">
              <a:cs typeface="Arial" panose="020B0604020202020204" pitchFamily="34" charset="0"/>
            </a:endParaRPr>
          </a:p>
          <a:p>
            <a:pPr marL="285750" indent="-285750">
              <a:buSzPts val="1200"/>
              <a:buFont typeface="Wingdings" panose="05000000000000000000" pitchFamily="2" charset="2"/>
              <a:buChar char="§"/>
            </a:pPr>
            <a:r>
              <a:rPr lang="en-CA" sz="1600" dirty="0" smtClean="0"/>
              <a:t>Only used with electrophysiology experiments not using the “Operational Trigger” (next section)</a:t>
            </a:r>
            <a:endParaRPr lang="en-CA" sz="1600" dirty="0"/>
          </a:p>
        </p:txBody>
      </p:sp>
    </p:spTree>
    <p:extLst>
      <p:ext uri="{BB962C8B-B14F-4D97-AF65-F5344CB8AC3E}">
        <p14:creationId xmlns:p14="http://schemas.microsoft.com/office/powerpoint/2010/main" val="559056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a:grpSpLocks noChangeAspect="1"/>
          </p:cNvGrpSpPr>
          <p:nvPr/>
        </p:nvGrpSpPr>
        <p:grpSpPr>
          <a:xfrm>
            <a:off x="3445790" y="1210867"/>
            <a:ext cx="2878810" cy="1379430"/>
            <a:chOff x="1159790" y="29705"/>
            <a:chExt cx="3657600" cy="1752600"/>
          </a:xfrm>
        </p:grpSpPr>
        <p:sp>
          <p:nvSpPr>
            <p:cNvPr id="21" name="Rectangle 20"/>
            <p:cNvSpPr/>
            <p:nvPr/>
          </p:nvSpPr>
          <p:spPr>
            <a:xfrm>
              <a:off x="1159790" y="297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2" name="Rectangle 21"/>
            <p:cNvSpPr/>
            <p:nvPr/>
          </p:nvSpPr>
          <p:spPr>
            <a:xfrm>
              <a:off x="1312190" y="1821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3" name="Rectangle 22"/>
            <p:cNvSpPr/>
            <p:nvPr/>
          </p:nvSpPr>
          <p:spPr>
            <a:xfrm>
              <a:off x="1464590" y="3345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4" name="Rectangle 23"/>
            <p:cNvSpPr/>
            <p:nvPr/>
          </p:nvSpPr>
          <p:spPr>
            <a:xfrm>
              <a:off x="1616990" y="4869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p>
            <a:p>
              <a:pPr algn="ctr"/>
              <a:r>
                <a:rPr lang="en-US" sz="1400" dirty="0" smtClean="0"/>
                <a:t>TDT </a:t>
              </a:r>
              <a:r>
                <a:rPr lang="en-US" sz="1400" dirty="0" err="1" smtClean="0"/>
                <a:t>RPvds</a:t>
              </a:r>
              <a:r>
                <a:rPr lang="en-US" sz="1400" dirty="0" smtClean="0"/>
                <a:t> Software</a:t>
              </a: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rcx</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grpSp>
        <p:nvGrpSpPr>
          <p:cNvPr id="53" name="Group 52"/>
          <p:cNvGrpSpPr>
            <a:grpSpLocks noChangeAspect="1"/>
          </p:cNvGrpSpPr>
          <p:nvPr/>
        </p:nvGrpSpPr>
        <p:grpSpPr>
          <a:xfrm>
            <a:off x="3445790" y="3105300"/>
            <a:ext cx="2878810" cy="1379430"/>
            <a:chOff x="990600" y="1066800"/>
            <a:chExt cx="3657600" cy="1752600"/>
          </a:xfrm>
        </p:grpSpPr>
        <p:sp>
          <p:nvSpPr>
            <p:cNvPr id="54" name="Rectangle 53"/>
            <p:cNvSpPr/>
            <p:nvPr/>
          </p:nvSpPr>
          <p:spPr>
            <a:xfrm>
              <a:off x="990600" y="10668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5" name="Rectangle 54"/>
            <p:cNvSpPr/>
            <p:nvPr/>
          </p:nvSpPr>
          <p:spPr>
            <a:xfrm>
              <a:off x="1143000" y="12192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6" name="Rectangle 55"/>
            <p:cNvSpPr/>
            <p:nvPr/>
          </p:nvSpPr>
          <p:spPr>
            <a:xfrm>
              <a:off x="1295400" y="13716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7" name="Rectangle 56"/>
            <p:cNvSpPr/>
            <p:nvPr/>
          </p:nvSpPr>
          <p:spPr>
            <a:xfrm>
              <a:off x="1447800" y="15240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US" sz="1400" dirty="0" smtClean="0">
                <a:latin typeface="Courier New" panose="02070309020205020404" pitchFamily="49" charset="0"/>
                <a:cs typeface="Courier New" panose="02070309020205020404" pitchFamily="49" charset="0"/>
              </a:endParaRP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prot</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59" name="Rectangle 58"/>
          <p:cNvSpPr/>
          <p:nvPr/>
        </p:nvSpPr>
        <p:spPr>
          <a:xfrm>
            <a:off x="3794096" y="5166898"/>
            <a:ext cx="2530504" cy="10053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Behavior/Electrophysiology</a:t>
            </a:r>
          </a:p>
          <a:p>
            <a:pPr algn="ctr"/>
            <a:r>
              <a:rPr lang="en-US" sz="1400" dirty="0" err="1">
                <a:solidFill>
                  <a:schemeClr val="accent1"/>
                </a:solidFill>
                <a:latin typeface="Courier New" panose="02070309020205020404" pitchFamily="49" charset="0"/>
                <a:cs typeface="Courier New" panose="02070309020205020404" pitchFamily="49" charset="0"/>
              </a:rPr>
              <a:t>ep_RunExpt</a:t>
            </a:r>
            <a:r>
              <a:rPr lang="en-US" sz="1400" dirty="0">
                <a:solidFill>
                  <a:schemeClr val="accent1"/>
                </a:solidFill>
                <a:latin typeface="Courier New" panose="02070309020205020404" pitchFamily="49" charset="0"/>
                <a:cs typeface="Courier New" panose="02070309020205020404" pitchFamily="49" charset="0"/>
              </a:rPr>
              <a:t>/</a:t>
            </a:r>
            <a:r>
              <a:rPr lang="en-US" sz="1400" dirty="0" err="1">
                <a:solidFill>
                  <a:schemeClr val="accent1"/>
                </a:solidFill>
                <a:latin typeface="Courier New" panose="02070309020205020404" pitchFamily="49" charset="0"/>
                <a:cs typeface="Courier New" panose="02070309020205020404" pitchFamily="49" charset="0"/>
              </a:rPr>
              <a:t>ep_EPhys</a:t>
            </a:r>
            <a:endParaRPr lang="en-US" sz="1400" dirty="0">
              <a:solidFill>
                <a:schemeClr val="accent1"/>
              </a:solidFill>
              <a:latin typeface="Courier New" panose="02070309020205020404" pitchFamily="49" charset="0"/>
              <a:cs typeface="Courier New" panose="02070309020205020404" pitchFamily="49" charset="0"/>
            </a:endParaRPr>
          </a:p>
        </p:txBody>
      </p:sp>
      <p:sp>
        <p:nvSpPr>
          <p:cNvPr id="27" name="Down Arrow 26"/>
          <p:cNvSpPr/>
          <p:nvPr/>
        </p:nvSpPr>
        <p:spPr>
          <a:xfrm>
            <a:off x="4892171" y="4598134"/>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8" name="Down Arrow 27"/>
          <p:cNvSpPr/>
          <p:nvPr/>
        </p:nvSpPr>
        <p:spPr>
          <a:xfrm>
            <a:off x="4900662" y="2705162"/>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Rectangle 17"/>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25" name="Down Arrow 24"/>
          <p:cNvSpPr/>
          <p:nvPr/>
        </p:nvSpPr>
        <p:spPr>
          <a:xfrm rot="16200000">
            <a:off x="1689856" y="2628687"/>
            <a:ext cx="959390" cy="2152516"/>
          </a:xfrm>
          <a:prstGeom prst="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65929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r="33333" b="33632"/>
          <a:stretch/>
        </p:blipFill>
        <p:spPr>
          <a:xfrm>
            <a:off x="990600" y="1447800"/>
            <a:ext cx="7179733" cy="4002848"/>
          </a:xfrm>
          <a:prstGeom prst="rect">
            <a:avLst/>
          </a:prstGeom>
        </p:spPr>
      </p:pic>
      <p:sp>
        <p:nvSpPr>
          <p:cNvPr id="4" name="Rectangle 3"/>
          <p:cNvSpPr/>
          <p:nvPr/>
        </p:nvSpPr>
        <p:spPr>
          <a:xfrm>
            <a:off x="1092200" y="2115724"/>
            <a:ext cx="1422400" cy="85607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429000" y="5943488"/>
            <a:ext cx="3810000" cy="369332"/>
          </a:xfrm>
          <a:prstGeom prst="rect">
            <a:avLst/>
          </a:prstGeom>
          <a:noFill/>
        </p:spPr>
        <p:txBody>
          <a:bodyPr wrap="square" rtlCol="0">
            <a:spAutoFit/>
          </a:bodyPr>
          <a:lstStyle/>
          <a:p>
            <a:r>
              <a:rPr lang="en-CA" dirty="0" smtClean="0"/>
              <a:t>Define TDT hardware module types </a:t>
            </a:r>
            <a:endParaRPr lang="en-CA" dirty="0"/>
          </a:p>
        </p:txBody>
      </p:sp>
      <p:cxnSp>
        <p:nvCxnSpPr>
          <p:cNvPr id="7" name="Straight Arrow Connector 6"/>
          <p:cNvCxnSpPr/>
          <p:nvPr/>
        </p:nvCxnSpPr>
        <p:spPr>
          <a:xfrm flipH="1" flipV="1">
            <a:off x="2450461" y="2997200"/>
            <a:ext cx="2197739" cy="289153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1" name="Rectangle 10"/>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Tree>
    <p:extLst>
      <p:ext uri="{BB962C8B-B14F-4D97-AF65-F5344CB8AC3E}">
        <p14:creationId xmlns:p14="http://schemas.microsoft.com/office/powerpoint/2010/main" val="328590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r="33333" b="33632"/>
          <a:stretch/>
        </p:blipFill>
        <p:spPr>
          <a:xfrm>
            <a:off x="990600" y="1447800"/>
            <a:ext cx="7179733" cy="4002848"/>
          </a:xfrm>
          <a:prstGeom prst="rect">
            <a:avLst/>
          </a:prstGeom>
        </p:spPr>
      </p:pic>
      <p:sp>
        <p:nvSpPr>
          <p:cNvPr id="4" name="Rectangle 3"/>
          <p:cNvSpPr/>
          <p:nvPr/>
        </p:nvSpPr>
        <p:spPr>
          <a:xfrm>
            <a:off x="2667000" y="2133600"/>
            <a:ext cx="5257800" cy="26670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733800" y="5950181"/>
            <a:ext cx="3810000" cy="646331"/>
          </a:xfrm>
          <a:prstGeom prst="rect">
            <a:avLst/>
          </a:prstGeom>
          <a:noFill/>
        </p:spPr>
        <p:txBody>
          <a:bodyPr wrap="square" rtlCol="0">
            <a:spAutoFit/>
          </a:bodyPr>
          <a:lstStyle/>
          <a:p>
            <a:r>
              <a:rPr lang="en-CA" dirty="0" smtClean="0"/>
              <a:t>Define parameter values, functions, and calibrations</a:t>
            </a:r>
            <a:endParaRPr lang="en-CA" dirty="0"/>
          </a:p>
        </p:txBody>
      </p:sp>
      <p:cxnSp>
        <p:nvCxnSpPr>
          <p:cNvPr id="7" name="Straight Arrow Connector 6"/>
          <p:cNvCxnSpPr/>
          <p:nvPr/>
        </p:nvCxnSpPr>
        <p:spPr>
          <a:xfrm flipV="1">
            <a:off x="5410200" y="4953000"/>
            <a:ext cx="0" cy="93573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Tree>
    <p:extLst>
      <p:ext uri="{BB962C8B-B14F-4D97-AF65-F5344CB8AC3E}">
        <p14:creationId xmlns:p14="http://schemas.microsoft.com/office/powerpoint/2010/main" val="3911703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228600" y="4400490"/>
            <a:ext cx="2743200" cy="646331"/>
          </a:xfrm>
          <a:prstGeom prst="rect">
            <a:avLst/>
          </a:prstGeom>
          <a:noFill/>
        </p:spPr>
        <p:txBody>
          <a:bodyPr wrap="square" rtlCol="0">
            <a:spAutoFit/>
          </a:bodyPr>
          <a:lstStyle/>
          <a:p>
            <a:r>
              <a:rPr lang="en-CA" dirty="0" smtClean="0"/>
              <a:t>Relates to parameter tags in </a:t>
            </a:r>
            <a:r>
              <a:rPr lang="en-CA" dirty="0" err="1" smtClean="0"/>
              <a:t>RPvds</a:t>
            </a:r>
            <a:r>
              <a:rPr lang="en-CA" dirty="0" smtClean="0"/>
              <a:t> circuits</a:t>
            </a:r>
            <a:endParaRPr lang="en-CA" dirty="0"/>
          </a:p>
        </p:txBody>
      </p:sp>
      <p:cxnSp>
        <p:nvCxnSpPr>
          <p:cNvPr id="7" name="Straight Arrow Connector 6"/>
          <p:cNvCxnSpPr/>
          <p:nvPr/>
        </p:nvCxnSpPr>
        <p:spPr>
          <a:xfrm flipH="1" flipV="1">
            <a:off x="963924" y="3657600"/>
            <a:ext cx="179076" cy="7428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 y="5161625"/>
            <a:ext cx="2527430" cy="1454225"/>
          </a:xfrm>
          <a:prstGeom prst="rect">
            <a:avLst/>
          </a:prstGeom>
        </p:spPr>
      </p:pic>
      <p:sp>
        <p:nvSpPr>
          <p:cNvPr id="8" name="TextBox 7"/>
          <p:cNvSpPr txBox="1"/>
          <p:nvPr/>
        </p:nvSpPr>
        <p:spPr>
          <a:xfrm>
            <a:off x="3429000" y="4316740"/>
            <a:ext cx="5715000" cy="2031325"/>
          </a:xfrm>
          <a:prstGeom prst="rect">
            <a:avLst/>
          </a:prstGeom>
          <a:noFill/>
        </p:spPr>
        <p:txBody>
          <a:bodyPr wrap="square" rtlCol="0">
            <a:spAutoFit/>
          </a:bodyPr>
          <a:lstStyle/>
          <a:p>
            <a:pPr marL="285750" indent="-285750">
              <a:buFont typeface="Arial" panose="020B0604020202020204" pitchFamily="34" charset="0"/>
              <a:buChar char="•"/>
            </a:pPr>
            <a:r>
              <a:rPr lang="en-CA" dirty="0" smtClean="0"/>
              <a:t>Begin with “$” to prompt for values when beginning an experiment.  ex:   $</a:t>
            </a:r>
            <a:r>
              <a:rPr lang="en-CA" dirty="0" err="1" smtClean="0"/>
              <a:t>Freq</a:t>
            </a:r>
            <a:endParaRPr lang="en-CA" dirty="0" smtClean="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Begin with “*” to have the parameter be ignored by the updater during runtime.  ex:   *Tag</a:t>
            </a:r>
          </a:p>
          <a:p>
            <a:pPr marL="742950" lvl="1" indent="-285750">
              <a:buFont typeface="Arial" panose="020B0604020202020204" pitchFamily="34" charset="0"/>
              <a:buChar char="•"/>
            </a:pPr>
            <a:r>
              <a:rPr lang="en-CA" dirty="0" smtClean="0"/>
              <a:t>Useful when using custom trial selection functions.</a:t>
            </a:r>
          </a:p>
          <a:p>
            <a:pPr lvl="1"/>
            <a:endParaRPr lang="en-CA" dirty="0"/>
          </a:p>
        </p:txBody>
      </p:sp>
      <p:sp>
        <p:nvSpPr>
          <p:cNvPr id="11" name="Rectangle 10"/>
          <p:cNvSpPr/>
          <p:nvPr/>
        </p:nvSpPr>
        <p:spPr>
          <a:xfrm>
            <a:off x="252724" y="1752600"/>
            <a:ext cx="1804676" cy="19050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58137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6067" y="1641922"/>
            <a:ext cx="4141733" cy="1754326"/>
          </a:xfrm>
          <a:prstGeom prst="rect">
            <a:avLst/>
          </a:prstGeom>
          <a:noFill/>
        </p:spPr>
        <p:txBody>
          <a:bodyPr wrap="square" rtlCol="0">
            <a:spAutoFit/>
          </a:bodyPr>
          <a:lstStyle/>
          <a:p>
            <a:pPr marL="285750" indent="-285750">
              <a:buFont typeface="Arial" panose="020B0604020202020204" pitchFamily="34" charset="0"/>
              <a:buChar char="•"/>
            </a:pPr>
            <a:r>
              <a:rPr lang="en-CA" dirty="0" smtClean="0"/>
              <a:t>Real-time control of stimuli and behavioral apparatus</a:t>
            </a:r>
          </a:p>
          <a:p>
            <a:pPr marL="285750" indent="-285750">
              <a:buFont typeface="Arial" panose="020B0604020202020204" pitchFamily="34" charset="0"/>
              <a:buChar char="•"/>
            </a:pPr>
            <a:r>
              <a:rPr lang="en-CA" dirty="0" smtClean="0"/>
              <a:t>Precise event timestamps for pairing with electrophysiology</a:t>
            </a:r>
          </a:p>
          <a:p>
            <a:pPr marL="285750" indent="-285750">
              <a:buFont typeface="Arial" panose="020B0604020202020204" pitchFamily="34" charset="0"/>
              <a:buChar char="•"/>
            </a:pPr>
            <a:r>
              <a:rPr lang="en-CA" dirty="0" smtClean="0"/>
              <a:t>High quality signal generation and acquisition</a:t>
            </a:r>
            <a:endParaRPr lang="en-CA" dirty="0"/>
          </a:p>
        </p:txBody>
      </p:sp>
      <p:sp>
        <p:nvSpPr>
          <p:cNvPr id="5" name="TextBox 4"/>
          <p:cNvSpPr txBox="1"/>
          <p:nvPr/>
        </p:nvSpPr>
        <p:spPr>
          <a:xfrm>
            <a:off x="1752600" y="4207069"/>
            <a:ext cx="5715000" cy="2308324"/>
          </a:xfrm>
          <a:prstGeom prst="rect">
            <a:avLst/>
          </a:prstGeom>
          <a:noFill/>
        </p:spPr>
        <p:txBody>
          <a:bodyPr wrap="square" rtlCol="0">
            <a:spAutoFit/>
          </a:bodyPr>
          <a:lstStyle/>
          <a:p>
            <a:pPr marL="285750" indent="-285750">
              <a:buFont typeface="Arial" panose="020B0604020202020204" pitchFamily="34" charset="0"/>
              <a:buChar char="•"/>
            </a:pPr>
            <a:r>
              <a:rPr lang="en-CA" dirty="0" smtClean="0"/>
              <a:t>Experiment Parameterization</a:t>
            </a:r>
          </a:p>
          <a:p>
            <a:pPr marL="285750" indent="-285750">
              <a:buFont typeface="Arial" panose="020B0604020202020204" pitchFamily="34" charset="0"/>
              <a:buChar char="•"/>
            </a:pPr>
            <a:r>
              <a:rPr lang="en-CA" dirty="0" smtClean="0"/>
              <a:t>Complete trial-by-trial parameterization based on custom Matlab functions</a:t>
            </a:r>
          </a:p>
          <a:p>
            <a:pPr marL="285750" indent="-285750">
              <a:buFont typeface="Arial" panose="020B0604020202020204" pitchFamily="34" charset="0"/>
              <a:buChar char="•"/>
            </a:pPr>
            <a:r>
              <a:rPr lang="en-CA" dirty="0"/>
              <a:t>Signal </a:t>
            </a:r>
            <a:r>
              <a:rPr lang="en-CA" dirty="0" smtClean="0"/>
              <a:t>Calibration</a:t>
            </a:r>
          </a:p>
          <a:p>
            <a:pPr marL="285750" indent="-285750">
              <a:buFont typeface="Arial" panose="020B0604020202020204" pitchFamily="34" charset="0"/>
              <a:buChar char="•"/>
            </a:pPr>
            <a:r>
              <a:rPr lang="en-CA" dirty="0" smtClean="0"/>
              <a:t>Modular design allows customizable functionality</a:t>
            </a:r>
          </a:p>
          <a:p>
            <a:pPr marL="285750" indent="-285750">
              <a:buFont typeface="Arial" panose="020B0604020202020204" pitchFamily="34" charset="0"/>
              <a:buChar char="•"/>
            </a:pPr>
            <a:r>
              <a:rPr lang="en-CA" dirty="0" smtClean="0"/>
              <a:t>Custom </a:t>
            </a:r>
            <a:r>
              <a:rPr lang="en-CA" dirty="0" err="1" smtClean="0"/>
              <a:t>RPvds</a:t>
            </a:r>
            <a:r>
              <a:rPr lang="en-CA" dirty="0" smtClean="0"/>
              <a:t> circuit macros for behavior real-time behavior control</a:t>
            </a:r>
            <a:endParaRPr lang="en-CA" dirty="0"/>
          </a:p>
          <a:p>
            <a:pPr marL="285750" indent="-285750">
              <a:buFont typeface="Arial" panose="020B0604020202020204" pitchFamily="34" charset="0"/>
              <a:buChar char="•"/>
            </a:pPr>
            <a:endParaRPr lang="en-CA"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00" y="457378"/>
            <a:ext cx="2635385" cy="863644"/>
          </a:xfrm>
          <a:prstGeom prst="rect">
            <a:avLst/>
          </a:prstGeom>
          <a:ln>
            <a:solidFill>
              <a:schemeClr val="bg1">
                <a:lumMod val="95000"/>
              </a:schemeClr>
            </a:solidFill>
          </a:ln>
          <a:effectLst>
            <a:outerShdw blurRad="292100" dist="139700" dir="2700000" algn="tl" rotWithShape="0">
              <a:srgbClr val="333333">
                <a:alpha val="65000"/>
              </a:srgbClr>
            </a:outerShdw>
          </a:effectLst>
        </p:spPr>
      </p:pic>
      <p:grpSp>
        <p:nvGrpSpPr>
          <p:cNvPr id="6" name="Group 5"/>
          <p:cNvGrpSpPr/>
          <p:nvPr/>
        </p:nvGrpSpPr>
        <p:grpSpPr>
          <a:xfrm>
            <a:off x="5706000" y="457200"/>
            <a:ext cx="2635200" cy="864000"/>
            <a:chOff x="990600" y="1371600"/>
            <a:chExt cx="2635200" cy="864000"/>
          </a:xfrm>
        </p:grpSpPr>
        <p:sp>
          <p:nvSpPr>
            <p:cNvPr id="2" name="Rectangle 1"/>
            <p:cNvSpPr/>
            <p:nvPr/>
          </p:nvSpPr>
          <p:spPr>
            <a:xfrm>
              <a:off x="990600" y="1371600"/>
              <a:ext cx="2635200" cy="864000"/>
            </a:xfrm>
            <a:prstGeom prst="rect">
              <a:avLst/>
            </a:prstGeom>
            <a:ln>
              <a:solidFill>
                <a:schemeClr val="bg1">
                  <a:lumMod val="95000"/>
                </a:schemeClr>
              </a:solidFill>
            </a:ln>
            <a:effectLst>
              <a:outerShdw blurRad="292100" dist="139700" dir="2700000" algn="tl" rotWithShape="0">
                <a:prstClr val="black">
                  <a:alpha val="65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2800" b="1" dirty="0"/>
            </a:p>
          </p:txBody>
        </p:sp>
        <p:pic>
          <p:nvPicPr>
            <p:cNvPr id="1026" name="Picture 2" descr="Tucker-Davis Technologies | New Frontiers in Neuro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63" y="1600200"/>
              <a:ext cx="1765275" cy="479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3908492" y="534008"/>
            <a:ext cx="1327200" cy="710385"/>
            <a:chOff x="3625800" y="1369359"/>
            <a:chExt cx="1327200" cy="710385"/>
          </a:xfrm>
          <a:gradFill>
            <a:gsLst>
              <a:gs pos="93000">
                <a:schemeClr val="tx1"/>
              </a:gs>
              <a:gs pos="43000">
                <a:schemeClr val="accent1"/>
              </a:gs>
              <a:gs pos="0">
                <a:schemeClr val="accent1">
                  <a:lumMod val="20000"/>
                  <a:lumOff val="80000"/>
                </a:schemeClr>
              </a:gs>
            </a:gsLst>
            <a:lin ang="0" scaled="1"/>
          </a:gradFill>
        </p:grpSpPr>
        <p:sp>
          <p:nvSpPr>
            <p:cNvPr id="7" name="Left-Right Arrow 6"/>
            <p:cNvSpPr/>
            <p:nvPr/>
          </p:nvSpPr>
          <p:spPr>
            <a:xfrm>
              <a:off x="3625800" y="1369359"/>
              <a:ext cx="1327200" cy="710385"/>
            </a:xfrm>
            <a:prstGeom prst="lef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3880217" y="1539885"/>
              <a:ext cx="831381" cy="369332"/>
            </a:xfrm>
            <a:prstGeom prst="rect">
              <a:avLst/>
            </a:prstGeom>
            <a:noFill/>
          </p:spPr>
          <p:txBody>
            <a:bodyPr wrap="none" rtlCol="0">
              <a:spAutoFit/>
            </a:bodyPr>
            <a:lstStyle/>
            <a:p>
              <a:r>
                <a:rPr lang="en-CA" b="1" i="1" dirty="0" err="1" smtClean="0">
                  <a:solidFill>
                    <a:schemeClr val="bg1"/>
                  </a:solidFill>
                </a:rPr>
                <a:t>EPsych</a:t>
              </a:r>
              <a:endParaRPr lang="en-CA" b="1" i="1" dirty="0">
                <a:solidFill>
                  <a:schemeClr val="bg1"/>
                </a:solidFill>
              </a:endParaRPr>
            </a:p>
          </p:txBody>
        </p:sp>
      </p:grpSp>
      <p:sp>
        <p:nvSpPr>
          <p:cNvPr id="12" name="TextBox 11"/>
          <p:cNvSpPr txBox="1"/>
          <p:nvPr/>
        </p:nvSpPr>
        <p:spPr>
          <a:xfrm>
            <a:off x="304800" y="1711223"/>
            <a:ext cx="3810000" cy="1477328"/>
          </a:xfrm>
          <a:prstGeom prst="rect">
            <a:avLst/>
          </a:prstGeom>
          <a:noFill/>
        </p:spPr>
        <p:txBody>
          <a:bodyPr wrap="square" rtlCol="0">
            <a:spAutoFit/>
          </a:bodyPr>
          <a:lstStyle/>
          <a:p>
            <a:pPr marL="285750" indent="-285750">
              <a:buFont typeface="Arial" panose="020B0604020202020204" pitchFamily="34" charset="0"/>
              <a:buChar char="•"/>
            </a:pPr>
            <a:r>
              <a:rPr lang="en-CA" dirty="0" smtClean="0"/>
              <a:t>Easy scripting/debugging</a:t>
            </a:r>
          </a:p>
          <a:p>
            <a:pPr marL="285750" indent="-285750">
              <a:buFont typeface="Arial" panose="020B0604020202020204" pitchFamily="34" charset="0"/>
              <a:buChar char="•"/>
            </a:pPr>
            <a:r>
              <a:rPr lang="en-CA" dirty="0" smtClean="0"/>
              <a:t>Huge library of functions and toolboxes available</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endParaRPr lang="en-CA" dirty="0"/>
          </a:p>
        </p:txBody>
      </p:sp>
      <p:sp>
        <p:nvSpPr>
          <p:cNvPr id="11" name="Right Brace 10"/>
          <p:cNvSpPr/>
          <p:nvPr/>
        </p:nvSpPr>
        <p:spPr>
          <a:xfrm rot="16200000">
            <a:off x="4191001" y="1140351"/>
            <a:ext cx="762000" cy="5638802"/>
          </a:xfrm>
          <a:prstGeom prst="rightBrace">
            <a:avLst>
              <a:gd name="adj1" fmla="val 3055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4" name="Straight Arrow Connector 13"/>
          <p:cNvCxnSpPr>
            <a:stCxn id="8" idx="2"/>
            <a:endCxn id="11" idx="1"/>
          </p:cNvCxnSpPr>
          <p:nvPr/>
        </p:nvCxnSpPr>
        <p:spPr>
          <a:xfrm flipH="1">
            <a:off x="4572001" y="1073866"/>
            <a:ext cx="6599" cy="250488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1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930057" y="4679427"/>
            <a:ext cx="4724400" cy="923330"/>
          </a:xfrm>
          <a:prstGeom prst="rect">
            <a:avLst/>
          </a:prstGeom>
          <a:noFill/>
        </p:spPr>
        <p:txBody>
          <a:bodyPr wrap="square" rtlCol="0">
            <a:spAutoFit/>
          </a:bodyPr>
          <a:lstStyle/>
          <a:p>
            <a:r>
              <a:rPr lang="en-CA" dirty="0" smtClean="0"/>
              <a:t>Determines functionality of the parameter. </a:t>
            </a:r>
          </a:p>
          <a:p>
            <a:endParaRPr lang="en-CA" dirty="0"/>
          </a:p>
          <a:p>
            <a:r>
              <a:rPr lang="en-CA" dirty="0" smtClean="0"/>
              <a:t>Typically “Write/Read” is appropriate.</a:t>
            </a:r>
            <a:endParaRPr lang="en-CA" dirty="0"/>
          </a:p>
        </p:txBody>
      </p:sp>
      <p:cxnSp>
        <p:nvCxnSpPr>
          <p:cNvPr id="7" name="Straight Arrow Connector 6"/>
          <p:cNvCxnSpPr/>
          <p:nvPr/>
        </p:nvCxnSpPr>
        <p:spPr>
          <a:xfrm flipH="1" flipV="1">
            <a:off x="2667000" y="3797068"/>
            <a:ext cx="179076" cy="74289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2045338" y="1792705"/>
            <a:ext cx="926462" cy="186489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00552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127000" y="4400490"/>
            <a:ext cx="8686800" cy="1754326"/>
          </a:xfrm>
          <a:prstGeom prst="rect">
            <a:avLst/>
          </a:prstGeom>
          <a:noFill/>
        </p:spPr>
        <p:txBody>
          <a:bodyPr wrap="square" rtlCol="0">
            <a:spAutoFit/>
          </a:bodyPr>
          <a:lstStyle/>
          <a:p>
            <a:pPr marL="285750" indent="-285750">
              <a:buFont typeface="Arial" panose="020B0604020202020204" pitchFamily="34" charset="0"/>
              <a:buChar char="•"/>
            </a:pPr>
            <a:r>
              <a:rPr lang="en-CA" dirty="0" smtClean="0"/>
              <a:t>Specify values for each (‘write’) parameter.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Express as a number, numbers, or Matlab expression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Use two values and check the “Rand” box to generate a new value for each trial selected from a randomized uniform distribution bounded by the values</a:t>
            </a:r>
            <a:endParaRPr lang="en-CA" dirty="0"/>
          </a:p>
        </p:txBody>
      </p:sp>
      <p:cxnSp>
        <p:nvCxnSpPr>
          <p:cNvPr id="7" name="Straight Arrow Connector 6"/>
          <p:cNvCxnSpPr/>
          <p:nvPr/>
        </p:nvCxnSpPr>
        <p:spPr>
          <a:xfrm flipV="1">
            <a:off x="4724400" y="3763201"/>
            <a:ext cx="0" cy="58019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3886200" y="1752600"/>
            <a:ext cx="1905000" cy="18288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60549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1828800" y="4455240"/>
            <a:ext cx="4292600" cy="369332"/>
          </a:xfrm>
          <a:prstGeom prst="rect">
            <a:avLst/>
          </a:prstGeom>
          <a:noFill/>
        </p:spPr>
        <p:txBody>
          <a:bodyPr wrap="square" rtlCol="0">
            <a:spAutoFit/>
          </a:bodyPr>
          <a:lstStyle/>
          <a:p>
            <a:r>
              <a:rPr lang="en-CA" dirty="0" smtClean="0"/>
              <a:t>Associate parameter values together</a:t>
            </a:r>
            <a:endParaRPr lang="en-CA" dirty="0"/>
          </a:p>
        </p:txBody>
      </p:sp>
      <p:cxnSp>
        <p:nvCxnSpPr>
          <p:cNvPr id="7" name="Straight Arrow Connector 6"/>
          <p:cNvCxnSpPr/>
          <p:nvPr/>
        </p:nvCxnSpPr>
        <p:spPr>
          <a:xfrm flipV="1">
            <a:off x="3581400" y="3733800"/>
            <a:ext cx="0" cy="58019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2971800" y="1728536"/>
            <a:ext cx="990600" cy="192906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96215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1295400" y="4665134"/>
            <a:ext cx="7315200" cy="369332"/>
          </a:xfrm>
          <a:prstGeom prst="rect">
            <a:avLst/>
          </a:prstGeom>
          <a:noFill/>
        </p:spPr>
        <p:txBody>
          <a:bodyPr wrap="square" rtlCol="0">
            <a:spAutoFit/>
          </a:bodyPr>
          <a:lstStyle/>
          <a:p>
            <a:pPr marL="285750" indent="-285750">
              <a:buFont typeface="Arial" panose="020B0604020202020204" pitchFamily="34" charset="0"/>
              <a:buChar char="•"/>
            </a:pPr>
            <a:r>
              <a:rPr lang="en-CA" dirty="0" smtClean="0"/>
              <a:t>Check to use WAV files or data buffers as values for the parameter.</a:t>
            </a:r>
            <a:endParaRPr lang="en-CA" dirty="0"/>
          </a:p>
        </p:txBody>
      </p:sp>
      <p:cxnSp>
        <p:nvCxnSpPr>
          <p:cNvPr id="7" name="Straight Arrow Connector 6"/>
          <p:cNvCxnSpPr/>
          <p:nvPr/>
        </p:nvCxnSpPr>
        <p:spPr>
          <a:xfrm flipV="1">
            <a:off x="5257800" y="3733801"/>
            <a:ext cx="1905000" cy="83819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6705600" y="1752599"/>
            <a:ext cx="943142" cy="18880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2511319"/>
            <a:ext cx="5899453" cy="412136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53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4858" t="11371" r="34905" b="69679"/>
          <a:stretch/>
        </p:blipFill>
        <p:spPr>
          <a:xfrm>
            <a:off x="127000" y="1752600"/>
            <a:ext cx="9017000" cy="1905000"/>
          </a:xfrm>
          <a:prstGeom prst="rect">
            <a:avLst/>
          </a:prstGeom>
        </p:spPr>
      </p:pic>
      <p:sp>
        <p:nvSpPr>
          <p:cNvPr id="5" name="TextBox 4"/>
          <p:cNvSpPr txBox="1"/>
          <p:nvPr/>
        </p:nvSpPr>
        <p:spPr>
          <a:xfrm>
            <a:off x="1295400" y="4665134"/>
            <a:ext cx="7315200" cy="1754326"/>
          </a:xfrm>
          <a:prstGeom prst="rect">
            <a:avLst/>
          </a:prstGeom>
          <a:noFill/>
        </p:spPr>
        <p:txBody>
          <a:bodyPr wrap="square" rtlCol="0">
            <a:spAutoFit/>
          </a:bodyPr>
          <a:lstStyle/>
          <a:p>
            <a:pPr marL="285750" indent="-285750">
              <a:buFont typeface="Arial" panose="020B0604020202020204" pitchFamily="34" charset="0"/>
              <a:buChar char="•"/>
            </a:pPr>
            <a:r>
              <a:rPr lang="en-CA" dirty="0" smtClean="0"/>
              <a:t>Associate a calibration file with parameter values</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dirty="0" smtClean="0"/>
              <a:t>File is created using the </a:t>
            </a:r>
            <a:r>
              <a:rPr lang="en-CA" dirty="0"/>
              <a:t>calibration utility (</a:t>
            </a:r>
            <a:r>
              <a:rPr lang="en-CA" sz="1600" dirty="0" err="1" smtClean="0">
                <a:solidFill>
                  <a:schemeClr val="accent1">
                    <a:lumMod val="75000"/>
                  </a:schemeClr>
                </a:solidFill>
                <a:latin typeface="Courier New" panose="02070309020205020404" pitchFamily="49" charset="0"/>
                <a:cs typeface="Courier New" panose="02070309020205020404" pitchFamily="49" charset="0"/>
              </a:rPr>
              <a:t>ep_CalibrationUtil</a:t>
            </a:r>
            <a:r>
              <a:rPr lang="en-CA" dirty="0" smtClean="0"/>
              <a:t>) or a manually created file.</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endParaRPr lang="en-CA" dirty="0"/>
          </a:p>
        </p:txBody>
      </p:sp>
      <p:cxnSp>
        <p:nvCxnSpPr>
          <p:cNvPr id="7" name="Straight Arrow Connector 6"/>
          <p:cNvCxnSpPr/>
          <p:nvPr/>
        </p:nvCxnSpPr>
        <p:spPr>
          <a:xfrm flipV="1">
            <a:off x="5029200" y="3747836"/>
            <a:ext cx="2667000" cy="91440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8" name="Rectangle 7"/>
          <p:cNvSpPr/>
          <p:nvPr/>
        </p:nvSpPr>
        <p:spPr>
          <a:xfrm>
            <a:off x="7543800" y="1828799"/>
            <a:ext cx="1346200" cy="18288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061808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tocol Design"/>
          <p:cNvPicPr>
            <a:picLocks noChangeAspect="1"/>
          </p:cNvPicPr>
          <p:nvPr/>
        </p:nvPicPr>
        <p:blipFill rotWithShape="1">
          <a:blip r:embed="rId2">
            <a:extLst>
              <a:ext uri="{28A0092B-C50C-407E-A947-70E740481C1C}">
                <a14:useLocalDpi xmlns:a14="http://schemas.microsoft.com/office/drawing/2010/main" val="0"/>
              </a:ext>
            </a:extLst>
          </a:blip>
          <a:srcRect l="1236" t="24725" r="85576" b="54669"/>
          <a:stretch/>
        </p:blipFill>
        <p:spPr>
          <a:xfrm>
            <a:off x="327786" y="4221786"/>
            <a:ext cx="2577387" cy="2255214"/>
          </a:xfrm>
          <a:prstGeom prst="rect">
            <a:avLst/>
          </a:prstGeom>
        </p:spPr>
      </p:pic>
      <p:sp>
        <p:nvSpPr>
          <p:cNvPr id="5" name="TextBox 4"/>
          <p:cNvSpPr txBox="1"/>
          <p:nvPr/>
        </p:nvSpPr>
        <p:spPr>
          <a:xfrm>
            <a:off x="3657600" y="1024890"/>
            <a:ext cx="5410200" cy="5909310"/>
          </a:xfrm>
          <a:prstGeom prst="rect">
            <a:avLst/>
          </a:prstGeom>
          <a:noFill/>
        </p:spPr>
        <p:txBody>
          <a:bodyPr wrap="square" rtlCol="0">
            <a:spAutoFit/>
          </a:bodyPr>
          <a:lstStyle/>
          <a:p>
            <a:r>
              <a:rPr lang="en-CA" u="sng" dirty="0" smtClean="0"/>
              <a:t>Operational Trigger</a:t>
            </a:r>
          </a:p>
          <a:p>
            <a:endParaRPr lang="en-CA" dirty="0"/>
          </a:p>
          <a:p>
            <a:r>
              <a:rPr lang="en-CA" b="1" i="1" dirty="0" smtClean="0"/>
              <a:t>Unchecked</a:t>
            </a:r>
          </a:p>
          <a:p>
            <a:r>
              <a:rPr lang="en-CA" dirty="0" smtClean="0"/>
              <a:t>The next trial is presented automatically</a:t>
            </a:r>
          </a:p>
          <a:p>
            <a:pPr marL="285750" indent="-285750">
              <a:buFont typeface="Arial" panose="020B0604020202020204" pitchFamily="34" charset="0"/>
              <a:buChar char="•"/>
            </a:pPr>
            <a:r>
              <a:rPr lang="en-CA" dirty="0" smtClean="0"/>
              <a:t>Typical stimulus presentation</a:t>
            </a:r>
          </a:p>
          <a:p>
            <a:pPr marL="285750" indent="-285750">
              <a:buFont typeface="Arial" panose="020B0604020202020204" pitchFamily="34" charset="0"/>
              <a:buChar char="•"/>
            </a:pPr>
            <a:r>
              <a:rPr lang="en-CA" i="1" dirty="0" smtClean="0"/>
              <a:t># Reps </a:t>
            </a:r>
            <a:r>
              <a:rPr lang="en-CA" dirty="0" smtClean="0"/>
              <a:t>determines how many presentations of each individual stimulus will be delivered</a:t>
            </a:r>
          </a:p>
          <a:p>
            <a:pPr marL="285750" indent="-285750">
              <a:buFont typeface="Arial" panose="020B0604020202020204" pitchFamily="34" charset="0"/>
              <a:buChar char="•"/>
            </a:pPr>
            <a:r>
              <a:rPr lang="en-CA" i="1" dirty="0" smtClean="0"/>
              <a:t>ITI</a:t>
            </a:r>
            <a:r>
              <a:rPr lang="en-CA" dirty="0" smtClean="0"/>
              <a:t> is the inter-trigger-interval (in milliseconds).  If two values are specified (ex: 1000 2000) then a random ITI will be generated between the two values (from a uniform distribution).</a:t>
            </a:r>
            <a:endParaRPr lang="en-CA" i="1" dirty="0" smtClean="0"/>
          </a:p>
          <a:p>
            <a:pPr marL="285750" indent="-285750">
              <a:buFont typeface="Arial" panose="020B0604020202020204" pitchFamily="34" charset="0"/>
              <a:buChar char="•"/>
            </a:pPr>
            <a:endParaRPr lang="en-CA" dirty="0"/>
          </a:p>
          <a:p>
            <a:r>
              <a:rPr lang="en-CA" b="1" i="1" dirty="0"/>
              <a:t>Checked</a:t>
            </a:r>
            <a:endParaRPr lang="en-CA" b="1" dirty="0"/>
          </a:p>
          <a:p>
            <a:r>
              <a:rPr lang="en-CA" dirty="0"/>
              <a:t>Wait for a trigger to run the next trial</a:t>
            </a:r>
          </a:p>
          <a:p>
            <a:pPr marL="285750" indent="-285750">
              <a:buFont typeface="Arial" panose="020B0604020202020204" pitchFamily="34" charset="0"/>
              <a:buChar char="•"/>
            </a:pPr>
            <a:r>
              <a:rPr lang="en-CA" dirty="0"/>
              <a:t>Behavioral experiments in which the subjects initiates its own trials</a:t>
            </a:r>
          </a:p>
          <a:p>
            <a:pPr marL="285750" indent="-285750">
              <a:buFont typeface="Arial" panose="020B0604020202020204" pitchFamily="34" charset="0"/>
              <a:buChar char="•"/>
            </a:pPr>
            <a:r>
              <a:rPr lang="en-CA" dirty="0"/>
              <a:t>Electrophysiology experiments in which the user presses a button (ex: physical button attached to a digital line on hardware; click a button in a Matlab GUI; spike-triggered stimulus; </a:t>
            </a:r>
            <a:r>
              <a:rPr lang="en-CA" dirty="0" err="1"/>
              <a:t>etc</a:t>
            </a:r>
            <a:r>
              <a:rPr lang="en-CA" dirty="0"/>
              <a:t>)</a:t>
            </a:r>
          </a:p>
          <a:p>
            <a:endParaRPr lang="en-CA" dirty="0"/>
          </a:p>
        </p:txBody>
      </p:sp>
      <p:sp>
        <p:nvSpPr>
          <p:cNvPr id="9" name="Rectangle 8"/>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10" name="Rectangle 9"/>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pic>
        <p:nvPicPr>
          <p:cNvPr id="20" name="Picture 19" descr="Screen Clipping"/>
          <p:cNvPicPr>
            <a:picLocks noChangeAspect="1"/>
          </p:cNvPicPr>
          <p:nvPr/>
        </p:nvPicPr>
        <p:blipFill rotWithShape="1">
          <a:blip r:embed="rId3">
            <a:extLst>
              <a:ext uri="{28A0092B-C50C-407E-A947-70E740481C1C}">
                <a14:useLocalDpi xmlns:a14="http://schemas.microsoft.com/office/drawing/2010/main" val="0"/>
              </a:ext>
            </a:extLst>
          </a:blip>
          <a:srcRect t="5125" b="47932"/>
          <a:stretch/>
        </p:blipFill>
        <p:spPr>
          <a:xfrm>
            <a:off x="381000" y="1540061"/>
            <a:ext cx="2524173" cy="2162145"/>
          </a:xfrm>
          <a:prstGeom prst="rect">
            <a:avLst/>
          </a:prstGeom>
        </p:spPr>
      </p:pic>
      <p:cxnSp>
        <p:nvCxnSpPr>
          <p:cNvPr id="11" name="Straight Arrow Connector 10"/>
          <p:cNvCxnSpPr/>
          <p:nvPr/>
        </p:nvCxnSpPr>
        <p:spPr>
          <a:xfrm flipH="1">
            <a:off x="2133600" y="1371600"/>
            <a:ext cx="1600200" cy="76200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25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0057" y="609600"/>
            <a:ext cx="3108543" cy="400110"/>
          </a:xfrm>
          <a:prstGeom prst="rect">
            <a:avLst/>
          </a:prstGeom>
        </p:spPr>
        <p:txBody>
          <a:bodyPr wrap="none">
            <a:spAutoFit/>
          </a:bodyPr>
          <a:lstStyle/>
          <a:p>
            <a:r>
              <a:rPr lang="en-CA" sz="2000" dirty="0" err="1">
                <a:solidFill>
                  <a:schemeClr val="accent1"/>
                </a:solidFill>
                <a:latin typeface="Courier New" panose="02070309020205020404" pitchFamily="49" charset="0"/>
                <a:cs typeface="Courier New" panose="02070309020205020404" pitchFamily="49" charset="0"/>
              </a:rPr>
              <a:t>ep_ExperimentDesign</a:t>
            </a:r>
            <a:endParaRPr lang="en-CA" sz="2000" dirty="0">
              <a:solidFill>
                <a:schemeClr val="accent1"/>
              </a:solidFill>
              <a:latin typeface="Courier New" panose="02070309020205020404" pitchFamily="49" charset="0"/>
              <a:cs typeface="Courier New" panose="02070309020205020404" pitchFamily="49" charset="0"/>
            </a:endParaRPr>
          </a:p>
        </p:txBody>
      </p:sp>
      <p:sp>
        <p:nvSpPr>
          <p:cNvPr id="4" name="Rectangle 3"/>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5" name="TextBox 4"/>
          <p:cNvSpPr txBox="1"/>
          <p:nvPr/>
        </p:nvSpPr>
        <p:spPr>
          <a:xfrm>
            <a:off x="2895600" y="1327686"/>
            <a:ext cx="6248400" cy="4739759"/>
          </a:xfrm>
          <a:prstGeom prst="rect">
            <a:avLst/>
          </a:prstGeom>
          <a:noFill/>
        </p:spPr>
        <p:txBody>
          <a:bodyPr wrap="square" rtlCol="0">
            <a:spAutoFit/>
          </a:bodyPr>
          <a:lstStyle/>
          <a:p>
            <a:r>
              <a:rPr lang="en-CA" u="sng" dirty="0" smtClean="0"/>
              <a:t>Trial-Select Function</a:t>
            </a:r>
            <a:r>
              <a:rPr lang="en-CA" dirty="0" smtClean="0"/>
              <a:t> </a:t>
            </a:r>
            <a:r>
              <a:rPr lang="en-CA" i="1" dirty="0" smtClean="0"/>
              <a:t>(optional)</a:t>
            </a:r>
            <a:endParaRPr lang="en-CA" u="sng" dirty="0" smtClean="0"/>
          </a:p>
          <a:p>
            <a:endParaRPr lang="en-CA" dirty="0"/>
          </a:p>
          <a:p>
            <a:r>
              <a:rPr lang="en-CA" dirty="0" smtClean="0"/>
              <a:t>Specify a custom Matlab function to select each trial.</a:t>
            </a:r>
          </a:p>
          <a:p>
            <a:pPr marL="285750" indent="-285750">
              <a:buFont typeface="Arial" panose="020B0604020202020204" pitchFamily="34" charset="0"/>
              <a:buChar char="•"/>
            </a:pPr>
            <a:r>
              <a:rPr lang="en-CA" dirty="0" smtClean="0"/>
              <a:t>Function must be on the Matlab path.</a:t>
            </a:r>
          </a:p>
          <a:p>
            <a:pPr marL="285750" indent="-285750">
              <a:buFont typeface="Arial" panose="020B0604020202020204" pitchFamily="34" charset="0"/>
              <a:buChar char="•"/>
            </a:pPr>
            <a:r>
              <a:rPr lang="en-CA" dirty="0" smtClean="0"/>
              <a:t>Function must have one input and one output.</a:t>
            </a:r>
          </a:p>
          <a:p>
            <a:endParaRPr lang="en-CA" dirty="0" smtClean="0"/>
          </a:p>
          <a:p>
            <a:r>
              <a:rPr lang="en-CA" dirty="0" smtClean="0"/>
              <a:t>Function Prototype:</a:t>
            </a:r>
          </a:p>
          <a:p>
            <a:endParaRPr lang="en-CA" dirty="0"/>
          </a:p>
          <a:p>
            <a:r>
              <a:rPr lang="en-CA" sz="1600" b="1" dirty="0" smtClean="0">
                <a:solidFill>
                  <a:schemeClr val="accent1">
                    <a:lumMod val="75000"/>
                  </a:schemeClr>
                </a:solidFill>
                <a:latin typeface="Courier New" panose="02070309020205020404" pitchFamily="49" charset="0"/>
                <a:cs typeface="Courier New" panose="02070309020205020404" pitchFamily="49" charset="0"/>
              </a:rPr>
              <a:t>  function</a:t>
            </a:r>
            <a:r>
              <a:rPr lang="en-CA" sz="1600" dirty="0" smtClean="0">
                <a:latin typeface="Courier New" panose="02070309020205020404" pitchFamily="49" charset="0"/>
                <a:cs typeface="Courier New" panose="02070309020205020404" pitchFamily="49" charset="0"/>
              </a:rPr>
              <a:t> </a:t>
            </a:r>
            <a:r>
              <a:rPr lang="en-CA" sz="1600" dirty="0" err="1">
                <a:latin typeface="Courier New" panose="02070309020205020404" pitchFamily="49" charset="0"/>
                <a:cs typeface="Courier New" panose="02070309020205020404" pitchFamily="49" charset="0"/>
              </a:rPr>
              <a:t>NextTrialID</a:t>
            </a:r>
            <a:r>
              <a:rPr lang="en-CA" sz="1600" dirty="0">
                <a:latin typeface="Courier New" panose="02070309020205020404" pitchFamily="49" charset="0"/>
                <a:cs typeface="Courier New" panose="02070309020205020404" pitchFamily="49" charset="0"/>
              </a:rPr>
              <a:t> = </a:t>
            </a:r>
            <a:r>
              <a:rPr lang="en-CA" sz="1600" dirty="0" err="1">
                <a:latin typeface="Courier New" panose="02070309020205020404" pitchFamily="49" charset="0"/>
                <a:cs typeface="Courier New" panose="02070309020205020404" pitchFamily="49" charset="0"/>
              </a:rPr>
              <a:t>MyCustomFunction</a:t>
            </a:r>
            <a:r>
              <a:rPr lang="en-CA" sz="1600" dirty="0">
                <a:latin typeface="Courier New" panose="02070309020205020404" pitchFamily="49" charset="0"/>
                <a:cs typeface="Courier New" panose="02070309020205020404" pitchFamily="49" charset="0"/>
              </a:rPr>
              <a:t>(TRIALS</a:t>
            </a:r>
            <a:r>
              <a:rPr lang="en-CA" sz="1600" dirty="0" smtClean="0">
                <a:latin typeface="Courier New" panose="02070309020205020404" pitchFamily="49" charset="0"/>
                <a:cs typeface="Courier New" panose="02070309020205020404" pitchFamily="49" charset="0"/>
              </a:rPr>
              <a:t>)</a:t>
            </a:r>
          </a:p>
          <a:p>
            <a:endParaRPr lang="en-CA" sz="16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CA" dirty="0" smtClean="0">
              <a:cs typeface="Courier New" panose="02070309020205020404" pitchFamily="49" charset="0"/>
            </a:endParaRPr>
          </a:p>
          <a:p>
            <a:pPr marL="285750" indent="-285750">
              <a:buFont typeface="Arial" panose="020B0604020202020204" pitchFamily="34" charset="0"/>
              <a:buChar char="•"/>
            </a:pPr>
            <a:r>
              <a:rPr lang="en-CA" dirty="0" smtClean="0">
                <a:cs typeface="Courier New" panose="02070309020205020404" pitchFamily="49" charset="0"/>
              </a:rPr>
              <a:t>See the help for the default function for instructions on how to create a custom trial-select function</a:t>
            </a:r>
            <a:endParaRPr lang="en-CA" dirty="0">
              <a:cs typeface="Courier New" panose="02070309020205020404" pitchFamily="49" charset="0"/>
            </a:endParaRPr>
          </a:p>
          <a:p>
            <a:endParaRPr lang="en-CA" dirty="0" smtClean="0"/>
          </a:p>
          <a:p>
            <a:r>
              <a:rPr lang="en-CA" dirty="0" smtClean="0">
                <a:latin typeface="Courier New" panose="02070309020205020404" pitchFamily="49" charset="0"/>
                <a:cs typeface="Courier New" panose="02070309020205020404" pitchFamily="49" charset="0"/>
              </a:rPr>
              <a:t>  &gt;&gt; help </a:t>
            </a:r>
            <a:r>
              <a:rPr lang="en-CA" dirty="0" err="1">
                <a:latin typeface="Courier New" panose="02070309020205020404" pitchFamily="49" charset="0"/>
                <a:cs typeface="Courier New" panose="02070309020205020404" pitchFamily="49" charset="0"/>
              </a:rPr>
              <a:t>DefaultTrialSelectFcn</a:t>
            </a:r>
            <a:endParaRPr lang="en-CA" dirty="0">
              <a:latin typeface="Courier New" panose="02070309020205020404" pitchFamily="49" charset="0"/>
              <a:cs typeface="Courier New" panose="02070309020205020404" pitchFamily="49" charset="0"/>
            </a:endParaRPr>
          </a:p>
          <a:p>
            <a:endParaRPr lang="en-CA" dirty="0"/>
          </a:p>
          <a:p>
            <a:endParaRPr lang="en-CA" dirty="0" smtClean="0"/>
          </a:p>
        </p:txBody>
      </p:sp>
      <p:grpSp>
        <p:nvGrpSpPr>
          <p:cNvPr id="9" name="Group 8"/>
          <p:cNvGrpSpPr/>
          <p:nvPr/>
        </p:nvGrpSpPr>
        <p:grpSpPr>
          <a:xfrm>
            <a:off x="304800" y="1461480"/>
            <a:ext cx="2532639" cy="4605965"/>
            <a:chOff x="838200" y="1447800"/>
            <a:chExt cx="2532639" cy="4605965"/>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7800"/>
              <a:ext cx="2524173" cy="4605965"/>
            </a:xfrm>
            <a:prstGeom prst="rect">
              <a:avLst/>
            </a:prstGeom>
          </p:spPr>
        </p:pic>
        <p:sp>
          <p:nvSpPr>
            <p:cNvPr id="7" name="Rectangle 6"/>
            <p:cNvSpPr/>
            <p:nvPr/>
          </p:nvSpPr>
          <p:spPr>
            <a:xfrm>
              <a:off x="838200" y="1447800"/>
              <a:ext cx="2524173" cy="2362200"/>
            </a:xfrm>
            <a:prstGeom prst="rect">
              <a:avLst/>
            </a:prstGeom>
            <a:gradFill flip="none" rotWithShape="1">
              <a:gsLst>
                <a:gs pos="0">
                  <a:schemeClr val="accent3">
                    <a:lumMod val="5000"/>
                    <a:lumOff val="95000"/>
                  </a:schemeClr>
                </a:gs>
                <a:gs pos="72000">
                  <a:schemeClr val="accent3">
                    <a:lumMod val="45000"/>
                    <a:lumOff val="55000"/>
                    <a:alpha val="60000"/>
                  </a:schemeClr>
                </a:gs>
                <a:gs pos="100000">
                  <a:schemeClr val="accent3">
                    <a:lumMod val="30000"/>
                    <a:lumOff val="70000"/>
                    <a:alpha val="52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rot="10800000">
              <a:off x="846666" y="4495800"/>
              <a:ext cx="2524173" cy="1557965"/>
            </a:xfrm>
            <a:prstGeom prst="rect">
              <a:avLst/>
            </a:prstGeom>
            <a:gradFill flip="none" rotWithShape="1">
              <a:gsLst>
                <a:gs pos="0">
                  <a:schemeClr val="accent3">
                    <a:lumMod val="5000"/>
                    <a:lumOff val="95000"/>
                  </a:schemeClr>
                </a:gs>
                <a:gs pos="72000">
                  <a:schemeClr val="accent3">
                    <a:lumMod val="45000"/>
                    <a:lumOff val="55000"/>
                    <a:alpha val="60000"/>
                  </a:schemeClr>
                </a:gs>
                <a:gs pos="100000">
                  <a:schemeClr val="accent3">
                    <a:lumMod val="30000"/>
                    <a:lumOff val="70000"/>
                    <a:alpha val="52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809873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7477" y="1828800"/>
            <a:ext cx="8077200" cy="3108543"/>
          </a:xfrm>
          <a:prstGeom prst="rect">
            <a:avLst/>
          </a:prstGeom>
        </p:spPr>
        <p:txBody>
          <a:bodyPr wrap="square">
            <a:spAutoFit/>
          </a:bodyPr>
          <a:lstStyle/>
          <a:p>
            <a:r>
              <a:rPr lang="en-CA" sz="1400" dirty="0">
                <a:solidFill>
                  <a:srgbClr val="0000FF"/>
                </a:solidFill>
                <a:latin typeface="Courier New" panose="02070309020205020404" pitchFamily="49" charset="0"/>
              </a:rPr>
              <a:t>function</a:t>
            </a:r>
            <a:r>
              <a:rPr lang="en-CA" sz="1400" dirty="0">
                <a:solidFill>
                  <a:srgbClr val="000000"/>
                </a:solidFill>
                <a:latin typeface="Courier New" panose="02070309020205020404" pitchFamily="49" charset="0"/>
              </a:rPr>
              <a:t> </a:t>
            </a:r>
            <a:r>
              <a:rPr lang="en-CA" sz="1400" dirty="0" err="1">
                <a:solidFill>
                  <a:srgbClr val="000000"/>
                </a:solidFill>
                <a:latin typeface="Courier New" panose="02070309020205020404" pitchFamily="49" charset="0"/>
              </a:rPr>
              <a:t>NextTrialID</a:t>
            </a:r>
            <a:r>
              <a:rPr lang="en-CA" sz="1400" dirty="0">
                <a:solidFill>
                  <a:srgbClr val="000000"/>
                </a:solidFill>
                <a:latin typeface="Courier New" panose="02070309020205020404" pitchFamily="49" charset="0"/>
              </a:rPr>
              <a:t> = </a:t>
            </a:r>
            <a:r>
              <a:rPr lang="en-CA" sz="1400" dirty="0" err="1" smtClean="0">
                <a:solidFill>
                  <a:srgbClr val="000000"/>
                </a:solidFill>
                <a:latin typeface="Courier New" panose="02070309020205020404" pitchFamily="49" charset="0"/>
              </a:rPr>
              <a:t>DefaultTrialSelectFcn</a:t>
            </a:r>
            <a:r>
              <a:rPr lang="en-CA" sz="1400" dirty="0" smtClean="0">
                <a:solidFill>
                  <a:srgbClr val="000000"/>
                </a:solidFill>
                <a:latin typeface="Courier New" panose="02070309020205020404" pitchFamily="49" charset="0"/>
              </a:rPr>
              <a:t>(TRIALS)</a:t>
            </a:r>
          </a:p>
          <a:p>
            <a:endParaRPr lang="en-CA" sz="1400" dirty="0" smtClean="0">
              <a:solidFill>
                <a:srgbClr val="000000"/>
              </a:solidFill>
              <a:latin typeface="Courier New" panose="02070309020205020404" pitchFamily="49" charset="0"/>
            </a:endParaRPr>
          </a:p>
          <a:p>
            <a:r>
              <a:rPr lang="en-CA" sz="1400" dirty="0">
                <a:solidFill>
                  <a:srgbClr val="0000FF"/>
                </a:solidFill>
                <a:latin typeface="Courier New" panose="02070309020205020404" pitchFamily="49" charset="0"/>
              </a:rPr>
              <a:t>if</a:t>
            </a:r>
            <a:r>
              <a:rPr lang="en-CA" sz="1400" dirty="0">
                <a:solidFill>
                  <a:srgbClr val="000000"/>
                </a:solidFill>
                <a:latin typeface="Courier New" panose="02070309020205020404" pitchFamily="49" charset="0"/>
              </a:rPr>
              <a:t> </a:t>
            </a:r>
            <a:r>
              <a:rPr lang="en-CA" sz="1400" dirty="0" err="1">
                <a:solidFill>
                  <a:srgbClr val="000000"/>
                </a:solidFill>
                <a:latin typeface="Courier New" panose="02070309020205020404" pitchFamily="49" charset="0"/>
              </a:rPr>
              <a:t>TRIALS.TrialIndex</a:t>
            </a:r>
            <a:r>
              <a:rPr lang="en-CA" sz="1400" dirty="0">
                <a:solidFill>
                  <a:srgbClr val="000000"/>
                </a:solidFill>
                <a:latin typeface="Courier New" panose="02070309020205020404" pitchFamily="49" charset="0"/>
              </a:rPr>
              <a:t> == 1</a:t>
            </a:r>
          </a:p>
          <a:p>
            <a:r>
              <a:rPr lang="en-CA" sz="1400" dirty="0">
                <a:solidFill>
                  <a:srgbClr val="000000"/>
                </a:solidFill>
                <a:latin typeface="Courier New" panose="02070309020205020404" pitchFamily="49" charset="0"/>
              </a:rPr>
              <a:t>    </a:t>
            </a:r>
            <a:r>
              <a:rPr lang="en-CA" sz="1400" dirty="0">
                <a:solidFill>
                  <a:srgbClr val="228B22"/>
                </a:solidFill>
                <a:latin typeface="Courier New" panose="02070309020205020404" pitchFamily="49" charset="0"/>
              </a:rPr>
              <a:t>% THIS INDICATES THAT WE ARE ABOUT TO BEGIN THE FIRST TRIAL.</a:t>
            </a:r>
          </a:p>
          <a:p>
            <a:r>
              <a:rPr lang="en-CA" sz="1400" dirty="0">
                <a:solidFill>
                  <a:srgbClr val="000000"/>
                </a:solidFill>
                <a:latin typeface="Courier New" panose="02070309020205020404" pitchFamily="49" charset="0"/>
              </a:rPr>
              <a:t>    </a:t>
            </a:r>
            <a:r>
              <a:rPr lang="en-CA" sz="1400" dirty="0">
                <a:solidFill>
                  <a:srgbClr val="228B22"/>
                </a:solidFill>
                <a:latin typeface="Courier New" panose="02070309020205020404" pitchFamily="49" charset="0"/>
              </a:rPr>
              <a:t>% THIS IS A GOOD PLACE TO TAKE CARE OF ANY SETUP TASKS LIKE PROMPTING</a:t>
            </a:r>
          </a:p>
          <a:p>
            <a:r>
              <a:rPr lang="en-CA" sz="1400" dirty="0">
                <a:solidFill>
                  <a:srgbClr val="000000"/>
                </a:solidFill>
                <a:latin typeface="Courier New" panose="02070309020205020404" pitchFamily="49" charset="0"/>
              </a:rPr>
              <a:t>    </a:t>
            </a:r>
            <a:r>
              <a:rPr lang="en-CA" sz="1400" dirty="0">
                <a:solidFill>
                  <a:srgbClr val="228B22"/>
                </a:solidFill>
                <a:latin typeface="Courier New" panose="02070309020205020404" pitchFamily="49" charset="0"/>
              </a:rPr>
              <a:t>% THE USER FOR CUSTOM PARAMETERS, ETC.</a:t>
            </a:r>
          </a:p>
          <a:p>
            <a:r>
              <a:rPr lang="en-CA" sz="1400" dirty="0">
                <a:solidFill>
                  <a:srgbClr val="0000FF"/>
                </a:solidFill>
                <a:latin typeface="Courier New" panose="02070309020205020404" pitchFamily="49" charset="0"/>
              </a:rPr>
              <a:t>end</a:t>
            </a:r>
          </a:p>
          <a:p>
            <a:r>
              <a:rPr lang="en-CA" sz="1400" dirty="0">
                <a:solidFill>
                  <a:srgbClr val="0000FF"/>
                </a:solidFill>
                <a:latin typeface="Courier New" panose="02070309020205020404" pitchFamily="49" charset="0"/>
              </a:rPr>
              <a:t> </a:t>
            </a:r>
            <a:r>
              <a:rPr lang="en-CA" sz="1400" dirty="0" smtClean="0">
                <a:solidFill>
                  <a:srgbClr val="0000FF"/>
                </a:solidFill>
                <a:latin typeface="Courier New" panose="02070309020205020404" pitchFamily="49" charset="0"/>
              </a:rPr>
              <a:t> </a:t>
            </a:r>
            <a:endParaRPr lang="en-CA" sz="1400" dirty="0">
              <a:solidFill>
                <a:srgbClr val="0000FF"/>
              </a:solidFill>
              <a:latin typeface="Courier New" panose="02070309020205020404" pitchFamily="49" charset="0"/>
            </a:endParaRPr>
          </a:p>
          <a:p>
            <a:r>
              <a:rPr lang="en-CA" sz="1400" dirty="0">
                <a:solidFill>
                  <a:srgbClr val="228B22"/>
                </a:solidFill>
                <a:latin typeface="Courier New" panose="02070309020205020404" pitchFamily="49" charset="0"/>
              </a:rPr>
              <a:t>% find the least used trials for the next trial index</a:t>
            </a:r>
          </a:p>
          <a:p>
            <a:r>
              <a:rPr lang="en-CA" sz="1400" dirty="0">
                <a:solidFill>
                  <a:srgbClr val="000000"/>
                </a:solidFill>
                <a:latin typeface="Courier New" panose="02070309020205020404" pitchFamily="49" charset="0"/>
              </a:rPr>
              <a:t>m   = min(</a:t>
            </a:r>
            <a:r>
              <a:rPr lang="en-CA" sz="1400" dirty="0" err="1">
                <a:solidFill>
                  <a:srgbClr val="000000"/>
                </a:solidFill>
                <a:latin typeface="Courier New" panose="02070309020205020404" pitchFamily="49" charset="0"/>
              </a:rPr>
              <a:t>TRIALS.TrialCount</a:t>
            </a:r>
            <a:r>
              <a:rPr lang="en-CA" sz="1400" dirty="0">
                <a:solidFill>
                  <a:srgbClr val="000000"/>
                </a:solidFill>
                <a:latin typeface="Courier New" panose="02070309020205020404" pitchFamily="49" charset="0"/>
              </a:rPr>
              <a:t>);</a:t>
            </a:r>
          </a:p>
          <a:p>
            <a:r>
              <a:rPr lang="en-CA" sz="1400" dirty="0" err="1">
                <a:solidFill>
                  <a:srgbClr val="000000"/>
                </a:solidFill>
                <a:latin typeface="Courier New" panose="02070309020205020404" pitchFamily="49" charset="0"/>
              </a:rPr>
              <a:t>idx</a:t>
            </a:r>
            <a:r>
              <a:rPr lang="en-CA" sz="1400" dirty="0">
                <a:solidFill>
                  <a:srgbClr val="000000"/>
                </a:solidFill>
                <a:latin typeface="Courier New" panose="02070309020205020404" pitchFamily="49" charset="0"/>
              </a:rPr>
              <a:t> = find(</a:t>
            </a:r>
            <a:r>
              <a:rPr lang="en-CA" sz="1400" dirty="0" err="1">
                <a:solidFill>
                  <a:srgbClr val="000000"/>
                </a:solidFill>
                <a:latin typeface="Courier New" panose="02070309020205020404" pitchFamily="49" charset="0"/>
              </a:rPr>
              <a:t>TRIALS.TrialCount</a:t>
            </a:r>
            <a:r>
              <a:rPr lang="en-CA" sz="1400" dirty="0">
                <a:solidFill>
                  <a:srgbClr val="000000"/>
                </a:solidFill>
                <a:latin typeface="Courier New" panose="02070309020205020404" pitchFamily="49" charset="0"/>
              </a:rPr>
              <a:t> == m);</a:t>
            </a:r>
          </a:p>
          <a:p>
            <a:r>
              <a:rPr lang="en-CA" sz="1400" dirty="0">
                <a:solidFill>
                  <a:srgbClr val="000000"/>
                </a:solidFill>
                <a:latin typeface="Courier New" panose="02070309020205020404" pitchFamily="49" charset="0"/>
              </a:rPr>
              <a:t> </a:t>
            </a:r>
            <a:endParaRPr lang="en-CA" sz="1400" dirty="0" smtClean="0">
              <a:solidFill>
                <a:srgbClr val="000000"/>
              </a:solidFill>
              <a:latin typeface="Courier New" panose="02070309020205020404" pitchFamily="49" charset="0"/>
            </a:endParaRPr>
          </a:p>
          <a:p>
            <a:r>
              <a:rPr lang="en-CA" sz="1400" dirty="0" smtClean="0">
                <a:solidFill>
                  <a:srgbClr val="409B40"/>
                </a:solidFill>
                <a:latin typeface="Courier New" panose="02070309020205020404" pitchFamily="49" charset="0"/>
              </a:rPr>
              <a:t>% return a random trial index</a:t>
            </a:r>
            <a:endParaRPr lang="en-CA" sz="1400" dirty="0">
              <a:solidFill>
                <a:srgbClr val="409B40"/>
              </a:solidFill>
              <a:latin typeface="Courier New" panose="02070309020205020404" pitchFamily="49" charset="0"/>
            </a:endParaRPr>
          </a:p>
          <a:p>
            <a:r>
              <a:rPr lang="en-CA" sz="1400" dirty="0" err="1">
                <a:solidFill>
                  <a:srgbClr val="000000"/>
                </a:solidFill>
                <a:latin typeface="Courier New" panose="02070309020205020404" pitchFamily="49" charset="0"/>
              </a:rPr>
              <a:t>NextTrialID</a:t>
            </a:r>
            <a:r>
              <a:rPr lang="en-CA" sz="1400" dirty="0">
                <a:solidFill>
                  <a:srgbClr val="000000"/>
                </a:solidFill>
                <a:latin typeface="Courier New" panose="02070309020205020404" pitchFamily="49" charset="0"/>
              </a:rPr>
              <a:t> = </a:t>
            </a:r>
            <a:r>
              <a:rPr lang="en-CA" sz="1400" dirty="0" err="1">
                <a:solidFill>
                  <a:srgbClr val="000000"/>
                </a:solidFill>
                <a:latin typeface="Courier New" panose="02070309020205020404" pitchFamily="49" charset="0"/>
              </a:rPr>
              <a:t>randsample</a:t>
            </a:r>
            <a:r>
              <a:rPr lang="en-CA" sz="1400" dirty="0">
                <a:solidFill>
                  <a:srgbClr val="000000"/>
                </a:solidFill>
                <a:latin typeface="Courier New" panose="02070309020205020404" pitchFamily="49" charset="0"/>
              </a:rPr>
              <a:t>(idx,1</a:t>
            </a:r>
            <a:r>
              <a:rPr lang="en-CA" sz="1400" dirty="0" smtClean="0">
                <a:solidFill>
                  <a:srgbClr val="000000"/>
                </a:solidFill>
                <a:latin typeface="Courier New" panose="02070309020205020404" pitchFamily="49" charset="0"/>
              </a:rPr>
              <a:t>);</a:t>
            </a:r>
          </a:p>
        </p:txBody>
      </p:sp>
      <p:sp>
        <p:nvSpPr>
          <p:cNvPr id="3" name="Rectangle 2"/>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4" name="TextBox 3"/>
          <p:cNvSpPr txBox="1"/>
          <p:nvPr/>
        </p:nvSpPr>
        <p:spPr>
          <a:xfrm>
            <a:off x="519947" y="930215"/>
            <a:ext cx="4126130" cy="369332"/>
          </a:xfrm>
          <a:prstGeom prst="rect">
            <a:avLst/>
          </a:prstGeom>
          <a:noFill/>
        </p:spPr>
        <p:txBody>
          <a:bodyPr wrap="none" rtlCol="0">
            <a:spAutoFit/>
          </a:bodyPr>
          <a:lstStyle/>
          <a:p>
            <a:r>
              <a:rPr lang="en-CA" dirty="0" smtClean="0"/>
              <a:t>Creating a custom trial selection function</a:t>
            </a:r>
            <a:endParaRPr lang="en-CA" dirty="0"/>
          </a:p>
        </p:txBody>
      </p:sp>
    </p:spTree>
    <p:extLst>
      <p:ext uri="{BB962C8B-B14F-4D97-AF65-F5344CB8AC3E}">
        <p14:creationId xmlns:p14="http://schemas.microsoft.com/office/powerpoint/2010/main" val="1907823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405" y="1981200"/>
            <a:ext cx="1982466" cy="369332"/>
          </a:xfrm>
          <a:prstGeom prst="rect">
            <a:avLst/>
          </a:prstGeom>
          <a:noFill/>
        </p:spPr>
        <p:txBody>
          <a:bodyPr wrap="none" rtlCol="0">
            <a:spAutoFit/>
          </a:bodyPr>
          <a:lstStyle/>
          <a:p>
            <a:r>
              <a:rPr lang="en-CA" dirty="0" smtClean="0">
                <a:latin typeface="Courier New" panose="02070309020205020404" pitchFamily="49" charset="0"/>
                <a:cs typeface="Courier New" panose="02070309020205020404" pitchFamily="49" charset="0"/>
              </a:rPr>
              <a:t>TRIALS</a:t>
            </a:r>
            <a:r>
              <a:rPr lang="en-CA" dirty="0" smtClean="0"/>
              <a:t> structure:</a:t>
            </a:r>
          </a:p>
        </p:txBody>
      </p:sp>
      <p:graphicFrame>
        <p:nvGraphicFramePr>
          <p:cNvPr id="3" name="Table 2"/>
          <p:cNvGraphicFramePr>
            <a:graphicFrameLocks noGrp="1"/>
          </p:cNvGraphicFramePr>
          <p:nvPr>
            <p:extLst>
              <p:ext uri="{D42A27DB-BD31-4B8C-83A1-F6EECF244321}">
                <p14:modId xmlns:p14="http://schemas.microsoft.com/office/powerpoint/2010/main" val="4107768330"/>
              </p:ext>
            </p:extLst>
          </p:nvPr>
        </p:nvGraphicFramePr>
        <p:xfrm>
          <a:off x="630858" y="2410460"/>
          <a:ext cx="8132143" cy="2085340"/>
        </p:xfrm>
        <a:graphic>
          <a:graphicData uri="http://schemas.openxmlformats.org/drawingml/2006/table">
            <a:tbl>
              <a:tblPr firstRow="1" bandRow="1">
                <a:tableStyleId>{5940675A-B579-460E-94D1-54222C63F5DA}</a:tableStyleId>
              </a:tblPr>
              <a:tblGrid>
                <a:gridCol w="1674265"/>
                <a:gridCol w="1514811"/>
                <a:gridCol w="4943067"/>
              </a:tblGrid>
              <a:tr h="32687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CA" dirty="0" err="1" smtClean="0">
                          <a:latin typeface="Courier New" panose="02070309020205020404" pitchFamily="49" charset="0"/>
                          <a:cs typeface="Courier New" panose="02070309020205020404" pitchFamily="49" charset="0"/>
                        </a:rPr>
                        <a:t>TrialIndex</a:t>
                      </a:r>
                      <a:endParaRPr lang="en-CA" dirty="0" smtClean="0">
                        <a:latin typeface="Courier New" panose="02070309020205020404" pitchFamily="49" charset="0"/>
                        <a:cs typeface="Courier New" panose="02070309020205020404" pitchFamily="49" charset="0"/>
                      </a:endParaRPr>
                    </a:p>
                    <a:p>
                      <a:endParaRPr lang="en-CA" dirty="0"/>
                    </a:p>
                  </a:txBody>
                  <a:tcPr/>
                </a:tc>
                <a:tc>
                  <a:txBody>
                    <a:bodyPr/>
                    <a:lstStyle/>
                    <a:p>
                      <a:r>
                        <a:rPr lang="en-CA" dirty="0" smtClean="0"/>
                        <a:t>Scalar (integer)</a:t>
                      </a:r>
                      <a:endParaRPr lang="en-CA" dirty="0"/>
                    </a:p>
                  </a:txBody>
                  <a:tcPr/>
                </a:tc>
                <a:tc>
                  <a:txBody>
                    <a:bodyPr/>
                    <a:lstStyle/>
                    <a:p>
                      <a:r>
                        <a:rPr lang="en-CA" dirty="0" smtClean="0"/>
                        <a:t>Index</a:t>
                      </a:r>
                      <a:r>
                        <a:rPr lang="en-CA" baseline="0" dirty="0" smtClean="0"/>
                        <a:t> of current trial.  This value is incremented by 1 for each trial.</a:t>
                      </a:r>
                      <a:endParaRPr lang="en-CA" dirty="0"/>
                    </a:p>
                  </a:txBody>
                  <a:tcPr/>
                </a:tc>
              </a:tr>
              <a:tr h="370840">
                <a:tc>
                  <a:txBody>
                    <a:bodyPr/>
                    <a:lstStyle/>
                    <a:p>
                      <a:r>
                        <a:rPr lang="en-CA" dirty="0" err="1" smtClean="0">
                          <a:latin typeface="Courier New" panose="02070309020205020404" pitchFamily="49" charset="0"/>
                          <a:cs typeface="Courier New" panose="02070309020205020404" pitchFamily="49" charset="0"/>
                        </a:rPr>
                        <a:t>TrialCount</a:t>
                      </a:r>
                      <a:endParaRPr lang="en-CA" dirty="0">
                        <a:latin typeface="Courier New" panose="02070309020205020404" pitchFamily="49" charset="0"/>
                        <a:cs typeface="Courier New" panose="02070309020205020404" pitchFamily="49" charset="0"/>
                      </a:endParaRPr>
                    </a:p>
                  </a:txBody>
                  <a:tcPr/>
                </a:tc>
                <a:tc>
                  <a:txBody>
                    <a:bodyPr/>
                    <a:lstStyle/>
                    <a:p>
                      <a:r>
                        <a:rPr lang="en-CA" dirty="0" smtClean="0"/>
                        <a:t>Array (integer)</a:t>
                      </a:r>
                      <a:endParaRPr lang="en-CA" dirty="0"/>
                    </a:p>
                  </a:txBody>
                  <a:tcPr/>
                </a:tc>
                <a:tc>
                  <a:txBody>
                    <a:bodyPr/>
                    <a:lstStyle/>
                    <a:p>
                      <a:r>
                        <a:rPr lang="en-CA" dirty="0" smtClean="0"/>
                        <a:t>Running count of how</a:t>
                      </a:r>
                      <a:r>
                        <a:rPr lang="en-CA" baseline="0" dirty="0" smtClean="0"/>
                        <a:t> many times each index of </a:t>
                      </a:r>
                      <a:r>
                        <a:rPr lang="en-CA" baseline="0" dirty="0" err="1" smtClean="0">
                          <a:latin typeface="Courier New" panose="02070309020205020404" pitchFamily="49" charset="0"/>
                          <a:cs typeface="Courier New" panose="02070309020205020404" pitchFamily="49" charset="0"/>
                        </a:rPr>
                        <a:t>TRIALS.trials</a:t>
                      </a:r>
                      <a:r>
                        <a:rPr lang="en-CA" baseline="0" dirty="0" smtClean="0">
                          <a:latin typeface="Courier New" panose="02070309020205020404" pitchFamily="49" charset="0"/>
                          <a:cs typeface="Courier New" panose="02070309020205020404" pitchFamily="49" charset="0"/>
                        </a:rPr>
                        <a:t> </a:t>
                      </a:r>
                      <a:r>
                        <a:rPr lang="en-CA" baseline="0" dirty="0" smtClean="0"/>
                        <a:t>has been used.</a:t>
                      </a:r>
                      <a:endParaRPr lang="en-CA" dirty="0"/>
                    </a:p>
                  </a:txBody>
                  <a:tcPr/>
                </a:tc>
              </a:tr>
              <a:tr h="370840">
                <a:tc>
                  <a:txBody>
                    <a:bodyPr/>
                    <a:lstStyle/>
                    <a:p>
                      <a:r>
                        <a:rPr lang="en-CA" dirty="0" smtClean="0">
                          <a:latin typeface="Courier New" panose="02070309020205020404" pitchFamily="49" charset="0"/>
                          <a:cs typeface="Courier New" panose="02070309020205020404" pitchFamily="49" charset="0"/>
                        </a:rPr>
                        <a:t>trials</a:t>
                      </a:r>
                      <a:endParaRPr lang="en-CA" dirty="0">
                        <a:latin typeface="Courier New" panose="02070309020205020404" pitchFamily="49" charset="0"/>
                        <a:cs typeface="Courier New" panose="02070309020205020404" pitchFamily="49" charset="0"/>
                      </a:endParaRPr>
                    </a:p>
                  </a:txBody>
                  <a:tcPr/>
                </a:tc>
                <a:tc>
                  <a:txBody>
                    <a:bodyPr/>
                    <a:lstStyle/>
                    <a:p>
                      <a:r>
                        <a:rPr lang="en-CA" dirty="0" smtClean="0"/>
                        <a:t>Matrix (cell)</a:t>
                      </a:r>
                      <a:endParaRPr lang="en-CA" dirty="0"/>
                    </a:p>
                  </a:txBody>
                  <a:tcPr/>
                </a:tc>
                <a:tc>
                  <a:txBody>
                    <a:bodyPr/>
                    <a:lstStyle/>
                    <a:p>
                      <a:r>
                        <a:rPr lang="en-CA" dirty="0" smtClean="0"/>
                        <a:t>Contains unique trials in rows and parameters</a:t>
                      </a:r>
                      <a:r>
                        <a:rPr lang="en-CA" baseline="0" dirty="0" smtClean="0"/>
                        <a:t> for each trial in columns.  </a:t>
                      </a:r>
                      <a:r>
                        <a:rPr lang="en-CA" baseline="0" dirty="0" err="1" smtClean="0">
                          <a:latin typeface="Courier New" panose="02070309020205020404" pitchFamily="49" charset="0"/>
                          <a:cs typeface="Courier New" panose="02070309020205020404" pitchFamily="49" charset="0"/>
                        </a:rPr>
                        <a:t>TRIALS.writeparams</a:t>
                      </a:r>
                      <a:r>
                        <a:rPr lang="en-CA" baseline="0" dirty="0" smtClean="0"/>
                        <a:t> serves as a look-up table for the parameters (columns) in </a:t>
                      </a:r>
                      <a:r>
                        <a:rPr lang="en-CA" baseline="0" dirty="0" err="1" smtClean="0">
                          <a:latin typeface="Courier New" panose="02070309020205020404" pitchFamily="49" charset="0"/>
                          <a:cs typeface="Courier New" panose="02070309020205020404" pitchFamily="49" charset="0"/>
                        </a:rPr>
                        <a:t>TRIALS.trials</a:t>
                      </a:r>
                      <a:r>
                        <a:rPr lang="en-CA" baseline="0"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a:txBody>
                  <a:tcPr/>
                </a:tc>
              </a:tr>
              <a:tr h="370840">
                <a:tc>
                  <a:txBody>
                    <a:bodyPr/>
                    <a:lstStyle/>
                    <a:p>
                      <a:r>
                        <a:rPr lang="en-CA" dirty="0" err="1" smtClean="0">
                          <a:latin typeface="Courier New" panose="02070309020205020404" pitchFamily="49" charset="0"/>
                          <a:cs typeface="Courier New" panose="02070309020205020404" pitchFamily="49" charset="0"/>
                        </a:rPr>
                        <a:t>writeparams</a:t>
                      </a:r>
                      <a:endParaRPr lang="en-CA" dirty="0">
                        <a:latin typeface="Courier New" panose="02070309020205020404" pitchFamily="49" charset="0"/>
                        <a:cs typeface="Courier New" panose="02070309020205020404" pitchFamily="49" charset="0"/>
                      </a:endParaRPr>
                    </a:p>
                  </a:txBody>
                  <a:tcPr/>
                </a:tc>
                <a:tc>
                  <a:txBody>
                    <a:bodyPr/>
                    <a:lstStyle/>
                    <a:p>
                      <a:r>
                        <a:rPr lang="en-CA" dirty="0" smtClean="0"/>
                        <a:t>Array</a:t>
                      </a:r>
                      <a:r>
                        <a:rPr lang="en-CA" baseline="0" dirty="0" smtClean="0"/>
                        <a:t> (</a:t>
                      </a:r>
                      <a:r>
                        <a:rPr lang="en-CA" baseline="0" dirty="0" err="1" smtClean="0"/>
                        <a:t>cellstr</a:t>
                      </a:r>
                      <a:r>
                        <a:rPr lang="en-CA" baseline="0" dirty="0" smtClean="0"/>
                        <a:t>)</a:t>
                      </a:r>
                      <a:endParaRPr lang="en-CA" dirty="0"/>
                    </a:p>
                  </a:txBody>
                  <a:tcPr/>
                </a:tc>
                <a:tc>
                  <a:txBody>
                    <a:bodyPr/>
                    <a:lstStyle/>
                    <a:p>
                      <a:r>
                        <a:rPr lang="en-CA" dirty="0" smtClean="0">
                          <a:latin typeface="+mn-lt"/>
                          <a:cs typeface="Courier New" panose="02070309020205020404" pitchFamily="49" charset="0"/>
                        </a:rPr>
                        <a:t>Serves as a look-up</a:t>
                      </a:r>
                      <a:r>
                        <a:rPr lang="en-CA" baseline="0" dirty="0" smtClean="0">
                          <a:latin typeface="+mn-lt"/>
                          <a:cs typeface="Courier New" panose="02070309020205020404" pitchFamily="49" charset="0"/>
                        </a:rPr>
                        <a:t> table for the parameters in </a:t>
                      </a:r>
                      <a:r>
                        <a:rPr lang="en-CA" baseline="0" dirty="0" err="1" smtClean="0">
                          <a:latin typeface="Courier New" panose="02070309020205020404" pitchFamily="49" charset="0"/>
                          <a:cs typeface="Courier New" panose="02070309020205020404" pitchFamily="49" charset="0"/>
                        </a:rPr>
                        <a:t>TRIALS.trials</a:t>
                      </a:r>
                      <a:r>
                        <a:rPr lang="en-CA" baseline="0" dirty="0" smtClean="0">
                          <a:latin typeface="+mn-lt"/>
                          <a:cs typeface="Courier New" panose="02070309020205020404" pitchFamily="49" charset="0"/>
                        </a:rPr>
                        <a:t>.</a:t>
                      </a:r>
                      <a:endParaRPr lang="en-CA" dirty="0">
                        <a:latin typeface="+mn-lt"/>
                        <a:cs typeface="Courier New" panose="02070309020205020404" pitchFamily="49" charset="0"/>
                      </a:endParaRPr>
                    </a:p>
                  </a:txBody>
                  <a:tcPr/>
                </a:tc>
              </a:tr>
            </a:tbl>
          </a:graphicData>
        </a:graphic>
      </p:graphicFrame>
      <p:sp>
        <p:nvSpPr>
          <p:cNvPr id="4" name="TextBox 3"/>
          <p:cNvSpPr txBox="1"/>
          <p:nvPr/>
        </p:nvSpPr>
        <p:spPr>
          <a:xfrm>
            <a:off x="519947" y="930215"/>
            <a:ext cx="4126130" cy="369332"/>
          </a:xfrm>
          <a:prstGeom prst="rect">
            <a:avLst/>
          </a:prstGeom>
          <a:noFill/>
        </p:spPr>
        <p:txBody>
          <a:bodyPr wrap="none" rtlCol="0">
            <a:spAutoFit/>
          </a:bodyPr>
          <a:lstStyle/>
          <a:p>
            <a:r>
              <a:rPr lang="en-CA" dirty="0" smtClean="0"/>
              <a:t>Creating a custom trial selection function</a:t>
            </a:r>
            <a:endParaRPr lang="en-CA" dirty="0"/>
          </a:p>
        </p:txBody>
      </p:sp>
      <p:sp>
        <p:nvSpPr>
          <p:cNvPr id="5" name="Rectangle 4"/>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
        <p:nvSpPr>
          <p:cNvPr id="6" name="Rectangle 5"/>
          <p:cNvSpPr/>
          <p:nvPr/>
        </p:nvSpPr>
        <p:spPr>
          <a:xfrm>
            <a:off x="2971800" y="1592741"/>
            <a:ext cx="5867400" cy="307777"/>
          </a:xfrm>
          <a:prstGeom prst="rect">
            <a:avLst/>
          </a:prstGeom>
        </p:spPr>
        <p:txBody>
          <a:bodyPr wrap="square">
            <a:spAutoFit/>
          </a:bodyPr>
          <a:lstStyle/>
          <a:p>
            <a:pPr algn="r"/>
            <a:r>
              <a:rPr lang="en-CA" sz="1400" dirty="0">
                <a:solidFill>
                  <a:srgbClr val="0000FF"/>
                </a:solidFill>
                <a:latin typeface="Courier New" panose="02070309020205020404" pitchFamily="49" charset="0"/>
              </a:rPr>
              <a:t>function</a:t>
            </a:r>
            <a:r>
              <a:rPr lang="en-CA" sz="1400" dirty="0">
                <a:solidFill>
                  <a:srgbClr val="000000"/>
                </a:solidFill>
                <a:latin typeface="Courier New" panose="02070309020205020404" pitchFamily="49" charset="0"/>
              </a:rPr>
              <a:t> </a:t>
            </a:r>
            <a:r>
              <a:rPr lang="en-CA" sz="1400" dirty="0" err="1">
                <a:solidFill>
                  <a:srgbClr val="000000"/>
                </a:solidFill>
                <a:latin typeface="Courier New" panose="02070309020205020404" pitchFamily="49" charset="0"/>
              </a:rPr>
              <a:t>NextTrialID</a:t>
            </a:r>
            <a:r>
              <a:rPr lang="en-CA" sz="1400" dirty="0">
                <a:solidFill>
                  <a:srgbClr val="000000"/>
                </a:solidFill>
                <a:latin typeface="Courier New" panose="02070309020205020404" pitchFamily="49" charset="0"/>
              </a:rPr>
              <a:t> = </a:t>
            </a:r>
            <a:r>
              <a:rPr lang="en-CA" sz="1400" dirty="0" err="1" smtClean="0">
                <a:solidFill>
                  <a:srgbClr val="000000"/>
                </a:solidFill>
                <a:latin typeface="Courier New" panose="02070309020205020404" pitchFamily="49" charset="0"/>
              </a:rPr>
              <a:t>DefaultTrialSelectFcn</a:t>
            </a:r>
            <a:r>
              <a:rPr lang="en-CA" sz="1400" dirty="0" smtClean="0">
                <a:solidFill>
                  <a:srgbClr val="000000"/>
                </a:solidFill>
                <a:latin typeface="Courier New" panose="02070309020205020404" pitchFamily="49" charset="0"/>
              </a:rPr>
              <a:t>(TRIALS)</a:t>
            </a:r>
            <a:endParaRPr lang="en-CA" sz="1400" dirty="0"/>
          </a:p>
        </p:txBody>
      </p:sp>
    </p:spTree>
    <p:extLst>
      <p:ext uri="{BB962C8B-B14F-4D97-AF65-F5344CB8AC3E}">
        <p14:creationId xmlns:p14="http://schemas.microsoft.com/office/powerpoint/2010/main" val="3424355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546" y="1718548"/>
            <a:ext cx="1731371" cy="369332"/>
          </a:xfrm>
          <a:prstGeom prst="rect">
            <a:avLst/>
          </a:prstGeom>
          <a:noFill/>
        </p:spPr>
        <p:txBody>
          <a:bodyPr wrap="none" rtlCol="0">
            <a:spAutoFit/>
          </a:bodyPr>
          <a:lstStyle/>
          <a:p>
            <a:r>
              <a:rPr lang="en-CA" dirty="0" smtClean="0"/>
              <a:t>Global variables </a:t>
            </a:r>
          </a:p>
        </p:txBody>
      </p:sp>
      <p:graphicFrame>
        <p:nvGraphicFramePr>
          <p:cNvPr id="3" name="Table 2"/>
          <p:cNvGraphicFramePr>
            <a:graphicFrameLocks noGrp="1"/>
          </p:cNvGraphicFramePr>
          <p:nvPr>
            <p:extLst>
              <p:ext uri="{D42A27DB-BD31-4B8C-83A1-F6EECF244321}">
                <p14:modId xmlns:p14="http://schemas.microsoft.com/office/powerpoint/2010/main" val="2173040155"/>
              </p:ext>
            </p:extLst>
          </p:nvPr>
        </p:nvGraphicFramePr>
        <p:xfrm>
          <a:off x="630858" y="2087880"/>
          <a:ext cx="8132143" cy="2331720"/>
        </p:xfrm>
        <a:graphic>
          <a:graphicData uri="http://schemas.openxmlformats.org/drawingml/2006/table">
            <a:tbl>
              <a:tblPr firstRow="1" bandRow="1">
                <a:tableStyleId>{5940675A-B579-460E-94D1-54222C63F5DA}</a:tableStyleId>
              </a:tblPr>
              <a:tblGrid>
                <a:gridCol w="1121742"/>
                <a:gridCol w="1524000"/>
                <a:gridCol w="5486401"/>
              </a:tblGrid>
              <a:tr h="32687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CA" dirty="0" smtClean="0">
                          <a:latin typeface="Courier New" panose="02070309020205020404" pitchFamily="49" charset="0"/>
                          <a:cs typeface="Courier New" panose="02070309020205020404" pitchFamily="49" charset="0"/>
                        </a:rPr>
                        <a:t>AX</a:t>
                      </a:r>
                    </a:p>
                    <a:p>
                      <a:endParaRPr lang="en-CA" dirty="0"/>
                    </a:p>
                  </a:txBody>
                  <a:tcPr/>
                </a:tc>
                <a:tc>
                  <a:txBody>
                    <a:bodyPr/>
                    <a:lstStyle/>
                    <a:p>
                      <a:r>
                        <a:rPr lang="en-CA" dirty="0" err="1" smtClean="0"/>
                        <a:t>TDevAcc.X</a:t>
                      </a:r>
                      <a:endParaRPr lang="en-CA" dirty="0"/>
                    </a:p>
                  </a:txBody>
                  <a:tcPr/>
                </a:tc>
                <a:tc>
                  <a:txBody>
                    <a:bodyPr/>
                    <a:lstStyle/>
                    <a:p>
                      <a:r>
                        <a:rPr lang="en-CA" dirty="0" err="1" smtClean="0"/>
                        <a:t>OpenDeveloper</a:t>
                      </a:r>
                      <a:r>
                        <a:rPr lang="en-CA" dirty="0" smtClean="0"/>
                        <a:t> ActiveX control for interacting with</a:t>
                      </a:r>
                      <a:r>
                        <a:rPr lang="en-CA" baseline="0" dirty="0" smtClean="0"/>
                        <a:t> experiments using </a:t>
                      </a:r>
                      <a:r>
                        <a:rPr lang="en-CA" baseline="0" dirty="0" err="1" smtClean="0"/>
                        <a:t>OpenEx</a:t>
                      </a:r>
                      <a:r>
                        <a:rPr lang="en-CA" baseline="0" dirty="0" smtClean="0"/>
                        <a:t>.  See TDT’s documentation on how to use the </a:t>
                      </a:r>
                      <a:r>
                        <a:rPr lang="en-CA" baseline="0" dirty="0" err="1" smtClean="0"/>
                        <a:t>OpenDeveloper</a:t>
                      </a:r>
                      <a:r>
                        <a:rPr lang="en-CA" baseline="0" dirty="0" smtClean="0"/>
                        <a:t> ActiveX.</a:t>
                      </a:r>
                      <a:endParaRPr lang="en-CA" dirty="0"/>
                    </a:p>
                  </a:txBody>
                  <a:tcPr/>
                </a:tc>
              </a:tr>
              <a:tr h="370840">
                <a:tc>
                  <a:txBody>
                    <a:bodyPr/>
                    <a:lstStyle/>
                    <a:p>
                      <a:r>
                        <a:rPr lang="en-CA" dirty="0" smtClean="0">
                          <a:latin typeface="Courier New" panose="02070309020205020404" pitchFamily="49" charset="0"/>
                          <a:cs typeface="Courier New" panose="02070309020205020404" pitchFamily="49" charset="0"/>
                        </a:rPr>
                        <a:t>AX</a:t>
                      </a:r>
                      <a:endParaRPr lang="en-CA" dirty="0">
                        <a:latin typeface="Courier New" panose="02070309020205020404" pitchFamily="49" charset="0"/>
                        <a:cs typeface="Courier New" panose="02070309020205020404" pitchFamily="49" charset="0"/>
                      </a:endParaRPr>
                    </a:p>
                  </a:txBody>
                  <a:tcPr/>
                </a:tc>
                <a:tc>
                  <a:txBody>
                    <a:bodyPr/>
                    <a:lstStyle/>
                    <a:p>
                      <a:r>
                        <a:rPr lang="en-CA" dirty="0" err="1" smtClean="0"/>
                        <a:t>RPco.X</a:t>
                      </a:r>
                      <a:r>
                        <a:rPr lang="en-CA" dirty="0" smtClean="0"/>
                        <a:t> </a:t>
                      </a:r>
                      <a:endParaRPr lang="en-CA" dirty="0"/>
                    </a:p>
                  </a:txBody>
                  <a:tcPr/>
                </a:tc>
                <a:tc>
                  <a:txBody>
                    <a:bodyPr/>
                    <a:lstStyle/>
                    <a:p>
                      <a:r>
                        <a:rPr lang="en-CA" dirty="0" smtClean="0"/>
                        <a:t>ActiveX used</a:t>
                      </a:r>
                      <a:r>
                        <a:rPr lang="en-CA" baseline="0" dirty="0" smtClean="0"/>
                        <a:t> while running behavioral experiments </a:t>
                      </a:r>
                      <a:r>
                        <a:rPr lang="en-CA" u="sng" baseline="0" dirty="0" smtClean="0"/>
                        <a:t>without</a:t>
                      </a:r>
                      <a:r>
                        <a:rPr lang="en-CA" u="none" baseline="0" dirty="0" smtClean="0"/>
                        <a:t> </a:t>
                      </a:r>
                      <a:r>
                        <a:rPr lang="en-CA" u="none" baseline="0" dirty="0" err="1" smtClean="0"/>
                        <a:t>OpenEx</a:t>
                      </a:r>
                      <a:r>
                        <a:rPr lang="en-CA" u="none" baseline="0" dirty="0" smtClean="0"/>
                        <a:t>.  This may be an array of ActiveX controls, one for each real-time processor being used.  </a:t>
                      </a:r>
                      <a:r>
                        <a:rPr lang="en-CA" baseline="0" dirty="0" smtClean="0"/>
                        <a:t>See TDT’s documentation on how to use the ActiveX.</a:t>
                      </a:r>
                      <a:endParaRPr lang="en-CA" dirty="0"/>
                    </a:p>
                  </a:txBody>
                  <a:tcPr/>
                </a:tc>
              </a:tr>
              <a:tr h="370840">
                <a:tc>
                  <a:txBody>
                    <a:bodyPr/>
                    <a:lstStyle/>
                    <a:p>
                      <a:r>
                        <a:rPr lang="en-CA" dirty="0" smtClean="0">
                          <a:latin typeface="Courier New" panose="02070309020205020404" pitchFamily="49" charset="0"/>
                          <a:cs typeface="Courier New" panose="02070309020205020404" pitchFamily="49" charset="0"/>
                        </a:rPr>
                        <a:t>RUNTIME</a:t>
                      </a:r>
                      <a:endParaRPr lang="en-CA" dirty="0">
                        <a:latin typeface="Courier New" panose="02070309020205020404" pitchFamily="49" charset="0"/>
                        <a:cs typeface="Courier New" panose="02070309020205020404" pitchFamily="49" charset="0"/>
                      </a:endParaRPr>
                    </a:p>
                  </a:txBody>
                  <a:tcPr/>
                </a:tc>
                <a:tc>
                  <a:txBody>
                    <a:bodyPr/>
                    <a:lstStyle/>
                    <a:p>
                      <a:r>
                        <a:rPr lang="en-CA" dirty="0" smtClean="0"/>
                        <a:t>Structure</a:t>
                      </a:r>
                      <a:endParaRPr lang="en-CA" dirty="0"/>
                    </a:p>
                  </a:txBody>
                  <a:tcPr/>
                </a:tc>
                <a:tc>
                  <a:txBody>
                    <a:bodyPr/>
                    <a:lstStyle/>
                    <a:p>
                      <a:r>
                        <a:rPr lang="en-CA" dirty="0" smtClean="0">
                          <a:latin typeface="+mn-lt"/>
                          <a:cs typeface="Courier New" panose="02070309020205020404" pitchFamily="49" charset="0"/>
                        </a:rPr>
                        <a:t>This</a:t>
                      </a:r>
                      <a:r>
                        <a:rPr lang="en-CA" baseline="0" dirty="0" smtClean="0">
                          <a:latin typeface="+mn-lt"/>
                          <a:cs typeface="Courier New" panose="02070309020205020404" pitchFamily="49" charset="0"/>
                        </a:rPr>
                        <a:t> structure contains all information for the experiment and is created each time the experiment is run.  Manipulating the contents of this structure can have serious consequences for the current experiment.  Test the program thoroughly when manipulating this structure.</a:t>
                      </a:r>
                      <a:endParaRPr lang="en-CA" dirty="0">
                        <a:latin typeface="+mn-lt"/>
                        <a:cs typeface="Courier New" panose="02070309020205020404" pitchFamily="49" charset="0"/>
                      </a:endParaRPr>
                    </a:p>
                  </a:txBody>
                  <a:tcPr/>
                </a:tc>
              </a:tr>
            </a:tbl>
          </a:graphicData>
        </a:graphic>
      </p:graphicFrame>
      <p:sp>
        <p:nvSpPr>
          <p:cNvPr id="4" name="TextBox 3"/>
          <p:cNvSpPr txBox="1"/>
          <p:nvPr/>
        </p:nvSpPr>
        <p:spPr>
          <a:xfrm>
            <a:off x="519946" y="930215"/>
            <a:ext cx="7862054" cy="369332"/>
          </a:xfrm>
          <a:prstGeom prst="rect">
            <a:avLst/>
          </a:prstGeom>
          <a:noFill/>
        </p:spPr>
        <p:txBody>
          <a:bodyPr wrap="square" rtlCol="0">
            <a:spAutoFit/>
          </a:bodyPr>
          <a:lstStyle/>
          <a:p>
            <a:r>
              <a:rPr lang="en-CA" dirty="0" smtClean="0"/>
              <a:t>Creating a custom trial selection function (advanced controls)</a:t>
            </a:r>
            <a:endParaRPr lang="en-CA" dirty="0"/>
          </a:p>
        </p:txBody>
      </p:sp>
      <p:sp>
        <p:nvSpPr>
          <p:cNvPr id="5" name="Rectangle 4"/>
          <p:cNvSpPr/>
          <p:nvPr/>
        </p:nvSpPr>
        <p:spPr>
          <a:xfrm>
            <a:off x="528912" y="123963"/>
            <a:ext cx="5433795" cy="646331"/>
          </a:xfrm>
          <a:prstGeom prst="rect">
            <a:avLst/>
          </a:prstGeom>
        </p:spPr>
        <p:txBody>
          <a:bodyPr wrap="none">
            <a:spAutoFit/>
          </a:bodyPr>
          <a:lstStyle/>
          <a:p>
            <a:r>
              <a:rPr lang="en-CA" sz="3600" dirty="0" smtClean="0"/>
              <a:t>Parameterizing Experiments</a:t>
            </a:r>
            <a:endParaRPr lang="en-CA" sz="3600" dirty="0"/>
          </a:p>
        </p:txBody>
      </p:sp>
    </p:spTree>
    <p:extLst>
      <p:ext uri="{BB962C8B-B14F-4D97-AF65-F5344CB8AC3E}">
        <p14:creationId xmlns:p14="http://schemas.microsoft.com/office/powerpoint/2010/main" val="2023239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4190999" y="3261898"/>
            <a:ext cx="4724401" cy="1200329"/>
          </a:xfrm>
          <a:prstGeom prst="rect">
            <a:avLst/>
          </a:prstGeom>
          <a:noFill/>
        </p:spPr>
        <p:txBody>
          <a:bodyPr wrap="square" rIns="0" rtlCol="0">
            <a:spAutoFit/>
          </a:bodyPr>
          <a:lstStyle/>
          <a:p>
            <a:pPr marL="122238" indent="-122238">
              <a:buFont typeface="Arial" panose="020B0604020202020204" pitchFamily="34" charset="0"/>
              <a:buChar char="•"/>
            </a:pPr>
            <a:r>
              <a:rPr lang="en-US" dirty="0" smtClean="0"/>
              <a:t>Define hardware and </a:t>
            </a:r>
            <a:r>
              <a:rPr lang="en-US" dirty="0" err="1" smtClean="0"/>
              <a:t>RPvds</a:t>
            </a:r>
            <a:r>
              <a:rPr lang="en-US" dirty="0" smtClean="0"/>
              <a:t> circuits</a:t>
            </a:r>
          </a:p>
          <a:p>
            <a:pPr marL="122238" indent="-122238">
              <a:buFont typeface="Arial" panose="020B0604020202020204" pitchFamily="34" charset="0"/>
              <a:buChar char="•"/>
            </a:pPr>
            <a:r>
              <a:rPr lang="en-US" dirty="0" smtClean="0"/>
              <a:t>Parameterize experiments</a:t>
            </a:r>
          </a:p>
          <a:p>
            <a:pPr marL="122238" indent="-122238">
              <a:buFont typeface="Arial" panose="020B0604020202020204" pitchFamily="34" charset="0"/>
              <a:buChar char="•"/>
            </a:pPr>
            <a:r>
              <a:rPr lang="en-US" dirty="0" smtClean="0"/>
              <a:t>Custom trial-selection function for dynamic experiments (optional)</a:t>
            </a:r>
            <a:endParaRPr lang="en-CA" dirty="0"/>
          </a:p>
        </p:txBody>
      </p:sp>
      <p:sp>
        <p:nvSpPr>
          <p:cNvPr id="20" name="TextBox 19"/>
          <p:cNvSpPr txBox="1"/>
          <p:nvPr/>
        </p:nvSpPr>
        <p:spPr>
          <a:xfrm>
            <a:off x="4190999" y="5013770"/>
            <a:ext cx="4648201" cy="923330"/>
          </a:xfrm>
          <a:prstGeom prst="rect">
            <a:avLst/>
          </a:prstGeom>
          <a:noFill/>
        </p:spPr>
        <p:txBody>
          <a:bodyPr wrap="square" rIns="0" rtlCol="0">
            <a:spAutoFit/>
          </a:bodyPr>
          <a:lstStyle/>
          <a:p>
            <a:pPr marL="122238" indent="-122238">
              <a:buFont typeface="Arial" panose="020B0604020202020204" pitchFamily="34" charset="0"/>
              <a:buChar char="•"/>
            </a:pPr>
            <a:r>
              <a:rPr lang="en-US" dirty="0" smtClean="0"/>
              <a:t>Runs behavior/electrophysiology experiment by controlling </a:t>
            </a:r>
            <a:r>
              <a:rPr lang="en-US" dirty="0" err="1" smtClean="0"/>
              <a:t>OpenEx</a:t>
            </a:r>
            <a:r>
              <a:rPr lang="en-US" dirty="0" smtClean="0"/>
              <a:t> and trial-by-trial stimulus parameters</a:t>
            </a:r>
            <a:endParaRPr lang="en-CA" dirty="0"/>
          </a:p>
        </p:txBody>
      </p:sp>
      <p:grpSp>
        <p:nvGrpSpPr>
          <p:cNvPr id="43" name="Group 42"/>
          <p:cNvGrpSpPr>
            <a:grpSpLocks noChangeAspect="1"/>
          </p:cNvGrpSpPr>
          <p:nvPr/>
        </p:nvGrpSpPr>
        <p:grpSpPr>
          <a:xfrm>
            <a:off x="838200" y="1134667"/>
            <a:ext cx="2878810" cy="1379430"/>
            <a:chOff x="1159790" y="29705"/>
            <a:chExt cx="3657600" cy="1752600"/>
          </a:xfrm>
        </p:grpSpPr>
        <p:sp>
          <p:nvSpPr>
            <p:cNvPr id="21" name="Rectangle 20"/>
            <p:cNvSpPr/>
            <p:nvPr/>
          </p:nvSpPr>
          <p:spPr>
            <a:xfrm>
              <a:off x="1159790" y="297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2" name="Rectangle 21"/>
            <p:cNvSpPr/>
            <p:nvPr/>
          </p:nvSpPr>
          <p:spPr>
            <a:xfrm>
              <a:off x="1312190" y="1821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3" name="Rectangle 22"/>
            <p:cNvSpPr/>
            <p:nvPr/>
          </p:nvSpPr>
          <p:spPr>
            <a:xfrm>
              <a:off x="1464590" y="3345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4" name="Rectangle 23"/>
            <p:cNvSpPr/>
            <p:nvPr/>
          </p:nvSpPr>
          <p:spPr>
            <a:xfrm>
              <a:off x="1616990" y="4869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p>
            <a:p>
              <a:pPr algn="ctr"/>
              <a:r>
                <a:rPr lang="en-US" sz="1400" dirty="0" smtClean="0"/>
                <a:t>TDT </a:t>
              </a:r>
              <a:r>
                <a:rPr lang="en-US" sz="1400" dirty="0" err="1" smtClean="0"/>
                <a:t>RPvds</a:t>
              </a:r>
              <a:r>
                <a:rPr lang="en-US" sz="1400" dirty="0" smtClean="0"/>
                <a:t> Software</a:t>
              </a: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rcx</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38" name="TextBox 37"/>
          <p:cNvSpPr txBox="1"/>
          <p:nvPr/>
        </p:nvSpPr>
        <p:spPr>
          <a:xfrm>
            <a:off x="4191000" y="1433098"/>
            <a:ext cx="4724400" cy="1200329"/>
          </a:xfrm>
          <a:prstGeom prst="rect">
            <a:avLst/>
          </a:prstGeom>
          <a:noFill/>
        </p:spPr>
        <p:txBody>
          <a:bodyPr wrap="square" rIns="0" rtlCol="0">
            <a:spAutoFit/>
          </a:bodyPr>
          <a:lstStyle/>
          <a:p>
            <a:pPr marL="122238" indent="-122238">
              <a:buFont typeface="Arial" panose="020B0604020202020204" pitchFamily="34" charset="0"/>
              <a:buChar char="•"/>
            </a:pPr>
            <a:r>
              <a:rPr lang="en-US" dirty="0" smtClean="0"/>
              <a:t>Create real-time components for signal generation and data acquisition</a:t>
            </a:r>
            <a:endParaRPr lang="en-US" dirty="0"/>
          </a:p>
          <a:p>
            <a:pPr marL="122238" indent="-122238">
              <a:buFont typeface="Arial" panose="020B0604020202020204" pitchFamily="34" charset="0"/>
              <a:buChar char="•"/>
            </a:pPr>
            <a:r>
              <a:rPr lang="en-US" dirty="0" smtClean="0"/>
              <a:t>Integrates with TDT </a:t>
            </a:r>
            <a:r>
              <a:rPr lang="en-US" dirty="0" err="1" smtClean="0"/>
              <a:t>OpenEx</a:t>
            </a:r>
            <a:r>
              <a:rPr lang="en-US" dirty="0" smtClean="0"/>
              <a:t> software</a:t>
            </a:r>
          </a:p>
          <a:p>
            <a:pPr marL="122238" indent="-122238">
              <a:buFont typeface="Arial" panose="020B0604020202020204" pitchFamily="34" charset="0"/>
              <a:buChar char="•"/>
            </a:pPr>
            <a:r>
              <a:rPr lang="en-US" dirty="0" smtClean="0"/>
              <a:t>Behavioral hardware input/output</a:t>
            </a:r>
            <a:endParaRPr lang="en-CA" dirty="0"/>
          </a:p>
        </p:txBody>
      </p:sp>
      <p:grpSp>
        <p:nvGrpSpPr>
          <p:cNvPr id="53" name="Group 52"/>
          <p:cNvGrpSpPr>
            <a:grpSpLocks noChangeAspect="1"/>
          </p:cNvGrpSpPr>
          <p:nvPr/>
        </p:nvGrpSpPr>
        <p:grpSpPr>
          <a:xfrm>
            <a:off x="838200" y="3029100"/>
            <a:ext cx="2878810" cy="1379430"/>
            <a:chOff x="990600" y="1066800"/>
            <a:chExt cx="3657600" cy="1752600"/>
          </a:xfrm>
        </p:grpSpPr>
        <p:sp>
          <p:nvSpPr>
            <p:cNvPr id="54" name="Rectangle 53"/>
            <p:cNvSpPr/>
            <p:nvPr/>
          </p:nvSpPr>
          <p:spPr>
            <a:xfrm>
              <a:off x="990600" y="1066800"/>
              <a:ext cx="3200400" cy="1295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5" name="Rectangle 54"/>
            <p:cNvSpPr/>
            <p:nvPr/>
          </p:nvSpPr>
          <p:spPr>
            <a:xfrm>
              <a:off x="1143000" y="1219200"/>
              <a:ext cx="3200400" cy="1295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6" name="Rectangle 55"/>
            <p:cNvSpPr/>
            <p:nvPr/>
          </p:nvSpPr>
          <p:spPr>
            <a:xfrm>
              <a:off x="1295400" y="1371600"/>
              <a:ext cx="3200400" cy="1295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7" name="Rectangle 56"/>
            <p:cNvSpPr/>
            <p:nvPr/>
          </p:nvSpPr>
          <p:spPr>
            <a:xfrm>
              <a:off x="1447800" y="1524000"/>
              <a:ext cx="3200400" cy="1295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Experiment Protocol</a:t>
              </a:r>
            </a:p>
            <a:p>
              <a:pPr algn="ctr"/>
              <a:r>
                <a:rPr lang="en-US" sz="1400" dirty="0" err="1" smtClean="0">
                  <a:solidFill>
                    <a:schemeClr val="accent1"/>
                  </a:solidFill>
                  <a:latin typeface="Courier New" panose="02070309020205020404" pitchFamily="49" charset="0"/>
                  <a:cs typeface="Courier New" panose="02070309020205020404" pitchFamily="49" charset="0"/>
                </a:rPr>
                <a:t>ep_ExperimentDesign</a:t>
              </a:r>
              <a:endParaRPr lang="en-US" sz="1400" dirty="0" smtClean="0">
                <a:solidFill>
                  <a:schemeClr val="accent1"/>
                </a:solidFill>
                <a:latin typeface="Courier New" panose="02070309020205020404" pitchFamily="49" charset="0"/>
                <a:cs typeface="Courier New" panose="02070309020205020404" pitchFamily="49" charset="0"/>
              </a:endParaRP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prot</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59" name="Rectangle 58"/>
          <p:cNvSpPr/>
          <p:nvPr/>
        </p:nvSpPr>
        <p:spPr>
          <a:xfrm>
            <a:off x="1186506" y="5090698"/>
            <a:ext cx="2530504" cy="100530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Behavior/Electrophysiology</a:t>
            </a:r>
          </a:p>
          <a:p>
            <a:pPr algn="ctr"/>
            <a:r>
              <a:rPr lang="en-US" sz="1400" dirty="0" err="1">
                <a:solidFill>
                  <a:schemeClr val="accent1"/>
                </a:solidFill>
                <a:latin typeface="Courier New" panose="02070309020205020404" pitchFamily="49" charset="0"/>
                <a:cs typeface="Courier New" panose="02070309020205020404" pitchFamily="49" charset="0"/>
              </a:rPr>
              <a:t>ep_RunExpt</a:t>
            </a:r>
            <a:r>
              <a:rPr lang="en-US" sz="1400" dirty="0">
                <a:solidFill>
                  <a:schemeClr val="accent1"/>
                </a:solidFill>
                <a:latin typeface="Courier New" panose="02070309020205020404" pitchFamily="49" charset="0"/>
                <a:cs typeface="Courier New" panose="02070309020205020404" pitchFamily="49" charset="0"/>
              </a:rPr>
              <a:t>/</a:t>
            </a:r>
            <a:r>
              <a:rPr lang="en-US" sz="1400" dirty="0" err="1">
                <a:solidFill>
                  <a:schemeClr val="accent1"/>
                </a:solidFill>
                <a:latin typeface="Courier New" panose="02070309020205020404" pitchFamily="49" charset="0"/>
                <a:cs typeface="Courier New" panose="02070309020205020404" pitchFamily="49" charset="0"/>
              </a:rPr>
              <a:t>ep_EPhys</a:t>
            </a:r>
            <a:endParaRPr lang="en-US" sz="1400" dirty="0">
              <a:solidFill>
                <a:schemeClr val="accent1"/>
              </a:solidFill>
              <a:latin typeface="Courier New" panose="02070309020205020404" pitchFamily="49" charset="0"/>
              <a:cs typeface="Courier New" panose="02070309020205020404" pitchFamily="49" charset="0"/>
            </a:endParaRPr>
          </a:p>
        </p:txBody>
      </p:sp>
      <p:sp>
        <p:nvSpPr>
          <p:cNvPr id="27" name="Down Arrow 26"/>
          <p:cNvSpPr/>
          <p:nvPr/>
        </p:nvSpPr>
        <p:spPr>
          <a:xfrm>
            <a:off x="2284581" y="4521934"/>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8" name="Down Arrow 27"/>
          <p:cNvSpPr/>
          <p:nvPr/>
        </p:nvSpPr>
        <p:spPr>
          <a:xfrm>
            <a:off x="2293072" y="2628962"/>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Rectangle 17"/>
          <p:cNvSpPr/>
          <p:nvPr/>
        </p:nvSpPr>
        <p:spPr>
          <a:xfrm>
            <a:off x="528912" y="123963"/>
            <a:ext cx="3068148" cy="646331"/>
          </a:xfrm>
          <a:prstGeom prst="rect">
            <a:avLst/>
          </a:prstGeom>
        </p:spPr>
        <p:txBody>
          <a:bodyPr wrap="none">
            <a:spAutoFit/>
          </a:bodyPr>
          <a:lstStyle/>
          <a:p>
            <a:r>
              <a:rPr lang="en-CA" sz="3600" dirty="0" smtClean="0"/>
              <a:t>Basic Workflow</a:t>
            </a:r>
            <a:endParaRPr lang="en-CA" sz="3600" dirty="0"/>
          </a:p>
        </p:txBody>
      </p:sp>
      <p:pic>
        <p:nvPicPr>
          <p:cNvPr id="25" name="Picture 2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317" y="4160243"/>
            <a:ext cx="806457" cy="264285"/>
          </a:xfrm>
          <a:prstGeom prst="rect">
            <a:avLst/>
          </a:prstGeom>
          <a:ln>
            <a:solidFill>
              <a:schemeClr val="bg1">
                <a:lumMod val="95000"/>
              </a:schemeClr>
            </a:solidFill>
          </a:ln>
          <a:effectLst>
            <a:outerShdw blurRad="292100" dist="139700" dir="2700000" algn="tl" rotWithShape="0">
              <a:srgbClr val="333333">
                <a:alpha val="65000"/>
              </a:srgbClr>
            </a:outerShdw>
          </a:effectLst>
        </p:spPr>
      </p:pic>
      <p:grpSp>
        <p:nvGrpSpPr>
          <p:cNvPr id="26" name="Group 25"/>
          <p:cNvGrpSpPr>
            <a:grpSpLocks noChangeAspect="1"/>
          </p:cNvGrpSpPr>
          <p:nvPr/>
        </p:nvGrpSpPr>
        <p:grpSpPr>
          <a:xfrm>
            <a:off x="1032317" y="2260682"/>
            <a:ext cx="806400" cy="264393"/>
            <a:chOff x="990600" y="1371600"/>
            <a:chExt cx="2635200" cy="864000"/>
          </a:xfrm>
        </p:grpSpPr>
        <p:sp>
          <p:nvSpPr>
            <p:cNvPr id="29" name="Rectangle 28"/>
            <p:cNvSpPr/>
            <p:nvPr/>
          </p:nvSpPr>
          <p:spPr>
            <a:xfrm>
              <a:off x="990600" y="1371600"/>
              <a:ext cx="2635200" cy="864000"/>
            </a:xfrm>
            <a:prstGeom prst="rect">
              <a:avLst/>
            </a:prstGeom>
            <a:ln>
              <a:solidFill>
                <a:schemeClr val="bg1">
                  <a:lumMod val="95000"/>
                </a:schemeClr>
              </a:solidFill>
            </a:ln>
            <a:effectLst>
              <a:outerShdw blurRad="292100" dist="139700" dir="2700000" algn="tl" rotWithShape="0">
                <a:prstClr val="black">
                  <a:alpha val="65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2800" b="1" dirty="0"/>
            </a:p>
          </p:txBody>
        </p:sp>
        <p:pic>
          <p:nvPicPr>
            <p:cNvPr id="30" name="Picture 2" descr="Tucker-Davis Technologies | New Frontiers in Neurosci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5563" y="1600200"/>
              <a:ext cx="1765275" cy="479544"/>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30"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317" y="5937100"/>
            <a:ext cx="806457" cy="264285"/>
          </a:xfrm>
          <a:prstGeom prst="rect">
            <a:avLst/>
          </a:prstGeom>
          <a:ln>
            <a:solidFill>
              <a:schemeClr val="bg1">
                <a:lumMod val="9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27701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152400"/>
            <a:ext cx="7323287" cy="461665"/>
          </a:xfrm>
          <a:prstGeom prst="rect">
            <a:avLst/>
          </a:prstGeom>
          <a:noFill/>
        </p:spPr>
        <p:txBody>
          <a:bodyPr wrap="none" rtlCol="0">
            <a:spAutoFit/>
          </a:bodyPr>
          <a:lstStyle/>
          <a:p>
            <a:r>
              <a:rPr lang="en-CA" sz="2400" dirty="0" smtClean="0"/>
              <a:t>Working with “Bitmasks” and Setting Display </a:t>
            </a:r>
            <a:r>
              <a:rPr lang="en-CA" sz="2400" dirty="0"/>
              <a:t>P</a:t>
            </a:r>
            <a:r>
              <a:rPr lang="en-CA" sz="2400" dirty="0" smtClean="0"/>
              <a:t>references</a:t>
            </a:r>
            <a:endParaRPr lang="en-CA" sz="2400" dirty="0"/>
          </a:p>
        </p:txBody>
      </p:sp>
      <p:sp>
        <p:nvSpPr>
          <p:cNvPr id="4" name="TextBox 3"/>
          <p:cNvSpPr txBox="1"/>
          <p:nvPr/>
        </p:nvSpPr>
        <p:spPr>
          <a:xfrm>
            <a:off x="914400" y="637218"/>
            <a:ext cx="3124200" cy="461665"/>
          </a:xfrm>
          <a:prstGeom prst="rect">
            <a:avLst/>
          </a:prstGeom>
          <a:noFill/>
        </p:spPr>
        <p:txBody>
          <a:bodyPr wrap="square" rtlCol="0">
            <a:spAutoFit/>
          </a:bodyPr>
          <a:lstStyle/>
          <a:p>
            <a:r>
              <a:rPr lang="en-CA" sz="2400" dirty="0" err="1" smtClean="0">
                <a:solidFill>
                  <a:schemeClr val="accent1"/>
                </a:solidFill>
                <a:latin typeface="Courier New" panose="02070309020205020404" pitchFamily="49" charset="0"/>
                <a:cs typeface="Courier New" panose="02070309020205020404" pitchFamily="49" charset="0"/>
              </a:rPr>
              <a:t>ep_DisplayPrefs</a:t>
            </a:r>
            <a:endParaRPr lang="en-CA" sz="2400" dirty="0">
              <a:solidFill>
                <a:schemeClr val="accent1"/>
              </a:solidFill>
              <a:latin typeface="Courier New" panose="02070309020205020404" pitchFamily="49" charset="0"/>
              <a:cs typeface="Courier New" panose="02070309020205020404" pitchFamily="49"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109" y="1295400"/>
            <a:ext cx="7337649" cy="5235079"/>
          </a:xfrm>
          <a:prstGeom prst="rect">
            <a:avLst/>
          </a:prstGeom>
        </p:spPr>
      </p:pic>
    </p:spTree>
    <p:extLst>
      <p:ext uri="{BB962C8B-B14F-4D97-AF65-F5344CB8AC3E}">
        <p14:creationId xmlns:p14="http://schemas.microsoft.com/office/powerpoint/2010/main" val="11008316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52400"/>
            <a:ext cx="3285066" cy="461665"/>
          </a:xfrm>
          <a:prstGeom prst="rect">
            <a:avLst/>
          </a:prstGeom>
          <a:noFill/>
        </p:spPr>
        <p:txBody>
          <a:bodyPr wrap="none" rtlCol="0">
            <a:spAutoFit/>
          </a:bodyPr>
          <a:lstStyle/>
          <a:p>
            <a:r>
              <a:rPr lang="en-CA" sz="2400" dirty="0" smtClean="0"/>
              <a:t>Working with “Bitmasks”</a:t>
            </a:r>
            <a:endParaRPr lang="en-CA" sz="2400" dirty="0"/>
          </a:p>
        </p:txBody>
      </p:sp>
      <p:sp>
        <p:nvSpPr>
          <p:cNvPr id="3" name="TextBox 2"/>
          <p:cNvSpPr txBox="1"/>
          <p:nvPr/>
        </p:nvSpPr>
        <p:spPr>
          <a:xfrm>
            <a:off x="952736" y="3486605"/>
            <a:ext cx="859531" cy="369332"/>
          </a:xfrm>
          <a:prstGeom prst="rect">
            <a:avLst/>
          </a:prstGeom>
          <a:noFill/>
        </p:spPr>
        <p:txBody>
          <a:bodyPr wrap="none" rtlCol="0">
            <a:spAutoFit/>
          </a:bodyPr>
          <a:lstStyle/>
          <a:p>
            <a:r>
              <a:rPr lang="en-CA" dirty="0" smtClean="0"/>
              <a:t>0 (OFF)</a:t>
            </a:r>
            <a:endParaRPr lang="en-CA" dirty="0"/>
          </a:p>
        </p:txBody>
      </p:sp>
      <p:sp>
        <p:nvSpPr>
          <p:cNvPr id="4" name="TextBox 3"/>
          <p:cNvSpPr txBox="1"/>
          <p:nvPr/>
        </p:nvSpPr>
        <p:spPr>
          <a:xfrm>
            <a:off x="952736" y="2743200"/>
            <a:ext cx="797013" cy="369332"/>
          </a:xfrm>
          <a:prstGeom prst="rect">
            <a:avLst/>
          </a:prstGeom>
          <a:noFill/>
        </p:spPr>
        <p:txBody>
          <a:bodyPr wrap="none" rtlCol="0">
            <a:spAutoFit/>
          </a:bodyPr>
          <a:lstStyle/>
          <a:p>
            <a:r>
              <a:rPr lang="en-CA" dirty="0" smtClean="0"/>
              <a:t>1 (ON)</a:t>
            </a:r>
            <a:endParaRPr lang="en-CA" dirty="0"/>
          </a:p>
        </p:txBody>
      </p:sp>
      <p:cxnSp>
        <p:nvCxnSpPr>
          <p:cNvPr id="6" name="Straight Connector 5"/>
          <p:cNvCxnSpPr/>
          <p:nvPr/>
        </p:nvCxnSpPr>
        <p:spPr>
          <a:xfrm>
            <a:off x="2019525" y="3673733"/>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743425" y="3673733"/>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3467325" y="2895508"/>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191225" y="3673733"/>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915125" y="2895508"/>
            <a:ext cx="533400" cy="0"/>
          </a:xfrm>
          <a:prstGeom prst="line">
            <a:avLst/>
          </a:prstGeom>
          <a:ln w="762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130711" y="2348254"/>
            <a:ext cx="301686" cy="369332"/>
          </a:xfrm>
          <a:prstGeom prst="rect">
            <a:avLst/>
          </a:prstGeom>
          <a:noFill/>
        </p:spPr>
        <p:txBody>
          <a:bodyPr wrap="none" rtlCol="0">
            <a:spAutoFit/>
          </a:bodyPr>
          <a:lstStyle/>
          <a:p>
            <a:r>
              <a:rPr lang="en-CA" dirty="0" smtClean="0"/>
              <a:t>4</a:t>
            </a:r>
            <a:endParaRPr lang="en-CA" dirty="0"/>
          </a:p>
        </p:txBody>
      </p:sp>
      <p:sp>
        <p:nvSpPr>
          <p:cNvPr id="12" name="TextBox 11"/>
          <p:cNvSpPr txBox="1"/>
          <p:nvPr/>
        </p:nvSpPr>
        <p:spPr>
          <a:xfrm>
            <a:off x="2855779" y="2348254"/>
            <a:ext cx="301686" cy="369332"/>
          </a:xfrm>
          <a:prstGeom prst="rect">
            <a:avLst/>
          </a:prstGeom>
          <a:noFill/>
        </p:spPr>
        <p:txBody>
          <a:bodyPr wrap="none" rtlCol="0">
            <a:spAutoFit/>
          </a:bodyPr>
          <a:lstStyle/>
          <a:p>
            <a:r>
              <a:rPr lang="en-CA" dirty="0" smtClean="0"/>
              <a:t>3</a:t>
            </a:r>
            <a:endParaRPr lang="en-CA" dirty="0"/>
          </a:p>
        </p:txBody>
      </p:sp>
      <p:sp>
        <p:nvSpPr>
          <p:cNvPr id="13" name="TextBox 12"/>
          <p:cNvSpPr txBox="1"/>
          <p:nvPr/>
        </p:nvSpPr>
        <p:spPr>
          <a:xfrm>
            <a:off x="3580847" y="2348254"/>
            <a:ext cx="301686" cy="369332"/>
          </a:xfrm>
          <a:prstGeom prst="rect">
            <a:avLst/>
          </a:prstGeom>
          <a:noFill/>
        </p:spPr>
        <p:txBody>
          <a:bodyPr wrap="none" rtlCol="0">
            <a:spAutoFit/>
          </a:bodyPr>
          <a:lstStyle/>
          <a:p>
            <a:r>
              <a:rPr lang="en-CA" dirty="0" smtClean="0"/>
              <a:t>2</a:t>
            </a:r>
            <a:endParaRPr lang="en-CA" dirty="0"/>
          </a:p>
        </p:txBody>
      </p:sp>
      <p:sp>
        <p:nvSpPr>
          <p:cNvPr id="14" name="TextBox 13"/>
          <p:cNvSpPr txBox="1"/>
          <p:nvPr/>
        </p:nvSpPr>
        <p:spPr>
          <a:xfrm>
            <a:off x="4305915" y="2348254"/>
            <a:ext cx="301686" cy="369332"/>
          </a:xfrm>
          <a:prstGeom prst="rect">
            <a:avLst/>
          </a:prstGeom>
          <a:noFill/>
        </p:spPr>
        <p:txBody>
          <a:bodyPr wrap="none" rtlCol="0">
            <a:spAutoFit/>
          </a:bodyPr>
          <a:lstStyle/>
          <a:p>
            <a:r>
              <a:rPr lang="en-CA" dirty="0" smtClean="0"/>
              <a:t>1</a:t>
            </a:r>
            <a:endParaRPr lang="en-CA" dirty="0"/>
          </a:p>
        </p:txBody>
      </p:sp>
      <p:sp>
        <p:nvSpPr>
          <p:cNvPr id="15" name="TextBox 14"/>
          <p:cNvSpPr txBox="1"/>
          <p:nvPr/>
        </p:nvSpPr>
        <p:spPr>
          <a:xfrm>
            <a:off x="5030982" y="2348254"/>
            <a:ext cx="301686" cy="369332"/>
          </a:xfrm>
          <a:prstGeom prst="rect">
            <a:avLst/>
          </a:prstGeom>
          <a:noFill/>
        </p:spPr>
        <p:txBody>
          <a:bodyPr wrap="none" rtlCol="0">
            <a:spAutoFit/>
          </a:bodyPr>
          <a:lstStyle/>
          <a:p>
            <a:r>
              <a:rPr lang="en-CA" dirty="0" smtClean="0"/>
              <a:t>0</a:t>
            </a:r>
            <a:endParaRPr lang="en-CA" dirty="0"/>
          </a:p>
        </p:txBody>
      </p:sp>
      <p:sp>
        <p:nvSpPr>
          <p:cNvPr id="16" name="TextBox 15"/>
          <p:cNvSpPr txBox="1"/>
          <p:nvPr/>
        </p:nvSpPr>
        <p:spPr>
          <a:xfrm>
            <a:off x="1409925" y="2348254"/>
            <a:ext cx="614271" cy="369332"/>
          </a:xfrm>
          <a:prstGeom prst="rect">
            <a:avLst/>
          </a:prstGeom>
          <a:noFill/>
        </p:spPr>
        <p:txBody>
          <a:bodyPr wrap="none" rtlCol="0">
            <a:spAutoFit/>
          </a:bodyPr>
          <a:lstStyle/>
          <a:p>
            <a:r>
              <a:rPr lang="en-CA" dirty="0" smtClean="0"/>
              <a:t>Bit n</a:t>
            </a:r>
            <a:endParaRPr lang="en-CA" dirty="0"/>
          </a:p>
        </p:txBody>
      </p:sp>
      <p:sp>
        <p:nvSpPr>
          <p:cNvPr id="17" name="TextBox 16"/>
          <p:cNvSpPr txBox="1"/>
          <p:nvPr/>
        </p:nvSpPr>
        <p:spPr>
          <a:xfrm>
            <a:off x="1621349" y="4082443"/>
            <a:ext cx="381836" cy="369332"/>
          </a:xfrm>
          <a:prstGeom prst="rect">
            <a:avLst/>
          </a:prstGeom>
          <a:noFill/>
        </p:spPr>
        <p:txBody>
          <a:bodyPr wrap="none" rtlCol="0">
            <a:spAutoFit/>
          </a:bodyPr>
          <a:lstStyle/>
          <a:p>
            <a:r>
              <a:rPr lang="en-CA" dirty="0" smtClean="0"/>
              <a:t>2</a:t>
            </a:r>
            <a:r>
              <a:rPr lang="en-CA" baseline="30000" dirty="0" smtClean="0"/>
              <a:t>n</a:t>
            </a:r>
            <a:endParaRPr lang="en-CA" dirty="0"/>
          </a:p>
        </p:txBody>
      </p:sp>
      <p:sp>
        <p:nvSpPr>
          <p:cNvPr id="27" name="TextBox 26"/>
          <p:cNvSpPr txBox="1"/>
          <p:nvPr/>
        </p:nvSpPr>
        <p:spPr>
          <a:xfrm>
            <a:off x="2130711" y="4082443"/>
            <a:ext cx="301686" cy="369332"/>
          </a:xfrm>
          <a:prstGeom prst="rect">
            <a:avLst/>
          </a:prstGeom>
          <a:noFill/>
        </p:spPr>
        <p:txBody>
          <a:bodyPr wrap="none" rtlCol="0">
            <a:spAutoFit/>
          </a:bodyPr>
          <a:lstStyle/>
          <a:p>
            <a:r>
              <a:rPr lang="en-CA" dirty="0" smtClean="0"/>
              <a:t>0</a:t>
            </a:r>
            <a:endParaRPr lang="en-CA" dirty="0"/>
          </a:p>
        </p:txBody>
      </p:sp>
      <p:sp>
        <p:nvSpPr>
          <p:cNvPr id="28" name="TextBox 27"/>
          <p:cNvSpPr txBox="1"/>
          <p:nvPr/>
        </p:nvSpPr>
        <p:spPr>
          <a:xfrm>
            <a:off x="2855779" y="4082443"/>
            <a:ext cx="301686" cy="369332"/>
          </a:xfrm>
          <a:prstGeom prst="rect">
            <a:avLst/>
          </a:prstGeom>
          <a:noFill/>
        </p:spPr>
        <p:txBody>
          <a:bodyPr wrap="none" rtlCol="0">
            <a:spAutoFit/>
          </a:bodyPr>
          <a:lstStyle/>
          <a:p>
            <a:r>
              <a:rPr lang="en-CA" dirty="0" smtClean="0"/>
              <a:t>0</a:t>
            </a:r>
            <a:endParaRPr lang="en-CA" dirty="0"/>
          </a:p>
        </p:txBody>
      </p:sp>
      <p:sp>
        <p:nvSpPr>
          <p:cNvPr id="29" name="TextBox 28"/>
          <p:cNvSpPr txBox="1"/>
          <p:nvPr/>
        </p:nvSpPr>
        <p:spPr>
          <a:xfrm>
            <a:off x="3580847" y="4082443"/>
            <a:ext cx="301686" cy="369332"/>
          </a:xfrm>
          <a:prstGeom prst="rect">
            <a:avLst/>
          </a:prstGeom>
          <a:noFill/>
        </p:spPr>
        <p:txBody>
          <a:bodyPr wrap="none" rtlCol="0">
            <a:spAutoFit/>
          </a:bodyPr>
          <a:lstStyle/>
          <a:p>
            <a:r>
              <a:rPr lang="en-CA" dirty="0" smtClean="0"/>
              <a:t>4</a:t>
            </a:r>
            <a:endParaRPr lang="en-CA" dirty="0"/>
          </a:p>
        </p:txBody>
      </p:sp>
      <p:sp>
        <p:nvSpPr>
          <p:cNvPr id="30" name="TextBox 29"/>
          <p:cNvSpPr txBox="1"/>
          <p:nvPr/>
        </p:nvSpPr>
        <p:spPr>
          <a:xfrm>
            <a:off x="4305915" y="4082443"/>
            <a:ext cx="301686" cy="369332"/>
          </a:xfrm>
          <a:prstGeom prst="rect">
            <a:avLst/>
          </a:prstGeom>
          <a:noFill/>
        </p:spPr>
        <p:txBody>
          <a:bodyPr wrap="none" rtlCol="0">
            <a:spAutoFit/>
          </a:bodyPr>
          <a:lstStyle/>
          <a:p>
            <a:r>
              <a:rPr lang="en-CA" dirty="0" smtClean="0"/>
              <a:t>0</a:t>
            </a:r>
            <a:endParaRPr lang="en-CA" dirty="0"/>
          </a:p>
        </p:txBody>
      </p:sp>
      <p:sp>
        <p:nvSpPr>
          <p:cNvPr id="31" name="TextBox 30"/>
          <p:cNvSpPr txBox="1"/>
          <p:nvPr/>
        </p:nvSpPr>
        <p:spPr>
          <a:xfrm>
            <a:off x="5030982" y="4082443"/>
            <a:ext cx="301686" cy="369332"/>
          </a:xfrm>
          <a:prstGeom prst="rect">
            <a:avLst/>
          </a:prstGeom>
          <a:noFill/>
        </p:spPr>
        <p:txBody>
          <a:bodyPr wrap="none" rtlCol="0">
            <a:spAutoFit/>
          </a:bodyPr>
          <a:lstStyle/>
          <a:p>
            <a:r>
              <a:rPr lang="en-CA" dirty="0" smtClean="0"/>
              <a:t>1</a:t>
            </a:r>
            <a:endParaRPr lang="en-CA" dirty="0"/>
          </a:p>
        </p:txBody>
      </p:sp>
      <p:sp>
        <p:nvSpPr>
          <p:cNvPr id="33" name="TextBox 32"/>
          <p:cNvSpPr txBox="1"/>
          <p:nvPr/>
        </p:nvSpPr>
        <p:spPr>
          <a:xfrm>
            <a:off x="6058125" y="4082443"/>
            <a:ext cx="1257075" cy="369332"/>
          </a:xfrm>
          <a:prstGeom prst="rect">
            <a:avLst/>
          </a:prstGeom>
          <a:noFill/>
        </p:spPr>
        <p:txBody>
          <a:bodyPr wrap="none" rtlCol="0">
            <a:spAutoFit/>
          </a:bodyPr>
          <a:lstStyle/>
          <a:p>
            <a:r>
              <a:rPr lang="en-CA" dirty="0" smtClean="0"/>
              <a:t>sum(2</a:t>
            </a:r>
            <a:r>
              <a:rPr lang="en-CA" baseline="30000" dirty="0" smtClean="0"/>
              <a:t>n</a:t>
            </a:r>
            <a:r>
              <a:rPr lang="en-CA" dirty="0" smtClean="0"/>
              <a:t>) = </a:t>
            </a:r>
            <a:r>
              <a:rPr lang="en-CA" b="1" dirty="0" smtClean="0"/>
              <a:t>5</a:t>
            </a:r>
            <a:endParaRPr lang="en-CA" b="1" dirty="0"/>
          </a:p>
        </p:txBody>
      </p:sp>
      <p:sp>
        <p:nvSpPr>
          <p:cNvPr id="35" name="TextBox 34"/>
          <p:cNvSpPr txBox="1"/>
          <p:nvPr/>
        </p:nvSpPr>
        <p:spPr>
          <a:xfrm rot="18513059">
            <a:off x="4304035" y="1930775"/>
            <a:ext cx="912429" cy="338554"/>
          </a:xfrm>
          <a:prstGeom prst="rect">
            <a:avLst/>
          </a:prstGeom>
          <a:noFill/>
        </p:spPr>
        <p:txBody>
          <a:bodyPr wrap="none" rtlCol="0">
            <a:spAutoFit/>
          </a:bodyPr>
          <a:lstStyle/>
          <a:p>
            <a:r>
              <a:rPr lang="en-CA" sz="1600" dirty="0" smtClean="0"/>
              <a:t>“Punish”</a:t>
            </a:r>
            <a:endParaRPr lang="en-CA" sz="1600" dirty="0"/>
          </a:p>
        </p:txBody>
      </p:sp>
      <p:sp>
        <p:nvSpPr>
          <p:cNvPr id="36" name="TextBox 35"/>
          <p:cNvSpPr txBox="1"/>
          <p:nvPr/>
        </p:nvSpPr>
        <p:spPr>
          <a:xfrm rot="18513059">
            <a:off x="4971764" y="1901364"/>
            <a:ext cx="987643" cy="338554"/>
          </a:xfrm>
          <a:prstGeom prst="rect">
            <a:avLst/>
          </a:prstGeom>
          <a:noFill/>
        </p:spPr>
        <p:txBody>
          <a:bodyPr wrap="none" rtlCol="0">
            <a:spAutoFit/>
          </a:bodyPr>
          <a:lstStyle/>
          <a:p>
            <a:r>
              <a:rPr lang="en-CA" sz="1600" dirty="0" smtClean="0"/>
              <a:t>“Reward”</a:t>
            </a:r>
            <a:endParaRPr lang="en-CA" sz="1600" dirty="0"/>
          </a:p>
        </p:txBody>
      </p:sp>
      <p:sp>
        <p:nvSpPr>
          <p:cNvPr id="37" name="TextBox 36"/>
          <p:cNvSpPr txBox="1"/>
          <p:nvPr/>
        </p:nvSpPr>
        <p:spPr>
          <a:xfrm rot="18513059">
            <a:off x="3561259" y="2049594"/>
            <a:ext cx="608565" cy="338554"/>
          </a:xfrm>
          <a:prstGeom prst="rect">
            <a:avLst/>
          </a:prstGeom>
          <a:noFill/>
        </p:spPr>
        <p:txBody>
          <a:bodyPr wrap="none" rtlCol="0">
            <a:spAutoFit/>
          </a:bodyPr>
          <a:lstStyle/>
          <a:p>
            <a:r>
              <a:rPr lang="en-CA" sz="1600" dirty="0" smtClean="0"/>
              <a:t>“Hit”</a:t>
            </a:r>
            <a:endParaRPr lang="en-CA" sz="1600" dirty="0"/>
          </a:p>
        </p:txBody>
      </p:sp>
      <p:sp>
        <p:nvSpPr>
          <p:cNvPr id="38" name="TextBox 37"/>
          <p:cNvSpPr txBox="1"/>
          <p:nvPr/>
        </p:nvSpPr>
        <p:spPr>
          <a:xfrm rot="18513059">
            <a:off x="2887317" y="1998471"/>
            <a:ext cx="739305" cy="338554"/>
          </a:xfrm>
          <a:prstGeom prst="rect">
            <a:avLst/>
          </a:prstGeom>
          <a:noFill/>
        </p:spPr>
        <p:txBody>
          <a:bodyPr wrap="none" rtlCol="0">
            <a:spAutoFit/>
          </a:bodyPr>
          <a:lstStyle/>
          <a:p>
            <a:r>
              <a:rPr lang="en-CA" sz="1600" dirty="0" smtClean="0"/>
              <a:t>“Miss”</a:t>
            </a:r>
            <a:endParaRPr lang="en-CA" sz="1600" dirty="0"/>
          </a:p>
        </p:txBody>
      </p:sp>
      <p:sp>
        <p:nvSpPr>
          <p:cNvPr id="39" name="TextBox 38"/>
          <p:cNvSpPr txBox="1"/>
          <p:nvPr/>
        </p:nvSpPr>
        <p:spPr>
          <a:xfrm rot="18513059">
            <a:off x="2026669" y="1804584"/>
            <a:ext cx="1235146" cy="338554"/>
          </a:xfrm>
          <a:prstGeom prst="rect">
            <a:avLst/>
          </a:prstGeom>
          <a:noFill/>
        </p:spPr>
        <p:txBody>
          <a:bodyPr wrap="none" rtlCol="0">
            <a:spAutoFit/>
          </a:bodyPr>
          <a:lstStyle/>
          <a:p>
            <a:r>
              <a:rPr lang="en-CA" sz="1600" dirty="0" smtClean="0"/>
              <a:t>“Catch-Trial”</a:t>
            </a:r>
            <a:endParaRPr lang="en-CA" sz="1600" dirty="0"/>
          </a:p>
        </p:txBody>
      </p:sp>
    </p:spTree>
    <p:extLst>
      <p:ext uri="{BB962C8B-B14F-4D97-AF65-F5344CB8AC3E}">
        <p14:creationId xmlns:p14="http://schemas.microsoft.com/office/powerpoint/2010/main" val="3876306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152400"/>
            <a:ext cx="3285066" cy="461665"/>
          </a:xfrm>
          <a:prstGeom prst="rect">
            <a:avLst/>
          </a:prstGeom>
          <a:noFill/>
        </p:spPr>
        <p:txBody>
          <a:bodyPr wrap="none" rtlCol="0">
            <a:spAutoFit/>
          </a:bodyPr>
          <a:lstStyle/>
          <a:p>
            <a:r>
              <a:rPr lang="en-CA" sz="2400" dirty="0" smtClean="0"/>
              <a:t>Working with “Bitmasks”</a:t>
            </a:r>
            <a:endParaRPr lang="en-CA" sz="2400" dirty="0"/>
          </a:p>
        </p:txBody>
      </p:sp>
      <p:grpSp>
        <p:nvGrpSpPr>
          <p:cNvPr id="11" name="Group 10"/>
          <p:cNvGrpSpPr/>
          <p:nvPr/>
        </p:nvGrpSpPr>
        <p:grpSpPr>
          <a:xfrm>
            <a:off x="1676400" y="914400"/>
            <a:ext cx="7337649" cy="5235079"/>
            <a:chOff x="942109" y="1295400"/>
            <a:chExt cx="7337649" cy="5235079"/>
          </a:xfrm>
        </p:grpSpPr>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109" y="1295400"/>
              <a:ext cx="7337649" cy="5235079"/>
            </a:xfrm>
            <a:prstGeom prst="rect">
              <a:avLst/>
            </a:prstGeom>
          </p:spPr>
        </p:pic>
        <p:sp>
          <p:nvSpPr>
            <p:cNvPr id="10" name="Freeform 9"/>
            <p:cNvSpPr/>
            <p:nvPr/>
          </p:nvSpPr>
          <p:spPr>
            <a:xfrm>
              <a:off x="942109" y="1295400"/>
              <a:ext cx="7337649" cy="5235079"/>
            </a:xfrm>
            <a:custGeom>
              <a:avLst/>
              <a:gdLst>
                <a:gd name="connsiteX0" fmla="*/ 3477491 w 7337649"/>
                <a:gd name="connsiteY0" fmla="*/ 457200 h 5235079"/>
                <a:gd name="connsiteX1" fmla="*/ 3477491 w 7337649"/>
                <a:gd name="connsiteY1" fmla="*/ 3124200 h 5235079"/>
                <a:gd name="connsiteX2" fmla="*/ 7211291 w 7337649"/>
                <a:gd name="connsiteY2" fmla="*/ 3124200 h 5235079"/>
                <a:gd name="connsiteX3" fmla="*/ 7211291 w 7337649"/>
                <a:gd name="connsiteY3" fmla="*/ 457200 h 5235079"/>
                <a:gd name="connsiteX4" fmla="*/ 0 w 7337649"/>
                <a:gd name="connsiteY4" fmla="*/ 0 h 5235079"/>
                <a:gd name="connsiteX5" fmla="*/ 7337649 w 7337649"/>
                <a:gd name="connsiteY5" fmla="*/ 0 h 5235079"/>
                <a:gd name="connsiteX6" fmla="*/ 7337649 w 7337649"/>
                <a:gd name="connsiteY6" fmla="*/ 5235079 h 5235079"/>
                <a:gd name="connsiteX7" fmla="*/ 0 w 7337649"/>
                <a:gd name="connsiteY7" fmla="*/ 5235079 h 523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37649" h="5235079">
                  <a:moveTo>
                    <a:pt x="3477491" y="457200"/>
                  </a:moveTo>
                  <a:lnTo>
                    <a:pt x="3477491" y="3124200"/>
                  </a:lnTo>
                  <a:lnTo>
                    <a:pt x="7211291" y="3124200"/>
                  </a:lnTo>
                  <a:lnTo>
                    <a:pt x="7211291" y="457200"/>
                  </a:lnTo>
                  <a:close/>
                  <a:moveTo>
                    <a:pt x="0" y="0"/>
                  </a:moveTo>
                  <a:lnTo>
                    <a:pt x="7337649" y="0"/>
                  </a:lnTo>
                  <a:lnTo>
                    <a:pt x="7337649" y="5235079"/>
                  </a:lnTo>
                  <a:lnTo>
                    <a:pt x="0" y="5235079"/>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676400"/>
            <a:ext cx="3118010" cy="2101958"/>
          </a:xfrm>
          <a:prstGeom prst="rect">
            <a:avLst/>
          </a:prstGeom>
          <a:ln>
            <a:noFill/>
          </a:ln>
          <a:effectLst>
            <a:outerShdw blurRad="292100" dist="139700" dir="2700000" algn="tl" rotWithShape="0">
              <a:srgbClr val="333333">
                <a:alpha val="65000"/>
              </a:srgbClr>
            </a:outerShdw>
          </a:effectLst>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2889606"/>
            <a:ext cx="4940603" cy="39021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31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6781800" cy="4549458"/>
          </a:xfrm>
          <a:prstGeom prst="rect">
            <a:avLst/>
          </a:prstGeom>
        </p:spPr>
      </p:pic>
      <p:sp>
        <p:nvSpPr>
          <p:cNvPr id="6" name="TextBox 5"/>
          <p:cNvSpPr txBox="1"/>
          <p:nvPr/>
        </p:nvSpPr>
        <p:spPr>
          <a:xfrm>
            <a:off x="1219200" y="152400"/>
            <a:ext cx="2363596" cy="461665"/>
          </a:xfrm>
          <a:prstGeom prst="rect">
            <a:avLst/>
          </a:prstGeom>
          <a:noFill/>
        </p:spPr>
        <p:txBody>
          <a:bodyPr wrap="none" rtlCol="0">
            <a:spAutoFit/>
          </a:bodyPr>
          <a:lstStyle/>
          <a:p>
            <a:r>
              <a:rPr lang="en-CA" sz="2400" dirty="0" smtClean="0"/>
              <a:t>Calibration Utility</a:t>
            </a:r>
            <a:endParaRPr lang="en-CA" sz="2400" dirty="0"/>
          </a:p>
        </p:txBody>
      </p:sp>
      <p:sp>
        <p:nvSpPr>
          <p:cNvPr id="7" name="TextBox 6"/>
          <p:cNvSpPr txBox="1"/>
          <p:nvPr/>
        </p:nvSpPr>
        <p:spPr>
          <a:xfrm>
            <a:off x="914400" y="637218"/>
            <a:ext cx="3962400" cy="461665"/>
          </a:xfrm>
          <a:prstGeom prst="rect">
            <a:avLst/>
          </a:prstGeom>
          <a:noFill/>
        </p:spPr>
        <p:txBody>
          <a:bodyPr wrap="square" rtlCol="0">
            <a:spAutoFit/>
          </a:bodyPr>
          <a:lstStyle/>
          <a:p>
            <a:r>
              <a:rPr lang="en-CA" sz="2400" dirty="0" err="1" smtClean="0">
                <a:solidFill>
                  <a:schemeClr val="accent1"/>
                </a:solidFill>
                <a:latin typeface="Courier New" panose="02070309020205020404" pitchFamily="49" charset="0"/>
                <a:cs typeface="Courier New" panose="02070309020205020404" pitchFamily="49" charset="0"/>
              </a:rPr>
              <a:t>ep_CalibrationUtil</a:t>
            </a:r>
            <a:endParaRPr lang="en-CA" sz="2400" dirty="0">
              <a:solidFill>
                <a:schemeClr val="accent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2646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a:grpSpLocks noChangeAspect="1"/>
          </p:cNvGrpSpPr>
          <p:nvPr/>
        </p:nvGrpSpPr>
        <p:grpSpPr>
          <a:xfrm>
            <a:off x="3445790" y="1210867"/>
            <a:ext cx="2878810" cy="1379430"/>
            <a:chOff x="1159790" y="29705"/>
            <a:chExt cx="3657600" cy="1752600"/>
          </a:xfrm>
        </p:grpSpPr>
        <p:sp>
          <p:nvSpPr>
            <p:cNvPr id="21" name="Rectangle 20"/>
            <p:cNvSpPr/>
            <p:nvPr/>
          </p:nvSpPr>
          <p:spPr>
            <a:xfrm>
              <a:off x="1159790" y="297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2" name="Rectangle 21"/>
            <p:cNvSpPr/>
            <p:nvPr/>
          </p:nvSpPr>
          <p:spPr>
            <a:xfrm>
              <a:off x="1312190" y="1821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3" name="Rectangle 22"/>
            <p:cNvSpPr/>
            <p:nvPr/>
          </p:nvSpPr>
          <p:spPr>
            <a:xfrm>
              <a:off x="1464590" y="3345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4" name="Rectangle 23"/>
            <p:cNvSpPr/>
            <p:nvPr/>
          </p:nvSpPr>
          <p:spPr>
            <a:xfrm>
              <a:off x="1616990" y="4869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p>
            <a:p>
              <a:pPr algn="ctr"/>
              <a:r>
                <a:rPr lang="en-US" sz="1400" dirty="0" smtClean="0"/>
                <a:t>TDT </a:t>
              </a:r>
              <a:r>
                <a:rPr lang="en-US" sz="1400" dirty="0" err="1" smtClean="0"/>
                <a:t>RPvds</a:t>
              </a:r>
              <a:r>
                <a:rPr lang="en-US" sz="1400" dirty="0" smtClean="0"/>
                <a:t> Software</a:t>
              </a: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rcx</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grpSp>
        <p:nvGrpSpPr>
          <p:cNvPr id="53" name="Group 52"/>
          <p:cNvGrpSpPr>
            <a:grpSpLocks noChangeAspect="1"/>
          </p:cNvGrpSpPr>
          <p:nvPr/>
        </p:nvGrpSpPr>
        <p:grpSpPr>
          <a:xfrm>
            <a:off x="3445790" y="3105300"/>
            <a:ext cx="2878810" cy="1379430"/>
            <a:chOff x="990600" y="1066800"/>
            <a:chExt cx="3657600" cy="1752600"/>
          </a:xfrm>
        </p:grpSpPr>
        <p:sp>
          <p:nvSpPr>
            <p:cNvPr id="54" name="Rectangle 53"/>
            <p:cNvSpPr/>
            <p:nvPr/>
          </p:nvSpPr>
          <p:spPr>
            <a:xfrm>
              <a:off x="990600" y="10668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5" name="Rectangle 54"/>
            <p:cNvSpPr/>
            <p:nvPr/>
          </p:nvSpPr>
          <p:spPr>
            <a:xfrm>
              <a:off x="1143000" y="12192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6" name="Rectangle 55"/>
            <p:cNvSpPr/>
            <p:nvPr/>
          </p:nvSpPr>
          <p:spPr>
            <a:xfrm>
              <a:off x="1295400" y="13716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7" name="Rectangle 56"/>
            <p:cNvSpPr/>
            <p:nvPr/>
          </p:nvSpPr>
          <p:spPr>
            <a:xfrm>
              <a:off x="1447800" y="15240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US" sz="1400" dirty="0" smtClean="0">
                <a:latin typeface="Courier New" panose="02070309020205020404" pitchFamily="49" charset="0"/>
                <a:cs typeface="Courier New" panose="02070309020205020404" pitchFamily="49" charset="0"/>
              </a:endParaRP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prot</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59" name="Rectangle 58"/>
          <p:cNvSpPr/>
          <p:nvPr/>
        </p:nvSpPr>
        <p:spPr>
          <a:xfrm>
            <a:off x="3794096" y="5166898"/>
            <a:ext cx="2530504" cy="10053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Behavior/Electrophysiology</a:t>
            </a:r>
          </a:p>
          <a:p>
            <a:pPr algn="ctr"/>
            <a:r>
              <a:rPr lang="en-US" sz="1400" dirty="0" err="1" smtClean="0">
                <a:solidFill>
                  <a:schemeClr val="accent1"/>
                </a:solidFill>
                <a:latin typeface="Courier New" panose="02070309020205020404" pitchFamily="49" charset="0"/>
                <a:cs typeface="Courier New" panose="02070309020205020404" pitchFamily="49" charset="0"/>
              </a:rPr>
              <a:t>ep_RunExpt</a:t>
            </a:r>
            <a:r>
              <a:rPr lang="en-US" sz="1400" dirty="0" smtClean="0">
                <a:solidFill>
                  <a:schemeClr val="accent1"/>
                </a:solidFill>
                <a:latin typeface="Courier New" panose="02070309020205020404" pitchFamily="49" charset="0"/>
                <a:cs typeface="Courier New" panose="02070309020205020404" pitchFamily="49" charset="0"/>
              </a:rPr>
              <a:t>/</a:t>
            </a:r>
            <a:r>
              <a:rPr lang="en-US" sz="1400" dirty="0" err="1" smtClean="0">
                <a:solidFill>
                  <a:schemeClr val="accent1"/>
                </a:solidFill>
                <a:latin typeface="Courier New" panose="02070309020205020404" pitchFamily="49" charset="0"/>
                <a:cs typeface="Courier New" panose="02070309020205020404" pitchFamily="49" charset="0"/>
              </a:rPr>
              <a:t>ep_EPhys</a:t>
            </a:r>
            <a:endParaRPr lang="en-US" sz="1400" dirty="0" smtClean="0">
              <a:solidFill>
                <a:schemeClr val="accent1"/>
              </a:solidFill>
              <a:latin typeface="Courier New" panose="02070309020205020404" pitchFamily="49" charset="0"/>
              <a:cs typeface="Courier New" panose="02070309020205020404" pitchFamily="49" charset="0"/>
            </a:endParaRPr>
          </a:p>
        </p:txBody>
      </p:sp>
      <p:sp>
        <p:nvSpPr>
          <p:cNvPr id="27" name="Down Arrow 26"/>
          <p:cNvSpPr/>
          <p:nvPr/>
        </p:nvSpPr>
        <p:spPr>
          <a:xfrm>
            <a:off x="4892171" y="4598134"/>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8" name="Down Arrow 27"/>
          <p:cNvSpPr/>
          <p:nvPr/>
        </p:nvSpPr>
        <p:spPr>
          <a:xfrm>
            <a:off x="4900662" y="2705162"/>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Rectangle 17"/>
          <p:cNvSpPr/>
          <p:nvPr/>
        </p:nvSpPr>
        <p:spPr>
          <a:xfrm>
            <a:off x="528912" y="123963"/>
            <a:ext cx="4551759" cy="646331"/>
          </a:xfrm>
          <a:prstGeom prst="rect">
            <a:avLst/>
          </a:prstGeom>
        </p:spPr>
        <p:txBody>
          <a:bodyPr wrap="none">
            <a:spAutoFit/>
          </a:bodyPr>
          <a:lstStyle/>
          <a:p>
            <a:r>
              <a:rPr lang="en-CA" sz="3600" dirty="0" smtClean="0"/>
              <a:t>Running an Experiment</a:t>
            </a:r>
            <a:endParaRPr lang="en-CA" sz="3600" dirty="0"/>
          </a:p>
        </p:txBody>
      </p:sp>
      <p:sp>
        <p:nvSpPr>
          <p:cNvPr id="25" name="Down Arrow 24"/>
          <p:cNvSpPr/>
          <p:nvPr/>
        </p:nvSpPr>
        <p:spPr>
          <a:xfrm rot="16200000">
            <a:off x="1689856" y="4540047"/>
            <a:ext cx="959390" cy="2152516"/>
          </a:xfrm>
          <a:prstGeom prst="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9033067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8200"/>
            <a:ext cx="3477747" cy="646331"/>
          </a:xfrm>
          <a:prstGeom prst="rect">
            <a:avLst/>
          </a:prstGeom>
        </p:spPr>
        <p:txBody>
          <a:bodyPr wrap="none">
            <a:spAutoFit/>
          </a:bodyPr>
          <a:lstStyle/>
          <a:p>
            <a:r>
              <a:rPr lang="en-CA" sz="3600" dirty="0"/>
              <a:t>Electrophysiology</a:t>
            </a:r>
          </a:p>
        </p:txBody>
      </p:sp>
      <p:sp>
        <p:nvSpPr>
          <p:cNvPr id="3" name="TextBox 2"/>
          <p:cNvSpPr txBox="1"/>
          <p:nvPr/>
        </p:nvSpPr>
        <p:spPr>
          <a:xfrm>
            <a:off x="2205645" y="1600200"/>
            <a:ext cx="2712719" cy="646331"/>
          </a:xfrm>
          <a:prstGeom prst="rect">
            <a:avLst/>
          </a:prstGeom>
          <a:noFill/>
        </p:spPr>
        <p:txBody>
          <a:bodyPr wrap="square" rtlCol="0">
            <a:spAutoFit/>
          </a:bodyPr>
          <a:lstStyle/>
          <a:p>
            <a:r>
              <a:rPr lang="en-CA" sz="3600" dirty="0" err="1" smtClean="0">
                <a:solidFill>
                  <a:schemeClr val="accent1"/>
                </a:solidFill>
                <a:latin typeface="Courier New" panose="02070309020205020404" pitchFamily="49" charset="0"/>
                <a:cs typeface="Courier New" panose="02070309020205020404" pitchFamily="49" charset="0"/>
              </a:rPr>
              <a:t>ep_EPhys</a:t>
            </a:r>
            <a:endParaRPr lang="en-CA" sz="3600" dirty="0">
              <a:solidFill>
                <a:schemeClr val="accent1"/>
              </a:solidFill>
              <a:latin typeface="Courier New" panose="02070309020205020404" pitchFamily="49" charset="0"/>
              <a:cs typeface="Courier New" panose="02070309020205020404" pitchFamily="49" charset="0"/>
            </a:endParaRPr>
          </a:p>
        </p:txBody>
      </p:sp>
      <p:sp>
        <p:nvSpPr>
          <p:cNvPr id="4" name="Rectangle 3"/>
          <p:cNvSpPr/>
          <p:nvPr/>
        </p:nvSpPr>
        <p:spPr>
          <a:xfrm>
            <a:off x="914400" y="3776396"/>
            <a:ext cx="7695889" cy="646331"/>
          </a:xfrm>
          <a:prstGeom prst="rect">
            <a:avLst/>
          </a:prstGeom>
        </p:spPr>
        <p:txBody>
          <a:bodyPr wrap="none">
            <a:spAutoFit/>
          </a:bodyPr>
          <a:lstStyle/>
          <a:p>
            <a:r>
              <a:rPr lang="en-CA" sz="3600" dirty="0" smtClean="0"/>
              <a:t>Behavior / Behavior &amp; Electrophysiology</a:t>
            </a:r>
            <a:endParaRPr lang="en-CA" sz="3600" dirty="0"/>
          </a:p>
        </p:txBody>
      </p:sp>
      <p:sp>
        <p:nvSpPr>
          <p:cNvPr id="5" name="TextBox 4"/>
          <p:cNvSpPr txBox="1"/>
          <p:nvPr/>
        </p:nvSpPr>
        <p:spPr>
          <a:xfrm>
            <a:off x="2286000" y="4535273"/>
            <a:ext cx="3703319" cy="646331"/>
          </a:xfrm>
          <a:prstGeom prst="rect">
            <a:avLst/>
          </a:prstGeom>
          <a:noFill/>
        </p:spPr>
        <p:txBody>
          <a:bodyPr wrap="square" rtlCol="0">
            <a:spAutoFit/>
          </a:bodyPr>
          <a:lstStyle/>
          <a:p>
            <a:r>
              <a:rPr lang="en-CA" sz="3600" dirty="0" err="1" smtClean="0">
                <a:solidFill>
                  <a:schemeClr val="accent1"/>
                </a:solidFill>
                <a:latin typeface="Courier New" panose="02070309020205020404" pitchFamily="49" charset="0"/>
                <a:cs typeface="Courier New" panose="02070309020205020404" pitchFamily="49" charset="0"/>
              </a:rPr>
              <a:t>ep_RunExpt</a:t>
            </a:r>
            <a:endParaRPr lang="en-CA" sz="3600" dirty="0">
              <a:solidFill>
                <a:schemeClr val="accent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772482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Phys"/>
          <p:cNvPicPr>
            <a:picLocks noChangeAspect="1"/>
          </p:cNvPicPr>
          <p:nvPr/>
        </p:nvPicPr>
        <p:blipFill rotWithShape="1">
          <a:blip r:embed="rId2">
            <a:extLst>
              <a:ext uri="{28A0092B-C50C-407E-A947-70E740481C1C}">
                <a14:useLocalDpi xmlns:a14="http://schemas.microsoft.com/office/drawing/2010/main" val="0"/>
              </a:ext>
            </a:extLst>
          </a:blip>
          <a:srcRect r="33376" b="34275"/>
          <a:stretch/>
        </p:blipFill>
        <p:spPr>
          <a:xfrm>
            <a:off x="533400" y="914400"/>
            <a:ext cx="4654679" cy="5736960"/>
          </a:xfrm>
          <a:prstGeom prst="rect">
            <a:avLst/>
          </a:prstGeom>
        </p:spPr>
      </p:pic>
      <p:pic>
        <p:nvPicPr>
          <p:cNvPr id="3" name="Picture 2" descr="TDT_TTankInterface"/>
          <p:cNvPicPr>
            <a:picLocks noChangeAspect="1"/>
          </p:cNvPicPr>
          <p:nvPr/>
        </p:nvPicPr>
        <p:blipFill rotWithShape="1">
          <a:blip r:embed="rId3">
            <a:extLst>
              <a:ext uri="{28A0092B-C50C-407E-A947-70E740481C1C}">
                <a14:useLocalDpi xmlns:a14="http://schemas.microsoft.com/office/drawing/2010/main" val="0"/>
              </a:ext>
            </a:extLst>
          </a:blip>
          <a:srcRect r="33576" b="33658"/>
          <a:stretch/>
        </p:blipFill>
        <p:spPr>
          <a:xfrm>
            <a:off x="4191000" y="990600"/>
            <a:ext cx="4356974" cy="5735101"/>
          </a:xfrm>
          <a:prstGeom prst="rect">
            <a:avLst/>
          </a:prstGeom>
          <a:effectLst>
            <a:outerShdw blurRad="50800" dist="38100" dir="8100000" algn="tr" rotWithShape="0">
              <a:prstClr val="black">
                <a:alpha val="40000"/>
              </a:prstClr>
            </a:outerShdw>
          </a:effectLst>
        </p:spPr>
      </p:pic>
      <p:sp>
        <p:nvSpPr>
          <p:cNvPr id="4" name="TextBox 3"/>
          <p:cNvSpPr txBox="1"/>
          <p:nvPr/>
        </p:nvSpPr>
        <p:spPr>
          <a:xfrm>
            <a:off x="762000" y="152400"/>
            <a:ext cx="2712719" cy="646331"/>
          </a:xfrm>
          <a:prstGeom prst="rect">
            <a:avLst/>
          </a:prstGeom>
          <a:noFill/>
        </p:spPr>
        <p:txBody>
          <a:bodyPr wrap="square" rtlCol="0">
            <a:spAutoFit/>
          </a:bodyPr>
          <a:lstStyle/>
          <a:p>
            <a:r>
              <a:rPr lang="en-CA" sz="3600" dirty="0" err="1" smtClean="0">
                <a:solidFill>
                  <a:schemeClr val="accent1"/>
                </a:solidFill>
                <a:latin typeface="Courier New" panose="02070309020205020404" pitchFamily="49" charset="0"/>
                <a:cs typeface="Courier New" panose="02070309020205020404" pitchFamily="49" charset="0"/>
              </a:rPr>
              <a:t>ep_EPhys</a:t>
            </a:r>
            <a:endParaRPr lang="en-CA" sz="3600" dirty="0">
              <a:solidFill>
                <a:schemeClr val="accent1"/>
              </a:solidFill>
              <a:latin typeface="Courier New" panose="02070309020205020404" pitchFamily="49" charset="0"/>
              <a:cs typeface="Courier New" panose="02070309020205020404" pitchFamily="49" charset="0"/>
            </a:endParaRPr>
          </a:p>
        </p:txBody>
      </p:sp>
      <p:sp>
        <p:nvSpPr>
          <p:cNvPr id="5" name="Oval 4"/>
          <p:cNvSpPr/>
          <p:nvPr/>
        </p:nvSpPr>
        <p:spPr>
          <a:xfrm>
            <a:off x="6705600" y="5334000"/>
            <a:ext cx="1524000" cy="5334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127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un Experiment"/>
          <p:cNvPicPr>
            <a:picLocks noChangeAspect="1"/>
          </p:cNvPicPr>
          <p:nvPr/>
        </p:nvPicPr>
        <p:blipFill rotWithShape="1">
          <a:blip r:embed="rId2">
            <a:extLst>
              <a:ext uri="{28A0092B-C50C-407E-A947-70E740481C1C}">
                <a14:useLocalDpi xmlns:a14="http://schemas.microsoft.com/office/drawing/2010/main" val="0"/>
              </a:ext>
            </a:extLst>
          </a:blip>
          <a:srcRect r="33955" b="34739"/>
          <a:stretch/>
        </p:blipFill>
        <p:spPr>
          <a:xfrm>
            <a:off x="1247604" y="1431823"/>
            <a:ext cx="6753396" cy="4009068"/>
          </a:xfrm>
          <a:prstGeom prst="rect">
            <a:avLst/>
          </a:prstGeom>
        </p:spPr>
      </p:pic>
      <p:sp>
        <p:nvSpPr>
          <p:cNvPr id="3" name="TextBox 2"/>
          <p:cNvSpPr txBox="1"/>
          <p:nvPr/>
        </p:nvSpPr>
        <p:spPr>
          <a:xfrm>
            <a:off x="838200" y="147013"/>
            <a:ext cx="3703319" cy="646331"/>
          </a:xfrm>
          <a:prstGeom prst="rect">
            <a:avLst/>
          </a:prstGeom>
          <a:noFill/>
        </p:spPr>
        <p:txBody>
          <a:bodyPr wrap="square" rtlCol="0">
            <a:spAutoFit/>
          </a:bodyPr>
          <a:lstStyle/>
          <a:p>
            <a:r>
              <a:rPr lang="en-CA" sz="3600" dirty="0" err="1" smtClean="0">
                <a:solidFill>
                  <a:schemeClr val="accent1"/>
                </a:solidFill>
                <a:latin typeface="Courier New" panose="02070309020205020404" pitchFamily="49" charset="0"/>
                <a:cs typeface="Courier New" panose="02070309020205020404" pitchFamily="49" charset="0"/>
              </a:rPr>
              <a:t>ep_RunExpt</a:t>
            </a:r>
            <a:endParaRPr lang="en-CA" sz="3600" dirty="0">
              <a:solidFill>
                <a:schemeClr val="accent1"/>
              </a:solidFill>
              <a:latin typeface="Courier New" panose="02070309020205020404" pitchFamily="49" charset="0"/>
              <a:cs typeface="Courier New" panose="02070309020205020404" pitchFamily="49" charset="0"/>
            </a:endParaRPr>
          </a:p>
        </p:txBody>
      </p:sp>
      <p:pic>
        <p:nvPicPr>
          <p:cNvPr id="4" name="Picture 3" descr="TDT_TTankInterface"/>
          <p:cNvPicPr>
            <a:picLocks noChangeAspect="1"/>
          </p:cNvPicPr>
          <p:nvPr/>
        </p:nvPicPr>
        <p:blipFill rotWithShape="1">
          <a:blip r:embed="rId3">
            <a:extLst>
              <a:ext uri="{28A0092B-C50C-407E-A947-70E740481C1C}">
                <a14:useLocalDpi xmlns:a14="http://schemas.microsoft.com/office/drawing/2010/main" val="0"/>
              </a:ext>
            </a:extLst>
          </a:blip>
          <a:srcRect r="33576" b="33658"/>
          <a:stretch/>
        </p:blipFill>
        <p:spPr>
          <a:xfrm>
            <a:off x="4191000" y="990600"/>
            <a:ext cx="4356974" cy="5735101"/>
          </a:xfrm>
          <a:prstGeom prst="rect">
            <a:avLst/>
          </a:prstGeom>
          <a:effectLst>
            <a:outerShdw blurRad="50800" dist="38100" dir="8100000" algn="tr" rotWithShape="0">
              <a:prstClr val="black">
                <a:alpha val="40000"/>
              </a:prstClr>
            </a:outerShdw>
          </a:effectLst>
        </p:spPr>
      </p:pic>
      <p:sp>
        <p:nvSpPr>
          <p:cNvPr id="5" name="Oval 4"/>
          <p:cNvSpPr/>
          <p:nvPr/>
        </p:nvSpPr>
        <p:spPr>
          <a:xfrm>
            <a:off x="6705600" y="5334000"/>
            <a:ext cx="1524000" cy="5334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6374" y="977153"/>
            <a:ext cx="4153113" cy="3860998"/>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59297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43000"/>
            <a:ext cx="7772400" cy="5078313"/>
          </a:xfrm>
          <a:prstGeom prst="rect">
            <a:avLst/>
          </a:prstGeom>
          <a:noFill/>
        </p:spPr>
        <p:txBody>
          <a:bodyPr wrap="square" rtlCol="0">
            <a:spAutoFit/>
          </a:bodyPr>
          <a:lstStyle/>
          <a:p>
            <a:pPr marL="285750" indent="-285750">
              <a:buFont typeface="Arial" panose="020B0604020202020204" pitchFamily="34" charset="0"/>
              <a:buChar char="•"/>
            </a:pPr>
            <a:r>
              <a:rPr lang="en-CA" dirty="0" smtClean="0"/>
              <a:t>A Matlab file is saved for each subjecting during the experiment.  The file has two data structures: </a:t>
            </a:r>
            <a:r>
              <a:rPr lang="en-CA" b="1" dirty="0" smtClean="0">
                <a:latin typeface="Courier New" panose="02070309020205020404" pitchFamily="49" charset="0"/>
                <a:cs typeface="Courier New" panose="02070309020205020404" pitchFamily="49" charset="0"/>
              </a:rPr>
              <a:t>info</a:t>
            </a:r>
            <a:r>
              <a:rPr lang="en-CA" b="1" dirty="0" smtClean="0"/>
              <a:t> </a:t>
            </a:r>
            <a:r>
              <a:rPr lang="en-CA" dirty="0" smtClean="0"/>
              <a:t>and </a:t>
            </a:r>
            <a:r>
              <a:rPr lang="en-CA" b="1" dirty="0" smtClean="0">
                <a:latin typeface="Courier New" panose="02070309020205020404" pitchFamily="49" charset="0"/>
                <a:cs typeface="Courier New" panose="02070309020205020404" pitchFamily="49" charset="0"/>
              </a:rPr>
              <a:t>data</a:t>
            </a:r>
          </a:p>
          <a:p>
            <a:pPr marL="742950" lvl="1" indent="-285750">
              <a:buFont typeface="Arial" panose="020B0604020202020204" pitchFamily="34" charset="0"/>
              <a:buChar char="•"/>
            </a:pPr>
            <a:endParaRPr lang="en-CA" dirty="0" smtClean="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CA" b="1" dirty="0" smtClean="0">
                <a:latin typeface="Courier New" panose="02070309020205020404" pitchFamily="49" charset="0"/>
                <a:cs typeface="Courier New" panose="02070309020205020404" pitchFamily="49" charset="0"/>
              </a:rPr>
              <a:t>info </a:t>
            </a:r>
            <a:r>
              <a:rPr lang="en-CA" dirty="0" smtClean="0">
                <a:cs typeface="Courier New" panose="02070309020205020404" pitchFamily="49" charset="0"/>
              </a:rPr>
              <a:t>contains fields with information about the experiment including when the experiment started, subject information, etc.</a:t>
            </a:r>
          </a:p>
          <a:p>
            <a:pPr marL="742950" lvl="1" indent="-285750">
              <a:buFont typeface="Arial" panose="020B0604020202020204" pitchFamily="34" charset="0"/>
              <a:buChar char="•"/>
            </a:pPr>
            <a:endParaRPr lang="en-CA" dirty="0" smtClean="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CA" b="1" dirty="0" smtClean="0">
                <a:latin typeface="Courier New" panose="02070309020205020404" pitchFamily="49" charset="0"/>
                <a:cs typeface="Courier New" panose="02070309020205020404" pitchFamily="49" charset="0"/>
              </a:rPr>
              <a:t>data </a:t>
            </a:r>
            <a:r>
              <a:rPr lang="en-CA" dirty="0" smtClean="0">
                <a:cs typeface="Courier New" panose="02070309020205020404" pitchFamily="49" charset="0"/>
              </a:rPr>
              <a:t>is an array structure with a field for each “read” parameter defined using the </a:t>
            </a:r>
            <a:r>
              <a:rPr lang="en-CA" dirty="0" err="1" smtClean="0">
                <a:latin typeface="Courier New" panose="02070309020205020404" pitchFamily="49" charset="0"/>
                <a:cs typeface="Courier New" panose="02070309020205020404" pitchFamily="49" charset="0"/>
              </a:rPr>
              <a:t>ep_ExperimentDesign</a:t>
            </a:r>
            <a:r>
              <a:rPr lang="en-CA" dirty="0" smtClean="0">
                <a:latin typeface="Courier New" panose="02070309020205020404" pitchFamily="49" charset="0"/>
                <a:cs typeface="Courier New" panose="02070309020205020404" pitchFamily="49" charset="0"/>
              </a:rPr>
              <a:t> </a:t>
            </a:r>
            <a:r>
              <a:rPr lang="en-CA" dirty="0" smtClean="0">
                <a:cs typeface="Courier New" panose="02070309020205020404" pitchFamily="49" charset="0"/>
              </a:rPr>
              <a:t>GUI. </a:t>
            </a:r>
          </a:p>
          <a:p>
            <a:pPr marL="1200150" lvl="2" indent="-285750">
              <a:buFont typeface="Courier New" panose="02070309020205020404" pitchFamily="49" charset="0"/>
              <a:buChar char="o"/>
            </a:pPr>
            <a:r>
              <a:rPr lang="en-CA" dirty="0" smtClean="0">
                <a:cs typeface="Courier New" panose="02070309020205020404" pitchFamily="49" charset="0"/>
              </a:rPr>
              <a:t>Each index of the array structure is a an experiment trial in sequence (ex: trial 5 is accessed using: </a:t>
            </a:r>
            <a:r>
              <a:rPr lang="en-CA" dirty="0" smtClean="0">
                <a:latin typeface="Courier New" panose="02070309020205020404" pitchFamily="49" charset="0"/>
                <a:cs typeface="Courier New" panose="02070309020205020404" pitchFamily="49" charset="0"/>
              </a:rPr>
              <a:t>data(5)</a:t>
            </a:r>
            <a:r>
              <a:rPr lang="en-CA" dirty="0" smtClean="0">
                <a:cs typeface="Courier New" panose="02070309020205020404" pitchFamily="49" charset="0"/>
              </a:rPr>
              <a:t>)</a:t>
            </a:r>
          </a:p>
          <a:p>
            <a:pPr marL="1200150" lvl="2" indent="-285750">
              <a:buFont typeface="Courier New" panose="02070309020205020404" pitchFamily="49" charset="0"/>
              <a:buChar char="o"/>
            </a:pPr>
            <a:r>
              <a:rPr lang="en-CA" dirty="0" smtClean="0">
                <a:cs typeface="Courier New" panose="02070309020205020404" pitchFamily="49" charset="0"/>
              </a:rPr>
              <a:t>A field called “</a:t>
            </a:r>
            <a:r>
              <a:rPr lang="en-CA" dirty="0" err="1" smtClean="0">
                <a:cs typeface="Courier New" panose="02070309020205020404" pitchFamily="49" charset="0"/>
              </a:rPr>
              <a:t>ResponseCode</a:t>
            </a:r>
            <a:r>
              <a:rPr lang="en-CA" dirty="0" smtClean="0">
                <a:cs typeface="Courier New" panose="02070309020205020404" pitchFamily="49" charset="0"/>
              </a:rPr>
              <a:t>” is added to the data structure and contains the bitmask response for each experiment.  </a:t>
            </a:r>
            <a:r>
              <a:rPr lang="en-CA" dirty="0" smtClean="0"/>
              <a:t>It is easy to “decode” this value using the Matlab function </a:t>
            </a:r>
            <a:r>
              <a:rPr lang="en-CA" dirty="0" err="1" smtClean="0">
                <a:latin typeface="Courier New" panose="02070309020205020404" pitchFamily="49" charset="0"/>
                <a:cs typeface="Courier New" panose="02070309020205020404" pitchFamily="49" charset="0"/>
              </a:rPr>
              <a:t>bitget</a:t>
            </a:r>
            <a:r>
              <a:rPr lang="en-CA" dirty="0" smtClean="0">
                <a:latin typeface="Courier New" panose="02070309020205020404" pitchFamily="49" charset="0"/>
                <a:cs typeface="Courier New" panose="02070309020205020404" pitchFamily="49" charset="0"/>
              </a:rPr>
              <a:t> </a:t>
            </a:r>
            <a:r>
              <a:rPr lang="en-CA" dirty="0" smtClean="0">
                <a:cs typeface="Courier New" panose="02070309020205020404" pitchFamily="49" charset="0"/>
              </a:rPr>
              <a:t>and associated functions</a:t>
            </a:r>
            <a:r>
              <a:rPr lang="en-CA" dirty="0" smtClean="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endParaRPr lang="en-CA" dirty="0" smtClean="0">
              <a:cs typeface="Courier New" panose="02070309020205020404" pitchFamily="49" charset="0"/>
            </a:endParaRPr>
          </a:p>
          <a:p>
            <a:pPr marL="285750" indent="-285750">
              <a:buFont typeface="Arial" panose="020B0604020202020204" pitchFamily="34" charset="0"/>
              <a:buChar char="•"/>
            </a:pPr>
            <a:r>
              <a:rPr lang="en-CA" dirty="0" smtClean="0">
                <a:cs typeface="Courier New" panose="02070309020205020404" pitchFamily="49" charset="0"/>
              </a:rPr>
              <a:t>Note: Currently, there is no GUI for analyzing the data since it is relatively easy to do so and each user’s needs vary.  A general GUI for exporting data may be developed in the future.</a:t>
            </a:r>
            <a:endParaRPr lang="en-CA" dirty="0">
              <a:latin typeface="Courier New" panose="02070309020205020404" pitchFamily="49" charset="0"/>
              <a:cs typeface="Courier New" panose="02070309020205020404" pitchFamily="49" charset="0"/>
            </a:endParaRPr>
          </a:p>
        </p:txBody>
      </p:sp>
      <p:sp>
        <p:nvSpPr>
          <p:cNvPr id="3" name="TextBox 2"/>
          <p:cNvSpPr txBox="1"/>
          <p:nvPr/>
        </p:nvSpPr>
        <p:spPr>
          <a:xfrm>
            <a:off x="1219200" y="457200"/>
            <a:ext cx="5543825" cy="461665"/>
          </a:xfrm>
          <a:prstGeom prst="rect">
            <a:avLst/>
          </a:prstGeom>
          <a:noFill/>
        </p:spPr>
        <p:txBody>
          <a:bodyPr wrap="none" rtlCol="0">
            <a:spAutoFit/>
          </a:bodyPr>
          <a:lstStyle/>
          <a:p>
            <a:r>
              <a:rPr lang="en-CA" sz="2400" dirty="0" smtClean="0"/>
              <a:t>Data Analysis for Non-</a:t>
            </a:r>
            <a:r>
              <a:rPr lang="en-CA" sz="2400" dirty="0" err="1" smtClean="0"/>
              <a:t>OpenEx</a:t>
            </a:r>
            <a:r>
              <a:rPr lang="en-CA" sz="2400" dirty="0" smtClean="0"/>
              <a:t> Experiments</a:t>
            </a:r>
            <a:endParaRPr lang="en-CA" sz="2400" dirty="0"/>
          </a:p>
        </p:txBody>
      </p:sp>
    </p:spTree>
    <p:extLst>
      <p:ext uri="{BB962C8B-B14F-4D97-AF65-F5344CB8AC3E}">
        <p14:creationId xmlns:p14="http://schemas.microsoft.com/office/powerpoint/2010/main" val="255305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457200"/>
            <a:ext cx="4926670" cy="461665"/>
          </a:xfrm>
          <a:prstGeom prst="rect">
            <a:avLst/>
          </a:prstGeom>
          <a:noFill/>
        </p:spPr>
        <p:txBody>
          <a:bodyPr wrap="none" rtlCol="0">
            <a:spAutoFit/>
          </a:bodyPr>
          <a:lstStyle/>
          <a:p>
            <a:r>
              <a:rPr lang="en-CA" sz="2400" dirty="0" smtClean="0"/>
              <a:t>Data Analysis for </a:t>
            </a:r>
            <a:r>
              <a:rPr lang="en-CA" sz="2400" dirty="0" err="1" smtClean="0"/>
              <a:t>OpenEx</a:t>
            </a:r>
            <a:r>
              <a:rPr lang="en-CA" sz="2400" dirty="0" smtClean="0"/>
              <a:t> Experiments</a:t>
            </a:r>
            <a:endParaRPr lang="en-CA" sz="2400" dirty="0"/>
          </a:p>
        </p:txBody>
      </p:sp>
      <p:sp>
        <p:nvSpPr>
          <p:cNvPr id="3" name="TextBox 2"/>
          <p:cNvSpPr txBox="1"/>
          <p:nvPr/>
        </p:nvSpPr>
        <p:spPr>
          <a:xfrm>
            <a:off x="457200" y="1143000"/>
            <a:ext cx="7772400" cy="1200329"/>
          </a:xfrm>
          <a:prstGeom prst="rect">
            <a:avLst/>
          </a:prstGeom>
          <a:noFill/>
        </p:spPr>
        <p:txBody>
          <a:bodyPr wrap="square" rtlCol="0">
            <a:spAutoFit/>
          </a:bodyPr>
          <a:lstStyle/>
          <a:p>
            <a:pPr marL="285750" indent="-285750">
              <a:buFont typeface="Arial" panose="020B0604020202020204" pitchFamily="34" charset="0"/>
              <a:buChar char="•"/>
            </a:pPr>
            <a:r>
              <a:rPr lang="en-CA" dirty="0" smtClean="0"/>
              <a:t>When using </a:t>
            </a:r>
            <a:r>
              <a:rPr lang="en-CA" dirty="0" err="1" smtClean="0"/>
              <a:t>ep_RunExpt</a:t>
            </a:r>
            <a:r>
              <a:rPr lang="en-CA" dirty="0" smtClean="0"/>
              <a:t> for behavioral experiments, the same file format described on the previous slide is available, however, it is a good idea to use the TDT scalar epoch data saving macros for saving data along with precise timestamps that can be paired with electrophysiological records.</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5844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772" y="2057400"/>
            <a:ext cx="4470630" cy="673135"/>
          </a:xfrm>
          <a:prstGeom prst="rect">
            <a:avLst/>
          </a:prstGeom>
        </p:spPr>
      </p:pic>
      <p:sp>
        <p:nvSpPr>
          <p:cNvPr id="3" name="TextBox 2"/>
          <p:cNvSpPr txBox="1"/>
          <p:nvPr/>
        </p:nvSpPr>
        <p:spPr>
          <a:xfrm>
            <a:off x="3651615" y="2819400"/>
            <a:ext cx="2322944" cy="369332"/>
          </a:xfrm>
          <a:prstGeom prst="rect">
            <a:avLst/>
          </a:prstGeom>
          <a:noFill/>
        </p:spPr>
        <p:txBody>
          <a:bodyPr wrap="none" rtlCol="0">
            <a:spAutoFit/>
          </a:bodyPr>
          <a:lstStyle/>
          <a:p>
            <a:r>
              <a:rPr lang="en-CA" i="1" dirty="0">
                <a:hlinkClick r:id="rId2"/>
              </a:rPr>
              <a:t>http://tortoisesvn.net/</a:t>
            </a:r>
            <a:endParaRPr lang="en-CA" i="1" dirty="0"/>
          </a:p>
        </p:txBody>
      </p:sp>
      <p:sp>
        <p:nvSpPr>
          <p:cNvPr id="4" name="TextBox 3"/>
          <p:cNvSpPr txBox="1"/>
          <p:nvPr/>
        </p:nvSpPr>
        <p:spPr>
          <a:xfrm>
            <a:off x="304800" y="304800"/>
            <a:ext cx="4727256" cy="523220"/>
          </a:xfrm>
          <a:prstGeom prst="rect">
            <a:avLst/>
          </a:prstGeom>
          <a:noFill/>
        </p:spPr>
        <p:txBody>
          <a:bodyPr wrap="none" rtlCol="0">
            <a:spAutoFit/>
          </a:bodyPr>
          <a:lstStyle/>
          <a:p>
            <a:r>
              <a:rPr lang="en-CA" sz="2800" dirty="0" smtClean="0"/>
              <a:t>Obtaining and Updating </a:t>
            </a:r>
            <a:r>
              <a:rPr lang="en-CA" sz="2800" dirty="0" err="1" smtClean="0"/>
              <a:t>EPsych</a:t>
            </a:r>
            <a:endParaRPr lang="en-CA" sz="2800" dirty="0"/>
          </a:p>
        </p:txBody>
      </p:sp>
      <p:sp>
        <p:nvSpPr>
          <p:cNvPr id="9" name="TextBox 8"/>
          <p:cNvSpPr txBox="1"/>
          <p:nvPr/>
        </p:nvSpPr>
        <p:spPr>
          <a:xfrm>
            <a:off x="1371600" y="3959915"/>
            <a:ext cx="6882974" cy="369332"/>
          </a:xfrm>
          <a:prstGeom prst="rect">
            <a:avLst/>
          </a:prstGeom>
          <a:noFill/>
        </p:spPr>
        <p:txBody>
          <a:bodyPr wrap="none" rtlCol="0">
            <a:spAutoFit/>
          </a:bodyPr>
          <a:lstStyle/>
          <a:p>
            <a:r>
              <a:rPr lang="en-CA" dirty="0" smtClean="0"/>
              <a:t>Install whatever is the latest version for your computer (typically 64-bit)</a:t>
            </a:r>
            <a:endParaRPr lang="en-CA" dirty="0"/>
          </a:p>
        </p:txBody>
      </p:sp>
    </p:spTree>
    <p:extLst>
      <p:ext uri="{BB962C8B-B14F-4D97-AF65-F5344CB8AC3E}">
        <p14:creationId xmlns:p14="http://schemas.microsoft.com/office/powerpoint/2010/main" val="3408115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143000"/>
            <a:ext cx="6359433" cy="4801314"/>
          </a:xfrm>
          <a:prstGeom prst="rect">
            <a:avLst/>
          </a:prstGeom>
          <a:noFill/>
        </p:spPr>
        <p:txBody>
          <a:bodyPr wrap="none" rtlCol="0">
            <a:spAutoFit/>
          </a:bodyPr>
          <a:lstStyle/>
          <a:p>
            <a:r>
              <a:rPr lang="en-CA" u="sng" dirty="0" smtClean="0"/>
              <a:t>GUIs</a:t>
            </a:r>
          </a:p>
          <a:p>
            <a:pPr marL="285750" indent="-285750">
              <a:buFont typeface="Arial" panose="020B0604020202020204" pitchFamily="34" charset="0"/>
              <a:buChar char="•"/>
            </a:pPr>
            <a:r>
              <a:rPr lang="en-CA" dirty="0" smtClean="0"/>
              <a:t>Calibration of stimuli 	…	</a:t>
            </a:r>
            <a:r>
              <a:rPr lang="en-CA" dirty="0" err="1" smtClean="0">
                <a:solidFill>
                  <a:schemeClr val="accent1">
                    <a:lumMod val="75000"/>
                  </a:schemeClr>
                </a:solidFill>
                <a:latin typeface="Courier New" panose="02070309020205020404" pitchFamily="49" charset="0"/>
                <a:cs typeface="Courier New" panose="02070309020205020404" pitchFamily="49" charset="0"/>
              </a:rPr>
              <a:t>ep_CalibrationUtil</a:t>
            </a:r>
            <a:endParaRPr lang="en-CA" dirty="0" smtClean="0">
              <a:solidFill>
                <a:schemeClr val="accent1">
                  <a:lumMod val="75000"/>
                </a:schemeClr>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CA" dirty="0" smtClean="0"/>
              <a:t>Display Preferences 	…	</a:t>
            </a:r>
            <a:r>
              <a:rPr lang="en-CA" dirty="0" err="1" smtClean="0">
                <a:solidFill>
                  <a:schemeClr val="accent1">
                    <a:lumMod val="75000"/>
                  </a:schemeClr>
                </a:solidFill>
                <a:latin typeface="Courier New" panose="02070309020205020404" pitchFamily="49" charset="0"/>
                <a:cs typeface="Courier New" panose="02070309020205020404" pitchFamily="49" charset="0"/>
              </a:rPr>
              <a:t>ep_DisplayPrefs</a:t>
            </a:r>
            <a:endParaRPr lang="en-CA" dirty="0" smtClean="0">
              <a:solidFill>
                <a:schemeClr val="accent1">
                  <a:lumMod val="75000"/>
                </a:schemeClr>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CA" dirty="0" smtClean="0"/>
              <a:t>Generate Bitmasks	…	</a:t>
            </a:r>
            <a:r>
              <a:rPr lang="en-CA" dirty="0" err="1" smtClean="0">
                <a:solidFill>
                  <a:schemeClr val="accent1">
                    <a:lumMod val="75000"/>
                  </a:schemeClr>
                </a:solidFill>
                <a:latin typeface="Courier New" panose="02070309020205020404" pitchFamily="49" charset="0"/>
                <a:cs typeface="Courier New" panose="02070309020205020404" pitchFamily="49" charset="0"/>
              </a:rPr>
              <a:t>ep_DisplayPrefs</a:t>
            </a:r>
            <a:endParaRPr lang="en-CA" dirty="0" smtClean="0">
              <a:solidFill>
                <a:schemeClr val="accent1">
                  <a:lumMod val="75000"/>
                </a:schemeClr>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CA" dirty="0" smtClean="0"/>
          </a:p>
          <a:p>
            <a:r>
              <a:rPr lang="en-CA" u="sng" dirty="0" smtClean="0"/>
              <a:t>Helpful Functions</a:t>
            </a:r>
          </a:p>
          <a:p>
            <a:pPr marL="285750" indent="-285750">
              <a:buFont typeface="Arial" panose="020B0604020202020204" pitchFamily="34" charset="0"/>
              <a:buChar char="•"/>
            </a:pPr>
            <a:r>
              <a:rPr lang="en-CA" dirty="0" smtClean="0"/>
              <a:t>Retrieve Tank Data 	… 	</a:t>
            </a:r>
            <a:r>
              <a:rPr lang="en-CA" dirty="0" smtClean="0">
                <a:solidFill>
                  <a:schemeClr val="accent1">
                    <a:lumMod val="75000"/>
                  </a:schemeClr>
                </a:solidFill>
                <a:latin typeface="Courier New" panose="02070309020205020404" pitchFamily="49" charset="0"/>
                <a:cs typeface="Courier New" panose="02070309020205020404" pitchFamily="49" charset="0"/>
              </a:rPr>
              <a:t>TDT2mat</a:t>
            </a:r>
          </a:p>
          <a:p>
            <a:pPr marL="285750" indent="-285750">
              <a:buFont typeface="Arial" panose="020B0604020202020204" pitchFamily="34" charset="0"/>
              <a:buChar char="•"/>
            </a:pPr>
            <a:r>
              <a:rPr lang="en-CA" dirty="0" smtClean="0"/>
              <a:t>TDT to </a:t>
            </a:r>
            <a:r>
              <a:rPr lang="en-CA" dirty="0" err="1" smtClean="0"/>
              <a:t>Plexon</a:t>
            </a:r>
            <a:r>
              <a:rPr lang="en-CA" dirty="0" smtClean="0"/>
              <a:t> (PLX)	…	</a:t>
            </a:r>
            <a:r>
              <a:rPr lang="en-CA" dirty="0" smtClean="0">
                <a:solidFill>
                  <a:schemeClr val="accent1">
                    <a:lumMod val="75000"/>
                  </a:schemeClr>
                </a:solidFill>
                <a:latin typeface="Courier New" panose="02070309020205020404" pitchFamily="49" charset="0"/>
                <a:cs typeface="Courier New" panose="02070309020205020404" pitchFamily="49" charset="0"/>
              </a:rPr>
              <a:t>TDT2PLX</a:t>
            </a:r>
          </a:p>
          <a:p>
            <a:pPr marL="285750" indent="-285750">
              <a:buFont typeface="Arial" panose="020B0604020202020204" pitchFamily="34" charset="0"/>
              <a:buChar char="•"/>
            </a:pPr>
            <a:r>
              <a:rPr lang="en-CA" dirty="0" err="1" smtClean="0"/>
              <a:t>Plexon</a:t>
            </a:r>
            <a:r>
              <a:rPr lang="en-CA" dirty="0" smtClean="0"/>
              <a:t> to TDT		…	</a:t>
            </a:r>
            <a:r>
              <a:rPr lang="en-CA" dirty="0" smtClean="0">
                <a:solidFill>
                  <a:schemeClr val="accent1">
                    <a:lumMod val="75000"/>
                  </a:schemeClr>
                </a:solidFill>
                <a:latin typeface="Courier New" panose="02070309020205020404" pitchFamily="49" charset="0"/>
                <a:cs typeface="Courier New" panose="02070309020205020404" pitchFamily="49" charset="0"/>
              </a:rPr>
              <a:t>PLX2TDT</a:t>
            </a:r>
          </a:p>
          <a:p>
            <a:endParaRPr lang="en-CA" dirty="0" smtClean="0"/>
          </a:p>
          <a:p>
            <a:r>
              <a:rPr lang="en-CA" u="sng" dirty="0" smtClean="0"/>
              <a:t>Resources</a:t>
            </a:r>
            <a:endParaRPr lang="en-CA" u="sng" dirty="0"/>
          </a:p>
          <a:p>
            <a:pPr marL="285750" indent="-285750">
              <a:buFont typeface="Arial" panose="020B0604020202020204" pitchFamily="34" charset="0"/>
              <a:buChar char="•"/>
            </a:pPr>
            <a:r>
              <a:rPr lang="en-CA" dirty="0" smtClean="0"/>
              <a:t>Examples </a:t>
            </a:r>
            <a:r>
              <a:rPr lang="en-CA" dirty="0"/>
              <a:t>			</a:t>
            </a:r>
            <a:r>
              <a:rPr lang="en-CA" dirty="0" smtClean="0"/>
              <a:t>..\</a:t>
            </a:r>
            <a:r>
              <a:rPr lang="en-CA" dirty="0" err="1"/>
              <a:t>epsych</a:t>
            </a:r>
            <a:r>
              <a:rPr lang="en-CA" dirty="0"/>
              <a:t>\.</a:t>
            </a:r>
            <a:r>
              <a:rPr lang="en-CA" dirty="0" smtClean="0"/>
              <a:t>examples</a:t>
            </a:r>
          </a:p>
          <a:p>
            <a:pPr marL="285750" indent="-285750">
              <a:buFont typeface="Arial" panose="020B0604020202020204" pitchFamily="34" charset="0"/>
              <a:buChar char="•"/>
            </a:pPr>
            <a:r>
              <a:rPr lang="en-CA" dirty="0" err="1" smtClean="0"/>
              <a:t>RPvds</a:t>
            </a:r>
            <a:r>
              <a:rPr lang="en-CA" dirty="0"/>
              <a:t> Macros			</a:t>
            </a:r>
            <a:r>
              <a:rPr lang="en-CA" dirty="0" smtClean="0"/>
              <a:t>..\</a:t>
            </a:r>
            <a:r>
              <a:rPr lang="en-CA" dirty="0" err="1"/>
              <a:t>epsych</a:t>
            </a:r>
            <a:r>
              <a:rPr lang="en-CA" dirty="0"/>
              <a:t>\.</a:t>
            </a:r>
            <a:r>
              <a:rPr lang="en-CA" dirty="0" err="1" smtClean="0"/>
              <a:t>circuit_macros</a:t>
            </a:r>
            <a:endParaRPr lang="en-CA" dirty="0" smtClean="0"/>
          </a:p>
          <a:p>
            <a:pPr marL="285750" indent="-285750">
              <a:buFont typeface="Arial" panose="020B0604020202020204" pitchFamily="34" charset="0"/>
              <a:buChar char="•"/>
            </a:pPr>
            <a:endParaRPr lang="en-CA" dirty="0"/>
          </a:p>
          <a:p>
            <a:r>
              <a:rPr lang="en-CA" u="sng" dirty="0"/>
              <a:t>Integration with MySQL Database </a:t>
            </a:r>
            <a:r>
              <a:rPr lang="en-CA" dirty="0"/>
              <a:t>	..\</a:t>
            </a:r>
            <a:r>
              <a:rPr lang="en-CA" dirty="0" err="1"/>
              <a:t>epsych</a:t>
            </a:r>
            <a:r>
              <a:rPr lang="en-CA" dirty="0"/>
              <a:t>\database</a:t>
            </a:r>
          </a:p>
          <a:p>
            <a:pPr marL="285750" indent="-285750">
              <a:buFont typeface="Arial" panose="020B0604020202020204" pitchFamily="34" charset="0"/>
              <a:buChar char="•"/>
            </a:pPr>
            <a:r>
              <a:rPr lang="en-CA" dirty="0" smtClean="0"/>
              <a:t>Uploading 		… 	</a:t>
            </a:r>
            <a:r>
              <a:rPr lang="en-CA" dirty="0" err="1" smtClean="0">
                <a:solidFill>
                  <a:schemeClr val="accent1">
                    <a:lumMod val="75000"/>
                  </a:schemeClr>
                </a:solidFill>
                <a:latin typeface="Courier New" panose="02070309020205020404" pitchFamily="49" charset="0"/>
                <a:cs typeface="Courier New" panose="02070309020205020404" pitchFamily="49" charset="0"/>
              </a:rPr>
              <a:t>DB_UploadUtility</a:t>
            </a:r>
            <a:endParaRPr lang="en-CA" dirty="0" smtClean="0">
              <a:solidFill>
                <a:schemeClr val="accent1">
                  <a:lumMod val="75000"/>
                </a:schemeClr>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CA" dirty="0" smtClean="0"/>
              <a:t>Accessing/Browsing 	…	</a:t>
            </a:r>
            <a:r>
              <a:rPr lang="en-CA" dirty="0" err="1" smtClean="0">
                <a:solidFill>
                  <a:schemeClr val="accent1">
                    <a:lumMod val="75000"/>
                  </a:schemeClr>
                </a:solidFill>
                <a:latin typeface="Courier New" panose="02070309020205020404" pitchFamily="49" charset="0"/>
                <a:cs typeface="Courier New" panose="02070309020205020404" pitchFamily="49" charset="0"/>
              </a:rPr>
              <a:t>DB_Browser</a:t>
            </a:r>
            <a:endParaRPr lang="en-CA"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 name="TextBox 2"/>
          <p:cNvSpPr txBox="1"/>
          <p:nvPr/>
        </p:nvSpPr>
        <p:spPr>
          <a:xfrm>
            <a:off x="685800" y="457200"/>
            <a:ext cx="1612942" cy="461665"/>
          </a:xfrm>
          <a:prstGeom prst="rect">
            <a:avLst/>
          </a:prstGeom>
          <a:noFill/>
        </p:spPr>
        <p:txBody>
          <a:bodyPr wrap="none" rtlCol="0">
            <a:spAutoFit/>
          </a:bodyPr>
          <a:lstStyle/>
          <a:p>
            <a:r>
              <a:rPr lang="en-CA" sz="2400" b="1" dirty="0" smtClean="0"/>
              <a:t>Other Stuff</a:t>
            </a:r>
            <a:endParaRPr lang="en-CA" sz="2400" b="1" dirty="0"/>
          </a:p>
        </p:txBody>
      </p:sp>
    </p:spTree>
    <p:extLst>
      <p:ext uri="{BB962C8B-B14F-4D97-AF65-F5344CB8AC3E}">
        <p14:creationId xmlns:p14="http://schemas.microsoft.com/office/powerpoint/2010/main" val="37774781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1600200" y="3391230"/>
            <a:ext cx="2209800" cy="918972"/>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Spike Sorting</a:t>
            </a:r>
            <a:endParaRPr lang="en-US" sz="1400" dirty="0">
              <a:latin typeface="Courier New" pitchFamily="49" charset="0"/>
              <a:cs typeface="Courier New" pitchFamily="49" charset="0"/>
            </a:endParaRPr>
          </a:p>
        </p:txBody>
      </p:sp>
      <p:sp>
        <p:nvSpPr>
          <p:cNvPr id="3" name="Flowchart: Magnetic Disk 2"/>
          <p:cNvSpPr/>
          <p:nvPr/>
        </p:nvSpPr>
        <p:spPr>
          <a:xfrm>
            <a:off x="579636" y="1662412"/>
            <a:ext cx="914400" cy="108916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TDT</a:t>
            </a:r>
          </a:p>
          <a:p>
            <a:pPr algn="ctr"/>
            <a:r>
              <a:rPr lang="en-US" b="1" dirty="0" smtClean="0"/>
              <a:t>Tank</a:t>
            </a:r>
            <a:endParaRPr lang="en-US" b="1" dirty="0"/>
          </a:p>
        </p:txBody>
      </p:sp>
      <p:cxnSp>
        <p:nvCxnSpPr>
          <p:cNvPr id="4" name="Elbow Connector 3"/>
          <p:cNvCxnSpPr>
            <a:stCxn id="2" idx="2"/>
            <a:endCxn id="3" idx="3"/>
          </p:cNvCxnSpPr>
          <p:nvPr/>
        </p:nvCxnSpPr>
        <p:spPr>
          <a:xfrm rot="5400000" flipH="1">
            <a:off x="1091657" y="2696759"/>
            <a:ext cx="1558622" cy="1668264"/>
          </a:xfrm>
          <a:prstGeom prst="bentConnector3">
            <a:avLst>
              <a:gd name="adj1" fmla="val -14667"/>
            </a:avLst>
          </a:prstGeom>
          <a:ln w="12700">
            <a:headEnd type="none" w="med" len="med"/>
            <a:tailEnd type="arrow" w="lg" len="lg"/>
          </a:ln>
        </p:spPr>
        <p:style>
          <a:lnRef idx="1">
            <a:schemeClr val="accent6"/>
          </a:lnRef>
          <a:fillRef idx="2">
            <a:schemeClr val="accent6"/>
          </a:fillRef>
          <a:effectRef idx="1">
            <a:schemeClr val="accent6"/>
          </a:effectRef>
          <a:fontRef idx="minor">
            <a:schemeClr val="dk1"/>
          </a:fontRef>
        </p:style>
      </p:cxnSp>
      <p:sp>
        <p:nvSpPr>
          <p:cNvPr id="5" name="Flowchart: Process 4"/>
          <p:cNvSpPr/>
          <p:nvPr/>
        </p:nvSpPr>
        <p:spPr>
          <a:xfrm>
            <a:off x="3352800" y="1178814"/>
            <a:ext cx="2438400" cy="76200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Upload to Database</a:t>
            </a:r>
          </a:p>
          <a:p>
            <a:pPr algn="ctr"/>
            <a:r>
              <a:rPr lang="en-US" dirty="0" err="1" smtClean="0">
                <a:latin typeface="Courier New" pitchFamily="49" charset="0"/>
                <a:cs typeface="Courier New" pitchFamily="49" charset="0"/>
              </a:rPr>
              <a:t>DB_UploadUtility</a:t>
            </a:r>
            <a:endParaRPr lang="en-US" sz="1400" dirty="0">
              <a:latin typeface="Courier New" pitchFamily="49" charset="0"/>
              <a:cs typeface="Courier New" pitchFamily="49" charset="0"/>
            </a:endParaRPr>
          </a:p>
        </p:txBody>
      </p:sp>
      <p:sp>
        <p:nvSpPr>
          <p:cNvPr id="6" name="Flowchart: Decision 5"/>
          <p:cNvSpPr/>
          <p:nvPr/>
        </p:nvSpPr>
        <p:spPr>
          <a:xfrm rot="16200000">
            <a:off x="2256036" y="1900673"/>
            <a:ext cx="914400" cy="612648"/>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Elbow Connector 6"/>
          <p:cNvCxnSpPr>
            <a:stCxn id="6" idx="3"/>
            <a:endCxn id="5" idx="1"/>
          </p:cNvCxnSpPr>
          <p:nvPr/>
        </p:nvCxnSpPr>
        <p:spPr>
          <a:xfrm rot="5400000" flipH="1" flipV="1">
            <a:off x="2938027" y="1335024"/>
            <a:ext cx="189983" cy="639564"/>
          </a:xfrm>
          <a:prstGeom prst="bentConnector2">
            <a:avLst/>
          </a:prstGeom>
          <a:ln w="12700">
            <a:headEnd type="none" w="med" len="med"/>
            <a:tailEnd type="arrow" w="lg" len="lg"/>
          </a:ln>
        </p:spPr>
        <p:style>
          <a:lnRef idx="1">
            <a:schemeClr val="accent3"/>
          </a:lnRef>
          <a:fillRef idx="2">
            <a:schemeClr val="accent3"/>
          </a:fillRef>
          <a:effectRef idx="1">
            <a:schemeClr val="accent3"/>
          </a:effectRef>
          <a:fontRef idx="minor">
            <a:schemeClr val="dk1"/>
          </a:fontRef>
        </p:style>
      </p:cxnSp>
      <p:cxnSp>
        <p:nvCxnSpPr>
          <p:cNvPr id="8" name="Straight Arrow Connector 7"/>
          <p:cNvCxnSpPr>
            <a:stCxn id="3" idx="4"/>
            <a:endCxn id="6" idx="0"/>
          </p:cNvCxnSpPr>
          <p:nvPr/>
        </p:nvCxnSpPr>
        <p:spPr>
          <a:xfrm>
            <a:off x="1494036" y="2206996"/>
            <a:ext cx="912876" cy="1"/>
          </a:xfrm>
          <a:prstGeom prst="straightConnector1">
            <a:avLst/>
          </a:prstGeom>
          <a:ln w="12700">
            <a:headEnd type="none" w="med" len="med"/>
            <a:tailEnd type="arrow" w="lg" len="lg"/>
          </a:ln>
        </p:spPr>
        <p:style>
          <a:lnRef idx="1">
            <a:schemeClr val="accent3"/>
          </a:lnRef>
          <a:fillRef idx="2">
            <a:schemeClr val="accent3"/>
          </a:fillRef>
          <a:effectRef idx="1">
            <a:schemeClr val="accent3"/>
          </a:effectRef>
          <a:fontRef idx="minor">
            <a:schemeClr val="dk1"/>
          </a:fontRef>
        </p:style>
      </p:cxnSp>
      <p:cxnSp>
        <p:nvCxnSpPr>
          <p:cNvPr id="9" name="Straight Arrow Connector 8"/>
          <p:cNvCxnSpPr>
            <a:stCxn id="6" idx="1"/>
            <a:endCxn id="2" idx="0"/>
          </p:cNvCxnSpPr>
          <p:nvPr/>
        </p:nvCxnSpPr>
        <p:spPr>
          <a:xfrm flipH="1">
            <a:off x="2705100" y="2664197"/>
            <a:ext cx="8136" cy="727033"/>
          </a:xfrm>
          <a:prstGeom prst="straightConnector1">
            <a:avLst/>
          </a:prstGeom>
          <a:ln w="12700">
            <a:headEnd type="none" w="med" len="med"/>
            <a:tailEnd type="arrow" w="lg" len="lg"/>
          </a:ln>
        </p:spPr>
        <p:style>
          <a:lnRef idx="1">
            <a:schemeClr val="accent3"/>
          </a:lnRef>
          <a:fillRef idx="2">
            <a:schemeClr val="accent3"/>
          </a:fillRef>
          <a:effectRef idx="1">
            <a:schemeClr val="accent3"/>
          </a:effectRef>
          <a:fontRef idx="minor">
            <a:schemeClr val="dk1"/>
          </a:fontRef>
        </p:style>
      </p:cxnSp>
      <p:sp>
        <p:nvSpPr>
          <p:cNvPr id="10" name="Flowchart: Process 9"/>
          <p:cNvSpPr/>
          <p:nvPr/>
        </p:nvSpPr>
        <p:spPr>
          <a:xfrm>
            <a:off x="6477000" y="1138428"/>
            <a:ext cx="2209800" cy="842772"/>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Database Browser, Analysis, &amp; Export</a:t>
            </a:r>
          </a:p>
          <a:p>
            <a:pPr algn="ctr"/>
            <a:r>
              <a:rPr lang="en-US" dirty="0" err="1" smtClean="0">
                <a:latin typeface="Courier New" pitchFamily="49" charset="0"/>
                <a:cs typeface="Courier New" pitchFamily="49" charset="0"/>
              </a:rPr>
              <a:t>DB_Browser</a:t>
            </a:r>
            <a:endParaRPr lang="en-US" sz="1400" dirty="0">
              <a:latin typeface="Courier New" pitchFamily="49" charset="0"/>
              <a:cs typeface="Courier New" pitchFamily="49" charset="0"/>
            </a:endParaRPr>
          </a:p>
        </p:txBody>
      </p:sp>
      <p:sp>
        <p:nvSpPr>
          <p:cNvPr id="11" name="TextBox 10"/>
          <p:cNvSpPr txBox="1"/>
          <p:nvPr/>
        </p:nvSpPr>
        <p:spPr>
          <a:xfrm>
            <a:off x="714444" y="262833"/>
            <a:ext cx="2352439" cy="461665"/>
          </a:xfrm>
          <a:prstGeom prst="rect">
            <a:avLst/>
          </a:prstGeom>
          <a:noFill/>
        </p:spPr>
        <p:txBody>
          <a:bodyPr wrap="none" rtlCol="0">
            <a:spAutoFit/>
          </a:bodyPr>
          <a:lstStyle/>
          <a:p>
            <a:r>
              <a:rPr lang="en-CA" sz="2400" b="1" dirty="0" smtClean="0"/>
              <a:t>MySQL Database</a:t>
            </a:r>
            <a:endParaRPr lang="en-CA" sz="2400" b="1" dirty="0"/>
          </a:p>
        </p:txBody>
      </p:sp>
      <p:sp>
        <p:nvSpPr>
          <p:cNvPr id="12" name="TextBox 11"/>
          <p:cNvSpPr txBox="1"/>
          <p:nvPr/>
        </p:nvSpPr>
        <p:spPr>
          <a:xfrm>
            <a:off x="2660880" y="2825518"/>
            <a:ext cx="1149674" cy="369332"/>
          </a:xfrm>
          <a:prstGeom prst="rect">
            <a:avLst/>
          </a:prstGeom>
          <a:noFill/>
        </p:spPr>
        <p:txBody>
          <a:bodyPr wrap="none" rtlCol="0">
            <a:spAutoFit/>
          </a:bodyPr>
          <a:lstStyle/>
          <a:p>
            <a:r>
              <a:rPr lang="en-CA" dirty="0" smtClean="0">
                <a:latin typeface="Courier New" panose="02070309020205020404" pitchFamily="49" charset="0"/>
                <a:cs typeface="Courier New" panose="02070309020205020404" pitchFamily="49" charset="0"/>
              </a:rPr>
              <a:t>TDT2PLX</a:t>
            </a:r>
            <a:endParaRPr lang="en-CA" dirty="0">
              <a:latin typeface="Courier New" panose="02070309020205020404" pitchFamily="49" charset="0"/>
              <a:cs typeface="Courier New" panose="02070309020205020404" pitchFamily="49" charset="0"/>
            </a:endParaRPr>
          </a:p>
        </p:txBody>
      </p:sp>
      <p:sp>
        <p:nvSpPr>
          <p:cNvPr id="13" name="TextBox 12"/>
          <p:cNvSpPr txBox="1"/>
          <p:nvPr/>
        </p:nvSpPr>
        <p:spPr>
          <a:xfrm>
            <a:off x="1295400" y="4481324"/>
            <a:ext cx="1149674" cy="369332"/>
          </a:xfrm>
          <a:prstGeom prst="rect">
            <a:avLst/>
          </a:prstGeom>
          <a:noFill/>
        </p:spPr>
        <p:txBody>
          <a:bodyPr wrap="none" rtlCol="0">
            <a:spAutoFit/>
          </a:bodyPr>
          <a:lstStyle/>
          <a:p>
            <a:r>
              <a:rPr lang="en-CA" dirty="0" smtClean="0">
                <a:latin typeface="Courier New" panose="02070309020205020404" pitchFamily="49" charset="0"/>
                <a:cs typeface="Courier New" panose="02070309020205020404" pitchFamily="49" charset="0"/>
              </a:rPr>
              <a:t>PLX2TDT</a:t>
            </a:r>
            <a:endParaRPr lang="en-CA" dirty="0">
              <a:latin typeface="Courier New" panose="02070309020205020404" pitchFamily="49" charset="0"/>
              <a:cs typeface="Courier New" panose="02070309020205020404" pitchFamily="49" charset="0"/>
            </a:endParaRPr>
          </a:p>
        </p:txBody>
      </p:sp>
      <p:cxnSp>
        <p:nvCxnSpPr>
          <p:cNvPr id="16" name="Straight Arrow Connector 15"/>
          <p:cNvCxnSpPr>
            <a:stCxn id="5" idx="3"/>
            <a:endCxn id="10" idx="1"/>
          </p:cNvCxnSpPr>
          <p:nvPr/>
        </p:nvCxnSpPr>
        <p:spPr>
          <a:xfrm>
            <a:off x="5791200" y="1559814"/>
            <a:ext cx="685800" cy="0"/>
          </a:xfrm>
          <a:prstGeom prst="straightConnector1">
            <a:avLst/>
          </a:prstGeom>
          <a:ln w="12700">
            <a:solidFill>
              <a:srgbClr val="9FAFDB"/>
            </a:solidFill>
            <a:headEnd type="none" w="med" len="med"/>
            <a:tailEnd type="arrow" w="lg" len="lg"/>
          </a:ln>
        </p:spPr>
        <p:style>
          <a:lnRef idx="1">
            <a:schemeClr val="accent3"/>
          </a:lnRef>
          <a:fillRef idx="2">
            <a:schemeClr val="accent3"/>
          </a:fillRef>
          <a:effectRef idx="1">
            <a:schemeClr val="accent3"/>
          </a:effectRef>
          <a:fontRef idx="minor">
            <a:schemeClr val="dk1"/>
          </a:fontRef>
        </p:style>
      </p:cxnSp>
    </p:spTree>
    <p:extLst>
      <p:ext uri="{BB962C8B-B14F-4D97-AF65-F5344CB8AC3E}">
        <p14:creationId xmlns:p14="http://schemas.microsoft.com/office/powerpoint/2010/main" val="36907203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719" y="0"/>
            <a:ext cx="5336561" cy="6858000"/>
          </a:xfrm>
          <a:prstGeom prst="rect">
            <a:avLst/>
          </a:prstGeom>
        </p:spPr>
      </p:pic>
      <p:sp>
        <p:nvSpPr>
          <p:cNvPr id="4" name="TextBox 3"/>
          <p:cNvSpPr txBox="1"/>
          <p:nvPr/>
        </p:nvSpPr>
        <p:spPr>
          <a:xfrm>
            <a:off x="714444" y="262833"/>
            <a:ext cx="2352439" cy="461665"/>
          </a:xfrm>
          <a:prstGeom prst="rect">
            <a:avLst/>
          </a:prstGeom>
          <a:noFill/>
        </p:spPr>
        <p:txBody>
          <a:bodyPr wrap="none" rtlCol="0">
            <a:spAutoFit/>
          </a:bodyPr>
          <a:lstStyle/>
          <a:p>
            <a:r>
              <a:rPr lang="en-CA" sz="2400" b="1" dirty="0" smtClean="0"/>
              <a:t>MySQL Database</a:t>
            </a:r>
            <a:endParaRPr lang="en-CA" sz="2400" b="1" dirty="0"/>
          </a:p>
        </p:txBody>
      </p:sp>
    </p:spTree>
    <p:extLst>
      <p:ext uri="{BB962C8B-B14F-4D97-AF65-F5344CB8AC3E}">
        <p14:creationId xmlns:p14="http://schemas.microsoft.com/office/powerpoint/2010/main" val="1080734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6478" y="3427516"/>
            <a:ext cx="4191000" cy="3420859"/>
          </a:xfrm>
          <a:prstGeom prst="rect">
            <a:avLst/>
          </a:prstGeom>
        </p:spPr>
      </p:pic>
      <p:sp>
        <p:nvSpPr>
          <p:cNvPr id="4" name="TextBox 3"/>
          <p:cNvSpPr txBox="1"/>
          <p:nvPr/>
        </p:nvSpPr>
        <p:spPr>
          <a:xfrm>
            <a:off x="304800" y="304800"/>
            <a:ext cx="1799980" cy="523220"/>
          </a:xfrm>
          <a:prstGeom prst="rect">
            <a:avLst/>
          </a:prstGeom>
          <a:noFill/>
        </p:spPr>
        <p:txBody>
          <a:bodyPr wrap="none" rtlCol="0">
            <a:spAutoFit/>
          </a:bodyPr>
          <a:lstStyle/>
          <a:p>
            <a:r>
              <a:rPr lang="en-CA" sz="2800" dirty="0" smtClean="0"/>
              <a:t>Installation</a:t>
            </a:r>
            <a:endParaRPr lang="en-CA" sz="2800" dirty="0"/>
          </a:p>
        </p:txBody>
      </p:sp>
      <p:sp>
        <p:nvSpPr>
          <p:cNvPr id="7" name="TextBox 6"/>
          <p:cNvSpPr txBox="1"/>
          <p:nvPr/>
        </p:nvSpPr>
        <p:spPr>
          <a:xfrm>
            <a:off x="76200" y="1083925"/>
            <a:ext cx="7972395" cy="3693319"/>
          </a:xfrm>
          <a:prstGeom prst="rect">
            <a:avLst/>
          </a:prstGeom>
          <a:noFill/>
        </p:spPr>
        <p:txBody>
          <a:bodyPr wrap="square" rtlCol="0">
            <a:spAutoFit/>
          </a:bodyPr>
          <a:lstStyle/>
          <a:p>
            <a:pPr marL="342900" indent="-342900">
              <a:buFont typeface="+mj-lt"/>
              <a:buAutoNum type="arabicPeriod"/>
            </a:pPr>
            <a:r>
              <a:rPr lang="en-CA" dirty="0" smtClean="0"/>
              <a:t>Navigate to target directory in Windows Explorer.</a:t>
            </a:r>
          </a:p>
          <a:p>
            <a:pPr marL="625475" lvl="1" indent="-168275">
              <a:buFont typeface="Arial" panose="020B0604020202020204" pitchFamily="34" charset="0"/>
              <a:buChar char="•"/>
            </a:pPr>
            <a:r>
              <a:rPr lang="en-CA" dirty="0" smtClean="0"/>
              <a:t>Recommended: ‘c:/MATLAB/work/’</a:t>
            </a:r>
          </a:p>
          <a:p>
            <a:pPr marL="342900" indent="-342900">
              <a:buFont typeface="+mj-lt"/>
              <a:buAutoNum type="arabicPeriod"/>
            </a:pPr>
            <a:endParaRPr lang="en-CA" dirty="0" smtClean="0"/>
          </a:p>
          <a:p>
            <a:pPr marL="342900" indent="-342900">
              <a:buFont typeface="+mj-lt"/>
              <a:buAutoNum type="arabicPeriod"/>
            </a:pPr>
            <a:r>
              <a:rPr lang="en-CA" dirty="0" smtClean="0"/>
              <a:t>Right-click in empty area within Windows Explorer.</a:t>
            </a:r>
          </a:p>
          <a:p>
            <a:pPr marL="342900" indent="-342900">
              <a:buFont typeface="+mj-lt"/>
              <a:buAutoNum type="arabicPeriod"/>
            </a:pPr>
            <a:endParaRPr lang="en-CA" dirty="0"/>
          </a:p>
          <a:p>
            <a:pPr marL="342900" indent="-342900">
              <a:buFont typeface="+mj-lt"/>
              <a:buAutoNum type="arabicPeriod"/>
            </a:pPr>
            <a:r>
              <a:rPr lang="en-CA" dirty="0"/>
              <a:t>Click “SVN Checkout</a:t>
            </a:r>
            <a:r>
              <a:rPr lang="en-CA" dirty="0" smtClean="0"/>
              <a:t>…”</a:t>
            </a:r>
          </a:p>
          <a:p>
            <a:pPr marL="452438" lvl="1" indent="-342900">
              <a:buFont typeface="+mj-lt"/>
              <a:buAutoNum type="alphaLcPeriod"/>
            </a:pPr>
            <a:r>
              <a:rPr lang="en-CA" dirty="0"/>
              <a:t>URL of Repository:      </a:t>
            </a:r>
            <a:r>
              <a:rPr lang="en-CA" dirty="0">
                <a:hlinkClick r:id="rId3"/>
              </a:rPr>
              <a:t>https://epsych.googlecode.com/svn/trunk/</a:t>
            </a:r>
            <a:endParaRPr lang="en-CA" dirty="0"/>
          </a:p>
          <a:p>
            <a:pPr marL="452438" lvl="1" indent="-342900">
              <a:buFont typeface="+mj-lt"/>
              <a:buAutoNum type="alphaLcPeriod"/>
            </a:pPr>
            <a:r>
              <a:rPr lang="en-CA" dirty="0"/>
              <a:t>Checkout Directory:   C:\MATLAB\work\epsych     (or wherever)</a:t>
            </a:r>
          </a:p>
          <a:p>
            <a:pPr marL="452438" lvl="1" indent="-342900">
              <a:buFont typeface="+mj-lt"/>
              <a:buAutoNum type="alphaLcPeriod"/>
            </a:pPr>
            <a:r>
              <a:rPr lang="en-CA" dirty="0"/>
              <a:t>Click </a:t>
            </a:r>
            <a:r>
              <a:rPr lang="en-CA" dirty="0" smtClean="0"/>
              <a:t>OK</a:t>
            </a:r>
          </a:p>
          <a:p>
            <a:pPr marL="109538" lvl="1"/>
            <a:endParaRPr lang="en-CA" dirty="0" smtClean="0"/>
          </a:p>
          <a:p>
            <a:pPr marL="109538" lvl="1"/>
            <a:endParaRPr lang="en-CA" dirty="0"/>
          </a:p>
          <a:p>
            <a:pPr marL="342900" indent="-342900">
              <a:buFont typeface="+mj-lt"/>
              <a:buAutoNum type="arabicPeriod"/>
            </a:pPr>
            <a:endParaRPr lang="en-CA" dirty="0"/>
          </a:p>
          <a:p>
            <a:pPr marL="342900" indent="-342900">
              <a:buFont typeface="+mj-lt"/>
              <a:buAutoNum type="arabicPeriod"/>
            </a:pPr>
            <a:endParaRPr lang="en-CA" b="1" dirty="0" smtClean="0"/>
          </a:p>
        </p:txBody>
      </p:sp>
      <p:grpSp>
        <p:nvGrpSpPr>
          <p:cNvPr id="12" name="Group 11"/>
          <p:cNvGrpSpPr/>
          <p:nvPr/>
        </p:nvGrpSpPr>
        <p:grpSpPr>
          <a:xfrm>
            <a:off x="6600524" y="0"/>
            <a:ext cx="2514600" cy="3041806"/>
            <a:chOff x="6400921" y="35293"/>
            <a:chExt cx="2514600" cy="3041806"/>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35293"/>
              <a:ext cx="2362321" cy="3041806"/>
            </a:xfrm>
            <a:prstGeom prst="rect">
              <a:avLst/>
            </a:prstGeom>
          </p:spPr>
        </p:pic>
        <p:sp>
          <p:nvSpPr>
            <p:cNvPr id="10" name="Oval 9"/>
            <p:cNvSpPr/>
            <p:nvPr/>
          </p:nvSpPr>
          <p:spPr>
            <a:xfrm>
              <a:off x="6400921" y="1981200"/>
              <a:ext cx="2514600" cy="4572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4" name="Rectangle 13"/>
          <p:cNvSpPr/>
          <p:nvPr/>
        </p:nvSpPr>
        <p:spPr>
          <a:xfrm>
            <a:off x="76200" y="4386818"/>
            <a:ext cx="4648200" cy="646331"/>
          </a:xfrm>
          <a:prstGeom prst="rect">
            <a:avLst/>
          </a:prstGeom>
        </p:spPr>
        <p:txBody>
          <a:bodyPr wrap="square">
            <a:spAutoFit/>
          </a:bodyPr>
          <a:lstStyle/>
          <a:p>
            <a:pPr marL="109538" lvl="1"/>
            <a:r>
              <a:rPr lang="en-CA" dirty="0"/>
              <a:t>If successful, you should </a:t>
            </a:r>
            <a:r>
              <a:rPr lang="en-CA" dirty="0" smtClean="0"/>
              <a:t>see folders and files being downloaded from the internet.</a:t>
            </a:r>
            <a:endParaRPr lang="en-CA" dirty="0"/>
          </a:p>
        </p:txBody>
      </p:sp>
    </p:spTree>
    <p:extLst>
      <p:ext uri="{BB962C8B-B14F-4D97-AF65-F5344CB8AC3E}">
        <p14:creationId xmlns:p14="http://schemas.microsoft.com/office/powerpoint/2010/main" val="2371763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887040"/>
            <a:ext cx="8686800" cy="3392724"/>
          </a:xfrm>
          <a:prstGeom prst="rect">
            <a:avLst/>
          </a:prstGeom>
        </p:spPr>
        <p:txBody>
          <a:bodyPr wrap="square">
            <a:spAutoFit/>
          </a:bodyPr>
          <a:lstStyle/>
          <a:p>
            <a:pPr marL="285750" indent="-285750">
              <a:lnSpc>
                <a:spcPct val="120000"/>
              </a:lnSpc>
              <a:spcAft>
                <a:spcPts val="1000"/>
              </a:spcAft>
              <a:buFont typeface="Arial" panose="020B0604020202020204" pitchFamily="34" charset="0"/>
              <a:buChar char="•"/>
            </a:pPr>
            <a:r>
              <a:rPr lang="en-US" sz="1600" dirty="0">
                <a:latin typeface="Calibri" panose="020F0502020204030204" pitchFamily="34" charset="0"/>
                <a:ea typeface="Times New Roman" panose="02020603050405020304" pitchFamily="18" charset="0"/>
                <a:cs typeface="Times New Roman" panose="02020603050405020304" pitchFamily="18" charset="0"/>
              </a:rPr>
              <a:t>To make sure MATLAB recognizes the software, open MATLAB, type </a:t>
            </a:r>
            <a:r>
              <a:rPr lang="en-US" sz="1600" dirty="0" err="1">
                <a:solidFill>
                  <a:srgbClr val="0070C0"/>
                </a:solidFill>
                <a:latin typeface="Courier New" panose="02070309020205020404" pitchFamily="49" charset="0"/>
                <a:ea typeface="Times New Roman" panose="02020603050405020304" pitchFamily="18" charset="0"/>
                <a:cs typeface="Times New Roman" panose="02020603050405020304" pitchFamily="18" charset="0"/>
              </a:rPr>
              <a:t>pathtool</a:t>
            </a:r>
            <a:r>
              <a:rPr lang="en-US" sz="16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en-US" sz="1600" dirty="0">
                <a:latin typeface="Calibri" panose="020F0502020204030204" pitchFamily="34" charset="0"/>
                <a:ea typeface="Times New Roman" panose="02020603050405020304" pitchFamily="18" charset="0"/>
                <a:cs typeface="Times New Roman" panose="02020603050405020304" pitchFamily="18" charset="0"/>
              </a:rPr>
              <a:t>in the command window, and add the directory of the </a:t>
            </a:r>
            <a:r>
              <a:rPr lang="en-US" sz="1600" dirty="0" err="1">
                <a:latin typeface="Calibri" panose="020F0502020204030204" pitchFamily="34" charset="0"/>
                <a:ea typeface="Times New Roman" panose="02020603050405020304" pitchFamily="18" charset="0"/>
                <a:cs typeface="Times New Roman" panose="02020603050405020304" pitchFamily="18" charset="0"/>
              </a:rPr>
              <a:t>ephys</a:t>
            </a:r>
            <a:r>
              <a:rPr lang="en-US" sz="1600" dirty="0">
                <a:latin typeface="Calibri" panose="020F0502020204030204" pitchFamily="34" charset="0"/>
                <a:ea typeface="Times New Roman" panose="02020603050405020304" pitchFamily="18" charset="0"/>
                <a:cs typeface="Times New Roman" panose="02020603050405020304" pitchFamily="18" charset="0"/>
              </a:rPr>
              <a:t>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svn</a:t>
            </a:r>
            <a:r>
              <a:rPr lang="en-US" sz="1600" dirty="0">
                <a:latin typeface="Calibri" panose="020F0502020204030204" pitchFamily="34" charset="0"/>
                <a:ea typeface="Times New Roman" panose="02020603050405020304" pitchFamily="18" charset="0"/>
                <a:cs typeface="Times New Roman" panose="02020603050405020304" pitchFamily="18" charset="0"/>
              </a:rPr>
              <a:t> checkout (suggested, C:\</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MATLAB\work\epsych).  </a:t>
            </a:r>
          </a:p>
          <a:p>
            <a:pPr marL="285750" indent="-285750">
              <a:lnSpc>
                <a:spcPct val="120000"/>
              </a:lnSpc>
              <a:spcAft>
                <a:spcPts val="1000"/>
              </a:spcAft>
              <a:buFont typeface="Arial" panose="020B0604020202020204" pitchFamily="34" charset="0"/>
              <a:buChar char="•"/>
            </a:pPr>
            <a:r>
              <a:rPr lang="en-US" sz="1600" dirty="0" smtClean="0">
                <a:latin typeface="Calibri" panose="020F0502020204030204" pitchFamily="34" charset="0"/>
                <a:ea typeface="Times New Roman" panose="02020603050405020304" pitchFamily="18" charset="0"/>
                <a:cs typeface="Times New Roman" panose="02020603050405020304" pitchFamily="18" charset="0"/>
              </a:rPr>
              <a:t>Click </a:t>
            </a:r>
            <a:r>
              <a:rPr lang="en-US" sz="1600" dirty="0">
                <a:latin typeface="Calibri" panose="020F0502020204030204" pitchFamily="34" charset="0"/>
                <a:ea typeface="Times New Roman" panose="02020603050405020304" pitchFamily="18" charset="0"/>
                <a:cs typeface="Times New Roman" panose="02020603050405020304" pitchFamily="18" charset="0"/>
              </a:rPr>
              <a:t>the Save  button and close the path tool dialog.  </a:t>
            </a:r>
            <a:endParaRPr lang="en-US" sz="1600" dirty="0" smtClean="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20000"/>
              </a:lnSpc>
              <a:spcAft>
                <a:spcPts val="1000"/>
              </a:spcAft>
              <a:buFont typeface="Arial" panose="020B0604020202020204" pitchFamily="34" charset="0"/>
              <a:buChar char="•"/>
            </a:pPr>
            <a:r>
              <a:rPr lang="en-US" sz="1600" dirty="0" smtClean="0">
                <a:latin typeface="Calibri" panose="020F0502020204030204" pitchFamily="34" charset="0"/>
                <a:ea typeface="Times New Roman" panose="02020603050405020304" pitchFamily="18" charset="0"/>
                <a:cs typeface="Times New Roman" panose="02020603050405020304" pitchFamily="18" charset="0"/>
              </a:rPr>
              <a:t>Finally</a:t>
            </a:r>
            <a:r>
              <a:rPr lang="en-US" sz="1600" dirty="0">
                <a:latin typeface="Calibri" panose="020F0502020204030204" pitchFamily="34" charset="0"/>
                <a:ea typeface="Times New Roman" panose="02020603050405020304" pitchFamily="18" charset="0"/>
                <a:cs typeface="Times New Roman" panose="02020603050405020304" pitchFamily="18" charset="0"/>
              </a:rPr>
              <a:t>, type the command </a:t>
            </a:r>
            <a:r>
              <a:rPr lang="en-US" sz="1600" dirty="0" err="1"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esych_startup</a:t>
            </a:r>
            <a:r>
              <a:rPr lang="en-US" sz="1600" dirty="0"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(‘C:\MATLAB\work\</a:t>
            </a:r>
            <a:r>
              <a:rPr lang="en-US" sz="1600" dirty="0" err="1"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epsych</a:t>
            </a:r>
            <a:r>
              <a:rPr lang="en-US" sz="1600" dirty="0"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smtClean="0">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alibri" panose="020F0502020204030204" pitchFamily="34" charset="0"/>
                <a:ea typeface="Times New Roman" panose="02020603050405020304" pitchFamily="18" charset="0"/>
                <a:cs typeface="Times New Roman" panose="02020603050405020304" pitchFamily="18" charset="0"/>
              </a:rPr>
              <a:t>in the command window and appropriate paths will automatically be added to the path</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a:t>
            </a:r>
          </a:p>
          <a:p>
            <a:pPr marL="285750" indent="-285750">
              <a:lnSpc>
                <a:spcPct val="120000"/>
              </a:lnSpc>
              <a:spcAft>
                <a:spcPts val="1000"/>
              </a:spcAft>
              <a:buFont typeface="Arial" panose="020B0604020202020204" pitchFamily="34" charset="0"/>
              <a:buChar char="•"/>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20000"/>
              </a:lnSpc>
              <a:spcAft>
                <a:spcPts val="1000"/>
              </a:spcAft>
              <a:buFont typeface="Arial" panose="020B0604020202020204" pitchFamily="34" charset="0"/>
              <a:buChar char="•"/>
            </a:pPr>
            <a:r>
              <a:rPr lang="en-US" sz="1600" dirty="0" smtClean="0">
                <a:latin typeface="Calibri" panose="020F0502020204030204" pitchFamily="34" charset="0"/>
                <a:ea typeface="Times New Roman" panose="02020603050405020304" pitchFamily="18" charset="0"/>
                <a:cs typeface="Times New Roman" panose="02020603050405020304" pitchFamily="18" charset="0"/>
              </a:rPr>
              <a:t>It is recommended that you modify the “</a:t>
            </a:r>
            <a:r>
              <a:rPr lang="en-US" sz="1600" dirty="0" err="1" smtClean="0">
                <a:latin typeface="Calibri" panose="020F0502020204030204" pitchFamily="34" charset="0"/>
                <a:ea typeface="Times New Roman" panose="02020603050405020304" pitchFamily="18" charset="0"/>
                <a:cs typeface="Times New Roman" panose="02020603050405020304" pitchFamily="18" charset="0"/>
              </a:rPr>
              <a:t>startup.m</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 file (in the command window, type: </a:t>
            </a:r>
            <a:r>
              <a:rPr lang="en-US" sz="1600" dirty="0"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edit </a:t>
            </a:r>
            <a:r>
              <a:rPr lang="en-US" sz="1600" dirty="0" err="1" smtClean="0">
                <a:solidFill>
                  <a:srgbClr val="0070C0"/>
                </a:solidFill>
                <a:latin typeface="Courier New" panose="02070309020205020404" pitchFamily="49" charset="0"/>
                <a:ea typeface="Times New Roman" panose="02020603050405020304" pitchFamily="18" charset="0"/>
                <a:cs typeface="Courier New" panose="02070309020205020404" pitchFamily="49" charset="0"/>
              </a:rPr>
              <a:t>startup.m</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 so that the correct paths are set every time Matlab is started.</a:t>
            </a:r>
          </a:p>
          <a:p>
            <a:pPr>
              <a:lnSpc>
                <a:spcPct val="120000"/>
              </a:lnSpc>
              <a:spcAft>
                <a:spcPts val="1000"/>
              </a:spcAft>
            </a:pPr>
            <a:endParaRPr lang="en-CA"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Box 2"/>
          <p:cNvSpPr txBox="1"/>
          <p:nvPr/>
        </p:nvSpPr>
        <p:spPr>
          <a:xfrm>
            <a:off x="304800" y="304800"/>
            <a:ext cx="1799980" cy="523220"/>
          </a:xfrm>
          <a:prstGeom prst="rect">
            <a:avLst/>
          </a:prstGeom>
          <a:noFill/>
        </p:spPr>
        <p:txBody>
          <a:bodyPr wrap="none" rtlCol="0">
            <a:spAutoFit/>
          </a:bodyPr>
          <a:lstStyle/>
          <a:p>
            <a:r>
              <a:rPr lang="en-CA" sz="2800" dirty="0" smtClean="0"/>
              <a:t>Installation</a:t>
            </a:r>
            <a:endParaRPr lang="en-CA" sz="2800" dirty="0"/>
          </a:p>
        </p:txBody>
      </p:sp>
      <p:sp>
        <p:nvSpPr>
          <p:cNvPr id="4" name="TextBox 3"/>
          <p:cNvSpPr txBox="1"/>
          <p:nvPr/>
        </p:nvSpPr>
        <p:spPr>
          <a:xfrm>
            <a:off x="1653573" y="5279764"/>
            <a:ext cx="5836854" cy="646331"/>
          </a:xfrm>
          <a:prstGeom prst="rect">
            <a:avLst/>
          </a:prstGeom>
          <a:noFill/>
        </p:spPr>
        <p:txBody>
          <a:bodyPr wrap="none" rtlCol="0">
            <a:spAutoFit/>
          </a:bodyPr>
          <a:lstStyle/>
          <a:p>
            <a:r>
              <a:rPr lang="en-CA" dirty="0" err="1">
                <a:solidFill>
                  <a:srgbClr val="0070C0"/>
                </a:solidFill>
                <a:latin typeface="Courier New" panose="02070309020205020404" pitchFamily="49" charset="0"/>
                <a:cs typeface="Courier New" panose="02070309020205020404" pitchFamily="49" charset="0"/>
              </a:rPr>
              <a:t>addpath</a:t>
            </a:r>
            <a:r>
              <a:rPr lang="en-CA" dirty="0">
                <a:solidFill>
                  <a:srgbClr val="0070C0"/>
                </a:solidFill>
                <a:latin typeface="Courier New" panose="02070309020205020404" pitchFamily="49" charset="0"/>
                <a:cs typeface="Courier New" panose="02070309020205020404" pitchFamily="49" charset="0"/>
              </a:rPr>
              <a:t>('C:\MATLAB\work\</a:t>
            </a:r>
            <a:r>
              <a:rPr lang="en-CA" dirty="0" err="1">
                <a:solidFill>
                  <a:srgbClr val="0070C0"/>
                </a:solidFill>
                <a:latin typeface="Courier New" panose="02070309020205020404" pitchFamily="49" charset="0"/>
                <a:cs typeface="Courier New" panose="02070309020205020404" pitchFamily="49" charset="0"/>
              </a:rPr>
              <a:t>epsych</a:t>
            </a:r>
            <a:r>
              <a:rPr lang="en-CA" dirty="0">
                <a:solidFill>
                  <a:srgbClr val="0070C0"/>
                </a:solidFill>
                <a:latin typeface="Courier New" panose="02070309020205020404" pitchFamily="49" charset="0"/>
                <a:cs typeface="Courier New" panose="02070309020205020404" pitchFamily="49" charset="0"/>
              </a:rPr>
              <a:t>\');</a:t>
            </a:r>
          </a:p>
          <a:p>
            <a:r>
              <a:rPr lang="en-CA" dirty="0" err="1">
                <a:solidFill>
                  <a:srgbClr val="0070C0"/>
                </a:solidFill>
                <a:latin typeface="Courier New" panose="02070309020205020404" pitchFamily="49" charset="0"/>
                <a:cs typeface="Courier New" panose="02070309020205020404" pitchFamily="49" charset="0"/>
              </a:rPr>
              <a:t>epsych_startup</a:t>
            </a:r>
            <a:r>
              <a:rPr lang="en-CA" dirty="0">
                <a:solidFill>
                  <a:srgbClr val="0070C0"/>
                </a:solidFill>
                <a:latin typeface="Courier New" panose="02070309020205020404" pitchFamily="49" charset="0"/>
                <a:cs typeface="Courier New" panose="02070309020205020404" pitchFamily="49" charset="0"/>
              </a:rPr>
              <a:t>('C:\MATLAB\work\</a:t>
            </a:r>
            <a:r>
              <a:rPr lang="en-CA" dirty="0" err="1">
                <a:solidFill>
                  <a:srgbClr val="0070C0"/>
                </a:solidFill>
                <a:latin typeface="Courier New" panose="02070309020205020404" pitchFamily="49" charset="0"/>
                <a:cs typeface="Courier New" panose="02070309020205020404" pitchFamily="49" charset="0"/>
              </a:rPr>
              <a:t>epsych</a:t>
            </a:r>
            <a:r>
              <a:rPr lang="en-CA" dirty="0">
                <a:solidFill>
                  <a:srgbClr val="0070C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32211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5926" t="23333" r="56667" b="33889"/>
          <a:stretch/>
        </p:blipFill>
        <p:spPr>
          <a:xfrm>
            <a:off x="4800600" y="685800"/>
            <a:ext cx="3581400" cy="5867400"/>
          </a:xfrm>
          <a:prstGeom prst="rect">
            <a:avLst/>
          </a:prstGeom>
        </p:spPr>
      </p:pic>
      <p:sp>
        <p:nvSpPr>
          <p:cNvPr id="3" name="Oval 2"/>
          <p:cNvSpPr/>
          <p:nvPr/>
        </p:nvSpPr>
        <p:spPr>
          <a:xfrm>
            <a:off x="4775200" y="2133600"/>
            <a:ext cx="2514600" cy="457200"/>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p:cNvSpPr txBox="1"/>
          <p:nvPr/>
        </p:nvSpPr>
        <p:spPr>
          <a:xfrm>
            <a:off x="304800" y="304800"/>
            <a:ext cx="1521442" cy="523220"/>
          </a:xfrm>
          <a:prstGeom prst="rect">
            <a:avLst/>
          </a:prstGeom>
          <a:noFill/>
        </p:spPr>
        <p:txBody>
          <a:bodyPr wrap="none" rtlCol="0">
            <a:spAutoFit/>
          </a:bodyPr>
          <a:lstStyle/>
          <a:p>
            <a:r>
              <a:rPr lang="en-CA" sz="2800" dirty="0" smtClean="0"/>
              <a:t>Updating</a:t>
            </a:r>
            <a:endParaRPr lang="en-CA" sz="2800" dirty="0"/>
          </a:p>
        </p:txBody>
      </p:sp>
      <p:sp>
        <p:nvSpPr>
          <p:cNvPr id="5" name="TextBox 4"/>
          <p:cNvSpPr txBox="1"/>
          <p:nvPr/>
        </p:nvSpPr>
        <p:spPr>
          <a:xfrm>
            <a:off x="381001" y="1676400"/>
            <a:ext cx="4343400" cy="1754326"/>
          </a:xfrm>
          <a:prstGeom prst="rect">
            <a:avLst/>
          </a:prstGeom>
          <a:noFill/>
        </p:spPr>
        <p:txBody>
          <a:bodyPr wrap="square" rtlCol="0">
            <a:spAutoFit/>
          </a:bodyPr>
          <a:lstStyle/>
          <a:p>
            <a:pPr marL="342900" indent="-342900">
              <a:buFont typeface="+mj-lt"/>
              <a:buAutoNum type="arabicPeriod"/>
            </a:pPr>
            <a:r>
              <a:rPr lang="en-CA" dirty="0" smtClean="0"/>
              <a:t>Right-click “</a:t>
            </a:r>
            <a:r>
              <a:rPr lang="en-CA" dirty="0" err="1" smtClean="0"/>
              <a:t>epsych</a:t>
            </a:r>
            <a:r>
              <a:rPr lang="en-CA" dirty="0" smtClean="0"/>
              <a:t>” folder in Windows Explorer.</a:t>
            </a:r>
          </a:p>
          <a:p>
            <a:pPr marL="342900" indent="-342900">
              <a:buFont typeface="+mj-lt"/>
              <a:buAutoNum type="arabicPeriod"/>
            </a:pPr>
            <a:endParaRPr lang="en-CA" dirty="0"/>
          </a:p>
          <a:p>
            <a:pPr marL="342900" indent="-342900">
              <a:buFont typeface="+mj-lt"/>
              <a:buAutoNum type="arabicPeriod"/>
            </a:pPr>
            <a:r>
              <a:rPr lang="en-CA" dirty="0" smtClean="0"/>
              <a:t>Click “SVN Update”</a:t>
            </a:r>
          </a:p>
          <a:p>
            <a:pPr marL="342900" indent="-342900">
              <a:buFont typeface="+mj-lt"/>
              <a:buAutoNum type="arabicPeriod"/>
            </a:pPr>
            <a:endParaRPr lang="en-CA" dirty="0"/>
          </a:p>
          <a:p>
            <a:r>
              <a:rPr lang="en-CA" dirty="0" smtClean="0"/>
              <a:t>You should see a list of files being updated.</a:t>
            </a:r>
            <a:endParaRPr lang="en-CA" dirty="0"/>
          </a:p>
        </p:txBody>
      </p:sp>
    </p:spTree>
    <p:extLst>
      <p:ext uri="{BB962C8B-B14F-4D97-AF65-F5344CB8AC3E}">
        <p14:creationId xmlns:p14="http://schemas.microsoft.com/office/powerpoint/2010/main" val="476859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a:grpSpLocks noChangeAspect="1"/>
          </p:cNvGrpSpPr>
          <p:nvPr/>
        </p:nvGrpSpPr>
        <p:grpSpPr>
          <a:xfrm>
            <a:off x="3445790" y="1210867"/>
            <a:ext cx="2878810" cy="1379430"/>
            <a:chOff x="1159790" y="29705"/>
            <a:chExt cx="3657600" cy="1752600"/>
          </a:xfrm>
        </p:grpSpPr>
        <p:sp>
          <p:nvSpPr>
            <p:cNvPr id="21" name="Rectangle 20"/>
            <p:cNvSpPr/>
            <p:nvPr/>
          </p:nvSpPr>
          <p:spPr>
            <a:xfrm>
              <a:off x="1159790" y="297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2" name="Rectangle 21"/>
            <p:cNvSpPr/>
            <p:nvPr/>
          </p:nvSpPr>
          <p:spPr>
            <a:xfrm>
              <a:off x="1312190" y="1821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3" name="Rectangle 22"/>
            <p:cNvSpPr/>
            <p:nvPr/>
          </p:nvSpPr>
          <p:spPr>
            <a:xfrm>
              <a:off x="1464590" y="3345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endParaRPr lang="en-CA" sz="1400" dirty="0">
                <a:latin typeface="Courier New" panose="02070309020205020404" pitchFamily="49" charset="0"/>
                <a:cs typeface="Courier New" panose="02070309020205020404" pitchFamily="49" charset="0"/>
              </a:endParaRPr>
            </a:p>
          </p:txBody>
        </p:sp>
        <p:sp>
          <p:nvSpPr>
            <p:cNvPr id="24" name="Rectangle 23"/>
            <p:cNvSpPr/>
            <p:nvPr/>
          </p:nvSpPr>
          <p:spPr>
            <a:xfrm>
              <a:off x="1616990" y="486905"/>
              <a:ext cx="32004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t>RPvds</a:t>
              </a:r>
              <a:r>
                <a:rPr lang="en-US" sz="1400" dirty="0" smtClean="0"/>
                <a:t> Circuit</a:t>
              </a:r>
            </a:p>
            <a:p>
              <a:pPr algn="ctr"/>
              <a:r>
                <a:rPr lang="en-US" sz="1400" dirty="0" smtClean="0"/>
                <a:t>TDT </a:t>
              </a:r>
              <a:r>
                <a:rPr lang="en-US" sz="1400" dirty="0" err="1" smtClean="0"/>
                <a:t>RPvds</a:t>
              </a:r>
              <a:r>
                <a:rPr lang="en-US" sz="1400" dirty="0" smtClean="0"/>
                <a:t> Software</a:t>
              </a: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rcx</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grpSp>
        <p:nvGrpSpPr>
          <p:cNvPr id="53" name="Group 52"/>
          <p:cNvGrpSpPr>
            <a:grpSpLocks noChangeAspect="1"/>
          </p:cNvGrpSpPr>
          <p:nvPr/>
        </p:nvGrpSpPr>
        <p:grpSpPr>
          <a:xfrm>
            <a:off x="3445790" y="3105300"/>
            <a:ext cx="2878810" cy="1379430"/>
            <a:chOff x="990600" y="1066800"/>
            <a:chExt cx="3657600" cy="1752600"/>
          </a:xfrm>
        </p:grpSpPr>
        <p:sp>
          <p:nvSpPr>
            <p:cNvPr id="54" name="Rectangle 53"/>
            <p:cNvSpPr/>
            <p:nvPr/>
          </p:nvSpPr>
          <p:spPr>
            <a:xfrm>
              <a:off x="990600" y="10668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5" name="Rectangle 54"/>
            <p:cNvSpPr/>
            <p:nvPr/>
          </p:nvSpPr>
          <p:spPr>
            <a:xfrm>
              <a:off x="1143000" y="12192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6" name="Rectangle 55"/>
            <p:cNvSpPr/>
            <p:nvPr/>
          </p:nvSpPr>
          <p:spPr>
            <a:xfrm>
              <a:off x="1295400" y="13716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CA" sz="1400" dirty="0">
                <a:latin typeface="Courier New" panose="02070309020205020404" pitchFamily="49" charset="0"/>
                <a:cs typeface="Courier New" panose="02070309020205020404" pitchFamily="49" charset="0"/>
              </a:endParaRPr>
            </a:p>
          </p:txBody>
        </p:sp>
        <p:sp>
          <p:nvSpPr>
            <p:cNvPr id="57" name="Rectangle 56"/>
            <p:cNvSpPr/>
            <p:nvPr/>
          </p:nvSpPr>
          <p:spPr>
            <a:xfrm>
              <a:off x="1447800" y="1524000"/>
              <a:ext cx="3200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Experiment Protocol</a:t>
              </a:r>
            </a:p>
            <a:p>
              <a:pPr algn="ctr"/>
              <a:r>
                <a:rPr lang="en-US" sz="1400" dirty="0" err="1" smtClean="0">
                  <a:latin typeface="Courier New" panose="02070309020205020404" pitchFamily="49" charset="0"/>
                  <a:cs typeface="Courier New" panose="02070309020205020404" pitchFamily="49" charset="0"/>
                </a:rPr>
                <a:t>ep_ExperimentDesign</a:t>
              </a:r>
              <a:endParaRPr lang="en-US" sz="1400" dirty="0" smtClean="0">
                <a:latin typeface="Courier New" panose="02070309020205020404" pitchFamily="49" charset="0"/>
                <a:cs typeface="Courier New" panose="02070309020205020404" pitchFamily="49" charset="0"/>
              </a:endParaRPr>
            </a:p>
            <a:p>
              <a:pPr algn="ct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prot</a:t>
              </a:r>
              <a:r>
                <a:rPr lang="en-US"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grpSp>
      <p:sp>
        <p:nvSpPr>
          <p:cNvPr id="59" name="Rectangle 58"/>
          <p:cNvSpPr/>
          <p:nvPr/>
        </p:nvSpPr>
        <p:spPr>
          <a:xfrm>
            <a:off x="3794096" y="5166898"/>
            <a:ext cx="2530504" cy="10053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Behavior/Electrophysiology</a:t>
            </a:r>
          </a:p>
          <a:p>
            <a:pPr algn="ctr"/>
            <a:r>
              <a:rPr lang="en-US" sz="1400" dirty="0" err="1">
                <a:solidFill>
                  <a:schemeClr val="accent1"/>
                </a:solidFill>
                <a:latin typeface="Courier New" panose="02070309020205020404" pitchFamily="49" charset="0"/>
                <a:cs typeface="Courier New" panose="02070309020205020404" pitchFamily="49" charset="0"/>
              </a:rPr>
              <a:t>ep_RunExpt</a:t>
            </a:r>
            <a:r>
              <a:rPr lang="en-US" sz="1400" dirty="0">
                <a:solidFill>
                  <a:schemeClr val="accent1"/>
                </a:solidFill>
                <a:latin typeface="Courier New" panose="02070309020205020404" pitchFamily="49" charset="0"/>
                <a:cs typeface="Courier New" panose="02070309020205020404" pitchFamily="49" charset="0"/>
              </a:rPr>
              <a:t>/</a:t>
            </a:r>
            <a:r>
              <a:rPr lang="en-US" sz="1400" dirty="0" err="1">
                <a:solidFill>
                  <a:schemeClr val="accent1"/>
                </a:solidFill>
                <a:latin typeface="Courier New" panose="02070309020205020404" pitchFamily="49" charset="0"/>
                <a:cs typeface="Courier New" panose="02070309020205020404" pitchFamily="49" charset="0"/>
              </a:rPr>
              <a:t>ep_EPhys</a:t>
            </a:r>
            <a:endParaRPr lang="en-US" sz="1400" dirty="0">
              <a:solidFill>
                <a:schemeClr val="accent1"/>
              </a:solidFill>
              <a:latin typeface="Courier New" panose="02070309020205020404" pitchFamily="49" charset="0"/>
              <a:cs typeface="Courier New" panose="02070309020205020404" pitchFamily="49" charset="0"/>
            </a:endParaRPr>
          </a:p>
        </p:txBody>
      </p:sp>
      <p:sp>
        <p:nvSpPr>
          <p:cNvPr id="27" name="Down Arrow 26"/>
          <p:cNvSpPr/>
          <p:nvPr/>
        </p:nvSpPr>
        <p:spPr>
          <a:xfrm>
            <a:off x="4892171" y="4598134"/>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8" name="Down Arrow 27"/>
          <p:cNvSpPr/>
          <p:nvPr/>
        </p:nvSpPr>
        <p:spPr>
          <a:xfrm>
            <a:off x="4900662" y="2705162"/>
            <a:ext cx="328916" cy="457200"/>
          </a:xfrm>
          <a:prstGeom prst="downArrow">
            <a:avLst/>
          </a:prstGeom>
          <a:ln w="12700"/>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Rectangle 17"/>
          <p:cNvSpPr/>
          <p:nvPr/>
        </p:nvSpPr>
        <p:spPr>
          <a:xfrm>
            <a:off x="528912" y="123963"/>
            <a:ext cx="6733895" cy="646331"/>
          </a:xfrm>
          <a:prstGeom prst="rect">
            <a:avLst/>
          </a:prstGeom>
        </p:spPr>
        <p:txBody>
          <a:bodyPr wrap="none">
            <a:spAutoFit/>
          </a:bodyPr>
          <a:lstStyle/>
          <a:p>
            <a:r>
              <a:rPr lang="en-CA" sz="3600" dirty="0" smtClean="0"/>
              <a:t>Designing </a:t>
            </a:r>
            <a:r>
              <a:rPr lang="en-CA" sz="3600" dirty="0" err="1" smtClean="0"/>
              <a:t>RPvds</a:t>
            </a:r>
            <a:r>
              <a:rPr lang="en-CA" sz="3600" dirty="0" smtClean="0"/>
              <a:t> Circuits for </a:t>
            </a:r>
            <a:r>
              <a:rPr lang="en-CA" sz="3600" dirty="0" err="1" smtClean="0"/>
              <a:t>EPsych</a:t>
            </a:r>
            <a:endParaRPr lang="en-CA" sz="3600" dirty="0"/>
          </a:p>
        </p:txBody>
      </p:sp>
      <p:sp>
        <p:nvSpPr>
          <p:cNvPr id="19" name="Down Arrow 18"/>
          <p:cNvSpPr/>
          <p:nvPr/>
        </p:nvSpPr>
        <p:spPr>
          <a:xfrm rot="16200000">
            <a:off x="1663363" y="682960"/>
            <a:ext cx="959390" cy="2152516"/>
          </a:xfrm>
          <a:prstGeom prst="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3382256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912" y="123963"/>
            <a:ext cx="4324454" cy="646331"/>
          </a:xfrm>
          <a:prstGeom prst="rect">
            <a:avLst/>
          </a:prstGeom>
        </p:spPr>
        <p:txBody>
          <a:bodyPr wrap="none">
            <a:spAutoFit/>
          </a:bodyPr>
          <a:lstStyle/>
          <a:p>
            <a:r>
              <a:rPr lang="en-CA" sz="3600" dirty="0" smtClean="0"/>
              <a:t>Custom </a:t>
            </a:r>
            <a:r>
              <a:rPr lang="en-CA" sz="3600" dirty="0" err="1" smtClean="0"/>
              <a:t>RPvds</a:t>
            </a:r>
            <a:r>
              <a:rPr lang="en-CA" sz="3600" dirty="0" smtClean="0"/>
              <a:t> Macros</a:t>
            </a:r>
            <a:endParaRPr lang="en-CA" sz="36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314" y="1676400"/>
            <a:ext cx="2463927" cy="2133710"/>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314" y="4114800"/>
            <a:ext cx="2559182" cy="2381372"/>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1406" y="1828800"/>
            <a:ext cx="2463927" cy="1181161"/>
          </a:xfrm>
          <a:prstGeom prst="rect">
            <a:avLst/>
          </a:prstGeom>
        </p:spPr>
      </p:pic>
      <p:pic>
        <p:nvPicPr>
          <p:cNvPr id="10" name="Picture 9"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263377"/>
            <a:ext cx="848579" cy="980580"/>
          </a:xfrm>
          <a:prstGeom prst="rect">
            <a:avLst/>
          </a:prstGeom>
        </p:spPr>
      </p:pic>
      <p:sp>
        <p:nvSpPr>
          <p:cNvPr id="11" name="Rectangle 10"/>
          <p:cNvSpPr/>
          <p:nvPr/>
        </p:nvSpPr>
        <p:spPr>
          <a:xfrm>
            <a:off x="1203314" y="1058952"/>
            <a:ext cx="2648097" cy="461665"/>
          </a:xfrm>
          <a:prstGeom prst="rect">
            <a:avLst/>
          </a:prstGeom>
        </p:spPr>
        <p:txBody>
          <a:bodyPr wrap="none">
            <a:spAutoFit/>
          </a:bodyPr>
          <a:lstStyle/>
          <a:p>
            <a:r>
              <a:rPr lang="en-CA" sz="2400" u="sng" dirty="0" smtClean="0"/>
              <a:t>Behavior Paradigms</a:t>
            </a:r>
            <a:endParaRPr lang="en-CA" sz="2400" u="sng" dirty="0"/>
          </a:p>
        </p:txBody>
      </p:sp>
      <p:sp>
        <p:nvSpPr>
          <p:cNvPr id="12" name="Rectangle 11"/>
          <p:cNvSpPr/>
          <p:nvPr/>
        </p:nvSpPr>
        <p:spPr>
          <a:xfrm>
            <a:off x="5071406" y="1374062"/>
            <a:ext cx="2345963" cy="461665"/>
          </a:xfrm>
          <a:prstGeom prst="rect">
            <a:avLst/>
          </a:prstGeom>
        </p:spPr>
        <p:txBody>
          <a:bodyPr wrap="none">
            <a:spAutoFit/>
          </a:bodyPr>
          <a:lstStyle/>
          <a:p>
            <a:r>
              <a:rPr lang="en-CA" sz="2400" u="sng" dirty="0" smtClean="0"/>
              <a:t>Signal Calibration</a:t>
            </a:r>
            <a:endParaRPr lang="en-CA" sz="2400" u="sng" dirty="0"/>
          </a:p>
        </p:txBody>
      </p:sp>
      <p:pic>
        <p:nvPicPr>
          <p:cNvPr id="14" name="Picture 1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5124" y="5288553"/>
            <a:ext cx="2438525" cy="920797"/>
          </a:xfrm>
          <a:prstGeom prst="rect">
            <a:avLst/>
          </a:prstGeom>
        </p:spPr>
      </p:pic>
      <p:sp>
        <p:nvSpPr>
          <p:cNvPr id="15" name="Rectangle 14"/>
          <p:cNvSpPr/>
          <p:nvPr/>
        </p:nvSpPr>
        <p:spPr>
          <a:xfrm>
            <a:off x="4114800" y="4343400"/>
            <a:ext cx="4501169" cy="830997"/>
          </a:xfrm>
          <a:prstGeom prst="rect">
            <a:avLst/>
          </a:prstGeom>
        </p:spPr>
        <p:txBody>
          <a:bodyPr wrap="none">
            <a:spAutoFit/>
          </a:bodyPr>
          <a:lstStyle/>
          <a:p>
            <a:pPr algn="ctr"/>
            <a:r>
              <a:rPr lang="en-CA" sz="2400" u="sng" dirty="0" smtClean="0"/>
              <a:t>Cross-module Synchronous Trigger</a:t>
            </a:r>
          </a:p>
          <a:p>
            <a:pPr algn="ctr"/>
            <a:r>
              <a:rPr lang="en-CA" sz="2400" u="sng" dirty="0" smtClean="0"/>
              <a:t>(</a:t>
            </a:r>
            <a:r>
              <a:rPr lang="en-CA" sz="2400" u="sng" dirty="0" err="1" smtClean="0">
                <a:solidFill>
                  <a:schemeClr val="accent1"/>
                </a:solidFill>
                <a:latin typeface="Courier New" panose="02070309020205020404" pitchFamily="49" charset="0"/>
                <a:cs typeface="Courier New" panose="02070309020205020404" pitchFamily="49" charset="0"/>
              </a:rPr>
              <a:t>ep_EPhys</a:t>
            </a:r>
            <a:r>
              <a:rPr lang="en-CA" sz="2400" u="sng" dirty="0" smtClean="0"/>
              <a:t>)</a:t>
            </a:r>
            <a:endParaRPr lang="en-CA" sz="2400" u="sng" dirty="0"/>
          </a:p>
        </p:txBody>
      </p:sp>
    </p:spTree>
    <p:extLst>
      <p:ext uri="{BB962C8B-B14F-4D97-AF65-F5344CB8AC3E}">
        <p14:creationId xmlns:p14="http://schemas.microsoft.com/office/powerpoint/2010/main" val="598624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headEnd type="none" w="med" len="med"/>
          <a:tailEnd type="arrow"/>
        </a:ln>
      </a:spPr>
      <a:bodyPr/>
      <a:lstStyle/>
      <a:style>
        <a:lnRef idx="1">
          <a:schemeClr val="accent3"/>
        </a:lnRef>
        <a:fillRef idx="2">
          <a:schemeClr val="accent3"/>
        </a:fillRef>
        <a:effectRef idx="1">
          <a:schemeClr val="accent3"/>
        </a:effectRef>
        <a:fontRef idx="minor">
          <a:schemeClr val="dk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12587</TotalTime>
  <Words>1887</Words>
  <Application>Microsoft Office PowerPoint</Application>
  <PresentationFormat>On-screen Show (4:3)</PresentationFormat>
  <Paragraphs>389</Paragraphs>
  <Slides>42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Courier New</vt:lpstr>
      <vt:lpstr>Times New Roman</vt:lpstr>
      <vt:lpstr>Wingdings</vt:lpstr>
      <vt:lpstr>Office Theme</vt:lpstr>
      <vt:lpstr>ElectroPsych (EPsych) Matlab Toolbox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Cerebral Systems Laboratory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Stolzberg</dc:creator>
  <cp:lastModifiedBy>Daniel Stolzberg</cp:lastModifiedBy>
  <cp:revision>216</cp:revision>
  <dcterms:created xsi:type="dcterms:W3CDTF">2014-08-05T16:28:53Z</dcterms:created>
  <dcterms:modified xsi:type="dcterms:W3CDTF">2014-10-20T18:44:45Z</dcterms:modified>
</cp:coreProperties>
</file>