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9" r:id="rId2"/>
    <p:sldId id="262" r:id="rId3"/>
    <p:sldId id="260" r:id="rId4"/>
    <p:sldId id="273" r:id="rId5"/>
    <p:sldId id="265" r:id="rId6"/>
    <p:sldId id="267" r:id="rId7"/>
    <p:sldId id="268" r:id="rId8"/>
    <p:sldId id="266" r:id="rId9"/>
    <p:sldId id="269" r:id="rId10"/>
    <p:sldId id="272" r:id="rId11"/>
    <p:sldId id="270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76" r:id="rId20"/>
    <p:sldId id="271" r:id="rId21"/>
    <p:sldId id="274" r:id="rId22"/>
    <p:sldId id="263" r:id="rId23"/>
    <p:sldId id="284" r:id="rId24"/>
    <p:sldId id="286" r:id="rId25"/>
    <p:sldId id="289" r:id="rId26"/>
    <p:sldId id="287" r:id="rId27"/>
    <p:sldId id="283" r:id="rId28"/>
    <p:sldId id="285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ECE8466-EA77-438C-8004-37F0925DB25F}">
          <p14:sldIdLst>
            <p14:sldId id="259"/>
            <p14:sldId id="262"/>
            <p14:sldId id="260"/>
          </p14:sldIdLst>
        </p14:section>
        <p14:section name="RPvds Circuit Design" id="{D0AE2C84-34D2-469D-B54D-8065688A0731}">
          <p14:sldIdLst>
            <p14:sldId id="273"/>
            <p14:sldId id="265"/>
            <p14:sldId id="267"/>
            <p14:sldId id="268"/>
            <p14:sldId id="266"/>
            <p14:sldId id="269"/>
          </p14:sldIdLst>
        </p14:section>
        <p14:section name="Experiment Design" id="{0AFB1AF7-63CA-4351-9528-17798087F11D}">
          <p14:sldIdLst>
            <p14:sldId id="272"/>
            <p14:sldId id="270"/>
            <p14:sldId id="275"/>
            <p14:sldId id="277"/>
            <p14:sldId id="278"/>
            <p14:sldId id="279"/>
            <p14:sldId id="280"/>
            <p14:sldId id="281"/>
            <p14:sldId id="282"/>
            <p14:sldId id="276"/>
            <p14:sldId id="271"/>
          </p14:sldIdLst>
        </p14:section>
        <p14:section name="Running Experiments" id="{7BB745D7-9FB5-478C-9F68-C4B4497D3AE5}">
          <p14:sldIdLst>
            <p14:sldId id="274"/>
            <p14:sldId id="263"/>
          </p14:sldIdLst>
        </p14:section>
        <p14:section name="Installation/Updating" id="{2FDA3E8B-51CF-4AC2-BBB1-B9A763FA6515}">
          <p14:sldIdLst>
            <p14:sldId id="284"/>
            <p14:sldId id="286"/>
            <p14:sldId id="289"/>
            <p14:sldId id="287"/>
          </p14:sldIdLst>
        </p14:section>
        <p14:section name="Misc" id="{DCDDA515-E747-40DF-A9AB-CDDAE1464A8E}">
          <p14:sldIdLst>
            <p14:sldId id="283"/>
          </p14:sldIdLst>
        </p14:section>
        <p14:section name="MySQL Database Integration" id="{10271A5E-3995-4B8F-939F-9D4F46E872DA}">
          <p14:sldIdLst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 autoAdjust="0"/>
    <p:restoredTop sz="94660"/>
  </p:normalViewPr>
  <p:slideViewPr>
    <p:cSldViewPr>
      <p:cViewPr varScale="1">
        <p:scale>
          <a:sx n="106" d="100"/>
          <a:sy n="106" d="100"/>
        </p:scale>
        <p:origin x="476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1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6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4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59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9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7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67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2014-10-15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psych.googlecode.com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://tortoisesvn.net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psych.googlecode.com/svn/trunk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ElectroPsych</a:t>
            </a:r>
            <a:r>
              <a:rPr lang="en-CA" sz="4000" dirty="0" smtClean="0"/>
              <a:t> (</a:t>
            </a:r>
            <a:r>
              <a:rPr lang="en-CA" sz="4000" dirty="0" err="1" smtClean="0"/>
              <a:t>EPsych</a:t>
            </a:r>
            <a:r>
              <a:rPr lang="en-CA" sz="4000" dirty="0" smtClean="0"/>
              <a:t>) Matlab Toolbox</a:t>
            </a:r>
            <a:endParaRPr lang="en-CA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http://epsych.googlecode.com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162800" y="6400800"/>
            <a:ext cx="1776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bg1">
                    <a:lumMod val="50000"/>
                  </a:schemeClr>
                </a:solidFill>
              </a:rPr>
              <a:t>by Daniel Stolzberg</a:t>
            </a:r>
            <a:endParaRPr lang="en-C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262868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2200" y="2115724"/>
            <a:ext cx="1422400" cy="8560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429000" y="59434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TDT hardware module types 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0461" y="2997200"/>
            <a:ext cx="2197739" cy="28915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8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33632"/>
          <a:stretch/>
        </p:blipFill>
        <p:spPr>
          <a:xfrm>
            <a:off x="990600" y="1447800"/>
            <a:ext cx="7179733" cy="40028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7000" y="2133600"/>
            <a:ext cx="5257800" cy="2667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733800" y="595018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Define parameter values, functions, and calibrations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4953000"/>
            <a:ext cx="0" cy="93573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9117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440049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Relates to parameter tags in </a:t>
            </a:r>
            <a:r>
              <a:rPr lang="en-CA" dirty="0" err="1" smtClean="0"/>
              <a:t>RPvds</a:t>
            </a:r>
            <a:r>
              <a:rPr lang="en-CA" dirty="0" smtClean="0"/>
              <a:t> circuits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63924" y="3657600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5161625"/>
            <a:ext cx="2527430" cy="1454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431674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Begin with “$” to prompt for values when beginning an experiment.  ex:   $</a:t>
            </a:r>
            <a:r>
              <a:rPr lang="en-CA" dirty="0" err="1" smtClean="0"/>
              <a:t>Freq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Begin with “*” to have the parameter be ignored by the updater during runtime.  ex:   *Tag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Useful when using custom trial selection functions.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1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057" y="4679427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Determines functionality of the parameter. </a:t>
            </a:r>
          </a:p>
          <a:p>
            <a:endParaRPr lang="en-CA" dirty="0"/>
          </a:p>
          <a:p>
            <a:r>
              <a:rPr lang="en-CA" dirty="0" smtClean="0"/>
              <a:t>Typically “Write/Read” is appropriate.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3797068"/>
            <a:ext cx="179076" cy="7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3005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" y="4400490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Specify values for each (‘write’)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Express as a number, numbers, or Matlab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two values and check the “Rand” box to generate a new value for each trial selected from a randomized uniform distribution bounded by the values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3763201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2605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445524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Associate parameter values together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81400" y="3733800"/>
            <a:ext cx="0" cy="580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1962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Check to use WAV files or data buffers as values for the parameter.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3733801"/>
            <a:ext cx="1905000" cy="8381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25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t="11371" r="34905" b="69679"/>
          <a:stretch/>
        </p:blipFill>
        <p:spPr>
          <a:xfrm>
            <a:off x="127000" y="1752600"/>
            <a:ext cx="90170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665134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Associate a calibration file with parameter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File is created using the </a:t>
            </a:r>
            <a:r>
              <a:rPr lang="en-CA" dirty="0"/>
              <a:t>calibration utility (</a:t>
            </a:r>
            <a:r>
              <a:rPr lang="en-CA" sz="1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r>
              <a:rPr lang="en-CA" dirty="0" smtClean="0"/>
              <a:t>) or a manually created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257800" y="3657600"/>
            <a:ext cx="2667000" cy="914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306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tocol Desig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24725" r="85576" b="54669"/>
          <a:stretch/>
        </p:blipFill>
        <p:spPr>
          <a:xfrm>
            <a:off x="327786" y="4221786"/>
            <a:ext cx="2577387" cy="225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024890"/>
            <a:ext cx="541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Operational Trigger</a:t>
            </a:r>
          </a:p>
          <a:p>
            <a:endParaRPr lang="en-CA" dirty="0"/>
          </a:p>
          <a:p>
            <a:r>
              <a:rPr lang="en-CA" b="1" i="1" dirty="0" smtClean="0"/>
              <a:t>Unchecked</a:t>
            </a:r>
          </a:p>
          <a:p>
            <a:r>
              <a:rPr lang="en-CA" dirty="0" smtClean="0"/>
              <a:t>The next trial is presented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Typical stimulus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# Reps </a:t>
            </a:r>
            <a:r>
              <a:rPr lang="en-CA" dirty="0" smtClean="0"/>
              <a:t>determines how many presentations of each individual stimulus will be delivered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ITI</a:t>
            </a:r>
            <a:r>
              <a:rPr lang="en-CA" dirty="0" smtClean="0"/>
              <a:t> is the inter-trigger-interval (in milliseconds).  If two values are specified (ex: 1000 2000) then a random ITI will be generated between the two values (from a uniform distribution).</a:t>
            </a:r>
            <a:endParaRPr lang="en-C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b="1" i="1" dirty="0"/>
              <a:t>Checked</a:t>
            </a:r>
            <a:endParaRPr lang="en-CA" b="1" dirty="0"/>
          </a:p>
          <a:p>
            <a:r>
              <a:rPr lang="en-CA" dirty="0"/>
              <a:t>Wait for a trigger to run the next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Behavioral experiments in which the subjects initiates its own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Electrophysiology experiments in which the user presses a button (ex: physical button attached to a digital line on hardware; click a button in a Matlab GUI; spike-triggered stimulus;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5" b="47932"/>
          <a:stretch/>
        </p:blipFill>
        <p:spPr>
          <a:xfrm>
            <a:off x="381000" y="1540061"/>
            <a:ext cx="2524173" cy="2162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133600" y="1371600"/>
            <a:ext cx="1600200" cy="7620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6067" y="1641922"/>
            <a:ext cx="4141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Real-time control of stimuli and behavioral apparatus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Precise event timestamps for pairing with electrophysiology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 quality signal generation and acquisition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207069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Experiment Parameterization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Complete trial-by-trial parameterization based on custom Matlab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Signal </a:t>
            </a:r>
            <a:r>
              <a:rPr lang="en-CA" dirty="0" smtClean="0"/>
              <a:t>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Modular design allows customizable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Custom </a:t>
            </a:r>
            <a:r>
              <a:rPr lang="en-CA" dirty="0" err="1" smtClean="0"/>
              <a:t>RPvds</a:t>
            </a:r>
            <a:r>
              <a:rPr lang="en-CA" dirty="0" smtClean="0"/>
              <a:t> circuit macros for behavior real-time behavior control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" y="457378"/>
            <a:ext cx="2635385" cy="86364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5706000" y="457200"/>
            <a:ext cx="2635200" cy="864000"/>
            <a:chOff x="990600" y="1371600"/>
            <a:chExt cx="2635200" cy="864000"/>
          </a:xfrm>
        </p:grpSpPr>
        <p:sp>
          <p:nvSpPr>
            <p:cNvPr id="2" name="Rectangle 1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1026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3908492" y="534008"/>
            <a:ext cx="1327200" cy="710385"/>
            <a:chOff x="3625800" y="1369359"/>
            <a:chExt cx="1327200" cy="710385"/>
          </a:xfrm>
          <a:gradFill>
            <a:gsLst>
              <a:gs pos="93000">
                <a:schemeClr val="tx1"/>
              </a:gs>
              <a:gs pos="43000">
                <a:schemeClr val="accent1"/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grpSpPr>
        <p:sp>
          <p:nvSpPr>
            <p:cNvPr id="7" name="Left-Right Arrow 6"/>
            <p:cNvSpPr/>
            <p:nvPr/>
          </p:nvSpPr>
          <p:spPr>
            <a:xfrm>
              <a:off x="3625800" y="1369359"/>
              <a:ext cx="1327200" cy="710385"/>
            </a:xfrm>
            <a:prstGeom prst="left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0217" y="1539885"/>
              <a:ext cx="83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 err="1" smtClean="0">
                  <a:solidFill>
                    <a:schemeClr val="bg1"/>
                  </a:solidFill>
                </a:rPr>
                <a:t>EPsych</a:t>
              </a:r>
              <a:endParaRPr lang="en-CA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171122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Easy scripting/debugging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Huge library of functions and toolboxes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191001" y="1140351"/>
            <a:ext cx="762000" cy="5638802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>
            <a:stCxn id="8" idx="2"/>
            <a:endCxn id="11" idx="1"/>
          </p:cNvCxnSpPr>
          <p:nvPr/>
        </p:nvCxnSpPr>
        <p:spPr>
          <a:xfrm flipH="1">
            <a:off x="4572001" y="1073866"/>
            <a:ext cx="6599" cy="25048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0057" y="609600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ep_ExperimentDesign</a:t>
            </a:r>
            <a:endParaRPr lang="en-CA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912" y="123963"/>
            <a:ext cx="5433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Parameterizing Experiments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327686"/>
            <a:ext cx="6248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 smtClean="0"/>
              <a:t>Trial-Select Function</a:t>
            </a:r>
            <a:r>
              <a:rPr lang="en-CA" dirty="0" smtClean="0"/>
              <a:t> </a:t>
            </a:r>
            <a:r>
              <a:rPr lang="en-CA" i="1" dirty="0" smtClean="0"/>
              <a:t>(optional)</a:t>
            </a:r>
            <a:endParaRPr lang="en-CA" u="sng" dirty="0" smtClean="0"/>
          </a:p>
          <a:p>
            <a:endParaRPr lang="en-CA" dirty="0"/>
          </a:p>
          <a:p>
            <a:r>
              <a:rPr lang="en-CA" dirty="0" smtClean="0"/>
              <a:t>Specify a custom Matlab function to select each trial.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be on the Matlab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Function must have one input and one output.</a:t>
            </a:r>
          </a:p>
          <a:p>
            <a:endParaRPr lang="en-CA" dirty="0" smtClean="0"/>
          </a:p>
          <a:p>
            <a:r>
              <a:rPr lang="en-CA" dirty="0" smtClean="0"/>
              <a:t>Function Prototype:</a:t>
            </a:r>
          </a:p>
          <a:p>
            <a:endParaRPr lang="en-CA" dirty="0"/>
          </a:p>
          <a:p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NextTrialID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MyCustomFunction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cs typeface="Courier New" panose="02070309020205020404" pitchFamily="49" charset="0"/>
              </a:rPr>
              <a:t>See the help for the default function for instructions on how to create a custom trial-select function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 smtClean="0"/>
          </a:p>
          <a:p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&gt;&gt; help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DefaultTrialSelectFcn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461480"/>
            <a:ext cx="2532639" cy="4605965"/>
            <a:chOff x="838200" y="1447800"/>
            <a:chExt cx="2532639" cy="4605965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447800"/>
              <a:ext cx="2524173" cy="460596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8200" y="1447800"/>
              <a:ext cx="2524173" cy="2362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846666" y="4495800"/>
              <a:ext cx="2524173" cy="155796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2000">
                  <a:schemeClr val="accent3">
                    <a:lumMod val="45000"/>
                    <a:lumOff val="55000"/>
                    <a:alpha val="60000"/>
                  </a:schemeClr>
                </a:gs>
                <a:gs pos="100000">
                  <a:schemeClr val="accent3">
                    <a:lumMod val="30000"/>
                    <a:lumOff val="70000"/>
                    <a:alpha val="52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809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Behavior/Electrophysiology</a:t>
            </a:r>
          </a:p>
          <a:p>
            <a:pPr algn="ctr"/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4551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Running an Experiment</a:t>
            </a:r>
            <a:endParaRPr lang="en-CA" sz="3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1689856" y="4540047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34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/>
              <a:t>Electrophysiology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5645" y="1600200"/>
            <a:ext cx="27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76396"/>
            <a:ext cx="7695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Behavior / Behavior &amp; Electrophysiology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535273"/>
            <a:ext cx="370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CA" sz="36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2" y="2057400"/>
            <a:ext cx="4470630" cy="673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1615" y="2819400"/>
            <a:ext cx="232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2"/>
              </a:rPr>
              <a:t>http://tortoisesvn.net/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472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Obtaining and Updating </a:t>
            </a:r>
            <a:r>
              <a:rPr lang="en-CA" sz="2800" dirty="0" err="1" smtClean="0"/>
              <a:t>EPsych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959915"/>
            <a:ext cx="688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Install whatever is the latest version for your computer (typically 64-bit)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8" y="3427516"/>
            <a:ext cx="4191000" cy="3420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083925"/>
            <a:ext cx="79723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Navigate to target directory in Windows Explorer.</a:t>
            </a:r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CA" dirty="0" smtClean="0"/>
              <a:t>Recommended: ‘c:/MATLAB/work/’</a:t>
            </a:r>
          </a:p>
          <a:p>
            <a:pPr marL="342900" indent="-342900">
              <a:buFont typeface="+mj-lt"/>
              <a:buAutoNum type="arabicPeriod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in empty area within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Click “SVN Checkout</a:t>
            </a:r>
            <a:r>
              <a:rPr lang="en-CA" dirty="0" smtClean="0"/>
              <a:t>…”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URL of Repository:      </a:t>
            </a:r>
            <a:r>
              <a:rPr lang="en-CA" dirty="0">
                <a:hlinkClick r:id="rId3"/>
              </a:rPr>
              <a:t>https://epsych.googlecode.com/svn/trunk/</a:t>
            </a:r>
            <a:endParaRPr lang="en-CA" dirty="0"/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Checkout Directory:   C:\MATLAB\work\epsych     (or wherever)</a:t>
            </a:r>
          </a:p>
          <a:p>
            <a:pPr marL="452438" lvl="1" indent="-342900">
              <a:buFont typeface="+mj-lt"/>
              <a:buAutoNum type="alphaLcPeriod"/>
            </a:pPr>
            <a:r>
              <a:rPr lang="en-CA" dirty="0"/>
              <a:t>Click </a:t>
            </a:r>
            <a:r>
              <a:rPr lang="en-CA" dirty="0" smtClean="0"/>
              <a:t>OK</a:t>
            </a:r>
          </a:p>
          <a:p>
            <a:pPr marL="109538" lvl="1"/>
            <a:endParaRPr lang="en-CA" dirty="0" smtClean="0"/>
          </a:p>
          <a:p>
            <a:pPr marL="109538" lvl="1"/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b="1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6600524" y="0"/>
            <a:ext cx="2514600" cy="3041806"/>
            <a:chOff x="6400921" y="35293"/>
            <a:chExt cx="2514600" cy="30418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5293"/>
              <a:ext cx="2362321" cy="3041806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6400921" y="1981200"/>
              <a:ext cx="25146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6200" y="4386818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8" lvl="1"/>
            <a:r>
              <a:rPr lang="en-CA" dirty="0"/>
              <a:t>If successful, you should </a:t>
            </a:r>
            <a:r>
              <a:rPr lang="en-CA" dirty="0" smtClean="0"/>
              <a:t>see folders and files being downloaded from the internet.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17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87040"/>
            <a:ext cx="8686800" cy="3392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sure MATLAB recognizes the software, open MATLAB, type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pathtool</a:t>
            </a:r>
            <a:r>
              <a:rPr lang="en-US" sz="16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command window, and add the directory of the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ephys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svn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checkout (suggested, C:\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MATLAB\work\epsych). 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Save  button and close the path tool dialog.  </a:t>
            </a:r>
            <a:endParaRPr lang="en-US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type the command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esych_startup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(‘C:\MATLAB\work\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epsych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’);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command window and appropriate paths will automatically be added to the path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recommended that you modify the “</a:t>
            </a:r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startup.m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file (in the command window, type: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edit </a:t>
            </a:r>
            <a:r>
              <a:rPr lang="en-US" sz="1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startup.m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so that the correct paths are set every time Matlab is started.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CA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04800"/>
            <a:ext cx="17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Installation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653573" y="5279764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addpath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('C:\MATLAB\work\</a:t>
            </a:r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\');</a:t>
            </a:r>
          </a:p>
          <a:p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epsych_startup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('C:\MATLAB\work\</a:t>
            </a:r>
            <a:r>
              <a:rPr lang="en-CA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epsych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\');</a:t>
            </a:r>
          </a:p>
        </p:txBody>
      </p:sp>
    </p:spTree>
    <p:extLst>
      <p:ext uri="{BB962C8B-B14F-4D97-AF65-F5344CB8AC3E}">
        <p14:creationId xmlns:p14="http://schemas.microsoft.com/office/powerpoint/2010/main" val="383221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926" t="23333" r="56667" b="33889"/>
          <a:stretch/>
        </p:blipFill>
        <p:spPr>
          <a:xfrm>
            <a:off x="4800600" y="685800"/>
            <a:ext cx="3581400" cy="58674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775200" y="2133600"/>
            <a:ext cx="2514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1521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Updating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1676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 smtClean="0"/>
              <a:t>Right-click “</a:t>
            </a:r>
            <a:r>
              <a:rPr lang="en-CA" dirty="0" err="1" smtClean="0"/>
              <a:t>epsych</a:t>
            </a:r>
            <a:r>
              <a:rPr lang="en-CA" dirty="0" smtClean="0"/>
              <a:t>” folder in Windows Explorer.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Click “SVN Update”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 smtClean="0"/>
              <a:t>You should see a list of files being updated.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8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143000"/>
            <a:ext cx="63594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/>
              <a:t>GUIs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Calibration of stimuli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ep_CalibrationUtil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Display Preferences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Generate Bitmasks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ep_DisplayPrefs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u="sng" dirty="0" smtClean="0"/>
              <a:t>Helpful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Retrieve Tank Data 	… 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TDT to </a:t>
            </a:r>
            <a:r>
              <a:rPr lang="en-CA" dirty="0" err="1" smtClean="0"/>
              <a:t>Plexon</a:t>
            </a:r>
            <a:r>
              <a:rPr lang="en-CA" dirty="0" smtClean="0"/>
              <a:t> (PLX)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TDT2PLX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Plexon</a:t>
            </a:r>
            <a:r>
              <a:rPr lang="en-CA" dirty="0" smtClean="0"/>
              <a:t> to TDT		…	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PLX2TDT</a:t>
            </a:r>
          </a:p>
          <a:p>
            <a:endParaRPr lang="en-CA" dirty="0" smtClean="0"/>
          </a:p>
          <a:p>
            <a:r>
              <a:rPr lang="en-CA" u="sng" dirty="0" smtClean="0"/>
              <a:t>Resources</a:t>
            </a:r>
            <a:endParaRPr lang="en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Examples </a:t>
            </a:r>
            <a:r>
              <a:rPr lang="en-CA" dirty="0"/>
              <a:t>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smtClean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RPvds</a:t>
            </a:r>
            <a:r>
              <a:rPr lang="en-CA" dirty="0"/>
              <a:t> Macros			</a:t>
            </a:r>
            <a:r>
              <a:rPr lang="en-CA" dirty="0" smtClean="0"/>
              <a:t>..\</a:t>
            </a:r>
            <a:r>
              <a:rPr lang="en-CA" dirty="0" err="1"/>
              <a:t>epsych</a:t>
            </a:r>
            <a:r>
              <a:rPr lang="en-CA" dirty="0"/>
              <a:t>\.</a:t>
            </a:r>
            <a:r>
              <a:rPr lang="en-CA" dirty="0" err="1" smtClean="0"/>
              <a:t>circuit_macros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u="sng" dirty="0"/>
              <a:t>Integration with MySQL Database </a:t>
            </a:r>
            <a:r>
              <a:rPr lang="en-CA" dirty="0"/>
              <a:t>	..\</a:t>
            </a:r>
            <a:r>
              <a:rPr lang="en-CA" dirty="0" err="1"/>
              <a:t>epsych</a:t>
            </a:r>
            <a:r>
              <a:rPr lang="en-CA" dirty="0"/>
              <a:t>\database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Uploading 		… 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DB_UploadUtility</a:t>
            </a:r>
            <a:endParaRPr lang="en-CA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Accessing/Browsing 	…	</a:t>
            </a:r>
            <a:r>
              <a:rPr lang="en-CA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DB_Browser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572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Other Stuff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7774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600200" y="3391230"/>
            <a:ext cx="2209800" cy="91897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Spike Sorting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579636" y="1662412"/>
            <a:ext cx="914400" cy="10891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Tank</a:t>
            </a:r>
            <a:endParaRPr lang="en-US" b="1" dirty="0"/>
          </a:p>
        </p:txBody>
      </p:sp>
      <p:cxnSp>
        <p:nvCxnSpPr>
          <p:cNvPr id="4" name="Elbow Connector 3"/>
          <p:cNvCxnSpPr>
            <a:stCxn id="2" idx="2"/>
            <a:endCxn id="3" idx="3"/>
          </p:cNvCxnSpPr>
          <p:nvPr/>
        </p:nvCxnSpPr>
        <p:spPr>
          <a:xfrm rot="5400000" flipH="1">
            <a:off x="1091657" y="2696759"/>
            <a:ext cx="1558622" cy="1668264"/>
          </a:xfrm>
          <a:prstGeom prst="bentConnector3">
            <a:avLst>
              <a:gd name="adj1" fmla="val -1466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" name="Flowchart: Process 4"/>
          <p:cNvSpPr/>
          <p:nvPr/>
        </p:nvSpPr>
        <p:spPr>
          <a:xfrm>
            <a:off x="3352800" y="1147572"/>
            <a:ext cx="2209800" cy="762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to Database</a:t>
            </a:r>
          </a:p>
          <a:p>
            <a:pPr algn="ctr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DB_UploadUtility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 rot="16200000">
            <a:off x="2256036" y="1900673"/>
            <a:ext cx="914400" cy="612648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3"/>
            <a:endCxn id="5" idx="1"/>
          </p:cNvCxnSpPr>
          <p:nvPr/>
        </p:nvCxnSpPr>
        <p:spPr>
          <a:xfrm rot="5400000" flipH="1" flipV="1">
            <a:off x="2922406" y="1319403"/>
            <a:ext cx="221225" cy="639564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3" idx="4"/>
            <a:endCxn id="6" idx="0"/>
          </p:cNvCxnSpPr>
          <p:nvPr/>
        </p:nvCxnSpPr>
        <p:spPr>
          <a:xfrm>
            <a:off x="1494036" y="2206996"/>
            <a:ext cx="912876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1"/>
            <a:endCxn id="2" idx="0"/>
          </p:cNvCxnSpPr>
          <p:nvPr/>
        </p:nvCxnSpPr>
        <p:spPr>
          <a:xfrm flipH="1">
            <a:off x="2705100" y="2664197"/>
            <a:ext cx="8136" cy="7270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" name="Flowchart: Process 9"/>
          <p:cNvSpPr/>
          <p:nvPr/>
        </p:nvSpPr>
        <p:spPr>
          <a:xfrm>
            <a:off x="5791200" y="1147572"/>
            <a:ext cx="2209800" cy="762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Browser &amp; Analysis</a:t>
            </a:r>
          </a:p>
          <a:p>
            <a:pPr algn="ctr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DB_Browser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690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19" y="0"/>
            <a:ext cx="533656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4444" y="262833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MySQL Database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0807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190999" y="3261898"/>
            <a:ext cx="4724401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Parameterize experiments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Custom trial-selection function for dynamic experiments (optional)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190999" y="5013770"/>
            <a:ext cx="4648201" cy="9233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Runs behavior/electrophysiology experiment by controlling </a:t>
            </a:r>
            <a:r>
              <a:rPr lang="en-US" dirty="0" err="1" smtClean="0"/>
              <a:t>OpenEx</a:t>
            </a:r>
            <a:r>
              <a:rPr lang="en-US" dirty="0" smtClean="0"/>
              <a:t> and trial-by-trial stimulus parameters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838200" y="11346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91000" y="1433098"/>
            <a:ext cx="4724400" cy="12003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US" dirty="0"/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Integrates with TDT </a:t>
            </a:r>
            <a:r>
              <a:rPr lang="en-US" dirty="0" err="1" smtClean="0"/>
              <a:t>OpenEx</a:t>
            </a:r>
            <a:r>
              <a:rPr lang="en-US" dirty="0" smtClean="0"/>
              <a:t> software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Behavioral hardware input/output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38200" y="30291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186506" y="5090698"/>
            <a:ext cx="2530504" cy="10053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2284581" y="45219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2293072" y="26289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3068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Basic Workflow</a:t>
            </a:r>
            <a:endParaRPr lang="en-CA" sz="3600" dirty="0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4160243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032317" y="2260682"/>
            <a:ext cx="806400" cy="264393"/>
            <a:chOff x="990600" y="1371600"/>
            <a:chExt cx="2635200" cy="864000"/>
          </a:xfrm>
        </p:grpSpPr>
        <p:sp>
          <p:nvSpPr>
            <p:cNvPr id="29" name="Rectangle 28"/>
            <p:cNvSpPr/>
            <p:nvPr/>
          </p:nvSpPr>
          <p:spPr>
            <a:xfrm>
              <a:off x="990600" y="1371600"/>
              <a:ext cx="2635200" cy="86400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292100" dist="1397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pic>
          <p:nvPicPr>
            <p:cNvPr id="30" name="Picture 2" descr="Tucker-Davis Technologies | New Frontiers in Neuroscien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63" y="1600200"/>
              <a:ext cx="1765275" cy="47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7" y="5937100"/>
            <a:ext cx="806457" cy="26428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2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445790" y="1210867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</a:t>
              </a:r>
              <a:r>
                <a:rPr lang="en-US" sz="1400" dirty="0" err="1" smtClean="0"/>
                <a:t>RPvds</a:t>
              </a:r>
              <a:r>
                <a:rPr lang="en-US" sz="1400" dirty="0" smtClean="0"/>
                <a:t>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3445790" y="3105300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794096" y="5166898"/>
            <a:ext cx="2530504" cy="10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Behavior/Electrophysiology</a:t>
            </a:r>
          </a:p>
          <a:p>
            <a:pPr algn="ctr"/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892171" y="4598134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own Arrow 27"/>
          <p:cNvSpPr/>
          <p:nvPr/>
        </p:nvSpPr>
        <p:spPr>
          <a:xfrm>
            <a:off x="4900662" y="2705162"/>
            <a:ext cx="328916" cy="457200"/>
          </a:xfrm>
          <a:prstGeom prst="downArrow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528912" y="123963"/>
            <a:ext cx="6733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Designing </a:t>
            </a:r>
            <a:r>
              <a:rPr lang="en-CA" sz="3600" dirty="0" err="1" smtClean="0"/>
              <a:t>RPvds</a:t>
            </a:r>
            <a:r>
              <a:rPr lang="en-CA" sz="3600" dirty="0" smtClean="0"/>
              <a:t> Circuits for </a:t>
            </a:r>
            <a:r>
              <a:rPr lang="en-CA" sz="3600" dirty="0" err="1" smtClean="0"/>
              <a:t>EPsych</a:t>
            </a:r>
            <a:endParaRPr lang="en-CA" sz="3600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1663363" y="682960"/>
            <a:ext cx="959390" cy="2152516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1676400"/>
            <a:ext cx="2463927" cy="213371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14" y="4114800"/>
            <a:ext cx="2559182" cy="2381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06" y="1828800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64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Behavior Paradigms</a:t>
            </a:r>
            <a:endParaRPr lang="en-CA" sz="2400" u="sng" dirty="0"/>
          </a:p>
        </p:txBody>
      </p:sp>
      <p:sp>
        <p:nvSpPr>
          <p:cNvPr id="12" name="Rectangle 11"/>
          <p:cNvSpPr/>
          <p:nvPr/>
        </p:nvSpPr>
        <p:spPr>
          <a:xfrm>
            <a:off x="5071406" y="137406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Signal Calibration</a:t>
            </a:r>
            <a:endParaRPr lang="en-CA" sz="2400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24" y="5288553"/>
            <a:ext cx="2438525" cy="92079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14800" y="4343400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 smtClean="0"/>
              <a:t>Cross-module Synchronous Trigger</a:t>
            </a:r>
          </a:p>
          <a:p>
            <a:pPr algn="ctr"/>
            <a:r>
              <a:rPr lang="en-CA" sz="2400" u="sng" dirty="0" smtClean="0"/>
              <a:t>(</a:t>
            </a:r>
            <a:r>
              <a:rPr lang="en-CA" sz="2400" u="sng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 smtClean="0"/>
              <a:t>)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598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490"/>
            <a:ext cx="2463927" cy="2133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013124"/>
            <a:ext cx="326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Stimulus Detection Tasks</a:t>
            </a:r>
            <a:endParaRPr lang="en-CA" sz="2400" u="sng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0" y="1676400"/>
            <a:ext cx="5943600" cy="353943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CA" sz="1600" dirty="0"/>
              <a:t>Controls timing of basic stimulus detection behavior paradigm</a:t>
            </a:r>
            <a:r>
              <a:rPr lang="en-CA" sz="1600" dirty="0" smtClean="0"/>
              <a:t>.</a:t>
            </a:r>
            <a:endParaRPr lang="en-CA" sz="1600" u="sng" dirty="0"/>
          </a:p>
          <a:p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One circuit per subject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When </a:t>
            </a:r>
            <a:r>
              <a:rPr lang="en-CA" sz="1600" b="1" dirty="0" err="1"/>
              <a:t>InhibitTrial</a:t>
            </a:r>
            <a:r>
              <a:rPr lang="en-CA" sz="1600" b="1" dirty="0"/>
              <a:t> </a:t>
            </a:r>
            <a:r>
              <a:rPr lang="en-CA" sz="1600" dirty="0"/>
              <a:t>is true</a:t>
            </a:r>
            <a:r>
              <a:rPr lang="en-CA" sz="1600" b="1" dirty="0"/>
              <a:t>,</a:t>
            </a:r>
            <a:r>
              <a:rPr lang="en-CA" sz="1600" dirty="0"/>
              <a:t> the macro is inhibited.  In other words, if </a:t>
            </a:r>
            <a:r>
              <a:rPr lang="en-CA" sz="1600" b="1" dirty="0"/>
              <a:t>TTL</a:t>
            </a:r>
            <a:r>
              <a:rPr lang="en-CA" sz="1600" dirty="0"/>
              <a:t> goes high while </a:t>
            </a:r>
            <a:r>
              <a:rPr lang="en-CA" sz="1600" b="1" dirty="0" err="1"/>
              <a:t>InhibitTrial</a:t>
            </a:r>
            <a:r>
              <a:rPr lang="en-CA" sz="1600" dirty="0"/>
              <a:t> is high then nothing happens. </a:t>
            </a:r>
            <a:endParaRPr lang="en-CA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CA" sz="1600" dirty="0" smtClean="0"/>
              <a:t>Can be </a:t>
            </a:r>
            <a:r>
              <a:rPr lang="en-CA" sz="1600" dirty="0"/>
              <a:t>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600" dirty="0"/>
              <a:t>The </a:t>
            </a:r>
            <a:r>
              <a:rPr lang="en-CA" sz="1600" b="1" dirty="0" err="1"/>
              <a:t>RespLatency</a:t>
            </a:r>
            <a:r>
              <a:rPr lang="en-CA" sz="1600" dirty="0"/>
              <a:t> output is the time since the end of the </a:t>
            </a:r>
            <a:r>
              <a:rPr lang="en-CA" sz="1600" b="1" dirty="0" err="1"/>
              <a:t>RespWinDelay</a:t>
            </a:r>
            <a:r>
              <a:rPr lang="en-CA" sz="1600" dirty="0"/>
              <a:t> period until the </a:t>
            </a:r>
            <a:r>
              <a:rPr lang="en-CA" sz="1600" b="1" dirty="0"/>
              <a:t>TTL</a:t>
            </a:r>
            <a:r>
              <a:rPr lang="en-CA" sz="1600" dirty="0"/>
              <a:t> goes low or the </a:t>
            </a:r>
            <a:r>
              <a:rPr lang="en-CA" sz="1600" b="1" dirty="0" err="1"/>
              <a:t>RespWinDur</a:t>
            </a:r>
            <a:r>
              <a:rPr lang="en-CA" sz="1600" dirty="0"/>
              <a:t> expires. </a:t>
            </a:r>
          </a:p>
          <a:p>
            <a:endParaRPr lang="en-CA" sz="1600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13" name="Picture 12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" y="2038228"/>
            <a:ext cx="2559182" cy="238137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990600"/>
            <a:ext cx="4721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 smtClean="0"/>
              <a:t>Two-Alternative Forced Choice Tasks</a:t>
            </a:r>
            <a:endParaRPr lang="en-CA" sz="2400" u="sng" dirty="0"/>
          </a:p>
        </p:txBody>
      </p:sp>
      <p:sp>
        <p:nvSpPr>
          <p:cNvPr id="6" name="Rectangle 5"/>
          <p:cNvSpPr/>
          <p:nvPr/>
        </p:nvSpPr>
        <p:spPr>
          <a:xfrm>
            <a:off x="2667000" y="1622915"/>
            <a:ext cx="655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cs typeface="Arial" panose="020B0604020202020204" pitchFamily="34" charset="0"/>
              </a:rPr>
              <a:t>Controls timing of basic Two-Alternative Forced Choice behavior paradigm.</a:t>
            </a:r>
          </a:p>
          <a:p>
            <a:endParaRPr lang="en-CA" sz="1600" u="sng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/>
              <a:t>One circuit per subject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endParaRPr lang="en-CA" sz="1600" dirty="0" smtClean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 smtClean="0">
                <a:cs typeface="Arial" panose="020B0604020202020204" pitchFamily="34" charset="0"/>
              </a:rPr>
              <a:t>When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true, the macro is inhibited.  In other words, if </a:t>
            </a:r>
            <a:r>
              <a:rPr lang="en-CA" sz="1600" b="1" dirty="0">
                <a:cs typeface="Arial" panose="020B0604020202020204" pitchFamily="34" charset="0"/>
              </a:rPr>
              <a:t>TTL</a:t>
            </a:r>
            <a:r>
              <a:rPr lang="en-CA" sz="1600" dirty="0">
                <a:cs typeface="Arial" panose="020B0604020202020204" pitchFamily="34" charset="0"/>
              </a:rPr>
              <a:t> goes high while </a:t>
            </a:r>
            <a:r>
              <a:rPr lang="en-CA" sz="1600" b="1" dirty="0" err="1">
                <a:cs typeface="Arial" panose="020B0604020202020204" pitchFamily="34" charset="0"/>
              </a:rPr>
              <a:t>InhibitTrial</a:t>
            </a:r>
            <a:r>
              <a:rPr lang="en-CA" sz="1600" dirty="0">
                <a:cs typeface="Arial" panose="020B0604020202020204" pitchFamily="34" charset="0"/>
              </a:rPr>
              <a:t> is high then nothing </a:t>
            </a:r>
            <a:r>
              <a:rPr lang="en-CA" sz="1600" dirty="0" smtClean="0">
                <a:cs typeface="Arial" panose="020B0604020202020204" pitchFamily="34" charset="0"/>
              </a:rPr>
              <a:t>happens.</a:t>
            </a:r>
          </a:p>
          <a:p>
            <a:pPr marL="742950" lvl="1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C</a:t>
            </a:r>
            <a:r>
              <a:rPr lang="en-CA" sz="1600" dirty="0" smtClean="0">
                <a:cs typeface="Arial" panose="020B0604020202020204" pitchFamily="34" charset="0"/>
              </a:rPr>
              <a:t>an </a:t>
            </a:r>
            <a:r>
              <a:rPr lang="en-CA" sz="1600" dirty="0">
                <a:cs typeface="Arial" panose="020B0604020202020204" pitchFamily="34" charset="0"/>
              </a:rPr>
              <a:t>be used for a timeout or to institute a mandatory inter-trial interval.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Trial is over when either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high.  The first of these two to go high is maintained until trial is reset.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1600" dirty="0">
              <a:cs typeface="Arial" panose="020B0604020202020204" pitchFamily="34" charset="0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§"/>
            </a:pPr>
            <a:r>
              <a:rPr lang="en-CA" sz="1600" dirty="0">
                <a:cs typeface="Arial" panose="020B0604020202020204" pitchFamily="34" charset="0"/>
              </a:rPr>
              <a:t>The </a:t>
            </a:r>
            <a:r>
              <a:rPr lang="en-CA" sz="1600" b="1" dirty="0" err="1">
                <a:cs typeface="Arial" panose="020B0604020202020204" pitchFamily="34" charset="0"/>
              </a:rPr>
              <a:t>RespLatency</a:t>
            </a:r>
            <a:r>
              <a:rPr lang="en-CA" sz="1600" dirty="0">
                <a:cs typeface="Arial" panose="020B0604020202020204" pitchFamily="34" charset="0"/>
              </a:rPr>
              <a:t> output is the time since the end of the </a:t>
            </a:r>
            <a:r>
              <a:rPr lang="en-CA" sz="1600" b="1" dirty="0" err="1">
                <a:cs typeface="Arial" panose="020B0604020202020204" pitchFamily="34" charset="0"/>
              </a:rPr>
              <a:t>RespWinDelay</a:t>
            </a:r>
            <a:r>
              <a:rPr lang="en-CA" sz="1600" dirty="0">
                <a:cs typeface="Arial" panose="020B0604020202020204" pitchFamily="34" charset="0"/>
              </a:rPr>
              <a:t> period until the </a:t>
            </a:r>
            <a:r>
              <a:rPr lang="en-CA" sz="1600" b="1" dirty="0">
                <a:cs typeface="Arial" panose="020B0604020202020204" pitchFamily="34" charset="0"/>
              </a:rPr>
              <a:t>TTL_A</a:t>
            </a:r>
            <a:r>
              <a:rPr lang="en-CA" sz="1600" dirty="0">
                <a:cs typeface="Arial" panose="020B0604020202020204" pitchFamily="34" charset="0"/>
              </a:rPr>
              <a:t> or </a:t>
            </a:r>
            <a:r>
              <a:rPr lang="en-CA" sz="1600" b="1" dirty="0">
                <a:cs typeface="Arial" panose="020B0604020202020204" pitchFamily="34" charset="0"/>
              </a:rPr>
              <a:t>TTL_B</a:t>
            </a:r>
            <a:r>
              <a:rPr lang="en-CA" sz="1600" dirty="0">
                <a:cs typeface="Arial" panose="020B0604020202020204" pitchFamily="34" charset="0"/>
              </a:rPr>
              <a:t> goes high or the </a:t>
            </a:r>
            <a:r>
              <a:rPr lang="en-CA" sz="1600" b="1" dirty="0" err="1">
                <a:cs typeface="Arial" panose="020B0604020202020204" pitchFamily="34" charset="0"/>
              </a:rPr>
              <a:t>RespWinDur</a:t>
            </a:r>
            <a:r>
              <a:rPr lang="en-CA" sz="1600" dirty="0">
                <a:cs typeface="Arial" panose="020B0604020202020204" pitchFamily="34" charset="0"/>
              </a:rPr>
              <a:t> expires. </a:t>
            </a:r>
          </a:p>
          <a:p>
            <a:endParaRPr lang="en-CA" sz="1600" u="sng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86" y="5858782"/>
            <a:ext cx="8760681" cy="685835"/>
            <a:chOff x="34286" y="5858782"/>
            <a:chExt cx="8760681" cy="685835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58782"/>
              <a:ext cx="4222967" cy="6858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34286" y="5892648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dirty="0"/>
                <a:t>The sampling rate being used in the </a:t>
              </a:r>
              <a:r>
                <a:rPr lang="en-CA" sz="1600" dirty="0" err="1"/>
                <a:t>RPvds</a:t>
              </a:r>
              <a:r>
                <a:rPr lang="en-CA" sz="1600" dirty="0"/>
                <a:t> must be selected using the setup tab.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4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2" y="1865147"/>
            <a:ext cx="2463927" cy="118116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03314" y="1058952"/>
            <a:ext cx="2345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u="sng" dirty="0"/>
              <a:t>Signal </a:t>
            </a:r>
            <a:r>
              <a:rPr lang="en-CA" sz="2400" u="sng" dirty="0" smtClean="0"/>
              <a:t>Calibration</a:t>
            </a:r>
            <a:endParaRPr lang="en-CA" sz="2400" u="sng" dirty="0"/>
          </a:p>
        </p:txBody>
      </p:sp>
    </p:spTree>
    <p:extLst>
      <p:ext uri="{BB962C8B-B14F-4D97-AF65-F5344CB8AC3E}">
        <p14:creationId xmlns:p14="http://schemas.microsoft.com/office/powerpoint/2010/main" val="14274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12" y="123963"/>
            <a:ext cx="432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dirty="0" smtClean="0"/>
              <a:t>Custom </a:t>
            </a:r>
            <a:r>
              <a:rPr lang="en-CA" sz="3600" dirty="0" err="1" smtClean="0"/>
              <a:t>RPvds</a:t>
            </a:r>
            <a:r>
              <a:rPr lang="en-CA" sz="3600" dirty="0" smtClean="0"/>
              <a:t> Macros</a:t>
            </a:r>
            <a:endParaRPr lang="en-CA" sz="36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63377"/>
            <a:ext cx="848579" cy="9805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6778" y="1058952"/>
            <a:ext cx="4501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u="sng" dirty="0"/>
              <a:t>Cross-module Synchronous Trigger</a:t>
            </a:r>
          </a:p>
          <a:p>
            <a:pPr algn="ctr"/>
            <a:r>
              <a:rPr lang="en-CA" sz="2400" u="sng" dirty="0"/>
              <a:t>(</a:t>
            </a:r>
            <a:r>
              <a:rPr lang="en-CA" sz="2400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ep_EPhys</a:t>
            </a:r>
            <a:r>
              <a:rPr lang="en-CA" sz="2400" u="sng" dirty="0"/>
              <a:t>)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2438525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10851</TotalTime>
  <Words>1135</Words>
  <Application>Microsoft Office PowerPoint</Application>
  <PresentationFormat>On-screen Show (4:3)</PresentationFormat>
  <Paragraphs>258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ElectroPsych (EPsych) Matlab Toolbox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144</cp:revision>
  <dcterms:created xsi:type="dcterms:W3CDTF">2014-08-05T16:28:53Z</dcterms:created>
  <dcterms:modified xsi:type="dcterms:W3CDTF">2014-10-15T20:49:05Z</dcterms:modified>
</cp:coreProperties>
</file>