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30"/>
  </p:notesMasterIdLst>
  <p:sldIdLst>
    <p:sldId id="259" r:id="rId2"/>
    <p:sldId id="262" r:id="rId3"/>
    <p:sldId id="260" r:id="rId4"/>
    <p:sldId id="273" r:id="rId5"/>
    <p:sldId id="265" r:id="rId6"/>
    <p:sldId id="267" r:id="rId7"/>
    <p:sldId id="268" r:id="rId8"/>
    <p:sldId id="266" r:id="rId9"/>
    <p:sldId id="269" r:id="rId10"/>
    <p:sldId id="272" r:id="rId11"/>
    <p:sldId id="270" r:id="rId12"/>
    <p:sldId id="275" r:id="rId13"/>
    <p:sldId id="277" r:id="rId14"/>
    <p:sldId id="278" r:id="rId15"/>
    <p:sldId id="279" r:id="rId16"/>
    <p:sldId id="280" r:id="rId17"/>
    <p:sldId id="281" r:id="rId18"/>
    <p:sldId id="282" r:id="rId19"/>
    <p:sldId id="276" r:id="rId20"/>
    <p:sldId id="271" r:id="rId21"/>
    <p:sldId id="274" r:id="rId22"/>
    <p:sldId id="263" r:id="rId23"/>
    <p:sldId id="284" r:id="rId24"/>
    <p:sldId id="286" r:id="rId25"/>
    <p:sldId id="287" r:id="rId26"/>
    <p:sldId id="283" r:id="rId27"/>
    <p:sldId id="285" r:id="rId28"/>
    <p:sldId id="288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ECE8466-EA77-438C-8004-37F0925DB25F}">
          <p14:sldIdLst>
            <p14:sldId id="259"/>
            <p14:sldId id="262"/>
            <p14:sldId id="260"/>
          </p14:sldIdLst>
        </p14:section>
        <p14:section name="RPvds Circuit Design" id="{D0AE2C84-34D2-469D-B54D-8065688A0731}">
          <p14:sldIdLst>
            <p14:sldId id="273"/>
            <p14:sldId id="265"/>
            <p14:sldId id="267"/>
            <p14:sldId id="268"/>
            <p14:sldId id="266"/>
            <p14:sldId id="269"/>
          </p14:sldIdLst>
        </p14:section>
        <p14:section name="Experiment Design" id="{0AFB1AF7-63CA-4351-9528-17798087F11D}">
          <p14:sldIdLst>
            <p14:sldId id="272"/>
            <p14:sldId id="270"/>
            <p14:sldId id="275"/>
            <p14:sldId id="277"/>
            <p14:sldId id="278"/>
            <p14:sldId id="279"/>
            <p14:sldId id="280"/>
            <p14:sldId id="281"/>
            <p14:sldId id="282"/>
            <p14:sldId id="276"/>
            <p14:sldId id="271"/>
          </p14:sldIdLst>
        </p14:section>
        <p14:section name="Running Experiments" id="{7BB745D7-9FB5-478C-9F68-C4B4497D3AE5}">
          <p14:sldIdLst>
            <p14:sldId id="274"/>
            <p14:sldId id="263"/>
          </p14:sldIdLst>
        </p14:section>
        <p14:section name="Installation/Updating" id="{2FDA3E8B-51CF-4AC2-BBB1-B9A763FA6515}">
          <p14:sldIdLst>
            <p14:sldId id="284"/>
            <p14:sldId id="286"/>
            <p14:sldId id="287"/>
          </p14:sldIdLst>
        </p14:section>
        <p14:section name="Misc" id="{DCDDA515-E747-40DF-A9AB-CDDAE1464A8E}">
          <p14:sldIdLst>
            <p14:sldId id="283"/>
            <p14:sldId id="285"/>
            <p14:sldId id="2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9" autoAdjust="0"/>
    <p:restoredTop sz="94660"/>
  </p:normalViewPr>
  <p:slideViewPr>
    <p:cSldViewPr>
      <p:cViewPr>
        <p:scale>
          <a:sx n="75" d="100"/>
          <a:sy n="75" d="100"/>
        </p:scale>
        <p:origin x="1356" y="4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1F1AE8-169A-448B-8F06-14A9CDED5B93}" type="datetimeFigureOut">
              <a:rPr lang="en-CA" smtClean="0"/>
              <a:t>2014-10-15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AB34FE-F7D5-4B7A-8A17-7F2D2F8BD1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1364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AB34FE-F7D5-4B7A-8A17-7F2D2F8BD1A3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9323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AB34FE-F7D5-4B7A-8A17-7F2D2F8BD1A3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33117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AB34FE-F7D5-4B7A-8A17-7F2D2F8BD1A3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3672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AB34FE-F7D5-4B7A-8A17-7F2D2F8BD1A3}" type="slidenum">
              <a:rPr lang="en-CA" smtClean="0"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3681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1ADD5-E14D-449A-83D5-794C8D646EDC}" type="datetimeFigureOut">
              <a:rPr lang="en-CA" smtClean="0"/>
              <a:t>2014-10-15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00761-64D1-4B08-9600-F65053EA0D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3494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1ADD5-E14D-449A-83D5-794C8D646EDC}" type="datetimeFigureOut">
              <a:rPr lang="en-CA" smtClean="0"/>
              <a:t>2014-10-15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00761-64D1-4B08-9600-F65053EA0D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1599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1ADD5-E14D-449A-83D5-794C8D646EDC}" type="datetimeFigureOut">
              <a:rPr lang="en-CA" smtClean="0"/>
              <a:t>2014-10-15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00761-64D1-4B08-9600-F65053EA0D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4715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1ADD5-E14D-449A-83D5-794C8D646EDC}" type="datetimeFigureOut">
              <a:rPr lang="en-CA" smtClean="0"/>
              <a:t>2014-10-15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00761-64D1-4B08-9600-F65053EA0D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8918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1ADD5-E14D-449A-83D5-794C8D646EDC}" type="datetimeFigureOut">
              <a:rPr lang="en-CA" smtClean="0"/>
              <a:t>2014-10-15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00761-64D1-4B08-9600-F65053EA0D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4974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1ADD5-E14D-449A-83D5-794C8D646EDC}" type="datetimeFigureOut">
              <a:rPr lang="en-CA" smtClean="0"/>
              <a:t>2014-10-15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00761-64D1-4B08-9600-F65053EA0D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9422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1ADD5-E14D-449A-83D5-794C8D646EDC}" type="datetimeFigureOut">
              <a:rPr lang="en-CA" smtClean="0"/>
              <a:t>2014-10-15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00761-64D1-4B08-9600-F65053EA0D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293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1ADD5-E14D-449A-83D5-794C8D646EDC}" type="datetimeFigureOut">
              <a:rPr lang="en-CA" smtClean="0"/>
              <a:t>2014-10-15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00761-64D1-4B08-9600-F65053EA0D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5068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1ADD5-E14D-449A-83D5-794C8D646EDC}" type="datetimeFigureOut">
              <a:rPr lang="en-CA" smtClean="0"/>
              <a:t>2014-10-15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00761-64D1-4B08-9600-F65053EA0D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4673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1ADD5-E14D-449A-83D5-794C8D646EDC}" type="datetimeFigureOut">
              <a:rPr lang="en-CA" smtClean="0"/>
              <a:t>2014-10-15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00761-64D1-4B08-9600-F65053EA0D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2955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1ADD5-E14D-449A-83D5-794C8D646EDC}" type="datetimeFigureOut">
              <a:rPr lang="en-CA" smtClean="0"/>
              <a:t>2014-10-15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00761-64D1-4B08-9600-F65053EA0D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2235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1ADD5-E14D-449A-83D5-794C8D646EDC}" type="datetimeFigureOut">
              <a:rPr lang="en-CA" smtClean="0"/>
              <a:t>2014-10-15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00761-64D1-4B08-9600-F65053EA0D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933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epsych.googlecode.com/" TargetMode="Externa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hyperlink" Target="http://tortoisesvn.net/" TargetMode="Externa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epsych.googlecode.com/svn/trunk/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tmp"/><Relationship Id="rId5" Type="http://schemas.openxmlformats.org/officeDocument/2006/relationships/image" Target="../media/image8.tmp"/><Relationship Id="rId4" Type="http://schemas.openxmlformats.org/officeDocument/2006/relationships/image" Target="../media/image7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t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 err="1" smtClean="0"/>
              <a:t>ElectroPsych</a:t>
            </a:r>
            <a:r>
              <a:rPr lang="en-CA" sz="4000" dirty="0" smtClean="0"/>
              <a:t> (</a:t>
            </a:r>
            <a:r>
              <a:rPr lang="en-CA" sz="4000" dirty="0" err="1" smtClean="0"/>
              <a:t>EPsych</a:t>
            </a:r>
            <a:r>
              <a:rPr lang="en-CA" sz="4000" dirty="0" smtClean="0"/>
              <a:t>) </a:t>
            </a:r>
            <a:r>
              <a:rPr lang="en-CA" sz="4000" dirty="0" smtClean="0"/>
              <a:t>Matlab Toolbox</a:t>
            </a:r>
            <a:endParaRPr lang="en-CA" sz="4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>
                <a:hlinkClick r:id="rId2"/>
              </a:rPr>
              <a:t>http://epsych.googlecode.com</a:t>
            </a:r>
            <a:endParaRPr lang="en-CA" dirty="0"/>
          </a:p>
        </p:txBody>
      </p:sp>
      <p:sp>
        <p:nvSpPr>
          <p:cNvPr id="3" name="TextBox 2"/>
          <p:cNvSpPr txBox="1"/>
          <p:nvPr/>
        </p:nvSpPr>
        <p:spPr>
          <a:xfrm>
            <a:off x="7162800" y="6400800"/>
            <a:ext cx="17761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i="1" dirty="0" smtClean="0">
                <a:solidFill>
                  <a:schemeClr val="bg1">
                    <a:lumMod val="50000"/>
                  </a:schemeClr>
                </a:solidFill>
              </a:rPr>
              <a:t>by Daniel Stolzberg</a:t>
            </a:r>
            <a:endParaRPr lang="en-CA" sz="1600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37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>
            <a:grpSpLocks noChangeAspect="1"/>
          </p:cNvGrpSpPr>
          <p:nvPr/>
        </p:nvGrpSpPr>
        <p:grpSpPr>
          <a:xfrm>
            <a:off x="3445790" y="1210867"/>
            <a:ext cx="2878810" cy="1379430"/>
            <a:chOff x="1159790" y="29705"/>
            <a:chExt cx="3657600" cy="1752600"/>
          </a:xfrm>
        </p:grpSpPr>
        <p:sp>
          <p:nvSpPr>
            <p:cNvPr id="21" name="Rectangle 20"/>
            <p:cNvSpPr/>
            <p:nvPr/>
          </p:nvSpPr>
          <p:spPr>
            <a:xfrm>
              <a:off x="1159790" y="29705"/>
              <a:ext cx="3200400" cy="1295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/>
                <a:t>RPvds</a:t>
              </a:r>
              <a:r>
                <a:rPr lang="en-US" sz="1400" dirty="0" smtClean="0"/>
                <a:t> Circuit</a:t>
              </a:r>
              <a:endParaRPr lang="en-CA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312190" y="182105"/>
              <a:ext cx="3200400" cy="1295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/>
                <a:t>RPvds</a:t>
              </a:r>
              <a:r>
                <a:rPr lang="en-US" sz="1400" dirty="0" smtClean="0"/>
                <a:t> Circuit</a:t>
              </a:r>
              <a:endParaRPr lang="en-CA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464590" y="334505"/>
              <a:ext cx="3200400" cy="1295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/>
                <a:t>RPvds</a:t>
              </a:r>
              <a:r>
                <a:rPr lang="en-US" sz="1400" dirty="0" smtClean="0"/>
                <a:t> Circuit</a:t>
              </a:r>
              <a:endParaRPr lang="en-CA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616990" y="486905"/>
              <a:ext cx="3200400" cy="1295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/>
                <a:t>RPvds</a:t>
              </a:r>
              <a:r>
                <a:rPr lang="en-US" sz="1400" dirty="0" smtClean="0"/>
                <a:t> Circuit</a:t>
              </a:r>
            </a:p>
            <a:p>
              <a:pPr algn="ctr"/>
              <a:r>
                <a:rPr lang="en-US" sz="1400" dirty="0" smtClean="0"/>
                <a:t>TDT </a:t>
              </a:r>
              <a:r>
                <a:rPr lang="en-US" sz="1400" dirty="0" err="1" smtClean="0"/>
                <a:t>RPvds</a:t>
              </a:r>
              <a:r>
                <a:rPr lang="en-US" sz="1400" dirty="0" smtClean="0"/>
                <a:t> Software</a:t>
              </a:r>
            </a:p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(*.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rcx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en-CA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53" name="Group 52"/>
          <p:cNvGrpSpPr>
            <a:grpSpLocks noChangeAspect="1"/>
          </p:cNvGrpSpPr>
          <p:nvPr/>
        </p:nvGrpSpPr>
        <p:grpSpPr>
          <a:xfrm>
            <a:off x="3445790" y="3105300"/>
            <a:ext cx="2878810" cy="1379430"/>
            <a:chOff x="990600" y="1066800"/>
            <a:chExt cx="3657600" cy="1752600"/>
          </a:xfrm>
        </p:grpSpPr>
        <p:sp>
          <p:nvSpPr>
            <p:cNvPr id="54" name="Rectangle 53"/>
            <p:cNvSpPr/>
            <p:nvPr/>
          </p:nvSpPr>
          <p:spPr>
            <a:xfrm>
              <a:off x="990600" y="1066800"/>
              <a:ext cx="3200400" cy="12954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Experiment Protocol</a:t>
              </a:r>
            </a:p>
            <a:p>
              <a:pPr algn="ctr"/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ep_ExperimentDesign</a:t>
              </a:r>
              <a:endParaRPr lang="en-CA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143000" y="1219200"/>
              <a:ext cx="3200400" cy="12954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Experiment Protocol</a:t>
              </a:r>
            </a:p>
            <a:p>
              <a:pPr algn="ctr"/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ep_ExperimentDesign</a:t>
              </a:r>
              <a:endParaRPr lang="en-CA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295400" y="1371600"/>
              <a:ext cx="3200400" cy="12954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Experiment Protocol</a:t>
              </a:r>
            </a:p>
            <a:p>
              <a:pPr algn="ctr"/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ep_ExperimentDesign</a:t>
              </a:r>
              <a:endParaRPr lang="en-CA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447800" y="1524000"/>
              <a:ext cx="3200400" cy="12954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Experiment Protocol</a:t>
              </a:r>
            </a:p>
            <a:p>
              <a:pPr algn="ctr"/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ep_ExperimentDesign</a:t>
              </a:r>
              <a:endPara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(*.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prot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en-CA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59" name="Rectangle 58"/>
          <p:cNvSpPr/>
          <p:nvPr/>
        </p:nvSpPr>
        <p:spPr>
          <a:xfrm>
            <a:off x="3794096" y="5166898"/>
            <a:ext cx="2530504" cy="10053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Behavior/Electrophysiology</a:t>
            </a:r>
          </a:p>
          <a:p>
            <a:pPr algn="ctr"/>
            <a:r>
              <a:rPr lang="en-US" sz="1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ep_RunExpt</a:t>
            </a:r>
            <a:r>
              <a:rPr lang="en-U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ep_EPhys</a:t>
            </a:r>
            <a:endParaRPr lang="en-US" sz="14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Down Arrow 26"/>
          <p:cNvSpPr/>
          <p:nvPr/>
        </p:nvSpPr>
        <p:spPr>
          <a:xfrm>
            <a:off x="4892171" y="4598134"/>
            <a:ext cx="328916" cy="457200"/>
          </a:xfrm>
          <a:prstGeom prst="downArrow">
            <a:avLst/>
          </a:prstGeom>
          <a:ln w="127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Down Arrow 27"/>
          <p:cNvSpPr/>
          <p:nvPr/>
        </p:nvSpPr>
        <p:spPr>
          <a:xfrm>
            <a:off x="4900662" y="2705162"/>
            <a:ext cx="328916" cy="457200"/>
          </a:xfrm>
          <a:prstGeom prst="downArrow">
            <a:avLst/>
          </a:prstGeom>
          <a:ln w="127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Rectangle 17"/>
          <p:cNvSpPr/>
          <p:nvPr/>
        </p:nvSpPr>
        <p:spPr>
          <a:xfrm>
            <a:off x="528912" y="123963"/>
            <a:ext cx="54337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600" dirty="0" smtClean="0"/>
              <a:t>Parameterizing Experiments</a:t>
            </a:r>
            <a:endParaRPr lang="en-CA" sz="3600" dirty="0"/>
          </a:p>
        </p:txBody>
      </p:sp>
      <p:sp>
        <p:nvSpPr>
          <p:cNvPr id="25" name="Down Arrow 24"/>
          <p:cNvSpPr/>
          <p:nvPr/>
        </p:nvSpPr>
        <p:spPr>
          <a:xfrm rot="16200000">
            <a:off x="1689856" y="2628687"/>
            <a:ext cx="959390" cy="2152516"/>
          </a:xfrm>
          <a:prstGeom prst="down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92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rotocol Desig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333" b="33632"/>
          <a:stretch/>
        </p:blipFill>
        <p:spPr>
          <a:xfrm>
            <a:off x="990600" y="1447800"/>
            <a:ext cx="7179733" cy="40028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092200" y="2115724"/>
            <a:ext cx="1422400" cy="856076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Box 4"/>
          <p:cNvSpPr txBox="1"/>
          <p:nvPr/>
        </p:nvSpPr>
        <p:spPr>
          <a:xfrm>
            <a:off x="3429000" y="5943488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Define TDT hardware module types </a:t>
            </a:r>
            <a:endParaRPr lang="en-CA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2450461" y="2997200"/>
            <a:ext cx="2197739" cy="2891538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930057" y="609600"/>
            <a:ext cx="31085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0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ep_ExperimentDesign</a:t>
            </a:r>
            <a:endParaRPr lang="en-CA" sz="20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28912" y="123963"/>
            <a:ext cx="54337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600" dirty="0" smtClean="0"/>
              <a:t>Parameterizing Experiments</a:t>
            </a:r>
            <a:endParaRPr lang="en-CA" sz="3600" dirty="0"/>
          </a:p>
        </p:txBody>
      </p:sp>
    </p:spTree>
    <p:extLst>
      <p:ext uri="{BB962C8B-B14F-4D97-AF65-F5344CB8AC3E}">
        <p14:creationId xmlns:p14="http://schemas.microsoft.com/office/powerpoint/2010/main" val="32859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rotocol Desig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333" b="33632"/>
          <a:stretch/>
        </p:blipFill>
        <p:spPr>
          <a:xfrm>
            <a:off x="990600" y="1447800"/>
            <a:ext cx="7179733" cy="40028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667000" y="2133600"/>
            <a:ext cx="5257800" cy="266700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Box 4"/>
          <p:cNvSpPr txBox="1"/>
          <p:nvPr/>
        </p:nvSpPr>
        <p:spPr>
          <a:xfrm>
            <a:off x="3733800" y="5950181"/>
            <a:ext cx="381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Define parameter values, functions, and calibrations</a:t>
            </a:r>
            <a:endParaRPr lang="en-CA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410200" y="4953000"/>
            <a:ext cx="0" cy="935738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930057" y="609600"/>
            <a:ext cx="31085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0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ep_ExperimentDesign</a:t>
            </a:r>
            <a:endParaRPr lang="en-CA" sz="20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28912" y="123963"/>
            <a:ext cx="54337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600" dirty="0" smtClean="0"/>
              <a:t>Parameterizing Experiments</a:t>
            </a:r>
            <a:endParaRPr lang="en-CA" sz="3600" dirty="0"/>
          </a:p>
        </p:txBody>
      </p:sp>
    </p:spTree>
    <p:extLst>
      <p:ext uri="{BB962C8B-B14F-4D97-AF65-F5344CB8AC3E}">
        <p14:creationId xmlns:p14="http://schemas.microsoft.com/office/powerpoint/2010/main" val="391170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rotocol Desig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58" t="11371" r="34905" b="69679"/>
          <a:stretch/>
        </p:blipFill>
        <p:spPr>
          <a:xfrm>
            <a:off x="127000" y="1752600"/>
            <a:ext cx="9017000" cy="1905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8600" y="4400490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Relates to parameter tags in </a:t>
            </a:r>
            <a:r>
              <a:rPr lang="en-CA" dirty="0" err="1" smtClean="0"/>
              <a:t>RPvds</a:t>
            </a:r>
            <a:r>
              <a:rPr lang="en-CA" dirty="0" smtClean="0"/>
              <a:t> circuits</a:t>
            </a:r>
            <a:endParaRPr lang="en-CA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963924" y="3657600"/>
            <a:ext cx="179076" cy="742890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930057" y="609600"/>
            <a:ext cx="31085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0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ep_ExperimentDesign</a:t>
            </a:r>
            <a:endParaRPr lang="en-CA" sz="20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28912" y="123963"/>
            <a:ext cx="54337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600" dirty="0" smtClean="0"/>
              <a:t>Parameterizing Experiments</a:t>
            </a:r>
            <a:endParaRPr lang="en-CA" sz="3600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5161625"/>
            <a:ext cx="2527430" cy="145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137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rotocol Desig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58" t="11371" r="34905" b="69679"/>
          <a:stretch/>
        </p:blipFill>
        <p:spPr>
          <a:xfrm>
            <a:off x="127000" y="1752600"/>
            <a:ext cx="9017000" cy="1905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30057" y="4679427"/>
            <a:ext cx="472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Determines functionality of the parameter. </a:t>
            </a:r>
          </a:p>
          <a:p>
            <a:endParaRPr lang="en-CA" dirty="0"/>
          </a:p>
          <a:p>
            <a:r>
              <a:rPr lang="en-CA" dirty="0" smtClean="0"/>
              <a:t>Typically “Write/Read” is appropriate.</a:t>
            </a:r>
            <a:endParaRPr lang="en-CA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2667000" y="3797068"/>
            <a:ext cx="179076" cy="742890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930057" y="609600"/>
            <a:ext cx="31085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0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ep_ExperimentDesign</a:t>
            </a:r>
            <a:endParaRPr lang="en-CA" sz="20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28912" y="123963"/>
            <a:ext cx="54337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600" dirty="0" smtClean="0"/>
              <a:t>Parameterizing Experiments</a:t>
            </a:r>
            <a:endParaRPr lang="en-CA" sz="3600" dirty="0"/>
          </a:p>
        </p:txBody>
      </p:sp>
    </p:spTree>
    <p:extLst>
      <p:ext uri="{BB962C8B-B14F-4D97-AF65-F5344CB8AC3E}">
        <p14:creationId xmlns:p14="http://schemas.microsoft.com/office/powerpoint/2010/main" val="330055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rotocol Desig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58" t="11371" r="34905" b="69679"/>
          <a:stretch/>
        </p:blipFill>
        <p:spPr>
          <a:xfrm>
            <a:off x="127000" y="1752600"/>
            <a:ext cx="9017000" cy="1905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7000" y="4400490"/>
            <a:ext cx="8686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Specify values for each (‘write’) parameter.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Express as a number, numbers, or Matlab expression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Use two values and check the “Rand” box to generate a new value for each trial selected from a randomized uniform distribution bounded by the values</a:t>
            </a:r>
            <a:endParaRPr lang="en-CA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724400" y="3763201"/>
            <a:ext cx="0" cy="580199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930057" y="609600"/>
            <a:ext cx="31085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0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ep_ExperimentDesign</a:t>
            </a:r>
            <a:endParaRPr lang="en-CA" sz="20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28912" y="123963"/>
            <a:ext cx="54337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600" dirty="0" smtClean="0"/>
              <a:t>Parameterizing Experiments</a:t>
            </a:r>
            <a:endParaRPr lang="en-CA" sz="3600" dirty="0"/>
          </a:p>
        </p:txBody>
      </p:sp>
    </p:spTree>
    <p:extLst>
      <p:ext uri="{BB962C8B-B14F-4D97-AF65-F5344CB8AC3E}">
        <p14:creationId xmlns:p14="http://schemas.microsoft.com/office/powerpoint/2010/main" val="426054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rotocol Desig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58" t="11371" r="34905" b="69679"/>
          <a:stretch/>
        </p:blipFill>
        <p:spPr>
          <a:xfrm>
            <a:off x="127000" y="1752600"/>
            <a:ext cx="9017000" cy="1905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28800" y="4455240"/>
            <a:ext cx="429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Associate parameter values together</a:t>
            </a:r>
            <a:endParaRPr lang="en-CA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581400" y="3733800"/>
            <a:ext cx="0" cy="580199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930057" y="609600"/>
            <a:ext cx="31085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0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ep_ExperimentDesign</a:t>
            </a:r>
            <a:endParaRPr lang="en-CA" sz="20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28912" y="123963"/>
            <a:ext cx="54337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600" dirty="0" smtClean="0"/>
              <a:t>Parameterizing Experiments</a:t>
            </a:r>
            <a:endParaRPr lang="en-CA" sz="3600" dirty="0"/>
          </a:p>
        </p:txBody>
      </p:sp>
    </p:spTree>
    <p:extLst>
      <p:ext uri="{BB962C8B-B14F-4D97-AF65-F5344CB8AC3E}">
        <p14:creationId xmlns:p14="http://schemas.microsoft.com/office/powerpoint/2010/main" val="419621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rotocol Desig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58" t="11371" r="34905" b="69679"/>
          <a:stretch/>
        </p:blipFill>
        <p:spPr>
          <a:xfrm>
            <a:off x="127000" y="1752600"/>
            <a:ext cx="9017000" cy="1905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95400" y="4665134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Check to use WAV files or data buffers as values for the parameter.</a:t>
            </a:r>
            <a:endParaRPr lang="en-CA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257800" y="3733801"/>
            <a:ext cx="1905000" cy="838199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930057" y="609600"/>
            <a:ext cx="31085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0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ep_ExperimentDesign</a:t>
            </a:r>
            <a:endParaRPr lang="en-CA" sz="20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28912" y="123963"/>
            <a:ext cx="54337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600" dirty="0" smtClean="0"/>
              <a:t>Parameterizing Experiments</a:t>
            </a:r>
            <a:endParaRPr lang="en-CA" sz="3600" dirty="0"/>
          </a:p>
        </p:txBody>
      </p:sp>
    </p:spTree>
    <p:extLst>
      <p:ext uri="{BB962C8B-B14F-4D97-AF65-F5344CB8AC3E}">
        <p14:creationId xmlns:p14="http://schemas.microsoft.com/office/powerpoint/2010/main" val="1253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rotocol Desig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58" t="11371" r="34905" b="69679"/>
          <a:stretch/>
        </p:blipFill>
        <p:spPr>
          <a:xfrm>
            <a:off x="127000" y="1752600"/>
            <a:ext cx="9017000" cy="1905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95400" y="4665134"/>
            <a:ext cx="7315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Associate a calibration file with parameter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File is created using the </a:t>
            </a:r>
            <a:r>
              <a:rPr lang="en-CA" dirty="0"/>
              <a:t>calibration utility (</a:t>
            </a:r>
            <a:r>
              <a:rPr lang="en-CA" sz="1600" dirty="0" err="1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ep_CalibrationUtil</a:t>
            </a:r>
            <a:r>
              <a:rPr lang="en-CA" dirty="0" smtClean="0"/>
              <a:t>) or a manually created file.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257800" y="3657600"/>
            <a:ext cx="2667000" cy="914401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930057" y="609600"/>
            <a:ext cx="31085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0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ep_ExperimentDesign</a:t>
            </a:r>
            <a:endParaRPr lang="en-CA" sz="20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28912" y="123963"/>
            <a:ext cx="54337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600" dirty="0" smtClean="0"/>
              <a:t>Parameterizing Experiments</a:t>
            </a:r>
            <a:endParaRPr lang="en-CA" sz="3600" dirty="0"/>
          </a:p>
        </p:txBody>
      </p:sp>
    </p:spTree>
    <p:extLst>
      <p:ext uri="{BB962C8B-B14F-4D97-AF65-F5344CB8AC3E}">
        <p14:creationId xmlns:p14="http://schemas.microsoft.com/office/powerpoint/2010/main" val="230618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rotocol Desig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6" t="24725" r="85576" b="54669"/>
          <a:stretch/>
        </p:blipFill>
        <p:spPr>
          <a:xfrm>
            <a:off x="327786" y="4221786"/>
            <a:ext cx="2577387" cy="22552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57600" y="1024890"/>
            <a:ext cx="54102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u="sng" dirty="0" smtClean="0"/>
              <a:t>Operational Trigger</a:t>
            </a:r>
          </a:p>
          <a:p>
            <a:endParaRPr lang="en-CA" dirty="0"/>
          </a:p>
          <a:p>
            <a:r>
              <a:rPr lang="en-CA" b="1" i="1" dirty="0" smtClean="0"/>
              <a:t>Unchecked</a:t>
            </a:r>
          </a:p>
          <a:p>
            <a:r>
              <a:rPr lang="en-CA" dirty="0" smtClean="0"/>
              <a:t>The next trial is presented automatically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Typical stimulus presentation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i="1" dirty="0" smtClean="0"/>
              <a:t># Reps </a:t>
            </a:r>
            <a:r>
              <a:rPr lang="en-CA" dirty="0" smtClean="0"/>
              <a:t>determines how many presentations of each individual stimulus will be delivered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i="1" dirty="0" smtClean="0"/>
              <a:t>ITI</a:t>
            </a:r>
            <a:r>
              <a:rPr lang="en-CA" dirty="0" smtClean="0"/>
              <a:t> is the inter-trigger-interval (in milliseconds).  If two values are specified (ex: 1000 2000) then a random ITI will be generated between the two values (from a uniform distribution).</a:t>
            </a:r>
            <a:endParaRPr lang="en-CA" i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r>
              <a:rPr lang="en-CA" b="1" i="1" dirty="0"/>
              <a:t>Checked</a:t>
            </a:r>
            <a:endParaRPr lang="en-CA" b="1" dirty="0"/>
          </a:p>
          <a:p>
            <a:r>
              <a:rPr lang="en-CA" dirty="0"/>
              <a:t>Wait for a trigger to run the next trial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Behavioral experiments in which the subjects initiates its own trials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Electrophysiology experiments in which the user presses a button (ex: physical button attached to a digital line on hardware; click a button in a Matlab GUI; spike-triggered stimulus; </a:t>
            </a:r>
            <a:r>
              <a:rPr lang="en-CA" dirty="0" err="1"/>
              <a:t>etc</a:t>
            </a:r>
            <a:r>
              <a:rPr lang="en-CA" dirty="0"/>
              <a:t>)</a:t>
            </a:r>
          </a:p>
          <a:p>
            <a:endParaRPr lang="en-CA" dirty="0"/>
          </a:p>
        </p:txBody>
      </p:sp>
      <p:sp>
        <p:nvSpPr>
          <p:cNvPr id="9" name="Rectangle 8"/>
          <p:cNvSpPr/>
          <p:nvPr/>
        </p:nvSpPr>
        <p:spPr>
          <a:xfrm>
            <a:off x="930057" y="609600"/>
            <a:ext cx="31085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0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ep_ExperimentDesign</a:t>
            </a:r>
            <a:endParaRPr lang="en-CA" sz="20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28912" y="123963"/>
            <a:ext cx="54337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600" dirty="0" smtClean="0"/>
              <a:t>Parameterizing Experiments</a:t>
            </a:r>
            <a:endParaRPr lang="en-CA" sz="3600" dirty="0"/>
          </a:p>
        </p:txBody>
      </p:sp>
      <p:pic>
        <p:nvPicPr>
          <p:cNvPr id="20" name="Picture 19" descr="Screen Clippi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25" b="47932"/>
          <a:stretch/>
        </p:blipFill>
        <p:spPr>
          <a:xfrm>
            <a:off x="381000" y="1540061"/>
            <a:ext cx="2524173" cy="2162145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>
            <a:off x="2133600" y="1371600"/>
            <a:ext cx="1600200" cy="762000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622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26067" y="1641922"/>
            <a:ext cx="41417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Real-time control of stimuli and behavioral apparatus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Precise event timestamps for pairing with electrophysiology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High quality signal generation and acquisition</a:t>
            </a:r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1752600" y="4207069"/>
            <a:ext cx="5715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Experiment Parameterization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Complete trial-by-trial parameterization based on custom Matlab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Signal </a:t>
            </a:r>
            <a:r>
              <a:rPr lang="en-CA" dirty="0" smtClean="0"/>
              <a:t>Calibration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Modular design allows customizable functionality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Custom </a:t>
            </a:r>
            <a:r>
              <a:rPr lang="en-CA" dirty="0" err="1" smtClean="0"/>
              <a:t>RPvds</a:t>
            </a:r>
            <a:r>
              <a:rPr lang="en-CA" dirty="0" smtClean="0"/>
              <a:t> circuit macros for behavior real-time behavior control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00" y="457378"/>
            <a:ext cx="2635385" cy="863644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6" name="Group 5"/>
          <p:cNvGrpSpPr/>
          <p:nvPr/>
        </p:nvGrpSpPr>
        <p:grpSpPr>
          <a:xfrm>
            <a:off x="5706000" y="457200"/>
            <a:ext cx="2635200" cy="864000"/>
            <a:chOff x="990600" y="1371600"/>
            <a:chExt cx="2635200" cy="864000"/>
          </a:xfrm>
        </p:grpSpPr>
        <p:sp>
          <p:nvSpPr>
            <p:cNvPr id="2" name="Rectangle 1"/>
            <p:cNvSpPr/>
            <p:nvPr/>
          </p:nvSpPr>
          <p:spPr>
            <a:xfrm>
              <a:off x="990600" y="1371600"/>
              <a:ext cx="2635200" cy="864000"/>
            </a:xfrm>
            <a:prstGeom prst="rect">
              <a:avLst/>
            </a:prstGeom>
            <a:ln>
              <a:solidFill>
                <a:schemeClr val="bg1">
                  <a:lumMod val="95000"/>
                </a:schemeClr>
              </a:solidFill>
            </a:ln>
            <a:effectLst>
              <a:outerShdw blurRad="292100" dist="139700" dir="2700000" algn="tl" rotWithShape="0">
                <a:prstClr val="black">
                  <a:alpha val="65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800" b="1" dirty="0"/>
            </a:p>
          </p:txBody>
        </p:sp>
        <p:pic>
          <p:nvPicPr>
            <p:cNvPr id="1026" name="Picture 2" descr="Tucker-Davis Technologies | New Frontiers in Neuroscienc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5563" y="1600200"/>
              <a:ext cx="1765275" cy="4795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Group 8"/>
          <p:cNvGrpSpPr/>
          <p:nvPr/>
        </p:nvGrpSpPr>
        <p:grpSpPr>
          <a:xfrm>
            <a:off x="3908492" y="534008"/>
            <a:ext cx="1327200" cy="710385"/>
            <a:chOff x="3625800" y="1369359"/>
            <a:chExt cx="1327200" cy="710385"/>
          </a:xfrm>
          <a:gradFill>
            <a:gsLst>
              <a:gs pos="93000">
                <a:schemeClr val="tx1"/>
              </a:gs>
              <a:gs pos="43000">
                <a:schemeClr val="accent1"/>
              </a:gs>
              <a:gs pos="0">
                <a:schemeClr val="accent1">
                  <a:lumMod val="20000"/>
                  <a:lumOff val="80000"/>
                </a:schemeClr>
              </a:gs>
            </a:gsLst>
            <a:lin ang="0" scaled="1"/>
          </a:gradFill>
        </p:grpSpPr>
        <p:sp>
          <p:nvSpPr>
            <p:cNvPr id="7" name="Left-Right Arrow 6"/>
            <p:cNvSpPr/>
            <p:nvPr/>
          </p:nvSpPr>
          <p:spPr>
            <a:xfrm>
              <a:off x="3625800" y="1369359"/>
              <a:ext cx="1327200" cy="710385"/>
            </a:xfrm>
            <a:prstGeom prst="leftRightArrow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880217" y="1539885"/>
              <a:ext cx="8313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i="1" dirty="0" err="1" smtClean="0">
                  <a:solidFill>
                    <a:schemeClr val="bg1"/>
                  </a:solidFill>
                </a:rPr>
                <a:t>EPsych</a:t>
              </a:r>
              <a:endParaRPr lang="en-CA" b="1" i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04800" y="1711223"/>
            <a:ext cx="3810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Easy scripting/debugging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Huge library of functions and toolboxes available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11" name="Right Brace 10"/>
          <p:cNvSpPr/>
          <p:nvPr/>
        </p:nvSpPr>
        <p:spPr>
          <a:xfrm rot="16200000">
            <a:off x="4191001" y="1140351"/>
            <a:ext cx="762000" cy="5638802"/>
          </a:xfrm>
          <a:prstGeom prst="rightBrace">
            <a:avLst>
              <a:gd name="adj1" fmla="val 3055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4" name="Straight Arrow Connector 13"/>
          <p:cNvCxnSpPr>
            <a:stCxn id="8" idx="2"/>
            <a:endCxn id="11" idx="1"/>
          </p:cNvCxnSpPr>
          <p:nvPr/>
        </p:nvCxnSpPr>
        <p:spPr>
          <a:xfrm flipH="1">
            <a:off x="4572001" y="1073866"/>
            <a:ext cx="6599" cy="250488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7135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2" grpId="0"/>
      <p:bldP spid="1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30057" y="609600"/>
            <a:ext cx="31085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0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ep_ExperimentDesign</a:t>
            </a:r>
            <a:endParaRPr lang="en-CA" sz="20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28912" y="123963"/>
            <a:ext cx="54337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600" dirty="0" smtClean="0"/>
              <a:t>Parameterizing Experiments</a:t>
            </a:r>
            <a:endParaRPr lang="en-CA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2895600" y="1327686"/>
            <a:ext cx="6248400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u="sng" dirty="0" smtClean="0"/>
              <a:t>Trial-Select Function</a:t>
            </a:r>
            <a:r>
              <a:rPr lang="en-CA" dirty="0" smtClean="0"/>
              <a:t> </a:t>
            </a:r>
            <a:r>
              <a:rPr lang="en-CA" i="1" dirty="0" smtClean="0"/>
              <a:t>(optional)</a:t>
            </a:r>
            <a:endParaRPr lang="en-CA" u="sng" dirty="0" smtClean="0"/>
          </a:p>
          <a:p>
            <a:endParaRPr lang="en-CA" dirty="0"/>
          </a:p>
          <a:p>
            <a:r>
              <a:rPr lang="en-CA" dirty="0" smtClean="0"/>
              <a:t>Specify a custom Matlab function to select each trial.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Function must be on the Matlab path.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Function must have one input and one output.</a:t>
            </a:r>
          </a:p>
          <a:p>
            <a:endParaRPr lang="en-CA" dirty="0" smtClean="0"/>
          </a:p>
          <a:p>
            <a:r>
              <a:rPr lang="en-CA" dirty="0" smtClean="0"/>
              <a:t>Function Prototype:</a:t>
            </a:r>
          </a:p>
          <a:p>
            <a:endParaRPr lang="en-CA" dirty="0"/>
          </a:p>
          <a:p>
            <a:r>
              <a:rPr lang="en-CA" sz="1600" b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function</a:t>
            </a:r>
            <a:r>
              <a:rPr lang="en-CA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NextTrialID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MyCustomFunction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(TRIALS</a:t>
            </a:r>
            <a:r>
              <a:rPr lang="en-CA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CA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 smtClean="0"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>
                <a:cs typeface="Courier New" panose="02070309020205020404" pitchFamily="49" charset="0"/>
              </a:rPr>
              <a:t>See the help for the default function for instructions on how to create a custom trial-select function</a:t>
            </a:r>
            <a:endParaRPr lang="en-CA" dirty="0">
              <a:cs typeface="Courier New" panose="02070309020205020404" pitchFamily="49" charset="0"/>
            </a:endParaRPr>
          </a:p>
          <a:p>
            <a:endParaRPr lang="en-CA" dirty="0" smtClean="0"/>
          </a:p>
          <a:p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&gt;&gt; help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DefaultTrialSelectFcn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CA" dirty="0"/>
          </a:p>
          <a:p>
            <a:endParaRPr lang="en-CA" dirty="0" smtClean="0"/>
          </a:p>
        </p:txBody>
      </p:sp>
      <p:grpSp>
        <p:nvGrpSpPr>
          <p:cNvPr id="9" name="Group 8"/>
          <p:cNvGrpSpPr/>
          <p:nvPr/>
        </p:nvGrpSpPr>
        <p:grpSpPr>
          <a:xfrm>
            <a:off x="304800" y="1461480"/>
            <a:ext cx="2532639" cy="4605965"/>
            <a:chOff x="838200" y="1447800"/>
            <a:chExt cx="2532639" cy="4605965"/>
          </a:xfrm>
        </p:grpSpPr>
        <p:pic>
          <p:nvPicPr>
            <p:cNvPr id="2" name="Picture 1" descr="Screen Clippi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" y="1447800"/>
              <a:ext cx="2524173" cy="4605965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838200" y="1447800"/>
              <a:ext cx="2524173" cy="23622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2000">
                  <a:schemeClr val="accent3">
                    <a:lumMod val="45000"/>
                    <a:lumOff val="55000"/>
                    <a:alpha val="60000"/>
                  </a:schemeClr>
                </a:gs>
                <a:gs pos="100000">
                  <a:schemeClr val="accent3">
                    <a:lumMod val="30000"/>
                    <a:lumOff val="70000"/>
                    <a:alpha val="52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" name="Rectangle 7"/>
            <p:cNvSpPr/>
            <p:nvPr/>
          </p:nvSpPr>
          <p:spPr>
            <a:xfrm rot="10800000">
              <a:off x="846666" y="4495800"/>
              <a:ext cx="2524173" cy="155796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2000">
                  <a:schemeClr val="accent3">
                    <a:lumMod val="45000"/>
                    <a:lumOff val="55000"/>
                    <a:alpha val="60000"/>
                  </a:schemeClr>
                </a:gs>
                <a:gs pos="100000">
                  <a:schemeClr val="accent3">
                    <a:lumMod val="30000"/>
                    <a:lumOff val="70000"/>
                    <a:alpha val="52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280987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>
            <a:grpSpLocks noChangeAspect="1"/>
          </p:cNvGrpSpPr>
          <p:nvPr/>
        </p:nvGrpSpPr>
        <p:grpSpPr>
          <a:xfrm>
            <a:off x="3445790" y="1210867"/>
            <a:ext cx="2878810" cy="1379430"/>
            <a:chOff x="1159790" y="29705"/>
            <a:chExt cx="3657600" cy="1752600"/>
          </a:xfrm>
        </p:grpSpPr>
        <p:sp>
          <p:nvSpPr>
            <p:cNvPr id="21" name="Rectangle 20"/>
            <p:cNvSpPr/>
            <p:nvPr/>
          </p:nvSpPr>
          <p:spPr>
            <a:xfrm>
              <a:off x="1159790" y="29705"/>
              <a:ext cx="3200400" cy="1295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/>
                <a:t>RPvds</a:t>
              </a:r>
              <a:r>
                <a:rPr lang="en-US" sz="1400" dirty="0" smtClean="0"/>
                <a:t> Circuit</a:t>
              </a:r>
              <a:endParaRPr lang="en-CA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312190" y="182105"/>
              <a:ext cx="3200400" cy="1295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/>
                <a:t>RPvds</a:t>
              </a:r>
              <a:r>
                <a:rPr lang="en-US" sz="1400" dirty="0" smtClean="0"/>
                <a:t> Circuit</a:t>
              </a:r>
              <a:endParaRPr lang="en-CA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464590" y="334505"/>
              <a:ext cx="3200400" cy="1295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/>
                <a:t>RPvds</a:t>
              </a:r>
              <a:r>
                <a:rPr lang="en-US" sz="1400" dirty="0" smtClean="0"/>
                <a:t> Circuit</a:t>
              </a:r>
              <a:endParaRPr lang="en-CA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616990" y="486905"/>
              <a:ext cx="3200400" cy="1295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/>
                <a:t>RPvds</a:t>
              </a:r>
              <a:r>
                <a:rPr lang="en-US" sz="1400" dirty="0" smtClean="0"/>
                <a:t> Circuit</a:t>
              </a:r>
            </a:p>
            <a:p>
              <a:pPr algn="ctr"/>
              <a:r>
                <a:rPr lang="en-US" sz="1400" dirty="0" smtClean="0"/>
                <a:t>TDT </a:t>
              </a:r>
              <a:r>
                <a:rPr lang="en-US" sz="1400" dirty="0" err="1" smtClean="0"/>
                <a:t>RPvds</a:t>
              </a:r>
              <a:r>
                <a:rPr lang="en-US" sz="1400" dirty="0" smtClean="0"/>
                <a:t> Software</a:t>
              </a:r>
            </a:p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(*.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rcx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en-CA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53" name="Group 52"/>
          <p:cNvGrpSpPr>
            <a:grpSpLocks noChangeAspect="1"/>
          </p:cNvGrpSpPr>
          <p:nvPr/>
        </p:nvGrpSpPr>
        <p:grpSpPr>
          <a:xfrm>
            <a:off x="3445790" y="3105300"/>
            <a:ext cx="2878810" cy="1379430"/>
            <a:chOff x="990600" y="1066800"/>
            <a:chExt cx="3657600" cy="1752600"/>
          </a:xfrm>
        </p:grpSpPr>
        <p:sp>
          <p:nvSpPr>
            <p:cNvPr id="54" name="Rectangle 53"/>
            <p:cNvSpPr/>
            <p:nvPr/>
          </p:nvSpPr>
          <p:spPr>
            <a:xfrm>
              <a:off x="990600" y="1066800"/>
              <a:ext cx="3200400" cy="12954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Experiment Protocol</a:t>
              </a:r>
            </a:p>
            <a:p>
              <a:pPr algn="ctr"/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ep_ExperimentDesign</a:t>
              </a:r>
              <a:endParaRPr lang="en-CA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143000" y="1219200"/>
              <a:ext cx="3200400" cy="12954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Experiment Protocol</a:t>
              </a:r>
            </a:p>
            <a:p>
              <a:pPr algn="ctr"/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ep_ExperimentDesign</a:t>
              </a:r>
              <a:endParaRPr lang="en-CA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295400" y="1371600"/>
              <a:ext cx="3200400" cy="12954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Experiment Protocol</a:t>
              </a:r>
            </a:p>
            <a:p>
              <a:pPr algn="ctr"/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ep_ExperimentDesign</a:t>
              </a:r>
              <a:endParaRPr lang="en-CA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447800" y="1524000"/>
              <a:ext cx="3200400" cy="12954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Experiment Protocol</a:t>
              </a:r>
            </a:p>
            <a:p>
              <a:pPr algn="ctr"/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ep_ExperimentDesign</a:t>
              </a:r>
              <a:endPara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(*.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prot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en-CA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59" name="Rectangle 58"/>
          <p:cNvSpPr/>
          <p:nvPr/>
        </p:nvSpPr>
        <p:spPr>
          <a:xfrm>
            <a:off x="3794096" y="5166898"/>
            <a:ext cx="2530504" cy="10053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Behavior/Electrophysiology</a:t>
            </a:r>
            <a:endParaRPr lang="en-US" sz="1400" dirty="0" smtClean="0"/>
          </a:p>
          <a:p>
            <a:pPr algn="ctr"/>
            <a:r>
              <a:rPr lang="en-US" sz="14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ep_RunExpt</a:t>
            </a:r>
            <a:r>
              <a:rPr lang="en-US" sz="1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ep_EPhys</a:t>
            </a:r>
            <a:endParaRPr lang="en-US" sz="1400" dirty="0" smtClean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Down Arrow 26"/>
          <p:cNvSpPr/>
          <p:nvPr/>
        </p:nvSpPr>
        <p:spPr>
          <a:xfrm>
            <a:off x="4892171" y="4598134"/>
            <a:ext cx="328916" cy="457200"/>
          </a:xfrm>
          <a:prstGeom prst="downArrow">
            <a:avLst/>
          </a:prstGeom>
          <a:ln w="127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Down Arrow 27"/>
          <p:cNvSpPr/>
          <p:nvPr/>
        </p:nvSpPr>
        <p:spPr>
          <a:xfrm>
            <a:off x="4900662" y="2705162"/>
            <a:ext cx="328916" cy="457200"/>
          </a:xfrm>
          <a:prstGeom prst="downArrow">
            <a:avLst/>
          </a:prstGeom>
          <a:ln w="127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Rectangle 17"/>
          <p:cNvSpPr/>
          <p:nvPr/>
        </p:nvSpPr>
        <p:spPr>
          <a:xfrm>
            <a:off x="528912" y="123963"/>
            <a:ext cx="45517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600" dirty="0" smtClean="0"/>
              <a:t>Running an Experiment</a:t>
            </a:r>
            <a:endParaRPr lang="en-CA" sz="3600" dirty="0"/>
          </a:p>
        </p:txBody>
      </p:sp>
      <p:sp>
        <p:nvSpPr>
          <p:cNvPr id="25" name="Down Arrow 24"/>
          <p:cNvSpPr/>
          <p:nvPr/>
        </p:nvSpPr>
        <p:spPr>
          <a:xfrm rot="16200000">
            <a:off x="1689856" y="4540047"/>
            <a:ext cx="959390" cy="2152516"/>
          </a:xfrm>
          <a:prstGeom prst="down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3306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0" y="838200"/>
            <a:ext cx="34777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600" dirty="0"/>
              <a:t>Electrophysiology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05645" y="1600200"/>
            <a:ext cx="2712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ep_EPhys</a:t>
            </a:r>
            <a:endParaRPr lang="en-CA" sz="36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14400" y="3776396"/>
            <a:ext cx="76958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600" dirty="0" smtClean="0"/>
              <a:t>Behavior / Behavior &amp; Electrophysiology</a:t>
            </a:r>
            <a:endParaRPr lang="en-CA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2286000" y="4535273"/>
            <a:ext cx="37033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ep_RunExpt</a:t>
            </a:r>
            <a:endParaRPr lang="en-CA" sz="36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724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772" y="2057400"/>
            <a:ext cx="4470630" cy="67313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51615" y="2819400"/>
            <a:ext cx="2322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i="1" dirty="0">
                <a:hlinkClick r:id="rId2"/>
              </a:rPr>
              <a:t>http://tortoisesvn.net/</a:t>
            </a:r>
            <a:endParaRPr lang="en-CA" i="1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304800"/>
            <a:ext cx="47272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 smtClean="0"/>
              <a:t>Obtaining and Updating </a:t>
            </a:r>
            <a:r>
              <a:rPr lang="en-CA" sz="2800" dirty="0" err="1" smtClean="0"/>
              <a:t>EPsych</a:t>
            </a:r>
            <a:endParaRPr lang="en-CA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1371600" y="3959915"/>
            <a:ext cx="6882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Install whatever is the latest version for your computer (typically 64-bit)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0811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478" y="3427516"/>
            <a:ext cx="4191000" cy="342085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04800" y="304800"/>
            <a:ext cx="17999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 smtClean="0"/>
              <a:t>Installation</a:t>
            </a:r>
            <a:endParaRPr lang="en-CA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76200" y="1083925"/>
            <a:ext cx="797239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CA" dirty="0" smtClean="0"/>
              <a:t>Navigate to target directory in Windows Explorer.</a:t>
            </a:r>
          </a:p>
          <a:p>
            <a:pPr marL="625475" lvl="1" indent="-168275">
              <a:buFont typeface="Arial" panose="020B0604020202020204" pitchFamily="34" charset="0"/>
              <a:buChar char="•"/>
            </a:pPr>
            <a:r>
              <a:rPr lang="en-CA" dirty="0" smtClean="0"/>
              <a:t>Recommended: ‘c:/MATLAB/work/’</a:t>
            </a:r>
          </a:p>
          <a:p>
            <a:pPr marL="342900" indent="-342900">
              <a:buFont typeface="+mj-lt"/>
              <a:buAutoNum type="arabicPeriod"/>
            </a:pPr>
            <a:endParaRPr lang="en-CA" dirty="0" smtClean="0"/>
          </a:p>
          <a:p>
            <a:pPr marL="342900" indent="-342900">
              <a:buFont typeface="+mj-lt"/>
              <a:buAutoNum type="arabicPeriod"/>
            </a:pPr>
            <a:r>
              <a:rPr lang="en-CA" dirty="0" smtClean="0"/>
              <a:t>Right-click in empty area within Windows Explorer.</a:t>
            </a:r>
          </a:p>
          <a:p>
            <a:pPr marL="342900" indent="-342900">
              <a:buFont typeface="+mj-lt"/>
              <a:buAutoNum type="arabicPeriod"/>
            </a:pPr>
            <a:endParaRPr lang="en-CA" dirty="0"/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Click “SVN Checkout</a:t>
            </a:r>
            <a:r>
              <a:rPr lang="en-CA" dirty="0" smtClean="0"/>
              <a:t>…”</a:t>
            </a:r>
          </a:p>
          <a:p>
            <a:pPr marL="452438" lvl="1" indent="-342900">
              <a:buFont typeface="+mj-lt"/>
              <a:buAutoNum type="alphaLcPeriod"/>
            </a:pPr>
            <a:r>
              <a:rPr lang="en-CA" dirty="0"/>
              <a:t>URL of Repository:      </a:t>
            </a:r>
            <a:r>
              <a:rPr lang="en-CA" dirty="0">
                <a:hlinkClick r:id="rId3"/>
              </a:rPr>
              <a:t>https://epsych.googlecode.com/svn/trunk/</a:t>
            </a:r>
            <a:endParaRPr lang="en-CA" dirty="0"/>
          </a:p>
          <a:p>
            <a:pPr marL="452438" lvl="1" indent="-342900">
              <a:buFont typeface="+mj-lt"/>
              <a:buAutoNum type="alphaLcPeriod"/>
            </a:pPr>
            <a:r>
              <a:rPr lang="en-CA" dirty="0"/>
              <a:t>Checkout Directory:   C:\MATLAB\work\epsych     (or wherever)</a:t>
            </a:r>
          </a:p>
          <a:p>
            <a:pPr marL="452438" lvl="1" indent="-342900">
              <a:buFont typeface="+mj-lt"/>
              <a:buAutoNum type="alphaLcPeriod"/>
            </a:pPr>
            <a:r>
              <a:rPr lang="en-CA" dirty="0"/>
              <a:t>Click </a:t>
            </a:r>
            <a:r>
              <a:rPr lang="en-CA" dirty="0" smtClean="0"/>
              <a:t>OK</a:t>
            </a:r>
          </a:p>
          <a:p>
            <a:pPr marL="109538" lvl="1"/>
            <a:endParaRPr lang="en-CA" dirty="0" smtClean="0"/>
          </a:p>
          <a:p>
            <a:pPr marL="109538" lvl="1"/>
            <a:endParaRPr lang="en-CA" dirty="0"/>
          </a:p>
          <a:p>
            <a:pPr marL="342900" indent="-342900">
              <a:buFont typeface="+mj-lt"/>
              <a:buAutoNum type="arabicPeriod"/>
            </a:pPr>
            <a:endParaRPr lang="en-CA" dirty="0"/>
          </a:p>
          <a:p>
            <a:pPr marL="342900" indent="-342900">
              <a:buFont typeface="+mj-lt"/>
              <a:buAutoNum type="arabicPeriod"/>
            </a:pPr>
            <a:endParaRPr lang="en-CA" b="1" dirty="0" smtClean="0"/>
          </a:p>
        </p:txBody>
      </p:sp>
      <p:grpSp>
        <p:nvGrpSpPr>
          <p:cNvPr id="12" name="Group 11"/>
          <p:cNvGrpSpPr/>
          <p:nvPr/>
        </p:nvGrpSpPr>
        <p:grpSpPr>
          <a:xfrm>
            <a:off x="6600524" y="0"/>
            <a:ext cx="2514600" cy="3041806"/>
            <a:chOff x="6400921" y="35293"/>
            <a:chExt cx="2514600" cy="304180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3200" y="35293"/>
              <a:ext cx="2362321" cy="3041806"/>
            </a:xfrm>
            <a:prstGeom prst="rect">
              <a:avLst/>
            </a:prstGeom>
          </p:spPr>
        </p:pic>
        <p:sp>
          <p:nvSpPr>
            <p:cNvPr id="10" name="Oval 9"/>
            <p:cNvSpPr/>
            <p:nvPr/>
          </p:nvSpPr>
          <p:spPr>
            <a:xfrm>
              <a:off x="6400921" y="1981200"/>
              <a:ext cx="2514600" cy="45720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76200" y="4386818"/>
            <a:ext cx="464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9538" lvl="1"/>
            <a:r>
              <a:rPr lang="en-CA" dirty="0"/>
              <a:t>If successful, you should </a:t>
            </a:r>
            <a:r>
              <a:rPr lang="en-CA" dirty="0" smtClean="0"/>
              <a:t>see folders and files being downloaded from the internet.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7176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5926" t="23333" r="56667" b="33889"/>
          <a:stretch/>
        </p:blipFill>
        <p:spPr>
          <a:xfrm>
            <a:off x="4800600" y="685800"/>
            <a:ext cx="3581400" cy="5867400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4775200" y="2133600"/>
            <a:ext cx="2514600" cy="457200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304800" y="304800"/>
            <a:ext cx="15214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 smtClean="0"/>
              <a:t>Updating</a:t>
            </a:r>
            <a:endParaRPr lang="en-CA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381001" y="1676400"/>
            <a:ext cx="4343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CA" dirty="0" smtClean="0"/>
              <a:t>Right-click “</a:t>
            </a:r>
            <a:r>
              <a:rPr lang="en-CA" dirty="0" err="1" smtClean="0"/>
              <a:t>epsych</a:t>
            </a:r>
            <a:r>
              <a:rPr lang="en-CA" dirty="0" smtClean="0"/>
              <a:t>” folder in Windows Explorer.</a:t>
            </a:r>
          </a:p>
          <a:p>
            <a:pPr marL="342900" indent="-342900">
              <a:buFont typeface="+mj-lt"/>
              <a:buAutoNum type="arabicPeriod"/>
            </a:pPr>
            <a:endParaRPr lang="en-CA" dirty="0"/>
          </a:p>
          <a:p>
            <a:pPr marL="342900" indent="-342900">
              <a:buFont typeface="+mj-lt"/>
              <a:buAutoNum type="arabicPeriod"/>
            </a:pPr>
            <a:r>
              <a:rPr lang="en-CA" dirty="0" smtClean="0"/>
              <a:t>Click “SVN Update”</a:t>
            </a:r>
          </a:p>
          <a:p>
            <a:pPr marL="342900" indent="-342900">
              <a:buFont typeface="+mj-lt"/>
              <a:buAutoNum type="arabicPeriod"/>
            </a:pPr>
            <a:endParaRPr lang="en-CA" dirty="0"/>
          </a:p>
          <a:p>
            <a:r>
              <a:rPr lang="en-CA" dirty="0" smtClean="0"/>
              <a:t>You should see a list of files being updated.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7685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00200" y="1143000"/>
            <a:ext cx="6359433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u="sng" dirty="0" smtClean="0"/>
              <a:t>GUIs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Calibration of stimuli 	…	</a:t>
            </a:r>
            <a:r>
              <a:rPr lang="en-CA" dirty="0" err="1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ep_CalibrationUtil</a:t>
            </a:r>
            <a:endParaRPr lang="en-CA" dirty="0" smtClean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Display Preferences 	…	</a:t>
            </a:r>
            <a:r>
              <a:rPr lang="en-CA" dirty="0" err="1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ep_DisplayPrefs</a:t>
            </a:r>
            <a:endParaRPr lang="en-CA" dirty="0" smtClean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Generate Bitmasks	…	</a:t>
            </a:r>
            <a:r>
              <a:rPr lang="en-CA" dirty="0" err="1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ep_DisplayPrefs</a:t>
            </a:r>
            <a:endParaRPr lang="en-CA" dirty="0" smtClean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 smtClean="0"/>
          </a:p>
          <a:p>
            <a:r>
              <a:rPr lang="en-CA" u="sng" dirty="0" smtClean="0"/>
              <a:t>Helpful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Retrieve Tank Data 	… 	</a:t>
            </a:r>
            <a:r>
              <a:rPr lang="en-CA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TDT2mat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TDT to </a:t>
            </a:r>
            <a:r>
              <a:rPr lang="en-CA" dirty="0" err="1" smtClean="0"/>
              <a:t>Plexon</a:t>
            </a:r>
            <a:r>
              <a:rPr lang="en-CA" dirty="0" smtClean="0"/>
              <a:t> (PLX)	…	</a:t>
            </a:r>
            <a:r>
              <a:rPr lang="en-CA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TDT2PLX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err="1" smtClean="0"/>
              <a:t>Plexon</a:t>
            </a:r>
            <a:r>
              <a:rPr lang="en-CA" dirty="0" smtClean="0"/>
              <a:t> to TDT		…	</a:t>
            </a:r>
            <a:r>
              <a:rPr lang="en-CA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PLX2TDT</a:t>
            </a:r>
          </a:p>
          <a:p>
            <a:endParaRPr lang="en-CA" dirty="0" smtClean="0"/>
          </a:p>
          <a:p>
            <a:r>
              <a:rPr lang="en-CA" u="sng" dirty="0" smtClean="0"/>
              <a:t>Resources</a:t>
            </a:r>
            <a:endParaRPr lang="en-CA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Examples </a:t>
            </a:r>
            <a:r>
              <a:rPr lang="en-CA" dirty="0"/>
              <a:t>			</a:t>
            </a:r>
            <a:r>
              <a:rPr lang="en-CA" dirty="0" smtClean="0"/>
              <a:t>..\</a:t>
            </a:r>
            <a:r>
              <a:rPr lang="en-CA" dirty="0" err="1"/>
              <a:t>epsych</a:t>
            </a:r>
            <a:r>
              <a:rPr lang="en-CA" dirty="0"/>
              <a:t>\.</a:t>
            </a:r>
            <a:r>
              <a:rPr lang="en-CA" dirty="0" smtClean="0"/>
              <a:t>examples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err="1" smtClean="0"/>
              <a:t>RPvds</a:t>
            </a:r>
            <a:r>
              <a:rPr lang="en-CA" dirty="0"/>
              <a:t> Macros			</a:t>
            </a:r>
            <a:r>
              <a:rPr lang="en-CA" dirty="0" smtClean="0"/>
              <a:t>..\</a:t>
            </a:r>
            <a:r>
              <a:rPr lang="en-CA" dirty="0" err="1"/>
              <a:t>epsych</a:t>
            </a:r>
            <a:r>
              <a:rPr lang="en-CA" dirty="0"/>
              <a:t>\.</a:t>
            </a:r>
            <a:r>
              <a:rPr lang="en-CA" dirty="0" err="1" smtClean="0"/>
              <a:t>circuit_macros</a:t>
            </a: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r>
              <a:rPr lang="en-CA" u="sng" dirty="0"/>
              <a:t>Integration with MySQL Database </a:t>
            </a:r>
            <a:r>
              <a:rPr lang="en-CA" dirty="0"/>
              <a:t>	..\</a:t>
            </a:r>
            <a:r>
              <a:rPr lang="en-CA" dirty="0" err="1"/>
              <a:t>epsych</a:t>
            </a:r>
            <a:r>
              <a:rPr lang="en-CA" dirty="0"/>
              <a:t>\database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Uploading 		… 	</a:t>
            </a:r>
            <a:r>
              <a:rPr lang="en-CA" dirty="0" err="1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DB_UploadUtility</a:t>
            </a:r>
            <a:endParaRPr lang="en-CA" dirty="0" smtClean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Accessing/Browsing 	…	</a:t>
            </a:r>
            <a:r>
              <a:rPr lang="en-CA" dirty="0" err="1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DB_Browser</a:t>
            </a:r>
            <a:endParaRPr lang="en-CA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457200"/>
            <a:ext cx="16129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Other Stuff</a:t>
            </a:r>
            <a:endParaRPr lang="en-CA" sz="2400" b="1" dirty="0"/>
          </a:p>
        </p:txBody>
      </p:sp>
    </p:spTree>
    <p:extLst>
      <p:ext uri="{BB962C8B-B14F-4D97-AF65-F5344CB8AC3E}">
        <p14:creationId xmlns:p14="http://schemas.microsoft.com/office/powerpoint/2010/main" val="377747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Process 1"/>
          <p:cNvSpPr/>
          <p:nvPr/>
        </p:nvSpPr>
        <p:spPr>
          <a:xfrm>
            <a:off x="1600200" y="3391230"/>
            <a:ext cx="2209800" cy="918972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Spike Sorting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Flowchart: Magnetic Disk 2"/>
          <p:cNvSpPr/>
          <p:nvPr/>
        </p:nvSpPr>
        <p:spPr>
          <a:xfrm>
            <a:off x="579636" y="1662412"/>
            <a:ext cx="914400" cy="1089168"/>
          </a:xfrm>
          <a:prstGeom prst="flowChartMagneticDisk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Tank</a:t>
            </a:r>
            <a:endParaRPr lang="en-US" b="1" dirty="0"/>
          </a:p>
        </p:txBody>
      </p:sp>
      <p:cxnSp>
        <p:nvCxnSpPr>
          <p:cNvPr id="4" name="Elbow Connector 3"/>
          <p:cNvCxnSpPr>
            <a:stCxn id="2" idx="2"/>
            <a:endCxn id="3" idx="3"/>
          </p:cNvCxnSpPr>
          <p:nvPr/>
        </p:nvCxnSpPr>
        <p:spPr>
          <a:xfrm rot="5400000" flipH="1">
            <a:off x="1091657" y="2696759"/>
            <a:ext cx="1558622" cy="1668264"/>
          </a:xfrm>
          <a:prstGeom prst="bentConnector3">
            <a:avLst>
              <a:gd name="adj1" fmla="val -14667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5" name="Flowchart: Process 4"/>
          <p:cNvSpPr/>
          <p:nvPr/>
        </p:nvSpPr>
        <p:spPr>
          <a:xfrm>
            <a:off x="3352800" y="1147572"/>
            <a:ext cx="2209800" cy="762000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Upload to Database</a:t>
            </a:r>
          </a:p>
          <a:p>
            <a:pPr algn="ctr"/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DB_UploadUtility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Flowchart: Decision 5"/>
          <p:cNvSpPr/>
          <p:nvPr/>
        </p:nvSpPr>
        <p:spPr>
          <a:xfrm rot="16200000">
            <a:off x="2256036" y="1900673"/>
            <a:ext cx="914400" cy="612648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Elbow Connector 6"/>
          <p:cNvCxnSpPr>
            <a:stCxn id="6" idx="3"/>
            <a:endCxn id="5" idx="1"/>
          </p:cNvCxnSpPr>
          <p:nvPr/>
        </p:nvCxnSpPr>
        <p:spPr>
          <a:xfrm rot="5400000" flipH="1" flipV="1">
            <a:off x="2922406" y="1319403"/>
            <a:ext cx="221225" cy="639564"/>
          </a:xfrm>
          <a:prstGeom prst="bentConnector2">
            <a:avLst/>
          </a:prstGeom>
          <a:ln>
            <a:headEnd type="none" w="med" len="med"/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8" name="Straight Arrow Connector 7"/>
          <p:cNvCxnSpPr>
            <a:stCxn id="3" idx="4"/>
            <a:endCxn id="6" idx="0"/>
          </p:cNvCxnSpPr>
          <p:nvPr/>
        </p:nvCxnSpPr>
        <p:spPr>
          <a:xfrm>
            <a:off x="1494036" y="2206996"/>
            <a:ext cx="912876" cy="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9" name="Straight Arrow Connector 8"/>
          <p:cNvCxnSpPr>
            <a:stCxn id="6" idx="1"/>
            <a:endCxn id="2" idx="0"/>
          </p:cNvCxnSpPr>
          <p:nvPr/>
        </p:nvCxnSpPr>
        <p:spPr>
          <a:xfrm flipH="1">
            <a:off x="2705100" y="2664197"/>
            <a:ext cx="8136" cy="727033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10" name="Flowchart: Process 9"/>
          <p:cNvSpPr/>
          <p:nvPr/>
        </p:nvSpPr>
        <p:spPr>
          <a:xfrm>
            <a:off x="5791200" y="1147572"/>
            <a:ext cx="2209800" cy="762000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 Browser &amp; Analysis</a:t>
            </a:r>
          </a:p>
          <a:p>
            <a:pPr algn="ctr"/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DB_Browser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4444" y="262833"/>
            <a:ext cx="2352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MySQL Database</a:t>
            </a:r>
            <a:endParaRPr lang="en-CA" sz="2400" b="1" dirty="0"/>
          </a:p>
        </p:txBody>
      </p:sp>
    </p:spTree>
    <p:extLst>
      <p:ext uri="{BB962C8B-B14F-4D97-AF65-F5344CB8AC3E}">
        <p14:creationId xmlns:p14="http://schemas.microsoft.com/office/powerpoint/2010/main" val="369072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719" y="0"/>
            <a:ext cx="5336561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14444" y="262833"/>
            <a:ext cx="2352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MySQL Database</a:t>
            </a:r>
            <a:endParaRPr lang="en-CA" sz="2400" b="1" dirty="0"/>
          </a:p>
        </p:txBody>
      </p:sp>
    </p:spTree>
    <p:extLst>
      <p:ext uri="{BB962C8B-B14F-4D97-AF65-F5344CB8AC3E}">
        <p14:creationId xmlns:p14="http://schemas.microsoft.com/office/powerpoint/2010/main" val="108073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4190999" y="3261898"/>
            <a:ext cx="4724401" cy="1200329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122238" indent="-122238">
              <a:buFont typeface="Arial" panose="020B0604020202020204" pitchFamily="34" charset="0"/>
              <a:buChar char="•"/>
            </a:pPr>
            <a:r>
              <a:rPr lang="en-US" dirty="0" smtClean="0"/>
              <a:t>Define hardware and </a:t>
            </a:r>
            <a:r>
              <a:rPr lang="en-US" dirty="0" err="1" smtClean="0"/>
              <a:t>RPvds</a:t>
            </a:r>
            <a:r>
              <a:rPr lang="en-US" dirty="0" smtClean="0"/>
              <a:t> </a:t>
            </a:r>
            <a:r>
              <a:rPr lang="en-US" dirty="0" smtClean="0"/>
              <a:t>circuits</a:t>
            </a:r>
          </a:p>
          <a:p>
            <a:pPr marL="122238" indent="-122238">
              <a:buFont typeface="Arial" panose="020B0604020202020204" pitchFamily="34" charset="0"/>
              <a:buChar char="•"/>
            </a:pPr>
            <a:r>
              <a:rPr lang="en-US" dirty="0" smtClean="0"/>
              <a:t>Parameterize experiments</a:t>
            </a:r>
            <a:endParaRPr lang="en-US" dirty="0" smtClean="0"/>
          </a:p>
          <a:p>
            <a:pPr marL="122238" indent="-122238">
              <a:buFont typeface="Arial" panose="020B0604020202020204" pitchFamily="34" charset="0"/>
              <a:buChar char="•"/>
            </a:pPr>
            <a:r>
              <a:rPr lang="en-US" dirty="0" smtClean="0"/>
              <a:t>Custom trial-selection function for dynamic experiments (optional)</a:t>
            </a:r>
            <a:endParaRPr lang="en-CA" dirty="0"/>
          </a:p>
        </p:txBody>
      </p:sp>
      <p:sp>
        <p:nvSpPr>
          <p:cNvPr id="20" name="TextBox 19"/>
          <p:cNvSpPr txBox="1"/>
          <p:nvPr/>
        </p:nvSpPr>
        <p:spPr>
          <a:xfrm>
            <a:off x="4190999" y="5013770"/>
            <a:ext cx="4648201" cy="923330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122238" indent="-122238">
              <a:buFont typeface="Arial" panose="020B0604020202020204" pitchFamily="34" charset="0"/>
              <a:buChar char="•"/>
            </a:pPr>
            <a:r>
              <a:rPr lang="en-US" dirty="0" smtClean="0"/>
              <a:t>Runs </a:t>
            </a:r>
            <a:r>
              <a:rPr lang="en-US" dirty="0" smtClean="0"/>
              <a:t>behavior/electrophysiology </a:t>
            </a:r>
            <a:r>
              <a:rPr lang="en-US" dirty="0" smtClean="0"/>
              <a:t>experiment by controlling </a:t>
            </a:r>
            <a:r>
              <a:rPr lang="en-US" dirty="0" err="1" smtClean="0"/>
              <a:t>OpenEx</a:t>
            </a:r>
            <a:r>
              <a:rPr lang="en-US" dirty="0" smtClean="0"/>
              <a:t> and trial-by-trial stimulus parameters</a:t>
            </a:r>
            <a:endParaRPr lang="en-CA" dirty="0"/>
          </a:p>
        </p:txBody>
      </p:sp>
      <p:grpSp>
        <p:nvGrpSpPr>
          <p:cNvPr id="43" name="Group 42"/>
          <p:cNvGrpSpPr>
            <a:grpSpLocks noChangeAspect="1"/>
          </p:cNvGrpSpPr>
          <p:nvPr/>
        </p:nvGrpSpPr>
        <p:grpSpPr>
          <a:xfrm>
            <a:off x="838200" y="1134667"/>
            <a:ext cx="2878810" cy="1379430"/>
            <a:chOff x="1159790" y="29705"/>
            <a:chExt cx="3657600" cy="1752600"/>
          </a:xfrm>
        </p:grpSpPr>
        <p:sp>
          <p:nvSpPr>
            <p:cNvPr id="21" name="Rectangle 20"/>
            <p:cNvSpPr/>
            <p:nvPr/>
          </p:nvSpPr>
          <p:spPr>
            <a:xfrm>
              <a:off x="1159790" y="29705"/>
              <a:ext cx="3200400" cy="1295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/>
                <a:t>RPvds</a:t>
              </a:r>
              <a:r>
                <a:rPr lang="en-US" sz="1400" dirty="0" smtClean="0"/>
                <a:t> Circuit</a:t>
              </a:r>
              <a:endParaRPr lang="en-CA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312190" y="182105"/>
              <a:ext cx="3200400" cy="1295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/>
                <a:t>RPvds</a:t>
              </a:r>
              <a:r>
                <a:rPr lang="en-US" sz="1400" dirty="0" smtClean="0"/>
                <a:t> Circuit</a:t>
              </a:r>
              <a:endParaRPr lang="en-CA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464590" y="334505"/>
              <a:ext cx="3200400" cy="1295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/>
                <a:t>RPvds</a:t>
              </a:r>
              <a:r>
                <a:rPr lang="en-US" sz="1400" dirty="0" smtClean="0"/>
                <a:t> Circuit</a:t>
              </a:r>
              <a:endParaRPr lang="en-CA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616990" y="486905"/>
              <a:ext cx="3200400" cy="1295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/>
                <a:t>RPvds</a:t>
              </a:r>
              <a:r>
                <a:rPr lang="en-US" sz="1400" dirty="0" smtClean="0"/>
                <a:t> Circuit</a:t>
              </a:r>
            </a:p>
            <a:p>
              <a:pPr algn="ctr"/>
              <a:r>
                <a:rPr lang="en-US" sz="1400" dirty="0" smtClean="0"/>
                <a:t>TDT </a:t>
              </a:r>
              <a:r>
                <a:rPr lang="en-US" sz="1400" dirty="0" err="1" smtClean="0"/>
                <a:t>RPvds</a:t>
              </a:r>
              <a:r>
                <a:rPr lang="en-US" sz="1400" dirty="0" smtClean="0"/>
                <a:t> Software</a:t>
              </a:r>
            </a:p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(*.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rcx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en-CA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4191000" y="1433098"/>
            <a:ext cx="4724400" cy="1200329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122238" indent="-122238">
              <a:buFont typeface="Arial" panose="020B0604020202020204" pitchFamily="34" charset="0"/>
              <a:buChar char="•"/>
            </a:pPr>
            <a:r>
              <a:rPr lang="en-US" dirty="0" smtClean="0"/>
              <a:t>Create real-time components for signal generation and data acquisition</a:t>
            </a:r>
            <a:endParaRPr lang="en-US" dirty="0"/>
          </a:p>
          <a:p>
            <a:pPr marL="122238" indent="-122238">
              <a:buFont typeface="Arial" panose="020B0604020202020204" pitchFamily="34" charset="0"/>
              <a:buChar char="•"/>
            </a:pPr>
            <a:r>
              <a:rPr lang="en-US" dirty="0" smtClean="0"/>
              <a:t>Integrates with TDT </a:t>
            </a:r>
            <a:r>
              <a:rPr lang="en-US" dirty="0" err="1" smtClean="0"/>
              <a:t>OpenEx</a:t>
            </a:r>
            <a:r>
              <a:rPr lang="en-US" dirty="0" smtClean="0"/>
              <a:t> software</a:t>
            </a:r>
          </a:p>
          <a:p>
            <a:pPr marL="122238" indent="-122238">
              <a:buFont typeface="Arial" panose="020B0604020202020204" pitchFamily="34" charset="0"/>
              <a:buChar char="•"/>
            </a:pPr>
            <a:r>
              <a:rPr lang="en-US" dirty="0" smtClean="0"/>
              <a:t>Behavioral hardware input/output</a:t>
            </a:r>
            <a:endParaRPr lang="en-CA" dirty="0"/>
          </a:p>
        </p:txBody>
      </p:sp>
      <p:grpSp>
        <p:nvGrpSpPr>
          <p:cNvPr id="53" name="Group 52"/>
          <p:cNvGrpSpPr>
            <a:grpSpLocks noChangeAspect="1"/>
          </p:cNvGrpSpPr>
          <p:nvPr/>
        </p:nvGrpSpPr>
        <p:grpSpPr>
          <a:xfrm>
            <a:off x="838200" y="3029100"/>
            <a:ext cx="2878810" cy="1379430"/>
            <a:chOff x="990600" y="1066800"/>
            <a:chExt cx="3657600" cy="1752600"/>
          </a:xfrm>
        </p:grpSpPr>
        <p:sp>
          <p:nvSpPr>
            <p:cNvPr id="54" name="Rectangle 53"/>
            <p:cNvSpPr/>
            <p:nvPr/>
          </p:nvSpPr>
          <p:spPr>
            <a:xfrm>
              <a:off x="990600" y="1066800"/>
              <a:ext cx="3200400" cy="12954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Experiment Protocol</a:t>
              </a:r>
            </a:p>
            <a:p>
              <a:pPr algn="ctr"/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ep_ExperimentDesign</a:t>
              </a:r>
              <a:endParaRPr lang="en-CA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143000" y="1219200"/>
              <a:ext cx="3200400" cy="12954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Experiment Protocol</a:t>
              </a:r>
            </a:p>
            <a:p>
              <a:pPr algn="ctr"/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ep_ExperimentDesign</a:t>
              </a:r>
              <a:endParaRPr lang="en-CA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295400" y="1371600"/>
              <a:ext cx="3200400" cy="12954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Experiment Protocol</a:t>
              </a:r>
            </a:p>
            <a:p>
              <a:pPr algn="ctr"/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ep_ExperimentDesign</a:t>
              </a:r>
              <a:endParaRPr lang="en-CA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447800" y="1524000"/>
              <a:ext cx="3200400" cy="12954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Experiment Protocol</a:t>
              </a:r>
            </a:p>
            <a:p>
              <a:pPr algn="ctr"/>
              <a:r>
                <a:rPr lang="en-US" sz="1400" dirty="0" err="1" smtClean="0">
                  <a:solidFill>
                    <a:schemeClr val="accent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ep_ExperimentDesign</a:t>
              </a:r>
              <a:endParaRPr lang="en-US" sz="1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(*.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prot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en-CA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59" name="Rectangle 58"/>
          <p:cNvSpPr/>
          <p:nvPr/>
        </p:nvSpPr>
        <p:spPr>
          <a:xfrm>
            <a:off x="1186506" y="5090698"/>
            <a:ext cx="2530504" cy="100530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Behavior/Electrophysiology</a:t>
            </a:r>
          </a:p>
          <a:p>
            <a:pPr algn="ctr"/>
            <a:r>
              <a:rPr lang="en-US" sz="1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ep_RunExpt</a:t>
            </a:r>
            <a:r>
              <a:rPr lang="en-U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ep_EPhys</a:t>
            </a:r>
            <a:endParaRPr lang="en-US" sz="14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Down Arrow 26"/>
          <p:cNvSpPr/>
          <p:nvPr/>
        </p:nvSpPr>
        <p:spPr>
          <a:xfrm>
            <a:off x="2284581" y="4521934"/>
            <a:ext cx="328916" cy="457200"/>
          </a:xfrm>
          <a:prstGeom prst="downArrow">
            <a:avLst/>
          </a:prstGeom>
          <a:ln w="127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Down Arrow 27"/>
          <p:cNvSpPr/>
          <p:nvPr/>
        </p:nvSpPr>
        <p:spPr>
          <a:xfrm>
            <a:off x="2293072" y="2628962"/>
            <a:ext cx="328916" cy="457200"/>
          </a:xfrm>
          <a:prstGeom prst="downArrow">
            <a:avLst/>
          </a:prstGeom>
          <a:ln w="127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Rectangle 17"/>
          <p:cNvSpPr/>
          <p:nvPr/>
        </p:nvSpPr>
        <p:spPr>
          <a:xfrm>
            <a:off x="528912" y="123963"/>
            <a:ext cx="30681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600" dirty="0" smtClean="0"/>
              <a:t>Basic Workflow</a:t>
            </a:r>
            <a:endParaRPr lang="en-CA" sz="3600" dirty="0"/>
          </a:p>
        </p:txBody>
      </p:sp>
      <p:pic>
        <p:nvPicPr>
          <p:cNvPr id="25" name="Picture 24" descr="Screen Clippi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317" y="4160243"/>
            <a:ext cx="806457" cy="264285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26" name="Group 25"/>
          <p:cNvGrpSpPr>
            <a:grpSpLocks noChangeAspect="1"/>
          </p:cNvGrpSpPr>
          <p:nvPr/>
        </p:nvGrpSpPr>
        <p:grpSpPr>
          <a:xfrm>
            <a:off x="1032317" y="2260682"/>
            <a:ext cx="806400" cy="264393"/>
            <a:chOff x="990600" y="1371600"/>
            <a:chExt cx="2635200" cy="864000"/>
          </a:xfrm>
        </p:grpSpPr>
        <p:sp>
          <p:nvSpPr>
            <p:cNvPr id="29" name="Rectangle 28"/>
            <p:cNvSpPr/>
            <p:nvPr/>
          </p:nvSpPr>
          <p:spPr>
            <a:xfrm>
              <a:off x="990600" y="1371600"/>
              <a:ext cx="2635200" cy="864000"/>
            </a:xfrm>
            <a:prstGeom prst="rect">
              <a:avLst/>
            </a:prstGeom>
            <a:ln>
              <a:solidFill>
                <a:schemeClr val="bg1">
                  <a:lumMod val="95000"/>
                </a:schemeClr>
              </a:solidFill>
            </a:ln>
            <a:effectLst>
              <a:outerShdw blurRad="292100" dist="139700" dir="2700000" algn="tl" rotWithShape="0">
                <a:prstClr val="black">
                  <a:alpha val="65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800" b="1" dirty="0"/>
            </a:p>
          </p:txBody>
        </p:sp>
        <p:pic>
          <p:nvPicPr>
            <p:cNvPr id="30" name="Picture 2" descr="Tucker-Davis Technologies | New Frontiers in Neuroscience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5563" y="1600200"/>
              <a:ext cx="1765275" cy="4795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1" name="Picture 30" descr="Screen Clippi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317" y="5937100"/>
            <a:ext cx="806457" cy="264285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0277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>
            <a:grpSpLocks noChangeAspect="1"/>
          </p:cNvGrpSpPr>
          <p:nvPr/>
        </p:nvGrpSpPr>
        <p:grpSpPr>
          <a:xfrm>
            <a:off x="3445790" y="1210867"/>
            <a:ext cx="2878810" cy="1379430"/>
            <a:chOff x="1159790" y="29705"/>
            <a:chExt cx="3657600" cy="1752600"/>
          </a:xfrm>
        </p:grpSpPr>
        <p:sp>
          <p:nvSpPr>
            <p:cNvPr id="21" name="Rectangle 20"/>
            <p:cNvSpPr/>
            <p:nvPr/>
          </p:nvSpPr>
          <p:spPr>
            <a:xfrm>
              <a:off x="1159790" y="29705"/>
              <a:ext cx="3200400" cy="1295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/>
                <a:t>RPvds</a:t>
              </a:r>
              <a:r>
                <a:rPr lang="en-US" sz="1400" dirty="0" smtClean="0"/>
                <a:t> Circuit</a:t>
              </a:r>
              <a:endParaRPr lang="en-CA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312190" y="182105"/>
              <a:ext cx="3200400" cy="1295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/>
                <a:t>RPvds</a:t>
              </a:r>
              <a:r>
                <a:rPr lang="en-US" sz="1400" dirty="0" smtClean="0"/>
                <a:t> Circuit</a:t>
              </a:r>
              <a:endParaRPr lang="en-CA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464590" y="334505"/>
              <a:ext cx="3200400" cy="1295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/>
                <a:t>RPvds</a:t>
              </a:r>
              <a:r>
                <a:rPr lang="en-US" sz="1400" dirty="0" smtClean="0"/>
                <a:t> Circuit</a:t>
              </a:r>
              <a:endParaRPr lang="en-CA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616990" y="486905"/>
              <a:ext cx="3200400" cy="1295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/>
                <a:t>RPvds</a:t>
              </a:r>
              <a:r>
                <a:rPr lang="en-US" sz="1400" dirty="0" smtClean="0"/>
                <a:t> Circuit</a:t>
              </a:r>
            </a:p>
            <a:p>
              <a:pPr algn="ctr"/>
              <a:r>
                <a:rPr lang="en-US" sz="1400" dirty="0" smtClean="0"/>
                <a:t>TDT </a:t>
              </a:r>
              <a:r>
                <a:rPr lang="en-US" sz="1400" dirty="0" err="1" smtClean="0"/>
                <a:t>RPvds</a:t>
              </a:r>
              <a:r>
                <a:rPr lang="en-US" sz="1400" dirty="0" smtClean="0"/>
                <a:t> Software</a:t>
              </a:r>
            </a:p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(*.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rcx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en-CA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53" name="Group 52"/>
          <p:cNvGrpSpPr>
            <a:grpSpLocks noChangeAspect="1"/>
          </p:cNvGrpSpPr>
          <p:nvPr/>
        </p:nvGrpSpPr>
        <p:grpSpPr>
          <a:xfrm>
            <a:off x="3445790" y="3105300"/>
            <a:ext cx="2878810" cy="1379430"/>
            <a:chOff x="990600" y="1066800"/>
            <a:chExt cx="3657600" cy="1752600"/>
          </a:xfrm>
        </p:grpSpPr>
        <p:sp>
          <p:nvSpPr>
            <p:cNvPr id="54" name="Rectangle 53"/>
            <p:cNvSpPr/>
            <p:nvPr/>
          </p:nvSpPr>
          <p:spPr>
            <a:xfrm>
              <a:off x="990600" y="1066800"/>
              <a:ext cx="3200400" cy="12954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Experiment Protocol</a:t>
              </a:r>
            </a:p>
            <a:p>
              <a:pPr algn="ctr"/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ep_ExperimentDesign</a:t>
              </a:r>
              <a:endParaRPr lang="en-CA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143000" y="1219200"/>
              <a:ext cx="3200400" cy="12954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Experiment Protocol</a:t>
              </a:r>
            </a:p>
            <a:p>
              <a:pPr algn="ctr"/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ep_ExperimentDesign</a:t>
              </a:r>
              <a:endParaRPr lang="en-CA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295400" y="1371600"/>
              <a:ext cx="3200400" cy="12954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Experiment Protocol</a:t>
              </a:r>
            </a:p>
            <a:p>
              <a:pPr algn="ctr"/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ep_ExperimentDesign</a:t>
              </a:r>
              <a:endParaRPr lang="en-CA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447800" y="1524000"/>
              <a:ext cx="3200400" cy="12954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Experiment Protocol</a:t>
              </a:r>
            </a:p>
            <a:p>
              <a:pPr algn="ctr"/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ep_ExperimentDesign</a:t>
              </a:r>
              <a:endPara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(*.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prot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en-CA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59" name="Rectangle 58"/>
          <p:cNvSpPr/>
          <p:nvPr/>
        </p:nvSpPr>
        <p:spPr>
          <a:xfrm>
            <a:off x="3794096" y="5166898"/>
            <a:ext cx="2530504" cy="10053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Behavior/Electrophysiology</a:t>
            </a:r>
          </a:p>
          <a:p>
            <a:pPr algn="ctr"/>
            <a:r>
              <a:rPr lang="en-US" sz="1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ep_RunExpt</a:t>
            </a:r>
            <a:r>
              <a:rPr lang="en-U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ep_EPhys</a:t>
            </a:r>
            <a:endParaRPr lang="en-US" sz="14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Down Arrow 26"/>
          <p:cNvSpPr/>
          <p:nvPr/>
        </p:nvSpPr>
        <p:spPr>
          <a:xfrm>
            <a:off x="4892171" y="4598134"/>
            <a:ext cx="328916" cy="457200"/>
          </a:xfrm>
          <a:prstGeom prst="downArrow">
            <a:avLst/>
          </a:prstGeom>
          <a:ln w="127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Down Arrow 27"/>
          <p:cNvSpPr/>
          <p:nvPr/>
        </p:nvSpPr>
        <p:spPr>
          <a:xfrm>
            <a:off x="4900662" y="2705162"/>
            <a:ext cx="328916" cy="457200"/>
          </a:xfrm>
          <a:prstGeom prst="downArrow">
            <a:avLst/>
          </a:prstGeom>
          <a:ln w="127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Rectangle 17"/>
          <p:cNvSpPr/>
          <p:nvPr/>
        </p:nvSpPr>
        <p:spPr>
          <a:xfrm>
            <a:off x="528912" y="123963"/>
            <a:ext cx="67338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600" dirty="0" smtClean="0"/>
              <a:t>Designing </a:t>
            </a:r>
            <a:r>
              <a:rPr lang="en-CA" sz="3600" dirty="0" err="1" smtClean="0"/>
              <a:t>RPvds</a:t>
            </a:r>
            <a:r>
              <a:rPr lang="en-CA" sz="3600" dirty="0" smtClean="0"/>
              <a:t> Circuits for </a:t>
            </a:r>
            <a:r>
              <a:rPr lang="en-CA" sz="3600" dirty="0" err="1" smtClean="0"/>
              <a:t>EPsych</a:t>
            </a:r>
            <a:endParaRPr lang="en-CA" sz="3600" dirty="0"/>
          </a:p>
        </p:txBody>
      </p:sp>
      <p:sp>
        <p:nvSpPr>
          <p:cNvPr id="19" name="Down Arrow 18"/>
          <p:cNvSpPr/>
          <p:nvPr/>
        </p:nvSpPr>
        <p:spPr>
          <a:xfrm rot="16200000">
            <a:off x="1663363" y="682960"/>
            <a:ext cx="959390" cy="2152516"/>
          </a:xfrm>
          <a:prstGeom prst="down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225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28912" y="123963"/>
            <a:ext cx="43244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600" dirty="0" smtClean="0"/>
              <a:t>Custom </a:t>
            </a:r>
            <a:r>
              <a:rPr lang="en-CA" sz="3600" dirty="0" err="1" smtClean="0"/>
              <a:t>RPvds</a:t>
            </a:r>
            <a:r>
              <a:rPr lang="en-CA" sz="3600" dirty="0" smtClean="0"/>
              <a:t> Macros</a:t>
            </a:r>
            <a:endParaRPr lang="en-CA" sz="3600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314" y="1676400"/>
            <a:ext cx="2463927" cy="2133710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314" y="4114800"/>
            <a:ext cx="2559182" cy="2381372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1406" y="1828800"/>
            <a:ext cx="2463927" cy="1181161"/>
          </a:xfrm>
          <a:prstGeom prst="rect">
            <a:avLst/>
          </a:prstGeom>
        </p:spPr>
      </p:pic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263377"/>
            <a:ext cx="848579" cy="98058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203314" y="1058952"/>
            <a:ext cx="26480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400" u="sng" dirty="0" smtClean="0"/>
              <a:t>Behavior Paradigms</a:t>
            </a:r>
            <a:endParaRPr lang="en-CA" sz="2400" u="sng" dirty="0"/>
          </a:p>
        </p:txBody>
      </p:sp>
      <p:sp>
        <p:nvSpPr>
          <p:cNvPr id="12" name="Rectangle 11"/>
          <p:cNvSpPr/>
          <p:nvPr/>
        </p:nvSpPr>
        <p:spPr>
          <a:xfrm>
            <a:off x="5071406" y="1374062"/>
            <a:ext cx="23459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400" u="sng" dirty="0" smtClean="0"/>
              <a:t>Signal Calibration</a:t>
            </a:r>
            <a:endParaRPr lang="en-CA" sz="2400" u="sng" dirty="0"/>
          </a:p>
        </p:txBody>
      </p:sp>
      <p:pic>
        <p:nvPicPr>
          <p:cNvPr id="14" name="Picture 13" descr="Screen Clippi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124" y="5288553"/>
            <a:ext cx="2438525" cy="920797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4114800" y="4343400"/>
            <a:ext cx="450116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CA" sz="2400" u="sng" dirty="0" smtClean="0"/>
              <a:t>Cross-module Synchronous Trigger</a:t>
            </a:r>
          </a:p>
          <a:p>
            <a:pPr algn="ctr"/>
            <a:r>
              <a:rPr lang="en-CA" sz="2400" u="sng" dirty="0" smtClean="0"/>
              <a:t>(</a:t>
            </a:r>
            <a:r>
              <a:rPr lang="en-CA" sz="2400" u="sng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ep_EPhys</a:t>
            </a:r>
            <a:r>
              <a:rPr lang="en-CA" sz="2400" u="sng" dirty="0" smtClean="0"/>
              <a:t>)</a:t>
            </a:r>
            <a:endParaRPr lang="en-CA" sz="2400" u="sng" dirty="0"/>
          </a:p>
        </p:txBody>
      </p:sp>
    </p:spTree>
    <p:extLst>
      <p:ext uri="{BB962C8B-B14F-4D97-AF65-F5344CB8AC3E}">
        <p14:creationId xmlns:p14="http://schemas.microsoft.com/office/powerpoint/2010/main" val="59862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28912" y="123963"/>
            <a:ext cx="43244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600" dirty="0" smtClean="0"/>
              <a:t>Custom </a:t>
            </a:r>
            <a:r>
              <a:rPr lang="en-CA" sz="3600" dirty="0" err="1" smtClean="0"/>
              <a:t>RPvds</a:t>
            </a:r>
            <a:r>
              <a:rPr lang="en-CA" sz="3600" dirty="0" smtClean="0"/>
              <a:t> Macros</a:t>
            </a:r>
            <a:endParaRPr lang="en-CA" sz="3600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133490"/>
            <a:ext cx="2463927" cy="213371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85800" y="1013124"/>
            <a:ext cx="32689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400" u="sng" dirty="0" smtClean="0"/>
              <a:t>Stimulus Detection Tasks</a:t>
            </a:r>
            <a:endParaRPr lang="en-CA" sz="2400" u="sng" dirty="0"/>
          </a:p>
        </p:txBody>
      </p:sp>
      <p:pic>
        <p:nvPicPr>
          <p:cNvPr id="11" name="Picture 10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263377"/>
            <a:ext cx="848579" cy="98058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048000" y="1676400"/>
            <a:ext cx="5943600" cy="3539430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r>
              <a:rPr lang="en-CA" sz="1600" dirty="0"/>
              <a:t>Controls timing of basic stimulus detection behavior paradigm</a:t>
            </a:r>
            <a:r>
              <a:rPr lang="en-CA" sz="1600" dirty="0" smtClean="0"/>
              <a:t>.</a:t>
            </a:r>
            <a:endParaRPr lang="en-CA" sz="1600" u="sng" dirty="0"/>
          </a:p>
          <a:p>
            <a:endParaRPr lang="en-CA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sz="1600" dirty="0" smtClean="0"/>
              <a:t>One circuit per subject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CA" sz="16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sz="1600" dirty="0" smtClean="0"/>
              <a:t>When </a:t>
            </a:r>
            <a:r>
              <a:rPr lang="en-CA" sz="1600" b="1" dirty="0" err="1"/>
              <a:t>InhibitTrial</a:t>
            </a:r>
            <a:r>
              <a:rPr lang="en-CA" sz="1600" b="1" dirty="0"/>
              <a:t> </a:t>
            </a:r>
            <a:r>
              <a:rPr lang="en-CA" sz="1600" dirty="0"/>
              <a:t>is true</a:t>
            </a:r>
            <a:r>
              <a:rPr lang="en-CA" sz="1600" b="1" dirty="0"/>
              <a:t>,</a:t>
            </a:r>
            <a:r>
              <a:rPr lang="en-CA" sz="1600" dirty="0"/>
              <a:t> the macro is inhibited.  In other words, if </a:t>
            </a:r>
            <a:r>
              <a:rPr lang="en-CA" sz="1600" b="1" dirty="0"/>
              <a:t>TTL</a:t>
            </a:r>
            <a:r>
              <a:rPr lang="en-CA" sz="1600" dirty="0"/>
              <a:t> goes high while </a:t>
            </a:r>
            <a:r>
              <a:rPr lang="en-CA" sz="1600" b="1" dirty="0" err="1"/>
              <a:t>InhibitTrial</a:t>
            </a:r>
            <a:r>
              <a:rPr lang="en-CA" sz="1600" dirty="0"/>
              <a:t> is high then nothing happens. </a:t>
            </a:r>
            <a:endParaRPr lang="en-CA" sz="1600" dirty="0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CA" sz="1600" dirty="0" smtClean="0"/>
              <a:t>Can be </a:t>
            </a:r>
            <a:r>
              <a:rPr lang="en-CA" sz="1600" dirty="0"/>
              <a:t>used for a timeout or to institute a mandatory inter-trial interval.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CA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CA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sz="1600" dirty="0"/>
              <a:t>The </a:t>
            </a:r>
            <a:r>
              <a:rPr lang="en-CA" sz="1600" b="1" dirty="0" err="1"/>
              <a:t>RespLatency</a:t>
            </a:r>
            <a:r>
              <a:rPr lang="en-CA" sz="1600" dirty="0"/>
              <a:t> output is the time since the end of the </a:t>
            </a:r>
            <a:r>
              <a:rPr lang="en-CA" sz="1600" b="1" dirty="0" err="1"/>
              <a:t>RespWinDelay</a:t>
            </a:r>
            <a:r>
              <a:rPr lang="en-CA" sz="1600" dirty="0"/>
              <a:t> period until the </a:t>
            </a:r>
            <a:r>
              <a:rPr lang="en-CA" sz="1600" b="1" dirty="0"/>
              <a:t>TTL</a:t>
            </a:r>
            <a:r>
              <a:rPr lang="en-CA" sz="1600" dirty="0"/>
              <a:t> goes low or the </a:t>
            </a:r>
            <a:r>
              <a:rPr lang="en-CA" sz="1600" b="1" dirty="0" err="1"/>
              <a:t>RespWinDur</a:t>
            </a:r>
            <a:r>
              <a:rPr lang="en-CA" sz="1600" dirty="0"/>
              <a:t> expires. </a:t>
            </a:r>
          </a:p>
          <a:p>
            <a:endParaRPr lang="en-CA" sz="1600" u="sng" dirty="0"/>
          </a:p>
        </p:txBody>
      </p:sp>
      <p:grpSp>
        <p:nvGrpSpPr>
          <p:cNvPr id="15" name="Group 14"/>
          <p:cNvGrpSpPr/>
          <p:nvPr/>
        </p:nvGrpSpPr>
        <p:grpSpPr>
          <a:xfrm>
            <a:off x="34286" y="5858782"/>
            <a:ext cx="8760681" cy="685835"/>
            <a:chOff x="34286" y="5858782"/>
            <a:chExt cx="8760681" cy="685835"/>
          </a:xfrm>
        </p:grpSpPr>
        <p:pic>
          <p:nvPicPr>
            <p:cNvPr id="13" name="Picture 12" descr="Screen Clippi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5858782"/>
              <a:ext cx="4222967" cy="6858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4" name="Rectangle 13"/>
            <p:cNvSpPr/>
            <p:nvPr/>
          </p:nvSpPr>
          <p:spPr>
            <a:xfrm>
              <a:off x="34286" y="5892648"/>
              <a:ext cx="4572000" cy="58477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CA" sz="1600" dirty="0"/>
                <a:t>The sampling rate being used in the </a:t>
              </a:r>
              <a:r>
                <a:rPr lang="en-CA" sz="1600" dirty="0" err="1"/>
                <a:t>RPvds</a:t>
              </a:r>
              <a:r>
                <a:rPr lang="en-CA" sz="1600" dirty="0"/>
                <a:t> must be selected using the setup tab.</a:t>
              </a:r>
              <a:endParaRPr lang="en-CA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327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28912" y="123963"/>
            <a:ext cx="43244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600" dirty="0" smtClean="0"/>
              <a:t>Custom </a:t>
            </a:r>
            <a:r>
              <a:rPr lang="en-CA" sz="3600" dirty="0" err="1" smtClean="0"/>
              <a:t>RPvds</a:t>
            </a:r>
            <a:r>
              <a:rPr lang="en-CA" sz="3600" dirty="0" smtClean="0"/>
              <a:t> Macros</a:t>
            </a:r>
            <a:endParaRPr lang="en-CA" sz="3600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18" y="2038228"/>
            <a:ext cx="2559182" cy="2381372"/>
          </a:xfrm>
          <a:prstGeom prst="rect">
            <a:avLst/>
          </a:prstGeom>
        </p:spPr>
      </p:pic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263377"/>
            <a:ext cx="848579" cy="98058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7200" y="990600"/>
            <a:ext cx="47213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400" u="sng" dirty="0" smtClean="0"/>
              <a:t>Two-Alternative Forced Choice Tasks</a:t>
            </a:r>
            <a:endParaRPr lang="en-CA" sz="2400" u="sng" dirty="0"/>
          </a:p>
        </p:txBody>
      </p:sp>
      <p:sp>
        <p:nvSpPr>
          <p:cNvPr id="6" name="Rectangle 5"/>
          <p:cNvSpPr/>
          <p:nvPr/>
        </p:nvSpPr>
        <p:spPr>
          <a:xfrm>
            <a:off x="2667000" y="1622915"/>
            <a:ext cx="65532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600" dirty="0">
                <a:cs typeface="Arial" panose="020B0604020202020204" pitchFamily="34" charset="0"/>
              </a:rPr>
              <a:t>Controls timing of basic Two-Alternative Forced Choice behavior paradigm.</a:t>
            </a:r>
          </a:p>
          <a:p>
            <a:endParaRPr lang="en-CA" sz="1600" u="sng" dirty="0">
              <a:cs typeface="Arial" panose="020B0604020202020204" pitchFamily="34" charset="0"/>
            </a:endParaRPr>
          </a:p>
          <a:p>
            <a:pPr marL="285750" indent="-285750">
              <a:buSzPts val="1200"/>
              <a:buFont typeface="Wingdings" panose="05000000000000000000" pitchFamily="2" charset="2"/>
              <a:buChar char="§"/>
            </a:pPr>
            <a:r>
              <a:rPr lang="en-CA" sz="1600" dirty="0"/>
              <a:t>One circuit per subject</a:t>
            </a:r>
          </a:p>
          <a:p>
            <a:pPr marL="285750" indent="-285750">
              <a:buSzPts val="1200"/>
              <a:buFont typeface="Wingdings" panose="05000000000000000000" pitchFamily="2" charset="2"/>
              <a:buChar char="§"/>
            </a:pPr>
            <a:endParaRPr lang="en-CA" sz="1600" dirty="0" smtClean="0">
              <a:cs typeface="Arial" panose="020B0604020202020204" pitchFamily="34" charset="0"/>
            </a:endParaRPr>
          </a:p>
          <a:p>
            <a:pPr marL="285750" indent="-285750">
              <a:buSzPts val="1200"/>
              <a:buFont typeface="Wingdings" panose="05000000000000000000" pitchFamily="2" charset="2"/>
              <a:buChar char="§"/>
            </a:pPr>
            <a:r>
              <a:rPr lang="en-CA" sz="1600" dirty="0" smtClean="0">
                <a:cs typeface="Arial" panose="020B0604020202020204" pitchFamily="34" charset="0"/>
              </a:rPr>
              <a:t>When </a:t>
            </a:r>
            <a:r>
              <a:rPr lang="en-CA" sz="1600" b="1" dirty="0" err="1">
                <a:cs typeface="Arial" panose="020B0604020202020204" pitchFamily="34" charset="0"/>
              </a:rPr>
              <a:t>InhibitTrial</a:t>
            </a:r>
            <a:r>
              <a:rPr lang="en-CA" sz="1600" dirty="0">
                <a:cs typeface="Arial" panose="020B0604020202020204" pitchFamily="34" charset="0"/>
              </a:rPr>
              <a:t> is true, the macro is inhibited.  In other words, if </a:t>
            </a:r>
            <a:r>
              <a:rPr lang="en-CA" sz="1600" b="1" dirty="0">
                <a:cs typeface="Arial" panose="020B0604020202020204" pitchFamily="34" charset="0"/>
              </a:rPr>
              <a:t>TTL</a:t>
            </a:r>
            <a:r>
              <a:rPr lang="en-CA" sz="1600" dirty="0">
                <a:cs typeface="Arial" panose="020B0604020202020204" pitchFamily="34" charset="0"/>
              </a:rPr>
              <a:t> goes high while </a:t>
            </a:r>
            <a:r>
              <a:rPr lang="en-CA" sz="1600" b="1" dirty="0" err="1">
                <a:cs typeface="Arial" panose="020B0604020202020204" pitchFamily="34" charset="0"/>
              </a:rPr>
              <a:t>InhibitTrial</a:t>
            </a:r>
            <a:r>
              <a:rPr lang="en-CA" sz="1600" dirty="0">
                <a:cs typeface="Arial" panose="020B0604020202020204" pitchFamily="34" charset="0"/>
              </a:rPr>
              <a:t> is high then nothing </a:t>
            </a:r>
            <a:r>
              <a:rPr lang="en-CA" sz="1600" dirty="0" smtClean="0">
                <a:cs typeface="Arial" panose="020B0604020202020204" pitchFamily="34" charset="0"/>
              </a:rPr>
              <a:t>happens.</a:t>
            </a:r>
          </a:p>
          <a:p>
            <a:pPr marL="742950" lvl="1" indent="-285750">
              <a:buSzPts val="1200"/>
              <a:buFont typeface="Wingdings" panose="05000000000000000000" pitchFamily="2" charset="2"/>
              <a:buChar char="§"/>
            </a:pPr>
            <a:r>
              <a:rPr lang="en-CA" sz="1600" dirty="0">
                <a:cs typeface="Arial" panose="020B0604020202020204" pitchFamily="34" charset="0"/>
              </a:rPr>
              <a:t>C</a:t>
            </a:r>
            <a:r>
              <a:rPr lang="en-CA" sz="1600" dirty="0" smtClean="0">
                <a:cs typeface="Arial" panose="020B0604020202020204" pitchFamily="34" charset="0"/>
              </a:rPr>
              <a:t>an </a:t>
            </a:r>
            <a:r>
              <a:rPr lang="en-CA" sz="1600" dirty="0">
                <a:cs typeface="Arial" panose="020B0604020202020204" pitchFamily="34" charset="0"/>
              </a:rPr>
              <a:t>be used for a timeout or to institute a mandatory inter-trial interval.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CA" sz="1600" dirty="0">
              <a:cs typeface="Arial" panose="020B0604020202020204" pitchFamily="34" charset="0"/>
            </a:endParaRPr>
          </a:p>
          <a:p>
            <a:pPr marL="285750" indent="-285750">
              <a:buSzPts val="1200"/>
              <a:buFont typeface="Wingdings" panose="05000000000000000000" pitchFamily="2" charset="2"/>
              <a:buChar char="§"/>
            </a:pPr>
            <a:r>
              <a:rPr lang="en-CA" sz="1600" dirty="0">
                <a:cs typeface="Arial" panose="020B0604020202020204" pitchFamily="34" charset="0"/>
              </a:rPr>
              <a:t>Trial is over when either </a:t>
            </a:r>
            <a:r>
              <a:rPr lang="en-CA" sz="1600" b="1" dirty="0">
                <a:cs typeface="Arial" panose="020B0604020202020204" pitchFamily="34" charset="0"/>
              </a:rPr>
              <a:t>TTL_A</a:t>
            </a:r>
            <a:r>
              <a:rPr lang="en-CA" sz="1600" dirty="0">
                <a:cs typeface="Arial" panose="020B0604020202020204" pitchFamily="34" charset="0"/>
              </a:rPr>
              <a:t> or </a:t>
            </a:r>
            <a:r>
              <a:rPr lang="en-CA" sz="1600" b="1" dirty="0">
                <a:cs typeface="Arial" panose="020B0604020202020204" pitchFamily="34" charset="0"/>
              </a:rPr>
              <a:t>TTL_B</a:t>
            </a:r>
            <a:r>
              <a:rPr lang="en-CA" sz="1600" dirty="0">
                <a:cs typeface="Arial" panose="020B0604020202020204" pitchFamily="34" charset="0"/>
              </a:rPr>
              <a:t> goes high.  The first of these two to go high is maintained until trial is reset.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CA" sz="1600" dirty="0">
              <a:cs typeface="Arial" panose="020B0604020202020204" pitchFamily="34" charset="0"/>
            </a:endParaRPr>
          </a:p>
          <a:p>
            <a:pPr marL="285750" indent="-285750">
              <a:buSzPts val="1200"/>
              <a:buFont typeface="Wingdings" panose="05000000000000000000" pitchFamily="2" charset="2"/>
              <a:buChar char="§"/>
            </a:pPr>
            <a:r>
              <a:rPr lang="en-CA" sz="1600" dirty="0">
                <a:cs typeface="Arial" panose="020B0604020202020204" pitchFamily="34" charset="0"/>
              </a:rPr>
              <a:t>The </a:t>
            </a:r>
            <a:r>
              <a:rPr lang="en-CA" sz="1600" b="1" dirty="0" err="1">
                <a:cs typeface="Arial" panose="020B0604020202020204" pitchFamily="34" charset="0"/>
              </a:rPr>
              <a:t>RespLatency</a:t>
            </a:r>
            <a:r>
              <a:rPr lang="en-CA" sz="1600" dirty="0">
                <a:cs typeface="Arial" panose="020B0604020202020204" pitchFamily="34" charset="0"/>
              </a:rPr>
              <a:t> output is the time since the end of the </a:t>
            </a:r>
            <a:r>
              <a:rPr lang="en-CA" sz="1600" b="1" dirty="0" err="1">
                <a:cs typeface="Arial" panose="020B0604020202020204" pitchFamily="34" charset="0"/>
              </a:rPr>
              <a:t>RespWinDelay</a:t>
            </a:r>
            <a:r>
              <a:rPr lang="en-CA" sz="1600" dirty="0">
                <a:cs typeface="Arial" panose="020B0604020202020204" pitchFamily="34" charset="0"/>
              </a:rPr>
              <a:t> period until the </a:t>
            </a:r>
            <a:r>
              <a:rPr lang="en-CA" sz="1600" b="1" dirty="0">
                <a:cs typeface="Arial" panose="020B0604020202020204" pitchFamily="34" charset="0"/>
              </a:rPr>
              <a:t>TTL_A</a:t>
            </a:r>
            <a:r>
              <a:rPr lang="en-CA" sz="1600" dirty="0">
                <a:cs typeface="Arial" panose="020B0604020202020204" pitchFamily="34" charset="0"/>
              </a:rPr>
              <a:t> or </a:t>
            </a:r>
            <a:r>
              <a:rPr lang="en-CA" sz="1600" b="1" dirty="0">
                <a:cs typeface="Arial" panose="020B0604020202020204" pitchFamily="34" charset="0"/>
              </a:rPr>
              <a:t>TTL_B</a:t>
            </a:r>
            <a:r>
              <a:rPr lang="en-CA" sz="1600" dirty="0">
                <a:cs typeface="Arial" panose="020B0604020202020204" pitchFamily="34" charset="0"/>
              </a:rPr>
              <a:t> goes high or the </a:t>
            </a:r>
            <a:r>
              <a:rPr lang="en-CA" sz="1600" b="1" dirty="0" err="1">
                <a:cs typeface="Arial" panose="020B0604020202020204" pitchFamily="34" charset="0"/>
              </a:rPr>
              <a:t>RespWinDur</a:t>
            </a:r>
            <a:r>
              <a:rPr lang="en-CA" sz="1600" dirty="0">
                <a:cs typeface="Arial" panose="020B0604020202020204" pitchFamily="34" charset="0"/>
              </a:rPr>
              <a:t> expires. </a:t>
            </a:r>
          </a:p>
          <a:p>
            <a:endParaRPr lang="en-CA" sz="1600" u="sng" dirty="0">
              <a:cs typeface="Arial" panose="020B060402020202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4286" y="5858782"/>
            <a:ext cx="8760681" cy="685835"/>
            <a:chOff x="34286" y="5858782"/>
            <a:chExt cx="8760681" cy="685835"/>
          </a:xfrm>
        </p:grpSpPr>
        <p:pic>
          <p:nvPicPr>
            <p:cNvPr id="9" name="Picture 8" descr="Screen Clippi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5858782"/>
              <a:ext cx="4222967" cy="6858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0" name="Rectangle 9"/>
            <p:cNvSpPr/>
            <p:nvPr/>
          </p:nvSpPr>
          <p:spPr>
            <a:xfrm>
              <a:off x="34286" y="5892648"/>
              <a:ext cx="4572000" cy="58477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CA" sz="1600" dirty="0"/>
                <a:t>The sampling rate being used in the </a:t>
              </a:r>
              <a:r>
                <a:rPr lang="en-CA" sz="1600" dirty="0" err="1"/>
                <a:t>RPvds</a:t>
              </a:r>
              <a:r>
                <a:rPr lang="en-CA" sz="1600" dirty="0"/>
                <a:t> must be selected using the setup tab.</a:t>
              </a:r>
              <a:endParaRPr lang="en-CA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5947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28912" y="123963"/>
            <a:ext cx="43244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600" dirty="0" smtClean="0"/>
              <a:t>Custom </a:t>
            </a:r>
            <a:r>
              <a:rPr lang="en-CA" sz="3600" dirty="0" err="1" smtClean="0"/>
              <a:t>RPvds</a:t>
            </a:r>
            <a:r>
              <a:rPr lang="en-CA" sz="3600" dirty="0" smtClean="0"/>
              <a:t> Macros</a:t>
            </a:r>
            <a:endParaRPr lang="en-CA" sz="3600" dirty="0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552" y="1865147"/>
            <a:ext cx="2463927" cy="1181161"/>
          </a:xfrm>
          <a:prstGeom prst="rect">
            <a:avLst/>
          </a:prstGeom>
        </p:spPr>
      </p:pic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263377"/>
            <a:ext cx="848579" cy="98058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203314" y="1058952"/>
            <a:ext cx="23459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400" u="sng" dirty="0"/>
              <a:t>Signal </a:t>
            </a:r>
            <a:r>
              <a:rPr lang="en-CA" sz="2400" u="sng" dirty="0" smtClean="0"/>
              <a:t>Calibration</a:t>
            </a:r>
            <a:endParaRPr lang="en-CA" sz="2400" u="sng" dirty="0"/>
          </a:p>
        </p:txBody>
      </p:sp>
    </p:spTree>
    <p:extLst>
      <p:ext uri="{BB962C8B-B14F-4D97-AF65-F5344CB8AC3E}">
        <p14:creationId xmlns:p14="http://schemas.microsoft.com/office/powerpoint/2010/main" val="142746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28912" y="123963"/>
            <a:ext cx="43244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600" dirty="0" smtClean="0"/>
              <a:t>Custom </a:t>
            </a:r>
            <a:r>
              <a:rPr lang="en-CA" sz="3600" dirty="0" err="1" smtClean="0"/>
              <a:t>RPvds</a:t>
            </a:r>
            <a:r>
              <a:rPr lang="en-CA" sz="3600" dirty="0" smtClean="0"/>
              <a:t> Macros</a:t>
            </a:r>
            <a:endParaRPr lang="en-CA" sz="3600" dirty="0"/>
          </a:p>
        </p:txBody>
      </p:sp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263377"/>
            <a:ext cx="848579" cy="98058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76778" y="1058952"/>
            <a:ext cx="450116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CA" sz="2400" u="sng" dirty="0"/>
              <a:t>Cross-module Synchronous Trigger</a:t>
            </a:r>
          </a:p>
          <a:p>
            <a:pPr algn="ctr"/>
            <a:r>
              <a:rPr lang="en-CA" sz="2400" u="sng" dirty="0"/>
              <a:t>(</a:t>
            </a:r>
            <a:r>
              <a:rPr lang="en-CA" sz="2400" u="sng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ep_EPhys</a:t>
            </a:r>
            <a:r>
              <a:rPr lang="en-CA" sz="2400" u="sng" dirty="0"/>
              <a:t>)</a:t>
            </a:r>
            <a:endParaRPr lang="en-CA" sz="2400" u="sng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133600"/>
            <a:ext cx="2438525" cy="920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05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10842</TotalTime>
  <Words>973</Words>
  <Application>Microsoft Office PowerPoint</Application>
  <PresentationFormat>On-screen Show (4:3)</PresentationFormat>
  <Paragraphs>246</Paragraphs>
  <Slides>28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Courier New</vt:lpstr>
      <vt:lpstr>Wingdings</vt:lpstr>
      <vt:lpstr>Office Theme</vt:lpstr>
      <vt:lpstr>ElectroPsych (EPsych) Matlab Toolbox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Cerebral Systems Laboratory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Stolzberg</dc:creator>
  <cp:lastModifiedBy>Daniel Stolzberg</cp:lastModifiedBy>
  <cp:revision>137</cp:revision>
  <dcterms:created xsi:type="dcterms:W3CDTF">2014-08-05T16:28:53Z</dcterms:created>
  <dcterms:modified xsi:type="dcterms:W3CDTF">2014-10-15T20:35:03Z</dcterms:modified>
</cp:coreProperties>
</file>