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9" r:id="rId2"/>
    <p:sldId id="260" r:id="rId3"/>
    <p:sldId id="261" r:id="rId4"/>
    <p:sldId id="258" r:id="rId5"/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9" autoAdjust="0"/>
    <p:restoredTop sz="94660"/>
  </p:normalViewPr>
  <p:slideViewPr>
    <p:cSldViewPr>
      <p:cViewPr>
        <p:scale>
          <a:sx n="91" d="100"/>
          <a:sy n="91" d="100"/>
        </p:scale>
        <p:origin x="44" y="18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F1AE8-169A-448B-8F06-14A9CDED5B93}" type="datetimeFigureOut">
              <a:rPr lang="en-CA" smtClean="0"/>
              <a:t>2014-08-24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B34FE-F7D5-4B7A-8A17-7F2D2F8BD1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36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B34FE-F7D5-4B7A-8A17-7F2D2F8BD1A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32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B34FE-F7D5-4B7A-8A17-7F2D2F8BD1A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768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49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59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71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891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97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42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9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506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467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95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23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1ADD5-E14D-449A-83D5-794C8D646EDC}" type="datetimeFigureOut">
              <a:rPr lang="en-CA" smtClean="0"/>
              <a:t>2014-08-24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3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Electrophysiology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Simple Implementation of Simple or Dynamic Experiments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03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191000" y="2880898"/>
            <a:ext cx="3913580" cy="95410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sz="1400" dirty="0" smtClean="0"/>
              <a:t>Define </a:t>
            </a:r>
            <a:r>
              <a:rPr lang="en-US" sz="1400" dirty="0" smtClean="0"/>
              <a:t>hardware and </a:t>
            </a:r>
            <a:r>
              <a:rPr lang="en-US" sz="1400" dirty="0" err="1" smtClean="0"/>
              <a:t>RPvds</a:t>
            </a:r>
            <a:r>
              <a:rPr lang="en-US" sz="1400" dirty="0" smtClean="0"/>
              <a:t> circuits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sz="1400" dirty="0" smtClean="0"/>
              <a:t>Custom trial-selection function for dynamic experiments (optional)</a:t>
            </a:r>
            <a:endParaRPr lang="en-CA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191001" y="4596767"/>
            <a:ext cx="3971636" cy="52322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sz="1400" dirty="0" smtClean="0"/>
              <a:t>Runs electrophysiology experiment by controlling </a:t>
            </a:r>
            <a:r>
              <a:rPr lang="en-US" sz="1400" dirty="0" err="1" smtClean="0"/>
              <a:t>OpenEx</a:t>
            </a:r>
            <a:r>
              <a:rPr lang="en-US" sz="1400" dirty="0" smtClean="0"/>
              <a:t> and trial-by-trial stimulus parameters</a:t>
            </a:r>
            <a:endParaRPr lang="en-CA" sz="1400" dirty="0"/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838200" y="753667"/>
            <a:ext cx="2878810" cy="1379430"/>
            <a:chOff x="1159790" y="29705"/>
            <a:chExt cx="3657600" cy="1752600"/>
          </a:xfrm>
        </p:grpSpPr>
        <p:sp>
          <p:nvSpPr>
            <p:cNvPr id="21" name="Rectangle 20"/>
            <p:cNvSpPr/>
            <p:nvPr/>
          </p:nvSpPr>
          <p:spPr>
            <a:xfrm>
              <a:off x="1159790" y="297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12190" y="1821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4590" y="3345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16990" y="4869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</a:p>
            <a:p>
              <a:pPr algn="ctr"/>
              <a:r>
                <a:rPr lang="en-US" sz="1400" dirty="0" smtClean="0"/>
                <a:t>TDT </a:t>
              </a:r>
              <a:r>
                <a:rPr lang="en-US" sz="1400" dirty="0" err="1" smtClean="0"/>
                <a:t>RPvds</a:t>
              </a:r>
              <a:r>
                <a:rPr lang="en-US" sz="1400" dirty="0" smtClean="0"/>
                <a:t> Software</a:t>
              </a:r>
              <a:endParaRPr lang="en-US" sz="1400" dirty="0" smtClean="0"/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191000" y="1052098"/>
            <a:ext cx="3895436" cy="95410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sz="1400" dirty="0" smtClean="0"/>
              <a:t>Create real-time components for signal generation and data </a:t>
            </a:r>
            <a:r>
              <a:rPr lang="en-US" sz="1400" dirty="0" smtClean="0"/>
              <a:t>acquisition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sz="1400" dirty="0" smtClean="0"/>
              <a:t>Behavioral hardware input/output</a:t>
            </a:r>
            <a:endParaRPr lang="en-CA" sz="1400" dirty="0"/>
          </a:p>
        </p:txBody>
      </p: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838200" y="2648100"/>
            <a:ext cx="2878810" cy="1379430"/>
            <a:chOff x="990600" y="1066800"/>
            <a:chExt cx="3657600" cy="1752600"/>
          </a:xfrm>
        </p:grpSpPr>
        <p:sp>
          <p:nvSpPr>
            <p:cNvPr id="54" name="Rectangle 53"/>
            <p:cNvSpPr/>
            <p:nvPr/>
          </p:nvSpPr>
          <p:spPr>
            <a:xfrm>
              <a:off x="990600" y="1066800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43000" y="1219200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5400" y="1371600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47800" y="1524000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prot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1186506" y="4709698"/>
            <a:ext cx="2530504" cy="1005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Electrophysiology</a:t>
            </a:r>
          </a:p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ep_EPhysController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2284581" y="4140934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Down Arrow 27"/>
          <p:cNvSpPr/>
          <p:nvPr/>
        </p:nvSpPr>
        <p:spPr>
          <a:xfrm>
            <a:off x="2293072" y="2247962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77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85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Epsych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</a:t>
            </a:r>
            <a:r>
              <a:rPr lang="en-CA" dirty="0" smtClean="0"/>
              <a:t>ehavioral Experiments with/without Electrophysiology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38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6670" y="29705"/>
            <a:ext cx="9037331" cy="6615857"/>
            <a:chOff x="106670" y="29705"/>
            <a:chExt cx="9037331" cy="6615857"/>
          </a:xfrm>
        </p:grpSpPr>
        <p:sp>
          <p:nvSpPr>
            <p:cNvPr id="19" name="TextBox 18"/>
            <p:cNvSpPr txBox="1"/>
            <p:nvPr/>
          </p:nvSpPr>
          <p:spPr>
            <a:xfrm>
              <a:off x="5172364" y="2156936"/>
              <a:ext cx="3913580" cy="116955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marL="122238" indent="-122238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Defines hardware and </a:t>
              </a:r>
              <a:r>
                <a:rPr lang="en-US" sz="1400" dirty="0" err="1" smtClean="0"/>
                <a:t>RPvds</a:t>
              </a:r>
              <a:r>
                <a:rPr lang="en-US" sz="1400" dirty="0" smtClean="0"/>
                <a:t> circuits</a:t>
              </a:r>
            </a:p>
            <a:p>
              <a:pPr marL="122238" indent="-122238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One or multiple experiment protocol files can be made for each behavioral </a:t>
              </a:r>
              <a:r>
                <a:rPr lang="en-US" sz="1400" dirty="0" smtClean="0"/>
                <a:t>box</a:t>
              </a:r>
            </a:p>
            <a:p>
              <a:pPr marL="122238" indent="-122238">
                <a:buFont typeface="Arial" panose="020B0604020202020204" pitchFamily="34" charset="0"/>
                <a:buChar char="•"/>
              </a:pPr>
              <a:r>
                <a:rPr lang="en-US" sz="1400" dirty="0"/>
                <a:t>Custom trial-selection function for dynamic experiments (optional)</a:t>
              </a:r>
              <a:endParaRPr lang="en-CA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72365" y="3872805"/>
              <a:ext cx="3971636" cy="1384995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marL="122238" indent="-122238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Defines which </a:t>
              </a:r>
              <a:r>
                <a:rPr lang="en-US" sz="1400" dirty="0" smtClean="0"/>
                <a:t>subject is assigned </a:t>
              </a:r>
              <a:r>
                <a:rPr lang="en-US" sz="1400" dirty="0" smtClean="0"/>
                <a:t>to which behavioral box</a:t>
              </a:r>
            </a:p>
            <a:p>
              <a:pPr marL="122238" indent="-122238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User-defined configuration for how to display and graph subject performance </a:t>
              </a:r>
              <a:r>
                <a:rPr lang="en-US" sz="1400" dirty="0" smtClean="0"/>
                <a:t>during the </a:t>
              </a:r>
              <a:r>
                <a:rPr lang="en-US" sz="1400" dirty="0" smtClean="0"/>
                <a:t>experiment</a:t>
              </a:r>
            </a:p>
            <a:p>
              <a:pPr marL="122238" indent="-122238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Customizable functions for </a:t>
              </a:r>
              <a:r>
                <a:rPr lang="en-US" sz="1400" dirty="0" smtClean="0"/>
                <a:t>full control over experiment during runtime (optional)</a:t>
              </a:r>
              <a:endParaRPr lang="en-CA" sz="1400" dirty="0"/>
            </a:p>
          </p:txBody>
        </p:sp>
        <p:grpSp>
          <p:nvGrpSpPr>
            <p:cNvPr id="43" name="Group 42"/>
            <p:cNvGrpSpPr>
              <a:grpSpLocks noChangeAspect="1"/>
            </p:cNvGrpSpPr>
            <p:nvPr/>
          </p:nvGrpSpPr>
          <p:grpSpPr>
            <a:xfrm>
              <a:off x="2293554" y="29705"/>
              <a:ext cx="2878810" cy="1379430"/>
              <a:chOff x="1159790" y="29705"/>
              <a:chExt cx="3657600" cy="17526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159790" y="29705"/>
                <a:ext cx="3200400" cy="1295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/>
                  <a:t>RPvds</a:t>
                </a:r>
                <a:r>
                  <a:rPr lang="en-US" sz="1400" dirty="0" smtClean="0"/>
                  <a:t> Circuit</a:t>
                </a:r>
                <a:endParaRPr lang="en-CA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12190" y="182105"/>
                <a:ext cx="3200400" cy="1295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/>
                  <a:t>RPvds</a:t>
                </a:r>
                <a:r>
                  <a:rPr lang="en-US" sz="1400" dirty="0" smtClean="0"/>
                  <a:t> Circuit</a:t>
                </a:r>
                <a:endParaRPr lang="en-CA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464590" y="334505"/>
                <a:ext cx="3200400" cy="1295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/>
                  <a:t>RPvds</a:t>
                </a:r>
                <a:r>
                  <a:rPr lang="en-US" sz="1400" dirty="0" smtClean="0"/>
                  <a:t> Circuit</a:t>
                </a:r>
                <a:endParaRPr lang="en-CA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616990" y="486905"/>
                <a:ext cx="3200400" cy="1295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/>
                  <a:t>RPvds</a:t>
                </a:r>
                <a:r>
                  <a:rPr lang="en-US" sz="1400" dirty="0" smtClean="0"/>
                  <a:t> Circuit</a:t>
                </a:r>
              </a:p>
              <a:p>
                <a:pPr algn="ctr"/>
                <a:r>
                  <a:rPr lang="en-US" sz="1400" dirty="0" smtClean="0"/>
                  <a:t>TDT </a:t>
                </a:r>
                <a:r>
                  <a:rPr lang="en-US" sz="1400" dirty="0" err="1" smtClean="0"/>
                  <a:t>RPvds</a:t>
                </a:r>
                <a:r>
                  <a:rPr lang="en-US" sz="1400" dirty="0" smtClean="0"/>
                  <a:t> Software</a:t>
                </a:r>
                <a:endParaRPr lang="en-US" sz="1400" dirty="0" smtClean="0"/>
              </a:p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(*.</a:t>
                </a:r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rcx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CA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5172364" y="328136"/>
              <a:ext cx="3895436" cy="738664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marL="122238" indent="-122238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Create real-time components for signal generation and data acquisition</a:t>
              </a:r>
            </a:p>
            <a:p>
              <a:pPr marL="122238" indent="-122238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Behavioral hardware input/output</a:t>
              </a:r>
              <a:endParaRPr lang="en-CA" sz="1400" dirty="0"/>
            </a:p>
          </p:txBody>
        </p:sp>
        <p:grpSp>
          <p:nvGrpSpPr>
            <p:cNvPr id="53" name="Group 52"/>
            <p:cNvGrpSpPr>
              <a:grpSpLocks noChangeAspect="1"/>
            </p:cNvGrpSpPr>
            <p:nvPr/>
          </p:nvGrpSpPr>
          <p:grpSpPr>
            <a:xfrm>
              <a:off x="2293554" y="1924138"/>
              <a:ext cx="2878810" cy="1379430"/>
              <a:chOff x="990600" y="1066800"/>
              <a:chExt cx="3657600" cy="17526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990600" y="1066800"/>
                <a:ext cx="3200400" cy="1295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Experiment Protocol</a:t>
                </a:r>
              </a:p>
              <a:p>
                <a:pPr algn="ctr"/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ep_ExperimentDesign</a:t>
                </a:r>
                <a:endParaRPr lang="en-CA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143000" y="1219200"/>
                <a:ext cx="3200400" cy="1295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Experiment Protocol</a:t>
                </a:r>
              </a:p>
              <a:p>
                <a:pPr algn="ctr"/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ep_ExperimentDesign</a:t>
                </a:r>
                <a:endParaRPr lang="en-CA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295400" y="1371600"/>
                <a:ext cx="3200400" cy="1295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Experiment Protocol</a:t>
                </a:r>
              </a:p>
              <a:p>
                <a:pPr algn="ctr"/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ep_ExperimentDesign</a:t>
                </a:r>
                <a:endParaRPr lang="en-CA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447800" y="1524000"/>
                <a:ext cx="3200400" cy="1295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Experiment Protocol</a:t>
                </a:r>
              </a:p>
              <a:p>
                <a:pPr algn="ctr"/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ep_ExperimentDesign</a:t>
                </a:r>
                <a:endPara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(*.</a:t>
                </a:r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prot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CA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2641860" y="4005423"/>
              <a:ext cx="2530504" cy="10053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Psychophysics Experiment Configuration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ep_PsychConfig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config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51096" y="5640260"/>
              <a:ext cx="2530504" cy="10053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Run-Time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ep_RunExpt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" name="Down Arrow 49"/>
            <p:cNvSpPr/>
            <p:nvPr/>
          </p:nvSpPr>
          <p:spPr>
            <a:xfrm>
              <a:off x="3742654" y="5105400"/>
              <a:ext cx="328916" cy="457200"/>
            </a:xfrm>
            <a:prstGeom prst="downArrow">
              <a:avLst/>
            </a:prstGeom>
            <a:ln w="1270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5562600"/>
              <a:ext cx="3962400" cy="52322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marL="122238" indent="-122238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Runs Behavioral experiment </a:t>
              </a:r>
              <a:r>
                <a:rPr lang="en-US" sz="1400" dirty="0" smtClean="0"/>
                <a:t>with or without TDT </a:t>
              </a:r>
              <a:r>
                <a:rPr lang="en-US" sz="1400" dirty="0" err="1" smtClean="0"/>
                <a:t>OpenEx</a:t>
              </a:r>
              <a:r>
                <a:rPr lang="en-US" sz="1400" dirty="0" smtClean="0"/>
                <a:t> software for electrophysiology</a:t>
              </a:r>
              <a:endParaRPr lang="en-CA" sz="1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6670" y="2590800"/>
              <a:ext cx="2007104" cy="12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Paradigm Contingencies &amp; Display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ep_BitMasker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(*.bitmask)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" name="Bent Arrow 1"/>
            <p:cNvSpPr/>
            <p:nvPr/>
          </p:nvSpPr>
          <p:spPr>
            <a:xfrm rot="10800000" flipH="1">
              <a:off x="1051660" y="3962400"/>
              <a:ext cx="1462940" cy="807283"/>
            </a:xfrm>
            <a:prstGeom prst="bentArrow">
              <a:avLst>
                <a:gd name="adj1" fmla="val 15791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3739935" y="3416972"/>
              <a:ext cx="328916" cy="457200"/>
            </a:xfrm>
            <a:prstGeom prst="downArrow">
              <a:avLst/>
            </a:prstGeom>
            <a:ln w="1270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3748426" y="1524000"/>
              <a:ext cx="328916" cy="457200"/>
            </a:xfrm>
            <a:prstGeom prst="downArrow">
              <a:avLst/>
            </a:prstGeom>
            <a:ln w="1270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9411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9251</TotalTime>
  <Words>212</Words>
  <Application>Microsoft Office PowerPoint</Application>
  <PresentationFormat>On-screen Show (4:3)</PresentationFormat>
  <Paragraphs>62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Electrophysiology</vt:lpstr>
      <vt:lpstr>PowerPoint Presentation</vt:lpstr>
      <vt:lpstr>PowerPoint Presentation</vt:lpstr>
      <vt:lpstr>Epsych</vt:lpstr>
      <vt:lpstr>PowerPoint Presentation</vt:lpstr>
    </vt:vector>
  </TitlesOfParts>
  <Company>Cerebral Systems Laboratory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Stolzberg</dc:creator>
  <cp:lastModifiedBy>Daniel</cp:lastModifiedBy>
  <cp:revision>47</cp:revision>
  <dcterms:created xsi:type="dcterms:W3CDTF">2014-08-05T16:28:53Z</dcterms:created>
  <dcterms:modified xsi:type="dcterms:W3CDTF">2014-08-24T21:44:56Z</dcterms:modified>
</cp:coreProperties>
</file>