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9" r:id="rId2"/>
    <p:sldId id="262" r:id="rId3"/>
    <p:sldId id="260" r:id="rId4"/>
    <p:sldId id="284" r:id="rId5"/>
    <p:sldId id="286" r:id="rId6"/>
    <p:sldId id="289" r:id="rId7"/>
    <p:sldId id="287" r:id="rId8"/>
    <p:sldId id="273" r:id="rId9"/>
    <p:sldId id="265" r:id="rId10"/>
    <p:sldId id="267" r:id="rId11"/>
    <p:sldId id="290" r:id="rId12"/>
    <p:sldId id="268" r:id="rId13"/>
    <p:sldId id="291" r:id="rId14"/>
    <p:sldId id="266" r:id="rId15"/>
    <p:sldId id="269" r:id="rId16"/>
    <p:sldId id="272" r:id="rId17"/>
    <p:sldId id="270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76" r:id="rId26"/>
    <p:sldId id="271" r:id="rId27"/>
    <p:sldId id="274" r:id="rId28"/>
    <p:sldId id="263" r:id="rId29"/>
    <p:sldId id="294" r:id="rId30"/>
    <p:sldId id="293" r:id="rId31"/>
    <p:sldId id="292" r:id="rId32"/>
    <p:sldId id="283" r:id="rId33"/>
    <p:sldId id="285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ECE8466-EA77-438C-8004-37F0925DB25F}">
          <p14:sldIdLst>
            <p14:sldId id="259"/>
            <p14:sldId id="262"/>
            <p14:sldId id="260"/>
          </p14:sldIdLst>
        </p14:section>
        <p14:section name="Installation/Updating" id="{2FDA3E8B-51CF-4AC2-BBB1-B9A763FA6515}">
          <p14:sldIdLst>
            <p14:sldId id="284"/>
            <p14:sldId id="286"/>
            <p14:sldId id="289"/>
            <p14:sldId id="287"/>
          </p14:sldIdLst>
        </p14:section>
        <p14:section name="RPvds Circuit Design" id="{D0AE2C84-34D2-469D-B54D-8065688A0731}">
          <p14:sldIdLst>
            <p14:sldId id="273"/>
            <p14:sldId id="265"/>
            <p14:sldId id="267"/>
            <p14:sldId id="290"/>
            <p14:sldId id="268"/>
            <p14:sldId id="291"/>
            <p14:sldId id="266"/>
            <p14:sldId id="269"/>
          </p14:sldIdLst>
        </p14:section>
        <p14:section name="Experiment Design" id="{0AFB1AF7-63CA-4351-9528-17798087F11D}">
          <p14:sldIdLst>
            <p14:sldId id="272"/>
            <p14:sldId id="270"/>
            <p14:sldId id="275"/>
            <p14:sldId id="277"/>
            <p14:sldId id="278"/>
            <p14:sldId id="279"/>
            <p14:sldId id="280"/>
            <p14:sldId id="281"/>
            <p14:sldId id="282"/>
            <p14:sldId id="276"/>
            <p14:sldId id="271"/>
          </p14:sldIdLst>
        </p14:section>
        <p14:section name="Running Experiments" id="{7BB745D7-9FB5-478C-9F68-C4B4497D3AE5}">
          <p14:sldIdLst>
            <p14:sldId id="274"/>
            <p14:sldId id="263"/>
            <p14:sldId id="294"/>
            <p14:sldId id="293"/>
          </p14:sldIdLst>
        </p14:section>
        <p14:section name="Display Prefs/Bitmask" id="{7FB3BAF5-B11A-4E2B-954B-A93C99BC6737}">
          <p14:sldIdLst>
            <p14:sldId id="292"/>
          </p14:sldIdLst>
        </p14:section>
        <p14:section name="Misc" id="{DCDDA515-E747-40DF-A9AB-CDDAE1464A8E}">
          <p14:sldIdLst>
            <p14:sldId id="283"/>
          </p14:sldIdLst>
        </p14:section>
        <p14:section name="MySQL Database Integration" id="{10271A5E-3995-4B8F-939F-9D4F46E872DA}">
          <p14:sldIdLst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FD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60"/>
  </p:normalViewPr>
  <p:slideViewPr>
    <p:cSldViewPr>
      <p:cViewPr varScale="1">
        <p:scale>
          <a:sx n="95" d="100"/>
          <a:sy n="95" d="100"/>
        </p:scale>
        <p:origin x="3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1AE8-169A-448B-8F06-14A9CDED5B93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34FE-F7D5-4B7A-8A17-7F2D2F8BD1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3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31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6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8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4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5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7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psych.googlecode.com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://tortoisesvn.ne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psych.googlecode.com/svn/trunk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24000"/>
            <a:ext cx="7886700" cy="719137"/>
          </a:xfrm>
        </p:spPr>
        <p:txBody>
          <a:bodyPr>
            <a:normAutofit/>
          </a:bodyPr>
          <a:lstStyle/>
          <a:p>
            <a:r>
              <a:rPr lang="en-CA" sz="4000" dirty="0" err="1" smtClean="0"/>
              <a:t>ElectroPsych</a:t>
            </a:r>
            <a:r>
              <a:rPr lang="en-CA" sz="4000" dirty="0" smtClean="0"/>
              <a:t> (</a:t>
            </a:r>
            <a:r>
              <a:rPr lang="en-CA" sz="4000" dirty="0" err="1" smtClean="0"/>
              <a:t>EPsych</a:t>
            </a:r>
            <a:r>
              <a:rPr lang="en-CA" sz="4000" dirty="0" smtClean="0"/>
              <a:t>) Matlab Toolbox</a:t>
            </a:r>
            <a:endParaRPr lang="en-CA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3888" y="2270125"/>
            <a:ext cx="7886700" cy="396875"/>
          </a:xfrm>
        </p:spPr>
        <p:txBody>
          <a:bodyPr/>
          <a:lstStyle/>
          <a:p>
            <a:r>
              <a:rPr lang="en-CA" dirty="0" smtClean="0">
                <a:hlinkClick r:id="rId2"/>
              </a:rPr>
              <a:t>http://epsych.googlecode.com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6400800"/>
            <a:ext cx="1776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>
                <a:solidFill>
                  <a:schemeClr val="bg1">
                    <a:lumMod val="50000"/>
                  </a:schemeClr>
                </a:solidFill>
              </a:rPr>
              <a:t>by Daniel Stolzberg</a:t>
            </a:r>
            <a:endParaRPr lang="en-CA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17" y="3427321"/>
            <a:ext cx="4908671" cy="2213158"/>
          </a:xfrm>
          <a:prstGeom prst="rect">
            <a:avLst/>
          </a:prstGeom>
          <a:effectLst>
            <a:outerShdw blurRad="266700" dist="127000" dir="5400000" sx="102000" sy="102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/>
        </p:spPr>
      </p:pic>
    </p:spTree>
    <p:extLst>
      <p:ext uri="{BB962C8B-B14F-4D97-AF65-F5344CB8AC3E}">
        <p14:creationId xmlns:p14="http://schemas.microsoft.com/office/powerpoint/2010/main" val="5703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490"/>
            <a:ext cx="2463927" cy="2133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1013124"/>
            <a:ext cx="326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Stimulus Detection Tasks</a:t>
            </a:r>
            <a:endParaRPr lang="en-CA" sz="2400" u="sng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0" y="1676400"/>
            <a:ext cx="5943600" cy="35394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CA" sz="1600" dirty="0"/>
              <a:t>Controls timing of basic stimulus detection behavior paradigm</a:t>
            </a:r>
            <a:r>
              <a:rPr lang="en-CA" sz="1600" dirty="0" smtClean="0"/>
              <a:t>.</a:t>
            </a:r>
            <a:endParaRPr lang="en-CA" sz="1600" u="sng" dirty="0"/>
          </a:p>
          <a:p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One circuit per subject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When </a:t>
            </a:r>
            <a:r>
              <a:rPr lang="en-CA" sz="1600" b="1" dirty="0" err="1"/>
              <a:t>InhibitTrial</a:t>
            </a:r>
            <a:r>
              <a:rPr lang="en-CA" sz="1600" b="1" dirty="0"/>
              <a:t> </a:t>
            </a:r>
            <a:r>
              <a:rPr lang="en-CA" sz="1600" dirty="0"/>
              <a:t>is true</a:t>
            </a:r>
            <a:r>
              <a:rPr lang="en-CA" sz="1600" b="1" dirty="0"/>
              <a:t>,</a:t>
            </a:r>
            <a:r>
              <a:rPr lang="en-CA" sz="1600" dirty="0"/>
              <a:t> the macro is inhibited.  In other words, if </a:t>
            </a:r>
            <a:r>
              <a:rPr lang="en-CA" sz="1600" b="1" dirty="0"/>
              <a:t>TTL</a:t>
            </a:r>
            <a:r>
              <a:rPr lang="en-CA" sz="1600" dirty="0"/>
              <a:t> goes high while </a:t>
            </a:r>
            <a:r>
              <a:rPr lang="en-CA" sz="1600" b="1" dirty="0" err="1"/>
              <a:t>InhibitTrial</a:t>
            </a:r>
            <a:r>
              <a:rPr lang="en-CA" sz="1600" dirty="0"/>
              <a:t> is high then nothing happens. </a:t>
            </a:r>
            <a:endParaRPr lang="en-CA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Can be </a:t>
            </a:r>
            <a:r>
              <a:rPr lang="en-CA" sz="1600" dirty="0"/>
              <a:t>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/>
              <a:t>The </a:t>
            </a:r>
            <a:r>
              <a:rPr lang="en-CA" sz="1600" b="1" dirty="0" err="1"/>
              <a:t>RespLatency</a:t>
            </a:r>
            <a:r>
              <a:rPr lang="en-CA" sz="1600" dirty="0"/>
              <a:t> output is the time since the end of the </a:t>
            </a:r>
            <a:r>
              <a:rPr lang="en-CA" sz="1600" b="1" dirty="0" err="1"/>
              <a:t>RespWinDelay</a:t>
            </a:r>
            <a:r>
              <a:rPr lang="en-CA" sz="1600" dirty="0"/>
              <a:t> period until the </a:t>
            </a:r>
            <a:r>
              <a:rPr lang="en-CA" sz="1600" b="1" dirty="0"/>
              <a:t>TTL</a:t>
            </a:r>
            <a:r>
              <a:rPr lang="en-CA" sz="1600" dirty="0"/>
              <a:t> goes low or the </a:t>
            </a:r>
            <a:r>
              <a:rPr lang="en-CA" sz="1600" b="1" dirty="0" err="1"/>
              <a:t>RespWinDur</a:t>
            </a:r>
            <a:r>
              <a:rPr lang="en-CA" sz="1600" dirty="0"/>
              <a:t> expires. </a:t>
            </a:r>
          </a:p>
          <a:p>
            <a:endParaRPr lang="en-CA" sz="1600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13" name="Picture 12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5" y="2883554"/>
            <a:ext cx="2463927" cy="2133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013124"/>
            <a:ext cx="326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Stimulus Detection Tasks</a:t>
            </a:r>
            <a:endParaRPr lang="en-CA" sz="2400" u="sng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3479389" y="2057400"/>
            <a:ext cx="4984675" cy="1670592"/>
            <a:chOff x="3479389" y="2368008"/>
            <a:chExt cx="4984675" cy="1670592"/>
          </a:xfrm>
        </p:grpSpPr>
        <p:sp>
          <p:nvSpPr>
            <p:cNvPr id="12" name="TextBox 11"/>
            <p:cNvSpPr txBox="1"/>
            <p:nvPr/>
          </p:nvSpPr>
          <p:spPr>
            <a:xfrm>
              <a:off x="3479389" y="312764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TTL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21652" y="271019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RespWinDelay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50357" y="2368008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InTrial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1501" y="2710190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RespWindow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67296" y="2583993"/>
              <a:ext cx="2438400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67296" y="2955363"/>
              <a:ext cx="1600200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267496" y="2955363"/>
              <a:ext cx="1342268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599725" y="3776990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NewTrial</a:t>
              </a:r>
              <a:endPara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7968089" y="3389252"/>
              <a:ext cx="0" cy="347989"/>
            </a:xfrm>
            <a:prstGeom prst="straightConnector1">
              <a:avLst/>
            </a:prstGeom>
            <a:ln>
              <a:prstDash val="lgDash"/>
              <a:headEnd type="oval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576918" y="3199820"/>
              <a:ext cx="4717770" cy="158010"/>
              <a:chOff x="3576918" y="3199820"/>
              <a:chExt cx="4717770" cy="15801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576918" y="3355042"/>
                <a:ext cx="1090378" cy="1200"/>
              </a:xfrm>
              <a:prstGeom prst="line">
                <a:avLst/>
              </a:prstGeom>
              <a:ln w="28575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/>
              <p:nvPr/>
            </p:nvCxnSpPr>
            <p:spPr>
              <a:xfrm flipV="1">
                <a:off x="4657771" y="3200400"/>
                <a:ext cx="2419304" cy="154642"/>
              </a:xfrm>
              <a:prstGeom prst="bentConnector3">
                <a:avLst>
                  <a:gd name="adj1" fmla="val -263"/>
                </a:avLst>
              </a:prstGeom>
              <a:ln w="28575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/>
              <p:nvPr/>
            </p:nvCxnSpPr>
            <p:spPr>
              <a:xfrm>
                <a:off x="7075488" y="3199820"/>
                <a:ext cx="1219200" cy="158010"/>
              </a:xfrm>
              <a:prstGeom prst="bentConnector3">
                <a:avLst>
                  <a:gd name="adj1" fmla="val 2474"/>
                </a:avLst>
              </a:prstGeom>
              <a:ln w="28575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3479389" y="4806408"/>
            <a:ext cx="5867455" cy="1640750"/>
            <a:chOff x="3479389" y="4535290"/>
            <a:chExt cx="5867455" cy="1640750"/>
          </a:xfrm>
        </p:grpSpPr>
        <p:sp>
          <p:nvSpPr>
            <p:cNvPr id="43" name="TextBox 42"/>
            <p:cNvSpPr txBox="1"/>
            <p:nvPr/>
          </p:nvSpPr>
          <p:spPr>
            <a:xfrm>
              <a:off x="3479389" y="5294924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TTL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1652" y="4877472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RespWinDelay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0357" y="4535290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InTrial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1501" y="4877472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RespWindow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667296" y="4751275"/>
              <a:ext cx="2438400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67296" y="5122645"/>
              <a:ext cx="1600200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267496" y="5122645"/>
              <a:ext cx="1342268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297065" y="5914430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NewTrial</a:t>
              </a:r>
              <a:endPara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7696200" y="5556534"/>
              <a:ext cx="0" cy="347989"/>
            </a:xfrm>
            <a:prstGeom prst="straightConnector1">
              <a:avLst/>
            </a:prstGeom>
            <a:ln>
              <a:prstDash val="lgDash"/>
              <a:headEnd type="oval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3576918" y="5344046"/>
              <a:ext cx="4152316" cy="156422"/>
              <a:chOff x="3576918" y="3199820"/>
              <a:chExt cx="4152316" cy="15642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3576918" y="3355042"/>
                <a:ext cx="1090378" cy="1200"/>
              </a:xfrm>
              <a:prstGeom prst="line">
                <a:avLst/>
              </a:prstGeom>
              <a:ln w="28575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flipV="1">
                <a:off x="4657771" y="3200400"/>
                <a:ext cx="2419304" cy="154642"/>
              </a:xfrm>
              <a:prstGeom prst="bentConnector3">
                <a:avLst>
                  <a:gd name="adj1" fmla="val -263"/>
                </a:avLst>
              </a:prstGeom>
              <a:ln w="28575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>
                <a:off x="7075488" y="3199820"/>
                <a:ext cx="653746" cy="156422"/>
              </a:xfrm>
              <a:prstGeom prst="bentConnector3">
                <a:avLst>
                  <a:gd name="adj1" fmla="val 90472"/>
                </a:avLst>
              </a:prstGeom>
              <a:ln w="28575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Elbow Connector 84"/>
            <p:cNvCxnSpPr/>
            <p:nvPr/>
          </p:nvCxnSpPr>
          <p:spPr>
            <a:xfrm flipV="1">
              <a:off x="7696200" y="5344046"/>
              <a:ext cx="1650644" cy="155222"/>
            </a:xfrm>
            <a:prstGeom prst="bentConnector3">
              <a:avLst>
                <a:gd name="adj1" fmla="val 2297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8001000" y="5143461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RespWinDelay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29705" y="4801279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InTrial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746644" y="5017264"/>
            <a:ext cx="2438400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746644" y="5388634"/>
            <a:ext cx="1600200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45168" y="16949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</a:t>
            </a:r>
            <a:endParaRPr lang="en-CA" dirty="0"/>
          </a:p>
        </p:txBody>
      </p:sp>
      <p:sp>
        <p:nvSpPr>
          <p:cNvPr id="108" name="TextBox 107"/>
          <p:cNvSpPr txBox="1"/>
          <p:nvPr/>
        </p:nvSpPr>
        <p:spPr>
          <a:xfrm>
            <a:off x="3479389" y="430251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GO/NO-GO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4518097" y="1871812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|Clock -&gt;-&gt;-&gt;-&gt;-&gt;-&gt;-&gt;-&gt;-&gt;-&gt;-&gt;|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18097" y="4592718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|Clock -&gt;-&gt;-&gt;-&gt;-&gt;-&gt;-&gt;-&gt;-&gt;-&gt;-&gt;|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14519" y="4592718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|Clock -&gt;-&gt;-&gt;-&gt;-&gt;-&gt;-&gt;-&gt;-&gt;-&gt;-&gt;|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140450" y="3200400"/>
            <a:ext cx="1219201" cy="490586"/>
            <a:chOff x="6013383" y="4194127"/>
            <a:chExt cx="1564731" cy="490586"/>
          </a:xfrm>
        </p:grpSpPr>
        <p:sp>
          <p:nvSpPr>
            <p:cNvPr id="116" name="TextBox 115"/>
            <p:cNvSpPr txBox="1"/>
            <p:nvPr/>
          </p:nvSpPr>
          <p:spPr>
            <a:xfrm>
              <a:off x="6013383" y="4423103"/>
              <a:ext cx="156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RespLatency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6623305" y="3785360"/>
              <a:ext cx="225473" cy="1043007"/>
            </a:xfrm>
            <a:prstGeom prst="leftBrace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845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" y="2038228"/>
            <a:ext cx="2559182" cy="238137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990600"/>
            <a:ext cx="4721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Two-Alternative Forced Choice Tasks</a:t>
            </a:r>
            <a:endParaRPr lang="en-CA" sz="2400" u="sng" dirty="0"/>
          </a:p>
        </p:txBody>
      </p:sp>
      <p:sp>
        <p:nvSpPr>
          <p:cNvPr id="6" name="Rectangle 5"/>
          <p:cNvSpPr/>
          <p:nvPr/>
        </p:nvSpPr>
        <p:spPr>
          <a:xfrm>
            <a:off x="2667000" y="1622915"/>
            <a:ext cx="65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Controls timing of basic Two-Alternative Forced Choice behavior paradigm.</a:t>
            </a:r>
          </a:p>
          <a:p>
            <a:endParaRPr lang="en-CA" sz="1600" u="sng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/>
              <a:t>One circuit per subject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 smtClean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>
                <a:cs typeface="Arial" panose="020B0604020202020204" pitchFamily="34" charset="0"/>
              </a:rPr>
              <a:t>When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true, the macro is inhibited.  In other words, if </a:t>
            </a:r>
            <a:r>
              <a:rPr lang="en-CA" sz="1600" b="1" dirty="0">
                <a:cs typeface="Arial" panose="020B0604020202020204" pitchFamily="34" charset="0"/>
              </a:rPr>
              <a:t>TTL</a:t>
            </a:r>
            <a:r>
              <a:rPr lang="en-CA" sz="1600" dirty="0">
                <a:cs typeface="Arial" panose="020B0604020202020204" pitchFamily="34" charset="0"/>
              </a:rPr>
              <a:t> goes high while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high then nothing </a:t>
            </a:r>
            <a:r>
              <a:rPr lang="en-CA" sz="1600" dirty="0" smtClean="0">
                <a:cs typeface="Arial" panose="020B0604020202020204" pitchFamily="34" charset="0"/>
              </a:rPr>
              <a:t>happens.</a:t>
            </a:r>
          </a:p>
          <a:p>
            <a:pPr marL="742950" lvl="1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C</a:t>
            </a:r>
            <a:r>
              <a:rPr lang="en-CA" sz="1600" dirty="0" smtClean="0">
                <a:cs typeface="Arial" panose="020B0604020202020204" pitchFamily="34" charset="0"/>
              </a:rPr>
              <a:t>an </a:t>
            </a:r>
            <a:r>
              <a:rPr lang="en-CA" sz="1600" dirty="0">
                <a:cs typeface="Arial" panose="020B0604020202020204" pitchFamily="34" charset="0"/>
              </a:rPr>
              <a:t>be 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Trial is over when either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high.  The first of these two to go high is maintained until trial is reset.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The </a:t>
            </a:r>
            <a:r>
              <a:rPr lang="en-CA" sz="1600" b="1" dirty="0" err="1">
                <a:cs typeface="Arial" panose="020B0604020202020204" pitchFamily="34" charset="0"/>
              </a:rPr>
              <a:t>RespLatency</a:t>
            </a:r>
            <a:r>
              <a:rPr lang="en-CA" sz="1600" dirty="0">
                <a:cs typeface="Arial" panose="020B0604020202020204" pitchFamily="34" charset="0"/>
              </a:rPr>
              <a:t> output is the time since the end of the </a:t>
            </a:r>
            <a:r>
              <a:rPr lang="en-CA" sz="1600" b="1" dirty="0" err="1">
                <a:cs typeface="Arial" panose="020B0604020202020204" pitchFamily="34" charset="0"/>
              </a:rPr>
              <a:t>RespWinDelay</a:t>
            </a:r>
            <a:r>
              <a:rPr lang="en-CA" sz="1600" dirty="0">
                <a:cs typeface="Arial" panose="020B0604020202020204" pitchFamily="34" charset="0"/>
              </a:rPr>
              <a:t> period until the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 or the </a:t>
            </a:r>
            <a:r>
              <a:rPr lang="en-CA" sz="1600" b="1" dirty="0" err="1">
                <a:cs typeface="Arial" panose="020B0604020202020204" pitchFamily="34" charset="0"/>
              </a:rPr>
              <a:t>RespWinDur</a:t>
            </a:r>
            <a:r>
              <a:rPr lang="en-CA" sz="1600" dirty="0">
                <a:cs typeface="Arial" panose="020B0604020202020204" pitchFamily="34" charset="0"/>
              </a:rPr>
              <a:t> expires. </a:t>
            </a:r>
          </a:p>
          <a:p>
            <a:endParaRPr lang="en-CA" sz="1600" u="sng" dirty="0"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013124"/>
            <a:ext cx="4721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Two-Alternative Forced Choice Tasks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pic>
        <p:nvPicPr>
          <p:cNvPr id="50" name="Picture 4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0" y="2590800"/>
            <a:ext cx="2559182" cy="23813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479389" y="281703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TTL_Start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93071" y="245795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RespWinDelay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77805" y="206388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InTrial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09296" y="2448448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RespWindow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667296" y="2273385"/>
            <a:ext cx="3053934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67296" y="2644755"/>
            <a:ext cx="1600200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496" y="2644755"/>
            <a:ext cx="1663715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93861" y="442638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NewTrial</a:t>
            </a:r>
            <a:endParaRPr lang="en-CA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026030" y="4038647"/>
            <a:ext cx="0" cy="347989"/>
          </a:xfrm>
          <a:prstGeom prst="straightConnector1">
            <a:avLst/>
          </a:prstGeom>
          <a:ln>
            <a:prstDash val="lgDash"/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3576918" y="2889769"/>
            <a:ext cx="4717770" cy="155865"/>
            <a:chOff x="3576918" y="3200377"/>
            <a:chExt cx="4717770" cy="155865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576918" y="3355042"/>
              <a:ext cx="1090378" cy="120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flipV="1">
              <a:off x="4657771" y="3200377"/>
              <a:ext cx="2047829" cy="154665"/>
            </a:xfrm>
            <a:prstGeom prst="bentConnector3">
              <a:avLst>
                <a:gd name="adj1" fmla="val -156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>
              <a:off x="6705600" y="3200378"/>
              <a:ext cx="1589088" cy="154242"/>
            </a:xfrm>
            <a:prstGeom prst="bentConnector3">
              <a:avLst>
                <a:gd name="adj1" fmla="val 11538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3576918" y="3810000"/>
            <a:ext cx="4717770" cy="0"/>
          </a:xfrm>
          <a:prstGeom prst="line">
            <a:avLst/>
          </a:prstGeom>
          <a:ln w="28575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9389" y="3200400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TTL_A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79389" y="357900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TTL_B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76918" y="3276600"/>
            <a:ext cx="4717770" cy="155576"/>
            <a:chOff x="3576918" y="3276600"/>
            <a:chExt cx="4717770" cy="155576"/>
          </a:xfrm>
        </p:grpSpPr>
        <p:cxnSp>
          <p:nvCxnSpPr>
            <p:cNvPr id="3" name="Elbow Connector 2"/>
            <p:cNvCxnSpPr/>
            <p:nvPr/>
          </p:nvCxnSpPr>
          <p:spPr>
            <a:xfrm flipV="1">
              <a:off x="3576918" y="3276600"/>
              <a:ext cx="4144312" cy="154800"/>
            </a:xfrm>
            <a:prstGeom prst="bentConnector3">
              <a:avLst>
                <a:gd name="adj1" fmla="val 89033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>
              <a:off x="7721230" y="3277376"/>
              <a:ext cx="573458" cy="154800"/>
            </a:xfrm>
            <a:prstGeom prst="bentConnector3">
              <a:avLst>
                <a:gd name="adj1" fmla="val 4046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4518097" y="1871812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|Clock -&gt;-&gt;-&gt;-&gt;-&gt;-&gt;-&gt;-&gt;-&gt;-&gt;-&gt;-&gt;-&gt;-&gt;-&gt;|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176433" y="4194127"/>
            <a:ext cx="1119217" cy="490586"/>
            <a:chOff x="6176433" y="4194127"/>
            <a:chExt cx="1119217" cy="490586"/>
          </a:xfrm>
        </p:grpSpPr>
        <p:sp>
          <p:nvSpPr>
            <p:cNvPr id="61" name="TextBox 60"/>
            <p:cNvSpPr txBox="1"/>
            <p:nvPr/>
          </p:nvSpPr>
          <p:spPr>
            <a:xfrm>
              <a:off x="6176433" y="4423103"/>
              <a:ext cx="11192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RespLatency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Left Brace 80"/>
            <p:cNvSpPr/>
            <p:nvPr/>
          </p:nvSpPr>
          <p:spPr>
            <a:xfrm rot="16200000">
              <a:off x="6623305" y="3785360"/>
              <a:ext cx="225473" cy="1043007"/>
            </a:xfrm>
            <a:prstGeom prst="leftBrace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840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Signal </a:t>
            </a:r>
            <a:r>
              <a:rPr lang="en-CA" sz="2400" u="sng" dirty="0" smtClean="0"/>
              <a:t>Calibration</a:t>
            </a:r>
            <a:endParaRPr lang="en-CA" sz="2400" u="sng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01171"/>
            <a:ext cx="5289822" cy="15939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3475657"/>
            <a:ext cx="655320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600" dirty="0" smtClean="0">
                <a:cs typeface="Arial" panose="020B0604020202020204" pitchFamily="34" charset="0"/>
              </a:rPr>
              <a:t>Adjusts the voltage of a signal based on calibration data</a:t>
            </a:r>
            <a:endParaRPr lang="en-CA" sz="1600" dirty="0">
              <a:cs typeface="Arial" panose="020B0604020202020204" pitchFamily="34" charset="0"/>
            </a:endParaRPr>
          </a:p>
          <a:p>
            <a:endParaRPr lang="en-CA" sz="1600" u="sng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Use the </a:t>
            </a:r>
            <a:r>
              <a:rPr lang="en-CA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r>
              <a:rPr lang="en-CA" sz="1600" dirty="0" smtClean="0">
                <a:solidFill>
                  <a:schemeClr val="accent1"/>
                </a:solidFill>
              </a:rPr>
              <a:t> </a:t>
            </a:r>
            <a:r>
              <a:rPr lang="en-CA" sz="1600" dirty="0" smtClean="0"/>
              <a:t>GUI to calibrate signals</a:t>
            </a:r>
            <a:endParaRPr lang="en-CA" sz="1600" dirty="0"/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 smtClean="0"/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Associate a parameter – in this case “</a:t>
            </a:r>
            <a:r>
              <a:rPr lang="en-CA" sz="1600" dirty="0" err="1" smtClean="0"/>
              <a:t>Freq</a:t>
            </a:r>
            <a:r>
              <a:rPr lang="en-CA" sz="1600" dirty="0" smtClean="0"/>
              <a:t>” – with the calibration file during experiment setup (next section)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Edit the macro name to be the same name as the parameter – “</a:t>
            </a:r>
            <a:r>
              <a:rPr lang="en-CA" sz="1600" dirty="0" err="1" smtClean="0"/>
              <a:t>Freq</a:t>
            </a:r>
            <a:r>
              <a:rPr lang="en-CA" sz="1600" dirty="0" smtClean="0"/>
              <a:t>” – by double clicking the macro.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Signal will be calibrated to the </a:t>
            </a:r>
            <a:r>
              <a:rPr lang="en-CA" sz="1600" dirty="0" err="1" smtClean="0"/>
              <a:t>SoundLevel</a:t>
            </a:r>
            <a:r>
              <a:rPr lang="en-CA" sz="1600" dirty="0" smtClean="0"/>
              <a:t> parameter value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4274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6778" y="1058952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/>
              <a:t>Cross-module Synchronous Trigger</a:t>
            </a:r>
          </a:p>
          <a:p>
            <a:pPr algn="ctr"/>
            <a:r>
              <a:rPr lang="en-CA" sz="2400" u="sng" dirty="0"/>
              <a:t>(</a:t>
            </a:r>
            <a:r>
              <a:rPr lang="en-CA" sz="2400" u="sng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/>
              <a:t>)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2438525" cy="9207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0" y="3475657"/>
            <a:ext cx="655320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600" dirty="0" smtClean="0">
                <a:cs typeface="Arial" panose="020B0604020202020204" pitchFamily="34" charset="0"/>
              </a:rPr>
              <a:t>Synchronous trigger across all modules with this macro</a:t>
            </a:r>
            <a:endParaRPr lang="en-CA" sz="1600" dirty="0">
              <a:cs typeface="Arial" panose="020B0604020202020204" pitchFamily="34" charset="0"/>
            </a:endParaRPr>
          </a:p>
          <a:p>
            <a:endParaRPr lang="en-CA" sz="1600" u="sng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Only used with electrophysiology experiments not using the “Operational Trigger” (next section)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59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262868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2200" y="2115724"/>
            <a:ext cx="1422400" cy="8560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429000" y="59434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TDT hardware module types 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50461" y="2997200"/>
            <a:ext cx="2197739" cy="28915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8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7000" y="2133600"/>
            <a:ext cx="5257800" cy="2667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733800" y="595018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parameter values, functions, and calibrations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4953000"/>
            <a:ext cx="0" cy="9357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11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440049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Relates to parameter tags in </a:t>
            </a:r>
            <a:r>
              <a:rPr lang="en-CA" dirty="0" err="1" smtClean="0"/>
              <a:t>RPvds</a:t>
            </a:r>
            <a:r>
              <a:rPr lang="en-CA" dirty="0" smtClean="0"/>
              <a:t> circuits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63924" y="3657600"/>
            <a:ext cx="179076" cy="7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161625"/>
            <a:ext cx="2527430" cy="145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0" y="4316740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Begin with “$” to prompt for values when beginning an experiment.  ex:   $</a:t>
            </a:r>
            <a:r>
              <a:rPr lang="en-CA" dirty="0" err="1" smtClean="0"/>
              <a:t>Freq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Begin with “*” to have the parameter be ignored by the updater during runtime.  ex:   *Tag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Useful when using custom trial selection functions.</a:t>
            </a:r>
          </a:p>
          <a:p>
            <a:pPr lvl="1"/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52724" y="1752600"/>
            <a:ext cx="1804676" cy="1905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1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6067" y="1641922"/>
            <a:ext cx="4141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Real-time control of stimuli and behavioral apparatus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Precise event timestamps for pairing with electrophysiology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High quality signal generation and acquisition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207069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Experiment Parameterization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Complete trial-by-trial parameterization based on custom Matlab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Signal </a:t>
            </a:r>
            <a:r>
              <a:rPr lang="en-CA" dirty="0" smtClean="0"/>
              <a:t>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Modular design allows customizable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Custom </a:t>
            </a:r>
            <a:r>
              <a:rPr lang="en-CA" dirty="0" err="1" smtClean="0"/>
              <a:t>RPvds</a:t>
            </a:r>
            <a:r>
              <a:rPr lang="en-CA" dirty="0" smtClean="0"/>
              <a:t> circuit macros for behavior real-time behavior control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457378"/>
            <a:ext cx="2635385" cy="86364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5706000" y="457200"/>
            <a:ext cx="2635200" cy="864000"/>
            <a:chOff x="990600" y="1371600"/>
            <a:chExt cx="2635200" cy="864000"/>
          </a:xfrm>
        </p:grpSpPr>
        <p:sp>
          <p:nvSpPr>
            <p:cNvPr id="2" name="Rectangle 1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1026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908492" y="534008"/>
            <a:ext cx="1327200" cy="710385"/>
            <a:chOff x="3625800" y="1369359"/>
            <a:chExt cx="1327200" cy="710385"/>
          </a:xfrm>
          <a:gradFill>
            <a:gsLst>
              <a:gs pos="93000">
                <a:schemeClr val="tx1"/>
              </a:gs>
              <a:gs pos="43000">
                <a:schemeClr val="accent1"/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</p:grpSpPr>
        <p:sp>
          <p:nvSpPr>
            <p:cNvPr id="7" name="Left-Right Arrow 6"/>
            <p:cNvSpPr/>
            <p:nvPr/>
          </p:nvSpPr>
          <p:spPr>
            <a:xfrm>
              <a:off x="3625800" y="1369359"/>
              <a:ext cx="1327200" cy="710385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0217" y="1539885"/>
              <a:ext cx="83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 err="1" smtClean="0">
                  <a:solidFill>
                    <a:schemeClr val="bg1"/>
                  </a:solidFill>
                </a:rPr>
                <a:t>EPsych</a:t>
              </a:r>
              <a:endParaRPr lang="en-CA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1711223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Easy scripting/debugging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Huge library of functions and toolboxes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191001" y="1140351"/>
            <a:ext cx="762000" cy="5638802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8" idx="2"/>
            <a:endCxn id="11" idx="1"/>
          </p:cNvCxnSpPr>
          <p:nvPr/>
        </p:nvCxnSpPr>
        <p:spPr>
          <a:xfrm flipH="1">
            <a:off x="4572001" y="1073866"/>
            <a:ext cx="6599" cy="25048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057" y="4679427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Determines functionality of the parameter. </a:t>
            </a:r>
          </a:p>
          <a:p>
            <a:endParaRPr lang="en-CA" dirty="0"/>
          </a:p>
          <a:p>
            <a:r>
              <a:rPr lang="en-CA" dirty="0" smtClean="0"/>
              <a:t>Typically “Write/Read” is appropriate.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3797068"/>
            <a:ext cx="179076" cy="7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2045338" y="1792705"/>
            <a:ext cx="926462" cy="186489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5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" y="440049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Specify values for each (‘write’)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Express as a number, numbers, or Matlab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Use two values and check the “Rand” box to generate a new value for each trial selected from a randomized uniform distribution bounded by the values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3763201"/>
            <a:ext cx="0" cy="580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1752600"/>
            <a:ext cx="1905000" cy="1828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445524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Associate parameter values together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81400" y="3733800"/>
            <a:ext cx="0" cy="580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2971800" y="1728536"/>
            <a:ext cx="990600" cy="19290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2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66513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Check to use WAV files or data buffers as values for the parameter.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7800" y="3733801"/>
            <a:ext cx="1905000" cy="838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6705600" y="1752599"/>
            <a:ext cx="943142" cy="18880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665134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Associate a calibration file with parameter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File is created using the </a:t>
            </a:r>
            <a:r>
              <a:rPr lang="en-CA" dirty="0"/>
              <a:t>calibration utility (</a:t>
            </a:r>
            <a:r>
              <a:rPr lang="en-CA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r>
              <a:rPr lang="en-CA" dirty="0" smtClean="0"/>
              <a:t>) or a manually created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29200" y="3747836"/>
            <a:ext cx="2667000" cy="914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7543800" y="1828799"/>
            <a:ext cx="1346200" cy="1828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24725" r="85576" b="54669"/>
          <a:stretch/>
        </p:blipFill>
        <p:spPr>
          <a:xfrm>
            <a:off x="327786" y="4221786"/>
            <a:ext cx="2577387" cy="225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024890"/>
            <a:ext cx="5410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Operational Trigger</a:t>
            </a:r>
          </a:p>
          <a:p>
            <a:endParaRPr lang="en-CA" dirty="0"/>
          </a:p>
          <a:p>
            <a:r>
              <a:rPr lang="en-CA" b="1" i="1" dirty="0" smtClean="0"/>
              <a:t>Unchecked</a:t>
            </a:r>
          </a:p>
          <a:p>
            <a:r>
              <a:rPr lang="en-CA" dirty="0" smtClean="0"/>
              <a:t>The next trial is presented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Typical stimulus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# Reps </a:t>
            </a:r>
            <a:r>
              <a:rPr lang="en-CA" dirty="0" smtClean="0"/>
              <a:t>determines how many presentations of each individual stimulus will be delivered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ITI</a:t>
            </a:r>
            <a:r>
              <a:rPr lang="en-CA" dirty="0" smtClean="0"/>
              <a:t> is the inter-trigger-interval (in milliseconds).  If two values are specified (ex: 1000 2000) then a random ITI will be generated between the two values (from a uniform distribution).</a:t>
            </a:r>
            <a:endParaRPr lang="en-C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b="1" i="1" dirty="0"/>
              <a:t>Checked</a:t>
            </a:r>
            <a:endParaRPr lang="en-CA" b="1" dirty="0"/>
          </a:p>
          <a:p>
            <a:r>
              <a:rPr lang="en-CA" dirty="0"/>
              <a:t>Wait for a trigger to run the next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Behavioral experiments in which the subjects initiates its own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Electrophysiology experiments in which the user presses a button (ex: physical button attached to a digital line on hardware; click a button in a Matlab GUI; spike-triggered stimulus;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" b="47932"/>
          <a:stretch/>
        </p:blipFill>
        <p:spPr>
          <a:xfrm>
            <a:off x="381000" y="1540061"/>
            <a:ext cx="2524173" cy="21621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133600" y="1371600"/>
            <a:ext cx="1600200" cy="7620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327686"/>
            <a:ext cx="6248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Trial-Select Function</a:t>
            </a:r>
            <a:r>
              <a:rPr lang="en-CA" dirty="0" smtClean="0"/>
              <a:t> </a:t>
            </a:r>
            <a:r>
              <a:rPr lang="en-CA" i="1" dirty="0" smtClean="0"/>
              <a:t>(optional)</a:t>
            </a:r>
            <a:endParaRPr lang="en-CA" u="sng" dirty="0" smtClean="0"/>
          </a:p>
          <a:p>
            <a:endParaRPr lang="en-CA" dirty="0"/>
          </a:p>
          <a:p>
            <a:r>
              <a:rPr lang="en-CA" dirty="0" smtClean="0"/>
              <a:t>Specify a custom Matlab function to select each trial.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be on the Matlab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have one input and one output.</a:t>
            </a:r>
          </a:p>
          <a:p>
            <a:endParaRPr lang="en-CA" dirty="0" smtClean="0"/>
          </a:p>
          <a:p>
            <a:r>
              <a:rPr lang="en-CA" dirty="0" smtClean="0"/>
              <a:t>Function Prototype:</a:t>
            </a:r>
          </a:p>
          <a:p>
            <a:endParaRPr lang="en-CA" dirty="0"/>
          </a:p>
          <a:p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NextTrialID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MyCustomFunction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(TRIALS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cs typeface="Courier New" panose="02070309020205020404" pitchFamily="49" charset="0"/>
              </a:rPr>
              <a:t>See the help for the default function for instructions on how to create a custom trial-select function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 smtClean="0"/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&gt;&gt; help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DefaultTrialSelectFcn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endParaRPr lang="en-CA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461480"/>
            <a:ext cx="2532639" cy="4605965"/>
            <a:chOff x="838200" y="1447800"/>
            <a:chExt cx="2532639" cy="4605965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47800"/>
              <a:ext cx="2524173" cy="460596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38200" y="1447800"/>
              <a:ext cx="2524173" cy="2362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 rot="10800000">
              <a:off x="846666" y="4495800"/>
              <a:ext cx="2524173" cy="15579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09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Behavior/Electrophysiology</a:t>
            </a: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4551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Running an Experiment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454004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3477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/>
              <a:t>Electrophysiology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5645" y="1600200"/>
            <a:ext cx="27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776396"/>
            <a:ext cx="7695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Behavior / Behavior &amp; Electrophysiology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535273"/>
            <a:ext cx="370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hy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6" b="34275"/>
          <a:stretch/>
        </p:blipFill>
        <p:spPr>
          <a:xfrm>
            <a:off x="533400" y="914400"/>
            <a:ext cx="4654679" cy="5736960"/>
          </a:xfrm>
          <a:prstGeom prst="rect">
            <a:avLst/>
          </a:prstGeom>
        </p:spPr>
      </p:pic>
      <p:pic>
        <p:nvPicPr>
          <p:cNvPr id="3" name="Picture 2" descr="TDT_TTankInterfa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6" b="33658"/>
          <a:stretch/>
        </p:blipFill>
        <p:spPr>
          <a:xfrm>
            <a:off x="4191000" y="990600"/>
            <a:ext cx="4356974" cy="573510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52600" y="37228"/>
            <a:ext cx="27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05600" y="5334000"/>
            <a:ext cx="15240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27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190999" y="3261898"/>
            <a:ext cx="4724401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 hardware and </a:t>
            </a:r>
            <a:r>
              <a:rPr lang="en-US" dirty="0" err="1" smtClean="0"/>
              <a:t>RPvds</a:t>
            </a:r>
            <a:r>
              <a:rPr lang="en-US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Parameterize experiments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Custom trial-selection function for dynamic experiments (optional)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190999" y="5013770"/>
            <a:ext cx="4648201" cy="9233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Runs behavior/electrophysiology experiment by controlling </a:t>
            </a:r>
            <a:r>
              <a:rPr lang="en-US" dirty="0" err="1" smtClean="0"/>
              <a:t>OpenEx</a:t>
            </a:r>
            <a:r>
              <a:rPr lang="en-US" dirty="0" smtClean="0"/>
              <a:t> and trial-by-trial stimulus parameters</a:t>
            </a:r>
            <a:endParaRPr lang="en-CA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838200" y="11346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91000" y="1433098"/>
            <a:ext cx="4724400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Create real-time components for signal generation and data acquisition</a:t>
            </a:r>
            <a:endParaRPr lang="en-US" dirty="0"/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Integrates with TDT </a:t>
            </a:r>
            <a:r>
              <a:rPr lang="en-US" dirty="0" err="1" smtClean="0"/>
              <a:t>OpenEx</a:t>
            </a:r>
            <a:r>
              <a:rPr lang="en-US" dirty="0" smtClean="0"/>
              <a:t> software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Behavioral hardware input/output</a:t>
            </a:r>
            <a:endParaRPr lang="en-CA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38200" y="30291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186506" y="5090698"/>
            <a:ext cx="2530504" cy="10053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284581" y="45219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2293072" y="26289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3068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Basic Workflow</a:t>
            </a:r>
            <a:endParaRPr lang="en-CA" sz="3600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4160243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032317" y="2260682"/>
            <a:ext cx="806400" cy="264393"/>
            <a:chOff x="990600" y="1371600"/>
            <a:chExt cx="2635200" cy="864000"/>
          </a:xfrm>
        </p:grpSpPr>
        <p:sp>
          <p:nvSpPr>
            <p:cNvPr id="29" name="Rectangle 28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30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5937100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7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un Experimen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55" b="34739"/>
          <a:stretch/>
        </p:blipFill>
        <p:spPr>
          <a:xfrm>
            <a:off x="1247604" y="1431823"/>
            <a:ext cx="6753396" cy="4009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228600"/>
            <a:ext cx="370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TDT_TTankInterfa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6" b="33658"/>
          <a:stretch/>
        </p:blipFill>
        <p:spPr>
          <a:xfrm>
            <a:off x="4191000" y="990600"/>
            <a:ext cx="4356974" cy="573510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6705600" y="5334000"/>
            <a:ext cx="15240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4" y="977153"/>
            <a:ext cx="4153113" cy="386099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9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790568" cy="55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143000"/>
            <a:ext cx="63594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GUIs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Calibration of stimuli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Display Preferences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ep_DisplayPrefs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Generate Bitmasks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ep_DisplayPrefs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r>
              <a:rPr lang="en-CA" u="sng" dirty="0" smtClean="0"/>
              <a:t>Helpful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Retrieve Tank Data 	… 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TDT2mat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TDT to </a:t>
            </a:r>
            <a:r>
              <a:rPr lang="en-CA" dirty="0" err="1" smtClean="0"/>
              <a:t>Plexon</a:t>
            </a:r>
            <a:r>
              <a:rPr lang="en-CA" dirty="0" smtClean="0"/>
              <a:t> (PLX)	…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TDT2PLX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Plexon</a:t>
            </a:r>
            <a:r>
              <a:rPr lang="en-CA" dirty="0" smtClean="0"/>
              <a:t> to TDT		…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PLX2TDT</a:t>
            </a:r>
          </a:p>
          <a:p>
            <a:endParaRPr lang="en-CA" dirty="0" smtClean="0"/>
          </a:p>
          <a:p>
            <a:r>
              <a:rPr lang="en-CA" u="sng" dirty="0" smtClean="0"/>
              <a:t>Resources</a:t>
            </a:r>
            <a:endParaRPr lang="en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Examples </a:t>
            </a:r>
            <a:r>
              <a:rPr lang="en-CA" dirty="0"/>
              <a:t>			</a:t>
            </a:r>
            <a:r>
              <a:rPr lang="en-CA" dirty="0" smtClean="0"/>
              <a:t>..\</a:t>
            </a:r>
            <a:r>
              <a:rPr lang="en-CA" dirty="0" err="1"/>
              <a:t>epsych</a:t>
            </a:r>
            <a:r>
              <a:rPr lang="en-CA" dirty="0"/>
              <a:t>\.</a:t>
            </a:r>
            <a:r>
              <a:rPr lang="en-CA" dirty="0" smtClean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RPvds</a:t>
            </a:r>
            <a:r>
              <a:rPr lang="en-CA" dirty="0"/>
              <a:t> Macros			</a:t>
            </a:r>
            <a:r>
              <a:rPr lang="en-CA" dirty="0" smtClean="0"/>
              <a:t>..\</a:t>
            </a:r>
            <a:r>
              <a:rPr lang="en-CA" dirty="0" err="1"/>
              <a:t>epsych</a:t>
            </a:r>
            <a:r>
              <a:rPr lang="en-CA" dirty="0"/>
              <a:t>\.</a:t>
            </a:r>
            <a:r>
              <a:rPr lang="en-CA" dirty="0" err="1" smtClean="0"/>
              <a:t>circuit_macros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u="sng" dirty="0"/>
              <a:t>Integration with MySQL Database </a:t>
            </a:r>
            <a:r>
              <a:rPr lang="en-CA" dirty="0"/>
              <a:t>	..\</a:t>
            </a:r>
            <a:r>
              <a:rPr lang="en-CA" dirty="0" err="1"/>
              <a:t>epsych</a:t>
            </a:r>
            <a:r>
              <a:rPr lang="en-CA" dirty="0"/>
              <a:t>\database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Uploading 		… 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DB_UploadUtility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Accessing/Browsing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DB_Browser</a:t>
            </a:r>
            <a:endParaRPr lang="en-CA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57200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Other Stuff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7774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600200" y="3391230"/>
            <a:ext cx="2209800" cy="91897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Spike Sorting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579636" y="1662412"/>
            <a:ext cx="914400" cy="10891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TDT</a:t>
            </a:r>
          </a:p>
          <a:p>
            <a:pPr algn="ctr"/>
            <a:r>
              <a:rPr lang="en-US" b="1" dirty="0" smtClean="0"/>
              <a:t>Tank</a:t>
            </a:r>
            <a:endParaRPr lang="en-US" b="1" dirty="0"/>
          </a:p>
        </p:txBody>
      </p:sp>
      <p:cxnSp>
        <p:nvCxnSpPr>
          <p:cNvPr id="4" name="Elbow Connector 3"/>
          <p:cNvCxnSpPr>
            <a:stCxn id="2" idx="2"/>
            <a:endCxn id="3" idx="3"/>
          </p:cNvCxnSpPr>
          <p:nvPr/>
        </p:nvCxnSpPr>
        <p:spPr>
          <a:xfrm rot="5400000" flipH="1">
            <a:off x="1091657" y="2696759"/>
            <a:ext cx="1558622" cy="1668264"/>
          </a:xfrm>
          <a:prstGeom prst="bentConnector3">
            <a:avLst>
              <a:gd name="adj1" fmla="val -14667"/>
            </a:avLst>
          </a:prstGeom>
          <a:ln w="12700">
            <a:headEnd type="none" w="med" len="med"/>
            <a:tailEnd type="arrow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" name="Flowchart: Process 4"/>
          <p:cNvSpPr/>
          <p:nvPr/>
        </p:nvSpPr>
        <p:spPr>
          <a:xfrm>
            <a:off x="3352800" y="1178814"/>
            <a:ext cx="2438400" cy="7620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to Database</a:t>
            </a:r>
          </a:p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DB_UploadUtility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 rot="16200000">
            <a:off x="2256036" y="1900673"/>
            <a:ext cx="914400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3"/>
            <a:endCxn id="5" idx="1"/>
          </p:cNvCxnSpPr>
          <p:nvPr/>
        </p:nvCxnSpPr>
        <p:spPr>
          <a:xfrm rot="5400000" flipH="1" flipV="1">
            <a:off x="2938027" y="1335024"/>
            <a:ext cx="189983" cy="639564"/>
          </a:xfrm>
          <a:prstGeom prst="bentConnector2">
            <a:avLst/>
          </a:prstGeom>
          <a:ln w="12700">
            <a:headEnd type="none" w="med" len="med"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3" idx="4"/>
            <a:endCxn id="6" idx="0"/>
          </p:cNvCxnSpPr>
          <p:nvPr/>
        </p:nvCxnSpPr>
        <p:spPr>
          <a:xfrm>
            <a:off x="1494036" y="2206996"/>
            <a:ext cx="912876" cy="1"/>
          </a:xfrm>
          <a:prstGeom prst="straightConnector1">
            <a:avLst/>
          </a:prstGeom>
          <a:ln w="12700">
            <a:headEnd type="none" w="med" len="med"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1"/>
            <a:endCxn id="2" idx="0"/>
          </p:cNvCxnSpPr>
          <p:nvPr/>
        </p:nvCxnSpPr>
        <p:spPr>
          <a:xfrm flipH="1">
            <a:off x="2705100" y="2664197"/>
            <a:ext cx="8136" cy="727033"/>
          </a:xfrm>
          <a:prstGeom prst="straightConnector1">
            <a:avLst/>
          </a:prstGeom>
          <a:ln w="12700">
            <a:headEnd type="none" w="med" len="med"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" name="Flowchart: Process 9"/>
          <p:cNvSpPr/>
          <p:nvPr/>
        </p:nvSpPr>
        <p:spPr>
          <a:xfrm>
            <a:off x="6477000" y="1138428"/>
            <a:ext cx="2209800" cy="8427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Browser, Analysis, &amp; Export</a:t>
            </a:r>
          </a:p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DB_Browser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444" y="262833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MySQL Database</a:t>
            </a:r>
            <a:endParaRPr lang="en-CA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60880" y="282551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TDT2PLX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44813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PLX2TDT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10" idx="1"/>
          </p:cNvCxnSpPr>
          <p:nvPr/>
        </p:nvCxnSpPr>
        <p:spPr>
          <a:xfrm>
            <a:off x="5791200" y="1559814"/>
            <a:ext cx="685800" cy="0"/>
          </a:xfrm>
          <a:prstGeom prst="straightConnector1">
            <a:avLst/>
          </a:prstGeom>
          <a:ln w="12700">
            <a:solidFill>
              <a:srgbClr val="9FAFDB"/>
            </a:solidFill>
            <a:headEnd type="none" w="med" len="med"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90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19" y="0"/>
            <a:ext cx="533656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444" y="262833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MySQL Database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0807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72" y="2057400"/>
            <a:ext cx="4470630" cy="673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1615" y="2819400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2"/>
              </a:rPr>
              <a:t>http://tortoisesvn.net/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472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Obtaining and Updating </a:t>
            </a:r>
            <a:r>
              <a:rPr lang="en-CA" sz="2800" dirty="0" err="1" smtClean="0"/>
              <a:t>EPsych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3959915"/>
            <a:ext cx="68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Install whatever is the latest version for your computer (typically 64-bit)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78" y="3427516"/>
            <a:ext cx="4191000" cy="3420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17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Installation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083925"/>
            <a:ext cx="79723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Navigate to target directory in Windows Explorer.</a:t>
            </a: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CA" dirty="0" smtClean="0"/>
              <a:t>Recommended: ‘c:/MATLAB/work/’</a:t>
            </a:r>
          </a:p>
          <a:p>
            <a:pPr marL="342900" indent="-342900">
              <a:buFont typeface="+mj-lt"/>
              <a:buAutoNum type="arabicPeriod"/>
            </a:pP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Right-click in empty area within Windows Explorer.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Click “SVN Checkout</a:t>
            </a:r>
            <a:r>
              <a:rPr lang="en-CA" dirty="0" smtClean="0"/>
              <a:t>…”</a:t>
            </a:r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URL of Repository:      </a:t>
            </a:r>
            <a:r>
              <a:rPr lang="en-CA" dirty="0">
                <a:hlinkClick r:id="rId3"/>
              </a:rPr>
              <a:t>https://epsych.googlecode.com/svn/trunk/</a:t>
            </a:r>
            <a:endParaRPr lang="en-CA" dirty="0"/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Checkout Directory:   C:\MATLAB\work\epsych     (or wherever)</a:t>
            </a:r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Click </a:t>
            </a:r>
            <a:r>
              <a:rPr lang="en-CA" dirty="0" smtClean="0"/>
              <a:t>OK</a:t>
            </a:r>
          </a:p>
          <a:p>
            <a:pPr marL="109538" lvl="1"/>
            <a:endParaRPr lang="en-CA" dirty="0" smtClean="0"/>
          </a:p>
          <a:p>
            <a:pPr marL="109538" lvl="1"/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b="1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600524" y="0"/>
            <a:ext cx="2514600" cy="3041806"/>
            <a:chOff x="6400921" y="35293"/>
            <a:chExt cx="2514600" cy="30418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5293"/>
              <a:ext cx="2362321" cy="3041806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400921" y="1981200"/>
              <a:ext cx="25146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6200" y="4386818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lvl="1"/>
            <a:r>
              <a:rPr lang="en-CA" dirty="0"/>
              <a:t>If successful, you should </a:t>
            </a:r>
            <a:r>
              <a:rPr lang="en-CA" dirty="0" smtClean="0"/>
              <a:t>see folders and files being downloaded from the internet.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7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87040"/>
            <a:ext cx="8686800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sure MATLAB recognizes the software, open MATLAB, type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pathtool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command window, and add the directory of the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ephys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checkout (suggested, C:\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MATLAB\work\epsych).  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Save  button and close the path tool dialog.  </a:t>
            </a:r>
            <a:endParaRPr lang="en-US" sz="16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type the command 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esych_startup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(‘C:\MATLAB\work\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epsych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’);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command window and appropriate paths will automatically be added to the path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recommended that you modify the “</a:t>
            </a:r>
            <a:r>
              <a:rPr lang="en-US" sz="16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startup.m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file (in the command window, type: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edit 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startup.m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so that the correct paths are set every time Matlab is started.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en-C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17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Installation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53573" y="5279764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addpath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('C:\MATLAB\work\</a:t>
            </a:r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epsych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\');</a:t>
            </a:r>
          </a:p>
          <a:p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epsych_startup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('C:\MATLAB\work\</a:t>
            </a:r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epsych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\');</a:t>
            </a:r>
          </a:p>
        </p:txBody>
      </p:sp>
    </p:spTree>
    <p:extLst>
      <p:ext uri="{BB962C8B-B14F-4D97-AF65-F5344CB8AC3E}">
        <p14:creationId xmlns:p14="http://schemas.microsoft.com/office/powerpoint/2010/main" val="38322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26" t="23333" r="56667" b="33889"/>
          <a:stretch/>
        </p:blipFill>
        <p:spPr>
          <a:xfrm>
            <a:off x="4800600" y="685800"/>
            <a:ext cx="3581400" cy="58674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775200" y="2133600"/>
            <a:ext cx="2514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1521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Updating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1" y="1676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Right-click “</a:t>
            </a:r>
            <a:r>
              <a:rPr lang="en-CA" dirty="0" err="1" smtClean="0"/>
              <a:t>epsych</a:t>
            </a:r>
            <a:r>
              <a:rPr lang="en-CA" dirty="0" smtClean="0"/>
              <a:t>” folder in Windows Explorer.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Click “SVN Update”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 smtClean="0"/>
              <a:t>You should see a list of files being updated.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8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6733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Designing </a:t>
            </a:r>
            <a:r>
              <a:rPr lang="en-CA" sz="3600" dirty="0" err="1" smtClean="0"/>
              <a:t>RPvds</a:t>
            </a:r>
            <a:r>
              <a:rPr lang="en-CA" sz="3600" dirty="0" smtClean="0"/>
              <a:t> Circuits for </a:t>
            </a:r>
            <a:r>
              <a:rPr lang="en-CA" sz="3600" dirty="0" err="1" smtClean="0"/>
              <a:t>EPsych</a:t>
            </a:r>
            <a:endParaRPr lang="en-CA" sz="36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1663363" y="682960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1676400"/>
            <a:ext cx="2463927" cy="213371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4114800"/>
            <a:ext cx="2559182" cy="238137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06" y="1828800"/>
            <a:ext cx="2463927" cy="11811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64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Behavior Paradigms</a:t>
            </a:r>
            <a:endParaRPr lang="en-CA" sz="2400" u="sng" dirty="0"/>
          </a:p>
        </p:txBody>
      </p:sp>
      <p:sp>
        <p:nvSpPr>
          <p:cNvPr id="12" name="Rectangle 11"/>
          <p:cNvSpPr/>
          <p:nvPr/>
        </p:nvSpPr>
        <p:spPr>
          <a:xfrm>
            <a:off x="5071406" y="137406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Signal Calibration</a:t>
            </a:r>
            <a:endParaRPr lang="en-CA" sz="2400" u="sng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24" y="5288553"/>
            <a:ext cx="2438525" cy="92079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114800" y="4343400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 smtClean="0"/>
              <a:t>Cross-module Synchronous Trigger</a:t>
            </a:r>
          </a:p>
          <a:p>
            <a:pPr algn="ctr"/>
            <a:r>
              <a:rPr lang="en-CA" sz="2400" u="sng" dirty="0" smtClean="0"/>
              <a:t>(</a:t>
            </a:r>
            <a:r>
              <a:rPr lang="en-CA" sz="2400" u="sng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 smtClean="0"/>
              <a:t>)</a:t>
            </a:r>
            <a:endParaRPr lang="en-CA" sz="2400" u="sng" dirty="0"/>
          </a:p>
        </p:txBody>
      </p:sp>
    </p:spTree>
    <p:extLst>
      <p:ext uri="{BB962C8B-B14F-4D97-AF65-F5344CB8AC3E}">
        <p14:creationId xmlns:p14="http://schemas.microsoft.com/office/powerpoint/2010/main" val="598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arrow"/>
        </a:ln>
      </a:spPr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12231</TotalTime>
  <Words>1286</Words>
  <Application>Microsoft Office PowerPoint</Application>
  <PresentationFormat>On-screen Show (4:3)</PresentationFormat>
  <Paragraphs>306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ElectroPsych (EPsych) Matlab Toolbox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187</cp:revision>
  <dcterms:created xsi:type="dcterms:W3CDTF">2014-08-05T16:28:53Z</dcterms:created>
  <dcterms:modified xsi:type="dcterms:W3CDTF">2014-10-20T00:13:29Z</dcterms:modified>
</cp:coreProperties>
</file>