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9" r:id="rId2"/>
    <p:sldId id="262" r:id="rId3"/>
    <p:sldId id="260" r:id="rId4"/>
    <p:sldId id="273" r:id="rId5"/>
    <p:sldId id="264" r:id="rId6"/>
    <p:sldId id="265" r:id="rId7"/>
    <p:sldId id="267" r:id="rId8"/>
    <p:sldId id="268" r:id="rId9"/>
    <p:sldId id="266" r:id="rId10"/>
    <p:sldId id="269" r:id="rId11"/>
    <p:sldId id="272" r:id="rId12"/>
    <p:sldId id="270" r:id="rId13"/>
    <p:sldId id="275" r:id="rId14"/>
    <p:sldId id="276" r:id="rId15"/>
    <p:sldId id="271" r:id="rId16"/>
    <p:sldId id="274" r:id="rId17"/>
    <p:sldId id="256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CE8466-EA77-438C-8004-37F0925DB25F}">
          <p14:sldIdLst>
            <p14:sldId id="259"/>
            <p14:sldId id="262"/>
            <p14:sldId id="260"/>
            <p14:sldId id="273"/>
          </p14:sldIdLst>
        </p14:section>
        <p14:section name="Custom Macros" id="{D0AE2C84-34D2-469D-B54D-8065688A0731}">
          <p14:sldIdLst>
            <p14:sldId id="264"/>
            <p14:sldId id="265"/>
            <p14:sldId id="267"/>
            <p14:sldId id="268"/>
            <p14:sldId id="266"/>
            <p14:sldId id="269"/>
          </p14:sldIdLst>
        </p14:section>
        <p14:section name="Experiment Design" id="{0AFB1AF7-63CA-4351-9528-17798087F11D}">
          <p14:sldIdLst>
            <p14:sldId id="272"/>
            <p14:sldId id="270"/>
            <p14:sldId id="275"/>
            <p14:sldId id="276"/>
            <p14:sldId id="271"/>
          </p14:sldIdLst>
        </p14:section>
        <p14:section name="Untitled Section" id="{7BB745D7-9FB5-478C-9F68-C4B4497D3AE5}">
          <p14:sldIdLst>
            <p14:sldId id="274"/>
            <p14:sldId id="256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 autoAdjust="0"/>
    <p:restoredTop sz="94660"/>
  </p:normalViewPr>
  <p:slideViewPr>
    <p:cSldViewPr>
      <p:cViewPr>
        <p:scale>
          <a:sx n="75" d="100"/>
          <a:sy n="75" d="100"/>
        </p:scale>
        <p:origin x="636" y="4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F1AE8-169A-448B-8F06-14A9CDED5B93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B34FE-F7D5-4B7A-8A17-7F2D2F8BD1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36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B34FE-F7D5-4B7A-8A17-7F2D2F8BD1A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32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B34FE-F7D5-4B7A-8A17-7F2D2F8BD1A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311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B34FE-F7D5-4B7A-8A17-7F2D2F8BD1A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80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B34FE-F7D5-4B7A-8A17-7F2D2F8BD1A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67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B34FE-F7D5-4B7A-8A17-7F2D2F8BD1A3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681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B34FE-F7D5-4B7A-8A17-7F2D2F8BD1A3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68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49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59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71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91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97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42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9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06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467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95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23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3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psych.googlecode.com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5.tmp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 smtClean="0"/>
              <a:t>ElectroPsych</a:t>
            </a:r>
            <a:r>
              <a:rPr lang="en-CA" sz="4000" dirty="0" smtClean="0"/>
              <a:t> (</a:t>
            </a:r>
            <a:r>
              <a:rPr lang="en-CA" sz="4000" dirty="0" err="1" smtClean="0"/>
              <a:t>EPsych</a:t>
            </a:r>
            <a:r>
              <a:rPr lang="en-CA" sz="4000" dirty="0" smtClean="0"/>
              <a:t>) </a:t>
            </a:r>
            <a:r>
              <a:rPr lang="en-CA" sz="4000" dirty="0" smtClean="0"/>
              <a:t>Matlab Toolbox</a:t>
            </a:r>
            <a:endParaRPr lang="en-CA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>
                <a:hlinkClick r:id="rId2"/>
              </a:rPr>
              <a:t>http://epsych.googlecode.com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7162800" y="6400800"/>
            <a:ext cx="1776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 smtClean="0">
                <a:solidFill>
                  <a:schemeClr val="bg1">
                    <a:lumMod val="50000"/>
                  </a:schemeClr>
                </a:solidFill>
              </a:rPr>
              <a:t>by Daniel Stolzberg</a:t>
            </a:r>
            <a:endParaRPr lang="en-CA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3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12" y="123963"/>
            <a:ext cx="43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Custom </a:t>
            </a:r>
            <a:r>
              <a:rPr lang="en-CA" sz="3600" dirty="0" err="1" smtClean="0"/>
              <a:t>RPvds</a:t>
            </a:r>
            <a:r>
              <a:rPr lang="en-CA" sz="3600" dirty="0" smtClean="0"/>
              <a:t> Macros</a:t>
            </a:r>
            <a:endParaRPr lang="en-CA" sz="3600" dirty="0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3377"/>
            <a:ext cx="848579" cy="9805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6778" y="1058952"/>
            <a:ext cx="45011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2400" u="sng" dirty="0"/>
              <a:t>Cross-module Synchronous Trigger</a:t>
            </a:r>
          </a:p>
          <a:p>
            <a:pPr algn="ctr"/>
            <a:r>
              <a:rPr lang="en-CA" sz="2400" u="sng" dirty="0"/>
              <a:t>(</a:t>
            </a:r>
            <a:r>
              <a:rPr lang="en-CA" sz="2400" u="sng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r>
              <a:rPr lang="en-CA" sz="2400" u="sng" dirty="0"/>
              <a:t>)</a:t>
            </a:r>
            <a:endParaRPr lang="en-CA" sz="2400" u="sng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3600"/>
            <a:ext cx="2438525" cy="9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56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3445790" y="1210867"/>
            <a:ext cx="2878810" cy="1379430"/>
            <a:chOff x="1159790" y="29705"/>
            <a:chExt cx="3657600" cy="1752600"/>
          </a:xfrm>
        </p:grpSpPr>
        <p:sp>
          <p:nvSpPr>
            <p:cNvPr id="21" name="Rectangle 20"/>
            <p:cNvSpPr/>
            <p:nvPr/>
          </p:nvSpPr>
          <p:spPr>
            <a:xfrm>
              <a:off x="1159790" y="297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2190" y="1821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4590" y="3345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16990" y="4869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</a:p>
            <a:p>
              <a:pPr algn="ctr"/>
              <a:r>
                <a:rPr lang="en-US" sz="1400" dirty="0" smtClean="0"/>
                <a:t>TDT </a:t>
              </a:r>
              <a:r>
                <a:rPr lang="en-US" sz="1400" dirty="0" err="1" smtClean="0"/>
                <a:t>RPvds</a:t>
              </a:r>
              <a:r>
                <a:rPr lang="en-US" sz="1400" dirty="0" smtClean="0"/>
                <a:t> Software</a:t>
              </a: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3445790" y="3105300"/>
            <a:ext cx="2878810" cy="1379430"/>
            <a:chOff x="990600" y="1066800"/>
            <a:chExt cx="3657600" cy="1752600"/>
          </a:xfrm>
        </p:grpSpPr>
        <p:sp>
          <p:nvSpPr>
            <p:cNvPr id="54" name="Rectangle 53"/>
            <p:cNvSpPr/>
            <p:nvPr/>
          </p:nvSpPr>
          <p:spPr>
            <a:xfrm>
              <a:off x="990600" y="10668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43000" y="12192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5400" y="13716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47800" y="15240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prot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3794096" y="5166898"/>
            <a:ext cx="2530504" cy="1005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Behavior/Electrophysiology</a:t>
            </a:r>
          </a:p>
          <a:p>
            <a:pPr algn="ctr"/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892171" y="4598134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Down Arrow 27"/>
          <p:cNvSpPr/>
          <p:nvPr/>
        </p:nvSpPr>
        <p:spPr>
          <a:xfrm>
            <a:off x="4900662" y="2705162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  <p:sp>
        <p:nvSpPr>
          <p:cNvPr id="25" name="Down Arrow 24"/>
          <p:cNvSpPr/>
          <p:nvPr/>
        </p:nvSpPr>
        <p:spPr>
          <a:xfrm rot="16200000">
            <a:off x="1689856" y="2628687"/>
            <a:ext cx="959390" cy="2152516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3" b="33632"/>
          <a:stretch/>
        </p:blipFill>
        <p:spPr>
          <a:xfrm>
            <a:off x="990600" y="1447800"/>
            <a:ext cx="7179733" cy="40028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92200" y="2115724"/>
            <a:ext cx="1422400" cy="85607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3429000" y="594348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Define TDT hardware module types 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450461" y="2997200"/>
            <a:ext cx="2197739" cy="289153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2859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3" b="33632"/>
          <a:stretch/>
        </p:blipFill>
        <p:spPr>
          <a:xfrm>
            <a:off x="990600" y="1447800"/>
            <a:ext cx="7179733" cy="40028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67000" y="2133600"/>
            <a:ext cx="5257800" cy="2667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3733800" y="5950181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Define parameter values, functions, and calibrations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410200" y="4953000"/>
            <a:ext cx="0" cy="93573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9117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" t="24725" r="85576" b="54669"/>
          <a:stretch/>
        </p:blipFill>
        <p:spPr>
          <a:xfrm>
            <a:off x="466773" y="4221786"/>
            <a:ext cx="2438400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1024890"/>
            <a:ext cx="5410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smtClean="0"/>
              <a:t>Operational Trigger</a:t>
            </a:r>
          </a:p>
          <a:p>
            <a:endParaRPr lang="en-CA" dirty="0"/>
          </a:p>
          <a:p>
            <a:r>
              <a:rPr lang="en-CA" b="1" i="1" dirty="0" smtClean="0"/>
              <a:t>Unchecked</a:t>
            </a:r>
          </a:p>
          <a:p>
            <a:r>
              <a:rPr lang="en-CA" dirty="0" smtClean="0"/>
              <a:t>The next trial is presented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Typical stimulus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 smtClean="0"/>
              <a:t># Reps </a:t>
            </a:r>
            <a:r>
              <a:rPr lang="en-CA" dirty="0" smtClean="0"/>
              <a:t>determines how many presentations of each individual stimulus will be delivered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 smtClean="0"/>
              <a:t>ITI</a:t>
            </a:r>
            <a:r>
              <a:rPr lang="en-CA" dirty="0" smtClean="0"/>
              <a:t> is the inter-trigger-interval (in milliseconds).  If two values are specified (ex: 1000 2000) then a random ITI will be generated between the two values (from a uniform distribution).</a:t>
            </a:r>
            <a:endParaRPr lang="en-CA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b="1" i="1" dirty="0"/>
              <a:t>Checked</a:t>
            </a:r>
            <a:endParaRPr lang="en-CA" b="1" dirty="0"/>
          </a:p>
          <a:p>
            <a:r>
              <a:rPr lang="en-CA" dirty="0"/>
              <a:t>Wait for a trigger to run the next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Behavioral experiments in which the subjects initiates its own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Electrophysiology experiments in which the user presses a button (ex: physical button attached to a digital line on hardware; click a button in a Matlab GUI; spike-triggered stimulus;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  <p:pic>
        <p:nvPicPr>
          <p:cNvPr id="20" name="Picture 19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5" b="47932"/>
          <a:stretch/>
        </p:blipFill>
        <p:spPr>
          <a:xfrm>
            <a:off x="381000" y="1540061"/>
            <a:ext cx="2524173" cy="216214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133600" y="1371600"/>
            <a:ext cx="1600200" cy="76200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2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1327686"/>
            <a:ext cx="62484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smtClean="0"/>
              <a:t>Trial-Select Function</a:t>
            </a:r>
            <a:r>
              <a:rPr lang="en-CA" dirty="0" smtClean="0"/>
              <a:t> </a:t>
            </a:r>
            <a:r>
              <a:rPr lang="en-CA" i="1" dirty="0" smtClean="0"/>
              <a:t>(optional)</a:t>
            </a:r>
            <a:endParaRPr lang="en-CA" u="sng" dirty="0" smtClean="0"/>
          </a:p>
          <a:p>
            <a:endParaRPr lang="en-CA" dirty="0"/>
          </a:p>
          <a:p>
            <a:r>
              <a:rPr lang="en-CA" dirty="0" smtClean="0"/>
              <a:t>Specify a custom Matlab function to select each trial.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Function must be on the Matlab path.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Function must have one input and one output.</a:t>
            </a:r>
          </a:p>
          <a:p>
            <a:endParaRPr lang="en-CA" dirty="0" smtClean="0"/>
          </a:p>
          <a:p>
            <a:r>
              <a:rPr lang="en-CA" dirty="0" smtClean="0"/>
              <a:t>Function Prototype:</a:t>
            </a:r>
          </a:p>
          <a:p>
            <a:endParaRPr lang="en-CA" dirty="0"/>
          </a:p>
          <a:p>
            <a:r>
              <a:rPr lang="en-CA" sz="16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function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NextTrialID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MyCustomFunction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(TRIALS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cs typeface="Courier New" panose="02070309020205020404" pitchFamily="49" charset="0"/>
              </a:rPr>
              <a:t>See the help for the default function for instructions on how to create a custom trial-select function</a:t>
            </a:r>
            <a:endParaRPr lang="en-CA" dirty="0">
              <a:cs typeface="Courier New" panose="02070309020205020404" pitchFamily="49" charset="0"/>
            </a:endParaRPr>
          </a:p>
          <a:p>
            <a:endParaRPr lang="en-CA" dirty="0" smtClean="0"/>
          </a:p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&gt;&gt; help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DefaultTrialSelectFcn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  <a:p>
            <a:endParaRPr lang="en-CA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304800" y="1461480"/>
            <a:ext cx="2532639" cy="4605965"/>
            <a:chOff x="838200" y="1447800"/>
            <a:chExt cx="2532639" cy="4605965"/>
          </a:xfrm>
        </p:grpSpPr>
        <p:pic>
          <p:nvPicPr>
            <p:cNvPr id="2" name="Picture 1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447800"/>
              <a:ext cx="2524173" cy="460596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38200" y="1447800"/>
              <a:ext cx="2524173" cy="23622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2000">
                  <a:schemeClr val="accent3">
                    <a:lumMod val="45000"/>
                    <a:lumOff val="55000"/>
                    <a:alpha val="60000"/>
                  </a:schemeClr>
                </a:gs>
                <a:gs pos="100000">
                  <a:schemeClr val="accent3">
                    <a:lumMod val="30000"/>
                    <a:lumOff val="70000"/>
                    <a:alpha val="52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/>
            <p:cNvSpPr/>
            <p:nvPr/>
          </p:nvSpPr>
          <p:spPr>
            <a:xfrm rot="10800000">
              <a:off x="846666" y="4495800"/>
              <a:ext cx="2524173" cy="15579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2000">
                  <a:schemeClr val="accent3">
                    <a:lumMod val="45000"/>
                    <a:lumOff val="55000"/>
                    <a:alpha val="60000"/>
                  </a:schemeClr>
                </a:gs>
                <a:gs pos="100000">
                  <a:schemeClr val="accent3">
                    <a:lumMod val="30000"/>
                    <a:lumOff val="70000"/>
                    <a:alpha val="52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8098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3445790" y="1210867"/>
            <a:ext cx="2878810" cy="1379430"/>
            <a:chOff x="1159790" y="29705"/>
            <a:chExt cx="3657600" cy="1752600"/>
          </a:xfrm>
        </p:grpSpPr>
        <p:sp>
          <p:nvSpPr>
            <p:cNvPr id="21" name="Rectangle 20"/>
            <p:cNvSpPr/>
            <p:nvPr/>
          </p:nvSpPr>
          <p:spPr>
            <a:xfrm>
              <a:off x="1159790" y="297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2190" y="1821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4590" y="3345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16990" y="4869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</a:p>
            <a:p>
              <a:pPr algn="ctr"/>
              <a:r>
                <a:rPr lang="en-US" sz="1400" dirty="0" smtClean="0"/>
                <a:t>TDT </a:t>
              </a:r>
              <a:r>
                <a:rPr lang="en-US" sz="1400" dirty="0" err="1" smtClean="0"/>
                <a:t>RPvds</a:t>
              </a:r>
              <a:r>
                <a:rPr lang="en-US" sz="1400" dirty="0" smtClean="0"/>
                <a:t> Software</a:t>
              </a: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3445790" y="3105300"/>
            <a:ext cx="2878810" cy="1379430"/>
            <a:chOff x="990600" y="1066800"/>
            <a:chExt cx="3657600" cy="1752600"/>
          </a:xfrm>
        </p:grpSpPr>
        <p:sp>
          <p:nvSpPr>
            <p:cNvPr id="54" name="Rectangle 53"/>
            <p:cNvSpPr/>
            <p:nvPr/>
          </p:nvSpPr>
          <p:spPr>
            <a:xfrm>
              <a:off x="990600" y="10668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43000" y="12192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5400" y="13716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47800" y="15240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prot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3794096" y="5166898"/>
            <a:ext cx="2530504" cy="1005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Behavior/Electrophysiology</a:t>
            </a:r>
            <a:endParaRPr lang="en-US" sz="1400" dirty="0" smtClean="0"/>
          </a:p>
          <a:p>
            <a:pPr algn="ctr"/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endParaRPr lang="en-US" sz="14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892171" y="4598134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Down Arrow 27"/>
          <p:cNvSpPr/>
          <p:nvPr/>
        </p:nvSpPr>
        <p:spPr>
          <a:xfrm>
            <a:off x="4900662" y="2705162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528912" y="123963"/>
            <a:ext cx="4551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Running an Experiment</a:t>
            </a:r>
            <a:endParaRPr lang="en-CA" sz="3600" dirty="0"/>
          </a:p>
        </p:txBody>
      </p:sp>
      <p:sp>
        <p:nvSpPr>
          <p:cNvPr id="25" name="Down Arrow 24"/>
          <p:cNvSpPr/>
          <p:nvPr/>
        </p:nvSpPr>
        <p:spPr>
          <a:xfrm rot="16200000">
            <a:off x="1689856" y="4540047"/>
            <a:ext cx="959390" cy="2152516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3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172364" y="3034606"/>
            <a:ext cx="3913580" cy="116955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sz="1400" dirty="0" smtClean="0"/>
              <a:t>Defines hardware and </a:t>
            </a:r>
            <a:r>
              <a:rPr lang="en-US" sz="1400" dirty="0" err="1" smtClean="0"/>
              <a:t>RPvds</a:t>
            </a:r>
            <a:r>
              <a:rPr lang="en-US" sz="1400" dirty="0" smtClean="0"/>
              <a:t> circuits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sz="1400" dirty="0" smtClean="0"/>
              <a:t>One or multiple experiment protocol files can be made for each behavioral box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sz="1400" dirty="0"/>
              <a:t>Custom trial-selection function for dynamic experiments (optional)</a:t>
            </a:r>
            <a:endParaRPr lang="en-CA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172365" y="4598075"/>
            <a:ext cx="3971636" cy="203132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sz="1400" dirty="0" smtClean="0"/>
              <a:t>Defines which subject is assigned to which behavioral box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sz="1400" dirty="0" smtClean="0"/>
              <a:t>User-defined configuration for how to display and graph subject performance during the experiment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sz="1400" dirty="0" smtClean="0"/>
              <a:t>Customizable functions for full control over experiment during runtime (optional)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sz="1400" dirty="0"/>
              <a:t>Runs Behavioral experiment with or without TDT </a:t>
            </a:r>
            <a:r>
              <a:rPr lang="en-US" sz="1400" dirty="0" err="1"/>
              <a:t>OpenEx</a:t>
            </a:r>
            <a:r>
              <a:rPr lang="en-US" sz="1400" dirty="0"/>
              <a:t> software for electrophysiology</a:t>
            </a:r>
            <a:endParaRPr lang="en-CA" sz="1400" dirty="0"/>
          </a:p>
          <a:p>
            <a:pPr marL="122238" indent="-122238">
              <a:buFont typeface="Arial" panose="020B0604020202020204" pitchFamily="34" charset="0"/>
              <a:buChar char="•"/>
            </a:pPr>
            <a:endParaRPr lang="en-CA" sz="1400" dirty="0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2293554" y="907375"/>
            <a:ext cx="2878810" cy="1379430"/>
            <a:chOff x="1159790" y="29705"/>
            <a:chExt cx="3657600" cy="1752600"/>
          </a:xfrm>
        </p:grpSpPr>
        <p:sp>
          <p:nvSpPr>
            <p:cNvPr id="21" name="Rectangle 20"/>
            <p:cNvSpPr/>
            <p:nvPr/>
          </p:nvSpPr>
          <p:spPr>
            <a:xfrm>
              <a:off x="1159790" y="297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2190" y="1821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4590" y="3345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16990" y="4869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</a:p>
            <a:p>
              <a:pPr algn="ctr"/>
              <a:r>
                <a:rPr lang="en-US" sz="1400" dirty="0" smtClean="0"/>
                <a:t>TDT </a:t>
              </a:r>
              <a:r>
                <a:rPr lang="en-US" sz="1400" dirty="0" err="1" smtClean="0"/>
                <a:t>RPvds</a:t>
              </a:r>
              <a:r>
                <a:rPr lang="en-US" sz="1400" dirty="0" smtClean="0"/>
                <a:t> Software</a:t>
              </a: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172364" y="1205806"/>
            <a:ext cx="3895436" cy="73866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sz="1400" dirty="0" smtClean="0"/>
              <a:t>Create real-time components for signal generation and data acquisition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sz="1400" dirty="0" smtClean="0"/>
              <a:t>Behavioral hardware input/output</a:t>
            </a:r>
            <a:endParaRPr lang="en-CA" sz="1400" dirty="0"/>
          </a:p>
        </p:txBody>
      </p: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2293554" y="2801808"/>
            <a:ext cx="2878810" cy="1379430"/>
            <a:chOff x="990600" y="1066800"/>
            <a:chExt cx="3657600" cy="1752600"/>
          </a:xfrm>
        </p:grpSpPr>
        <p:sp>
          <p:nvSpPr>
            <p:cNvPr id="54" name="Rectangle 53"/>
            <p:cNvSpPr/>
            <p:nvPr/>
          </p:nvSpPr>
          <p:spPr>
            <a:xfrm>
              <a:off x="990600" y="1066800"/>
              <a:ext cx="3200400" cy="1295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43000" y="1219200"/>
              <a:ext cx="3200400" cy="1295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5400" y="1371600"/>
              <a:ext cx="3200400" cy="1295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47800" y="1524000"/>
              <a:ext cx="3200400" cy="1295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prot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2639141" y="4940321"/>
            <a:ext cx="2530504" cy="10053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Run-Time</a:t>
            </a:r>
          </a:p>
          <a:p>
            <a:pPr algn="ctr"/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endParaRPr lang="en-US" sz="14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6670" y="3468470"/>
            <a:ext cx="2007104" cy="127692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Paradigm Contingencies &amp; Display</a:t>
            </a:r>
          </a:p>
          <a:p>
            <a:pPr algn="ctr"/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ep_DisplayPrefs</a:t>
            </a:r>
            <a:endParaRPr lang="en-US" sz="14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Bent Arrow 1"/>
          <p:cNvSpPr/>
          <p:nvPr/>
        </p:nvSpPr>
        <p:spPr>
          <a:xfrm rot="10800000" flipH="1">
            <a:off x="1051660" y="4840070"/>
            <a:ext cx="1462940" cy="807283"/>
          </a:xfrm>
          <a:prstGeom prst="bentArrow">
            <a:avLst>
              <a:gd name="adj1" fmla="val 15791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3739935" y="4294642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Down Arrow 27"/>
          <p:cNvSpPr/>
          <p:nvPr/>
        </p:nvSpPr>
        <p:spPr>
          <a:xfrm>
            <a:off x="3748426" y="2401670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555828" y="39472"/>
            <a:ext cx="3068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Basic Workflow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9411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838200"/>
            <a:ext cx="3477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/>
              <a:t>Electrophysiology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5645" y="1600200"/>
            <a:ext cx="2712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endParaRPr lang="en-CA" sz="3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3776396"/>
            <a:ext cx="76958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Behavior / Behavior &amp; Electrophysiology</a:t>
            </a:r>
            <a:endParaRPr lang="en-CA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4535273"/>
            <a:ext cx="3703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endParaRPr lang="en-CA" sz="3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4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26067" y="1641922"/>
            <a:ext cx="4141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Real-time control of stimuli and behavioral apparatus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Precise event timestamps for pairing with electrophysiology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High quality signal generation and acquisition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4207069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Experiment Parameterization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Complete trial-by-trial parameterization based on custom Matlab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Signal </a:t>
            </a:r>
            <a:r>
              <a:rPr lang="en-CA" dirty="0" smtClean="0"/>
              <a:t>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Modular design allows customizable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Custom </a:t>
            </a:r>
            <a:r>
              <a:rPr lang="en-CA" dirty="0" err="1" smtClean="0"/>
              <a:t>RPvds</a:t>
            </a:r>
            <a:r>
              <a:rPr lang="en-CA" dirty="0" smtClean="0"/>
              <a:t> circuit macros for behavior real-time behavior control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0" y="457378"/>
            <a:ext cx="2635385" cy="86364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Group 5"/>
          <p:cNvGrpSpPr/>
          <p:nvPr/>
        </p:nvGrpSpPr>
        <p:grpSpPr>
          <a:xfrm>
            <a:off x="5706000" y="457200"/>
            <a:ext cx="2635200" cy="864000"/>
            <a:chOff x="990600" y="1371600"/>
            <a:chExt cx="2635200" cy="864000"/>
          </a:xfrm>
        </p:grpSpPr>
        <p:sp>
          <p:nvSpPr>
            <p:cNvPr id="2" name="Rectangle 1"/>
            <p:cNvSpPr/>
            <p:nvPr/>
          </p:nvSpPr>
          <p:spPr>
            <a:xfrm>
              <a:off x="990600" y="1371600"/>
              <a:ext cx="2635200" cy="864000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  <a:effectLst>
              <a:outerShdw blurRad="292100" dist="139700" dir="2700000" algn="tl" rotWithShape="0">
                <a:prstClr val="black">
                  <a:alpha val="65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 b="1" dirty="0"/>
            </a:p>
          </p:txBody>
        </p:sp>
        <p:pic>
          <p:nvPicPr>
            <p:cNvPr id="1026" name="Picture 2" descr="Tucker-Davis Technologies | New Frontiers in Neuroscienc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63" y="1600200"/>
              <a:ext cx="1765275" cy="479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3908492" y="534008"/>
            <a:ext cx="1327200" cy="710385"/>
            <a:chOff x="3625800" y="1369359"/>
            <a:chExt cx="1327200" cy="710385"/>
          </a:xfrm>
          <a:gradFill>
            <a:gsLst>
              <a:gs pos="93000">
                <a:schemeClr val="tx1"/>
              </a:gs>
              <a:gs pos="43000">
                <a:schemeClr val="accent1"/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</p:grpSpPr>
        <p:sp>
          <p:nvSpPr>
            <p:cNvPr id="7" name="Left-Right Arrow 6"/>
            <p:cNvSpPr/>
            <p:nvPr/>
          </p:nvSpPr>
          <p:spPr>
            <a:xfrm>
              <a:off x="3625800" y="1369359"/>
              <a:ext cx="1327200" cy="710385"/>
            </a:xfrm>
            <a:prstGeom prst="left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80217" y="1539885"/>
              <a:ext cx="831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i="1" dirty="0" err="1" smtClean="0">
                  <a:solidFill>
                    <a:schemeClr val="bg1"/>
                  </a:solidFill>
                </a:rPr>
                <a:t>EPsych</a:t>
              </a:r>
              <a:endParaRPr lang="en-CA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800" y="1711223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Easy scripting/debugging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Huge library of functions and toolboxes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4191001" y="1140351"/>
            <a:ext cx="762000" cy="5638802"/>
          </a:xfrm>
          <a:prstGeom prst="rightBrace">
            <a:avLst>
              <a:gd name="adj1" fmla="val 30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>
            <a:stCxn id="8" idx="2"/>
            <a:endCxn id="11" idx="1"/>
          </p:cNvCxnSpPr>
          <p:nvPr/>
        </p:nvCxnSpPr>
        <p:spPr>
          <a:xfrm flipH="1">
            <a:off x="4572001" y="1073866"/>
            <a:ext cx="6599" cy="250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13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190999" y="3261898"/>
            <a:ext cx="4724401" cy="92333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Define hardware and </a:t>
            </a:r>
            <a:r>
              <a:rPr lang="en-US" dirty="0" err="1" smtClean="0"/>
              <a:t>RPvds</a:t>
            </a:r>
            <a:r>
              <a:rPr lang="en-US" dirty="0" smtClean="0"/>
              <a:t> circuits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Custom trial-selection function for dynamic experiments (optional)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4190999" y="5013770"/>
            <a:ext cx="4648201" cy="92333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Runs </a:t>
            </a:r>
            <a:r>
              <a:rPr lang="en-US" dirty="0" smtClean="0"/>
              <a:t>behavior/electrophysiology </a:t>
            </a:r>
            <a:r>
              <a:rPr lang="en-US" dirty="0" smtClean="0"/>
              <a:t>experiment by controlling </a:t>
            </a:r>
            <a:r>
              <a:rPr lang="en-US" dirty="0" err="1" smtClean="0"/>
              <a:t>OpenEx</a:t>
            </a:r>
            <a:r>
              <a:rPr lang="en-US" dirty="0" smtClean="0"/>
              <a:t> and trial-by-trial stimulus parameters</a:t>
            </a:r>
            <a:endParaRPr lang="en-CA" dirty="0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838200" y="1134667"/>
            <a:ext cx="2878810" cy="1379430"/>
            <a:chOff x="1159790" y="29705"/>
            <a:chExt cx="3657600" cy="1752600"/>
          </a:xfrm>
        </p:grpSpPr>
        <p:sp>
          <p:nvSpPr>
            <p:cNvPr id="21" name="Rectangle 20"/>
            <p:cNvSpPr/>
            <p:nvPr/>
          </p:nvSpPr>
          <p:spPr>
            <a:xfrm>
              <a:off x="1159790" y="297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2190" y="1821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4590" y="3345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16990" y="4869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</a:p>
            <a:p>
              <a:pPr algn="ctr"/>
              <a:r>
                <a:rPr lang="en-US" sz="1400" dirty="0" smtClean="0"/>
                <a:t>TDT </a:t>
              </a:r>
              <a:r>
                <a:rPr lang="en-US" sz="1400" dirty="0" err="1" smtClean="0"/>
                <a:t>RPvds</a:t>
              </a:r>
              <a:r>
                <a:rPr lang="en-US" sz="1400" dirty="0" smtClean="0"/>
                <a:t> Software</a:t>
              </a: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191000" y="1433098"/>
            <a:ext cx="4724400" cy="120032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Create real-time components for signal generation and data acquisition</a:t>
            </a:r>
            <a:endParaRPr lang="en-US" dirty="0"/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Integrates with TDT </a:t>
            </a:r>
            <a:r>
              <a:rPr lang="en-US" dirty="0" err="1" smtClean="0"/>
              <a:t>OpenEx</a:t>
            </a:r>
            <a:r>
              <a:rPr lang="en-US" dirty="0" smtClean="0"/>
              <a:t> software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Behavioral hardware input/output</a:t>
            </a:r>
            <a:endParaRPr lang="en-CA" dirty="0"/>
          </a:p>
        </p:txBody>
      </p: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838200" y="3029100"/>
            <a:ext cx="2878810" cy="1379430"/>
            <a:chOff x="990600" y="1066800"/>
            <a:chExt cx="3657600" cy="1752600"/>
          </a:xfrm>
        </p:grpSpPr>
        <p:sp>
          <p:nvSpPr>
            <p:cNvPr id="54" name="Rectangle 53"/>
            <p:cNvSpPr/>
            <p:nvPr/>
          </p:nvSpPr>
          <p:spPr>
            <a:xfrm>
              <a:off x="990600" y="1066800"/>
              <a:ext cx="3200400" cy="1295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43000" y="1219200"/>
              <a:ext cx="3200400" cy="1295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5400" y="1371600"/>
              <a:ext cx="3200400" cy="1295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47800" y="1524000"/>
              <a:ext cx="3200400" cy="1295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prot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1186506" y="5090698"/>
            <a:ext cx="2530504" cy="10053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Behavior/Electrophysiology</a:t>
            </a:r>
          </a:p>
          <a:p>
            <a:pPr algn="ctr"/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2284581" y="4521934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Down Arrow 27"/>
          <p:cNvSpPr/>
          <p:nvPr/>
        </p:nvSpPr>
        <p:spPr>
          <a:xfrm>
            <a:off x="2293072" y="2628962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528912" y="123963"/>
            <a:ext cx="3068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Basic Workflow</a:t>
            </a:r>
            <a:endParaRPr lang="en-CA" sz="3600" dirty="0"/>
          </a:p>
        </p:txBody>
      </p:sp>
      <p:pic>
        <p:nvPicPr>
          <p:cNvPr id="25" name="Picture 2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7" y="4160243"/>
            <a:ext cx="806457" cy="26428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1032317" y="2260682"/>
            <a:ext cx="806400" cy="264393"/>
            <a:chOff x="990600" y="1371600"/>
            <a:chExt cx="2635200" cy="864000"/>
          </a:xfrm>
        </p:grpSpPr>
        <p:sp>
          <p:nvSpPr>
            <p:cNvPr id="29" name="Rectangle 28"/>
            <p:cNvSpPr/>
            <p:nvPr/>
          </p:nvSpPr>
          <p:spPr>
            <a:xfrm>
              <a:off x="990600" y="1371600"/>
              <a:ext cx="2635200" cy="864000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  <a:effectLst>
              <a:outerShdw blurRad="292100" dist="139700" dir="2700000" algn="tl" rotWithShape="0">
                <a:prstClr val="black">
                  <a:alpha val="65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 b="1" dirty="0"/>
            </a:p>
          </p:txBody>
        </p:sp>
        <p:pic>
          <p:nvPicPr>
            <p:cNvPr id="30" name="Picture 2" descr="Tucker-Davis Technologies | New Frontiers in Neuroscienc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63" y="1600200"/>
              <a:ext cx="1765275" cy="479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" name="Picture 30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7" y="5937100"/>
            <a:ext cx="806457" cy="26428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277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3445790" y="1210867"/>
            <a:ext cx="2878810" cy="1379430"/>
            <a:chOff x="1159790" y="29705"/>
            <a:chExt cx="3657600" cy="1752600"/>
          </a:xfrm>
        </p:grpSpPr>
        <p:sp>
          <p:nvSpPr>
            <p:cNvPr id="21" name="Rectangle 20"/>
            <p:cNvSpPr/>
            <p:nvPr/>
          </p:nvSpPr>
          <p:spPr>
            <a:xfrm>
              <a:off x="1159790" y="297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2190" y="1821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4590" y="3345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16990" y="4869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</a:p>
            <a:p>
              <a:pPr algn="ctr"/>
              <a:r>
                <a:rPr lang="en-US" sz="1400" dirty="0" smtClean="0"/>
                <a:t>TDT </a:t>
              </a:r>
              <a:r>
                <a:rPr lang="en-US" sz="1400" dirty="0" err="1" smtClean="0"/>
                <a:t>RPvds</a:t>
              </a:r>
              <a:r>
                <a:rPr lang="en-US" sz="1400" dirty="0" smtClean="0"/>
                <a:t> Software</a:t>
              </a: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3445790" y="3105300"/>
            <a:ext cx="2878810" cy="1379430"/>
            <a:chOff x="990600" y="1066800"/>
            <a:chExt cx="3657600" cy="1752600"/>
          </a:xfrm>
        </p:grpSpPr>
        <p:sp>
          <p:nvSpPr>
            <p:cNvPr id="54" name="Rectangle 53"/>
            <p:cNvSpPr/>
            <p:nvPr/>
          </p:nvSpPr>
          <p:spPr>
            <a:xfrm>
              <a:off x="990600" y="10668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43000" y="12192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5400" y="13716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47800" y="15240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prot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3794096" y="5166898"/>
            <a:ext cx="2530504" cy="1005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Behavior/Electrophysiology</a:t>
            </a:r>
          </a:p>
          <a:p>
            <a:pPr algn="ctr"/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892171" y="4598134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Down Arrow 27"/>
          <p:cNvSpPr/>
          <p:nvPr/>
        </p:nvSpPr>
        <p:spPr>
          <a:xfrm>
            <a:off x="4900662" y="2705162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528912" y="123963"/>
            <a:ext cx="6733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Designing </a:t>
            </a:r>
            <a:r>
              <a:rPr lang="en-CA" sz="3600" dirty="0" err="1" smtClean="0"/>
              <a:t>RPvds</a:t>
            </a:r>
            <a:r>
              <a:rPr lang="en-CA" sz="3600" dirty="0" smtClean="0"/>
              <a:t> Circuits for </a:t>
            </a:r>
            <a:r>
              <a:rPr lang="en-CA" sz="3600" dirty="0" err="1" smtClean="0"/>
              <a:t>EPsych</a:t>
            </a:r>
            <a:endParaRPr lang="en-CA" sz="3600" dirty="0"/>
          </a:p>
        </p:txBody>
      </p:sp>
      <p:sp>
        <p:nvSpPr>
          <p:cNvPr id="19" name="Down Arrow 18"/>
          <p:cNvSpPr/>
          <p:nvPr/>
        </p:nvSpPr>
        <p:spPr>
          <a:xfrm rot="16200000">
            <a:off x="1663363" y="682960"/>
            <a:ext cx="959390" cy="2152516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2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3445790" y="1210867"/>
            <a:ext cx="2878810" cy="1379430"/>
            <a:chOff x="1159790" y="29705"/>
            <a:chExt cx="3657600" cy="1752600"/>
          </a:xfrm>
        </p:grpSpPr>
        <p:sp>
          <p:nvSpPr>
            <p:cNvPr id="21" name="Rectangle 20"/>
            <p:cNvSpPr/>
            <p:nvPr/>
          </p:nvSpPr>
          <p:spPr>
            <a:xfrm>
              <a:off x="1159790" y="297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2190" y="1821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4590" y="3345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16990" y="4869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</a:p>
            <a:p>
              <a:pPr algn="ctr"/>
              <a:r>
                <a:rPr lang="en-US" sz="1400" dirty="0" smtClean="0"/>
                <a:t>TDT </a:t>
              </a:r>
              <a:r>
                <a:rPr lang="en-US" sz="1400" dirty="0" err="1" smtClean="0"/>
                <a:t>RPvds</a:t>
              </a:r>
              <a:r>
                <a:rPr lang="en-US" sz="1400" dirty="0" smtClean="0"/>
                <a:t> Software</a:t>
              </a: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3445790" y="3105300"/>
            <a:ext cx="2878810" cy="1379430"/>
            <a:chOff x="990600" y="1066800"/>
            <a:chExt cx="3657600" cy="1752600"/>
          </a:xfrm>
        </p:grpSpPr>
        <p:sp>
          <p:nvSpPr>
            <p:cNvPr id="54" name="Rectangle 53"/>
            <p:cNvSpPr/>
            <p:nvPr/>
          </p:nvSpPr>
          <p:spPr>
            <a:xfrm>
              <a:off x="990600" y="10668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43000" y="12192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5400" y="13716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47800" y="15240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prot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3794096" y="5166898"/>
            <a:ext cx="2530504" cy="1005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Behavior/Electrophysiology</a:t>
            </a:r>
          </a:p>
          <a:p>
            <a:pPr algn="ctr"/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892171" y="4598134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Down Arrow 27"/>
          <p:cNvSpPr/>
          <p:nvPr/>
        </p:nvSpPr>
        <p:spPr>
          <a:xfrm>
            <a:off x="4900662" y="2705162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528912" y="123963"/>
            <a:ext cx="43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/>
              <a:t>Custom </a:t>
            </a:r>
            <a:r>
              <a:rPr lang="en-CA" sz="3600" dirty="0" err="1"/>
              <a:t>RPvds</a:t>
            </a:r>
            <a:r>
              <a:rPr lang="en-CA" sz="3600" dirty="0"/>
              <a:t> Macros</a:t>
            </a:r>
            <a:endParaRPr lang="en-CA" sz="3600" dirty="0"/>
          </a:p>
        </p:txBody>
      </p:sp>
      <p:sp>
        <p:nvSpPr>
          <p:cNvPr id="20" name="Rectangle 19"/>
          <p:cNvSpPr/>
          <p:nvPr/>
        </p:nvSpPr>
        <p:spPr>
          <a:xfrm>
            <a:off x="352018" y="1186441"/>
            <a:ext cx="2162581" cy="12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 </a:t>
            </a:r>
            <a:r>
              <a:rPr lang="en-US" sz="1400" dirty="0" err="1" smtClean="0"/>
              <a:t>RPvds</a:t>
            </a:r>
            <a:r>
              <a:rPr lang="en-US" sz="1400" dirty="0" smtClean="0"/>
              <a:t> Macros</a:t>
            </a:r>
          </a:p>
          <a:p>
            <a:pPr algn="ctr"/>
            <a:r>
              <a:rPr lang="en-US" sz="1400" dirty="0" smtClean="0"/>
              <a:t>(../</a:t>
            </a:r>
            <a:r>
              <a:rPr lang="en-US" sz="1400" dirty="0" err="1" smtClean="0"/>
              <a:t>epsych</a:t>
            </a:r>
            <a:r>
              <a:rPr lang="en-US" sz="1400" dirty="0" smtClean="0"/>
              <a:t>/.</a:t>
            </a:r>
            <a:r>
              <a:rPr lang="en-US" sz="1400" dirty="0" err="1" smtClean="0"/>
              <a:t>circuit_macros</a:t>
            </a:r>
            <a:r>
              <a:rPr lang="en-US" sz="1400" dirty="0" smtClean="0"/>
              <a:t>)</a:t>
            </a:r>
            <a:endParaRPr lang="en-US" sz="1400" dirty="0" smtClean="0"/>
          </a:p>
        </p:txBody>
      </p:sp>
      <p:sp>
        <p:nvSpPr>
          <p:cNvPr id="25" name="Down Arrow 24"/>
          <p:cNvSpPr/>
          <p:nvPr/>
        </p:nvSpPr>
        <p:spPr>
          <a:xfrm rot="16200000">
            <a:off x="2807342" y="1459606"/>
            <a:ext cx="328916" cy="762000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Picture 2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3377"/>
            <a:ext cx="848579" cy="98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6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12" y="123963"/>
            <a:ext cx="43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Custom </a:t>
            </a:r>
            <a:r>
              <a:rPr lang="en-CA" sz="3600" dirty="0" err="1" smtClean="0"/>
              <a:t>RPvds</a:t>
            </a:r>
            <a:r>
              <a:rPr lang="en-CA" sz="3600" dirty="0" smtClean="0"/>
              <a:t> Macros</a:t>
            </a:r>
            <a:endParaRPr lang="en-CA" sz="36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14" y="1676400"/>
            <a:ext cx="2463927" cy="213371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14" y="4114800"/>
            <a:ext cx="2559182" cy="2381372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406" y="1828800"/>
            <a:ext cx="2463927" cy="1181161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3377"/>
            <a:ext cx="848579" cy="9805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03314" y="1058952"/>
            <a:ext cx="2648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 smtClean="0"/>
              <a:t>Behavior Paradigms</a:t>
            </a:r>
            <a:endParaRPr lang="en-CA" sz="2400" u="sng" dirty="0"/>
          </a:p>
        </p:txBody>
      </p:sp>
      <p:sp>
        <p:nvSpPr>
          <p:cNvPr id="12" name="Rectangle 11"/>
          <p:cNvSpPr/>
          <p:nvPr/>
        </p:nvSpPr>
        <p:spPr>
          <a:xfrm>
            <a:off x="5071406" y="1374062"/>
            <a:ext cx="2345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 smtClean="0"/>
              <a:t>Signal Calibration</a:t>
            </a:r>
            <a:endParaRPr lang="en-CA" sz="2400" u="sng" dirty="0"/>
          </a:p>
        </p:txBody>
      </p:sp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124" y="5288553"/>
            <a:ext cx="2438525" cy="92079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114800" y="4343400"/>
            <a:ext cx="45011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2400" u="sng" dirty="0" smtClean="0"/>
              <a:t>Cross-module Synchronous Trigger</a:t>
            </a:r>
          </a:p>
          <a:p>
            <a:pPr algn="ctr"/>
            <a:r>
              <a:rPr lang="en-CA" sz="2400" u="sng" dirty="0" smtClean="0"/>
              <a:t>(</a:t>
            </a:r>
            <a:r>
              <a:rPr lang="en-CA" sz="2400" u="sng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r>
              <a:rPr lang="en-CA" sz="2400" u="sng" dirty="0" smtClean="0"/>
              <a:t>)</a:t>
            </a:r>
            <a:endParaRPr lang="en-CA" sz="2400" u="sng" dirty="0"/>
          </a:p>
        </p:txBody>
      </p:sp>
    </p:spTree>
    <p:extLst>
      <p:ext uri="{BB962C8B-B14F-4D97-AF65-F5344CB8AC3E}">
        <p14:creationId xmlns:p14="http://schemas.microsoft.com/office/powerpoint/2010/main" val="59862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12" y="123963"/>
            <a:ext cx="43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Custom </a:t>
            </a:r>
            <a:r>
              <a:rPr lang="en-CA" sz="3600" dirty="0" err="1" smtClean="0"/>
              <a:t>RPvds</a:t>
            </a:r>
            <a:r>
              <a:rPr lang="en-CA" sz="3600" dirty="0" smtClean="0"/>
              <a:t> Macros</a:t>
            </a:r>
            <a:endParaRPr lang="en-CA" sz="36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3490"/>
            <a:ext cx="2463927" cy="21337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1013124"/>
            <a:ext cx="3268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 smtClean="0"/>
              <a:t>Stimulus Detection Tasks</a:t>
            </a:r>
            <a:endParaRPr lang="en-CA" sz="2400" u="sng" dirty="0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3377"/>
            <a:ext cx="848579" cy="9805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8000" y="1676400"/>
            <a:ext cx="5943600" cy="353943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CA" sz="1600" dirty="0"/>
              <a:t>Controls timing of basic stimulus detection behavior paradigm</a:t>
            </a:r>
            <a:r>
              <a:rPr lang="en-CA" sz="1600" dirty="0" smtClean="0"/>
              <a:t>.</a:t>
            </a:r>
            <a:endParaRPr lang="en-CA" sz="1600" u="sng" dirty="0"/>
          </a:p>
          <a:p>
            <a:endParaRPr lang="en-CA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 smtClean="0"/>
              <a:t>One circuit per subject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 smtClean="0"/>
              <a:t>When </a:t>
            </a:r>
            <a:r>
              <a:rPr lang="en-CA" sz="1600" b="1" dirty="0" err="1"/>
              <a:t>InhibitTrial</a:t>
            </a:r>
            <a:r>
              <a:rPr lang="en-CA" sz="1600" b="1" dirty="0"/>
              <a:t> </a:t>
            </a:r>
            <a:r>
              <a:rPr lang="en-CA" sz="1600" dirty="0"/>
              <a:t>is true</a:t>
            </a:r>
            <a:r>
              <a:rPr lang="en-CA" sz="1600" b="1" dirty="0"/>
              <a:t>,</a:t>
            </a:r>
            <a:r>
              <a:rPr lang="en-CA" sz="1600" dirty="0"/>
              <a:t> the macro is inhibited.  In other words, if </a:t>
            </a:r>
            <a:r>
              <a:rPr lang="en-CA" sz="1600" b="1" dirty="0"/>
              <a:t>TTL</a:t>
            </a:r>
            <a:r>
              <a:rPr lang="en-CA" sz="1600" dirty="0"/>
              <a:t> goes high while </a:t>
            </a:r>
            <a:r>
              <a:rPr lang="en-CA" sz="1600" b="1" dirty="0" err="1"/>
              <a:t>InhibitTrial</a:t>
            </a:r>
            <a:r>
              <a:rPr lang="en-CA" sz="1600" dirty="0"/>
              <a:t> is high then nothing happens. </a:t>
            </a:r>
            <a:endParaRPr lang="en-CA" sz="16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1600" dirty="0" smtClean="0"/>
              <a:t>Can be </a:t>
            </a:r>
            <a:r>
              <a:rPr lang="en-CA" sz="1600" dirty="0"/>
              <a:t>used for a timeout or to institute a mandatory inter-trial interval.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/>
              <a:t>The </a:t>
            </a:r>
            <a:r>
              <a:rPr lang="en-CA" sz="1600" b="1" dirty="0" err="1"/>
              <a:t>RespLatency</a:t>
            </a:r>
            <a:r>
              <a:rPr lang="en-CA" sz="1600" dirty="0"/>
              <a:t> output is the time since the end of the </a:t>
            </a:r>
            <a:r>
              <a:rPr lang="en-CA" sz="1600" b="1" dirty="0" err="1"/>
              <a:t>RespWinDelay</a:t>
            </a:r>
            <a:r>
              <a:rPr lang="en-CA" sz="1600" dirty="0"/>
              <a:t> period until the </a:t>
            </a:r>
            <a:r>
              <a:rPr lang="en-CA" sz="1600" b="1" dirty="0"/>
              <a:t>TTL</a:t>
            </a:r>
            <a:r>
              <a:rPr lang="en-CA" sz="1600" dirty="0"/>
              <a:t> goes low or the </a:t>
            </a:r>
            <a:r>
              <a:rPr lang="en-CA" sz="1600" b="1" dirty="0" err="1"/>
              <a:t>RespWinDur</a:t>
            </a:r>
            <a:r>
              <a:rPr lang="en-CA" sz="1600" dirty="0"/>
              <a:t> expires. </a:t>
            </a:r>
          </a:p>
          <a:p>
            <a:endParaRPr lang="en-CA" sz="1600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34286" y="5858782"/>
            <a:ext cx="8760681" cy="685835"/>
            <a:chOff x="34286" y="5858782"/>
            <a:chExt cx="8760681" cy="685835"/>
          </a:xfrm>
        </p:grpSpPr>
        <p:pic>
          <p:nvPicPr>
            <p:cNvPr id="13" name="Picture 12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858782"/>
              <a:ext cx="4222967" cy="6858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Rectangle 13"/>
            <p:cNvSpPr/>
            <p:nvPr/>
          </p:nvSpPr>
          <p:spPr>
            <a:xfrm>
              <a:off x="34286" y="5892648"/>
              <a:ext cx="45720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600" dirty="0"/>
                <a:t>The sampling rate being used in the </a:t>
              </a:r>
              <a:r>
                <a:rPr lang="en-CA" sz="1600" dirty="0" err="1"/>
                <a:t>RPvds</a:t>
              </a:r>
              <a:r>
                <a:rPr lang="en-CA" sz="1600" dirty="0"/>
                <a:t> must be selected using the setup tab.</a:t>
              </a:r>
              <a:endParaRPr lang="en-CA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27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8912" y="123963"/>
            <a:ext cx="43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Custom </a:t>
            </a:r>
            <a:r>
              <a:rPr lang="en-CA" sz="3600" dirty="0" err="1" smtClean="0"/>
              <a:t>RPvds</a:t>
            </a:r>
            <a:r>
              <a:rPr lang="en-CA" sz="3600" dirty="0" smtClean="0"/>
              <a:t> Macros</a:t>
            </a:r>
            <a:endParaRPr lang="en-CA" sz="36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8" y="2038228"/>
            <a:ext cx="2559182" cy="2381372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3377"/>
            <a:ext cx="848579" cy="9805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990600"/>
            <a:ext cx="4721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 smtClean="0"/>
              <a:t>Two-Alternative Forced Choice Tasks</a:t>
            </a:r>
            <a:endParaRPr lang="en-CA" sz="2400" u="sng" dirty="0"/>
          </a:p>
        </p:txBody>
      </p:sp>
      <p:sp>
        <p:nvSpPr>
          <p:cNvPr id="6" name="Rectangle 5"/>
          <p:cNvSpPr/>
          <p:nvPr/>
        </p:nvSpPr>
        <p:spPr>
          <a:xfrm>
            <a:off x="2667000" y="1622915"/>
            <a:ext cx="6553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cs typeface="Arial" panose="020B0604020202020204" pitchFamily="34" charset="0"/>
              </a:rPr>
              <a:t>Controls timing of basic Two-Alternative Forced Choice behavior paradigm.</a:t>
            </a:r>
          </a:p>
          <a:p>
            <a:endParaRPr lang="en-CA" sz="1600" u="sng" dirty="0">
              <a:cs typeface="Arial" panose="020B0604020202020204" pitchFamily="34" charset="0"/>
            </a:endParaRP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/>
              <a:t>One circuit per subject</a:t>
            </a: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endParaRPr lang="en-CA" sz="1600" dirty="0" smtClean="0">
              <a:cs typeface="Arial" panose="020B0604020202020204" pitchFamily="34" charset="0"/>
            </a:endParaRP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 smtClean="0">
                <a:cs typeface="Arial" panose="020B0604020202020204" pitchFamily="34" charset="0"/>
              </a:rPr>
              <a:t>When </a:t>
            </a:r>
            <a:r>
              <a:rPr lang="en-CA" sz="1600" b="1" dirty="0" err="1">
                <a:cs typeface="Arial" panose="020B0604020202020204" pitchFamily="34" charset="0"/>
              </a:rPr>
              <a:t>InhibitTrial</a:t>
            </a:r>
            <a:r>
              <a:rPr lang="en-CA" sz="1600" dirty="0">
                <a:cs typeface="Arial" panose="020B0604020202020204" pitchFamily="34" charset="0"/>
              </a:rPr>
              <a:t> is true, the macro is inhibited.  In other words, if </a:t>
            </a:r>
            <a:r>
              <a:rPr lang="en-CA" sz="1600" b="1" dirty="0">
                <a:cs typeface="Arial" panose="020B0604020202020204" pitchFamily="34" charset="0"/>
              </a:rPr>
              <a:t>TTL</a:t>
            </a:r>
            <a:r>
              <a:rPr lang="en-CA" sz="1600" dirty="0">
                <a:cs typeface="Arial" panose="020B0604020202020204" pitchFamily="34" charset="0"/>
              </a:rPr>
              <a:t> goes high while </a:t>
            </a:r>
            <a:r>
              <a:rPr lang="en-CA" sz="1600" b="1" dirty="0" err="1">
                <a:cs typeface="Arial" panose="020B0604020202020204" pitchFamily="34" charset="0"/>
              </a:rPr>
              <a:t>InhibitTrial</a:t>
            </a:r>
            <a:r>
              <a:rPr lang="en-CA" sz="1600" dirty="0">
                <a:cs typeface="Arial" panose="020B0604020202020204" pitchFamily="34" charset="0"/>
              </a:rPr>
              <a:t> is high then nothing </a:t>
            </a:r>
            <a:r>
              <a:rPr lang="en-CA" sz="1600" dirty="0" smtClean="0">
                <a:cs typeface="Arial" panose="020B0604020202020204" pitchFamily="34" charset="0"/>
              </a:rPr>
              <a:t>happens.</a:t>
            </a:r>
          </a:p>
          <a:p>
            <a:pPr marL="742950" lvl="1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>
                <a:cs typeface="Arial" panose="020B0604020202020204" pitchFamily="34" charset="0"/>
              </a:rPr>
              <a:t>C</a:t>
            </a:r>
            <a:r>
              <a:rPr lang="en-CA" sz="1600" dirty="0" smtClean="0">
                <a:cs typeface="Arial" panose="020B0604020202020204" pitchFamily="34" charset="0"/>
              </a:rPr>
              <a:t>an </a:t>
            </a:r>
            <a:r>
              <a:rPr lang="en-CA" sz="1600" dirty="0">
                <a:cs typeface="Arial" panose="020B0604020202020204" pitchFamily="34" charset="0"/>
              </a:rPr>
              <a:t>be used for a timeout or to institute a mandatory inter-trial interval.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1600" dirty="0">
              <a:cs typeface="Arial" panose="020B0604020202020204" pitchFamily="34" charset="0"/>
            </a:endParaRP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>
                <a:cs typeface="Arial" panose="020B0604020202020204" pitchFamily="34" charset="0"/>
              </a:rPr>
              <a:t>Trial is over when either </a:t>
            </a:r>
            <a:r>
              <a:rPr lang="en-CA" sz="1600" b="1" dirty="0">
                <a:cs typeface="Arial" panose="020B0604020202020204" pitchFamily="34" charset="0"/>
              </a:rPr>
              <a:t>TTL_A</a:t>
            </a:r>
            <a:r>
              <a:rPr lang="en-CA" sz="1600" dirty="0">
                <a:cs typeface="Arial" panose="020B0604020202020204" pitchFamily="34" charset="0"/>
              </a:rPr>
              <a:t> or </a:t>
            </a:r>
            <a:r>
              <a:rPr lang="en-CA" sz="1600" b="1" dirty="0">
                <a:cs typeface="Arial" panose="020B0604020202020204" pitchFamily="34" charset="0"/>
              </a:rPr>
              <a:t>TTL_B</a:t>
            </a:r>
            <a:r>
              <a:rPr lang="en-CA" sz="1600" dirty="0">
                <a:cs typeface="Arial" panose="020B0604020202020204" pitchFamily="34" charset="0"/>
              </a:rPr>
              <a:t> goes high.  The first of these two to go high is maintained until trial is reset.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1600" dirty="0">
              <a:cs typeface="Arial" panose="020B0604020202020204" pitchFamily="34" charset="0"/>
            </a:endParaRP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>
                <a:cs typeface="Arial" panose="020B0604020202020204" pitchFamily="34" charset="0"/>
              </a:rPr>
              <a:t>The </a:t>
            </a:r>
            <a:r>
              <a:rPr lang="en-CA" sz="1600" b="1" dirty="0" err="1">
                <a:cs typeface="Arial" panose="020B0604020202020204" pitchFamily="34" charset="0"/>
              </a:rPr>
              <a:t>RespLatency</a:t>
            </a:r>
            <a:r>
              <a:rPr lang="en-CA" sz="1600" dirty="0">
                <a:cs typeface="Arial" panose="020B0604020202020204" pitchFamily="34" charset="0"/>
              </a:rPr>
              <a:t> output is the time since the end of the </a:t>
            </a:r>
            <a:r>
              <a:rPr lang="en-CA" sz="1600" b="1" dirty="0" err="1">
                <a:cs typeface="Arial" panose="020B0604020202020204" pitchFamily="34" charset="0"/>
              </a:rPr>
              <a:t>RespWinDelay</a:t>
            </a:r>
            <a:r>
              <a:rPr lang="en-CA" sz="1600" dirty="0">
                <a:cs typeface="Arial" panose="020B0604020202020204" pitchFamily="34" charset="0"/>
              </a:rPr>
              <a:t> period until the </a:t>
            </a:r>
            <a:r>
              <a:rPr lang="en-CA" sz="1600" b="1" dirty="0">
                <a:cs typeface="Arial" panose="020B0604020202020204" pitchFamily="34" charset="0"/>
              </a:rPr>
              <a:t>TTL_A</a:t>
            </a:r>
            <a:r>
              <a:rPr lang="en-CA" sz="1600" dirty="0">
                <a:cs typeface="Arial" panose="020B0604020202020204" pitchFamily="34" charset="0"/>
              </a:rPr>
              <a:t> or </a:t>
            </a:r>
            <a:r>
              <a:rPr lang="en-CA" sz="1600" b="1" dirty="0">
                <a:cs typeface="Arial" panose="020B0604020202020204" pitchFamily="34" charset="0"/>
              </a:rPr>
              <a:t>TTL_B</a:t>
            </a:r>
            <a:r>
              <a:rPr lang="en-CA" sz="1600" dirty="0">
                <a:cs typeface="Arial" panose="020B0604020202020204" pitchFamily="34" charset="0"/>
              </a:rPr>
              <a:t> goes high or the </a:t>
            </a:r>
            <a:r>
              <a:rPr lang="en-CA" sz="1600" b="1" dirty="0" err="1">
                <a:cs typeface="Arial" panose="020B0604020202020204" pitchFamily="34" charset="0"/>
              </a:rPr>
              <a:t>RespWinDur</a:t>
            </a:r>
            <a:r>
              <a:rPr lang="en-CA" sz="1600" dirty="0">
                <a:cs typeface="Arial" panose="020B0604020202020204" pitchFamily="34" charset="0"/>
              </a:rPr>
              <a:t> expires. </a:t>
            </a:r>
          </a:p>
          <a:p>
            <a:endParaRPr lang="en-CA" sz="1600" u="sng" dirty="0"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286" y="5858782"/>
            <a:ext cx="8760681" cy="685835"/>
            <a:chOff x="34286" y="5858782"/>
            <a:chExt cx="8760681" cy="685835"/>
          </a:xfrm>
        </p:grpSpPr>
        <p:pic>
          <p:nvPicPr>
            <p:cNvPr id="9" name="Picture 8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858782"/>
              <a:ext cx="4222967" cy="6858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Rectangle 9"/>
            <p:cNvSpPr/>
            <p:nvPr/>
          </p:nvSpPr>
          <p:spPr>
            <a:xfrm>
              <a:off x="34286" y="5892648"/>
              <a:ext cx="45720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600" dirty="0"/>
                <a:t>The sampling rate being used in the </a:t>
              </a:r>
              <a:r>
                <a:rPr lang="en-CA" sz="1600" dirty="0" err="1"/>
                <a:t>RPvds</a:t>
              </a:r>
              <a:r>
                <a:rPr lang="en-CA" sz="1600" dirty="0"/>
                <a:t> must be selected using the setup tab.</a:t>
              </a:r>
              <a:endParaRPr lang="en-CA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947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12" y="123963"/>
            <a:ext cx="43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Custom </a:t>
            </a:r>
            <a:r>
              <a:rPr lang="en-CA" sz="3600" dirty="0" err="1" smtClean="0"/>
              <a:t>RPvds</a:t>
            </a:r>
            <a:r>
              <a:rPr lang="en-CA" sz="3600" dirty="0" smtClean="0"/>
              <a:t> Macros</a:t>
            </a:r>
            <a:endParaRPr lang="en-CA" sz="360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52" y="1865147"/>
            <a:ext cx="2463927" cy="1181161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3377"/>
            <a:ext cx="848579" cy="9805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03314" y="1058952"/>
            <a:ext cx="2345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/>
              <a:t>Signal </a:t>
            </a:r>
            <a:r>
              <a:rPr lang="en-CA" sz="2400" u="sng" dirty="0" smtClean="0"/>
              <a:t>Calibration</a:t>
            </a:r>
            <a:endParaRPr lang="en-CA" sz="2400" u="sng" dirty="0"/>
          </a:p>
        </p:txBody>
      </p:sp>
    </p:spTree>
    <p:extLst>
      <p:ext uri="{BB962C8B-B14F-4D97-AF65-F5344CB8AC3E}">
        <p14:creationId xmlns:p14="http://schemas.microsoft.com/office/powerpoint/2010/main" val="142746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10741</TotalTime>
  <Words>885</Words>
  <Application>Microsoft Office PowerPoint</Application>
  <PresentationFormat>On-screen Show (4:3)</PresentationFormat>
  <Paragraphs>224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Wingdings</vt:lpstr>
      <vt:lpstr>Office Theme</vt:lpstr>
      <vt:lpstr>ElectroPsych (EPsych) Matlab Toolbox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Cerebral Systems Laboratory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Stolzberg</dc:creator>
  <cp:lastModifiedBy>Daniel Stolzberg</cp:lastModifiedBy>
  <cp:revision>113</cp:revision>
  <dcterms:created xsi:type="dcterms:W3CDTF">2014-08-05T16:28:53Z</dcterms:created>
  <dcterms:modified xsi:type="dcterms:W3CDTF">2014-10-15T18:54:29Z</dcterms:modified>
</cp:coreProperties>
</file>