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0118D86-AC3C-4488-953F-91452B46B376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02BA"/>
    <a:srgbClr val="FFDF00"/>
    <a:srgbClr val="FECE2F"/>
    <a:srgbClr val="EB3F26"/>
    <a:srgbClr val="CD2286"/>
    <a:srgbClr val="1F018D"/>
    <a:srgbClr val="070218"/>
    <a:srgbClr val="BB0038"/>
    <a:srgbClr val="D1228B"/>
    <a:srgbClr val="230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72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67B39-FA11-40DA-9925-85F4CD4BC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BF08D-90BF-459C-AD06-03F26FC51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C6B0B-874E-45F6-AC70-7D19AE1F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2698-FCA6-49C4-B2D5-FAB6DCB80E2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7EFE2-EB42-4965-9C2A-E694D967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CB623-0377-4900-84D2-8792CC42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2C1D-D31D-410A-890B-B0FF24964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8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1F9F7-7094-475B-A6C2-6770A598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36C6A-DC50-462B-B2C0-0C62B3D40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85449-15B9-41C8-91B9-DB2FDB54B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2698-FCA6-49C4-B2D5-FAB6DCB80E2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2D7F0-E241-4CFD-B642-2FD0EBBFF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F3E71-D750-4E34-97B6-410E9DFBB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2C1D-D31D-410A-890B-B0FF24964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4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16D48C-5F30-4D7D-92F7-20A56C7B9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50877-6543-4B15-BDEF-B3CBCEFD5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4DEB4-9AD3-4475-BC8E-BFCAD6B2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2698-FCA6-49C4-B2D5-FAB6DCB80E2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77E7A-8BF1-4C67-A2B1-ABE1EA47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737A2-B693-4DE6-9C48-7C781511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2C1D-D31D-410A-890B-B0FF24964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3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E9CC-ED0E-4B33-B9A1-3D2251686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FF9B1-8A06-4C4C-BEDA-F79700BFE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EB7E1-D01B-44F2-89B4-D313A2653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2698-FCA6-49C4-B2D5-FAB6DCB80E2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E603C-54EE-46FC-A668-CC0BEB36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41A58-31FA-4E5F-9A47-787DA7F0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2C1D-D31D-410A-890B-B0FF24964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4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E408-9988-41CB-BAA2-62BD262E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4DF93-1CDF-47EA-8214-2C7EDBD81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D7808-89CB-4700-92BF-8CEDDD253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2698-FCA6-49C4-B2D5-FAB6DCB80E2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A4EAD-58E0-403D-B0AC-87A4DB7D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3F7AC-830B-4FBE-B479-2D480E29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2C1D-D31D-410A-890B-B0FF24964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55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47563-02E8-4268-934D-1A606F59B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40AB3-E2E5-4D76-98EF-DB7F6664E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4CFB4-090C-41C5-AA5E-D4195F2F5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A404B-E0E0-434A-9AF6-EE4481D7E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2698-FCA6-49C4-B2D5-FAB6DCB80E2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D9431-2E7C-42B9-94BC-E5D562285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F6BE9-863A-497E-BD8E-20D756832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2C1D-D31D-410A-890B-B0FF24964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69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C89E3-8BC1-449E-9DC9-49EABDC8B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FBCB7-9BBF-4FDE-ABB4-8083FFCEC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C2177-D303-467C-9700-CEB702679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F7ADD-E42E-4DFB-ADF8-DF40B6E2A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B44825-59A6-4238-9DB8-59D582819A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7C5F1B-4D1E-4F4B-AF6F-6B6B4B8E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2698-FCA6-49C4-B2D5-FAB6DCB80E2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0F939A-01D8-4E6E-B466-100DDB38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B5324-732F-4EBE-922E-BE38C4B5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2C1D-D31D-410A-890B-B0FF24964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8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A4CAE-8ADF-496F-A722-F5B484F5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85604F-8B14-4074-A9FC-F92AD2D0E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2698-FCA6-49C4-B2D5-FAB6DCB80E2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FEF23-49BC-49A6-AB21-3AD9CA9A1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EFDC5-9F37-4BA3-B6AD-F3025FFC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2C1D-D31D-410A-890B-B0FF24964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89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AC894-50DD-43D9-A20E-6B0A2BA2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2698-FCA6-49C4-B2D5-FAB6DCB80E2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A4249-84D5-4366-AAE9-B9A642982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8ABFE-F2A6-4BCE-96F4-A0DED10F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2C1D-D31D-410A-890B-B0FF24964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2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8072-3559-4885-AE7B-734254FC9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8F9EB-28F5-4BAF-B4D9-495ADAC47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2E1AF-78E4-48BB-B9D5-426EF8E41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96980-B125-4B80-BA92-7877E4BC8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2698-FCA6-49C4-B2D5-FAB6DCB80E2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3C18D-12B5-43DB-8B76-2FED037D2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EB87A-5D45-4E91-92B8-21FA32C4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2C1D-D31D-410A-890B-B0FF24964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9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8A64E-B607-4048-8F4F-A99F870CB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10E874-6D3E-4025-A01D-8D68272ED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AAA3E-8A79-4B6C-BE1F-A15A7B134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29DEB-1966-49B7-9286-9D95EEE2B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2698-FCA6-49C4-B2D5-FAB6DCB80E2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24023-CF14-4E5D-BFB8-601C7EC24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3DAB4-BA41-415E-B9F7-544F3FC00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2C1D-D31D-410A-890B-B0FF24964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0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F17587-DA91-4720-BD8E-262F06D5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756C0-4FDE-426E-A879-540F02799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9EFA4-116F-4366-BB2E-7482632027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22698-FCA6-49C4-B2D5-FAB6DCB80E2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2A522-AAE1-43C4-AE36-A3F48DA69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4C7CF-FBD2-4EDF-A733-9F660C1B2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72C1D-D31D-410A-890B-B0FF24964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4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62C86A-CC5F-4B53-A326-9B4472563B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8" t="5623" r="12102" b="10751"/>
          <a:stretch/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BAD2D13-8364-4841-997E-3FAC12DF4CA2}"/>
              </a:ext>
            </a:extLst>
          </p:cNvPr>
          <p:cNvSpPr/>
          <p:nvPr/>
        </p:nvSpPr>
        <p:spPr>
          <a:xfrm>
            <a:off x="-68096" y="-2"/>
            <a:ext cx="9330406" cy="6857999"/>
          </a:xfrm>
          <a:prstGeom prst="roundRect">
            <a:avLst>
              <a:gd name="adj" fmla="val 0"/>
            </a:avLst>
          </a:prstGeom>
          <a:solidFill>
            <a:srgbClr val="2A02BA"/>
          </a:solidFill>
          <a:ln>
            <a:noFill/>
          </a:ln>
          <a:effectLst>
            <a:outerShdw blurRad="711200" sx="102000" sy="102000" algn="ctr" rotWithShape="0">
              <a:prstClr val="black">
                <a:alpha val="5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F0159A-5802-4FF5-8EBB-6F4979AACB09}"/>
              </a:ext>
            </a:extLst>
          </p:cNvPr>
          <p:cNvSpPr txBox="1"/>
          <p:nvPr/>
        </p:nvSpPr>
        <p:spPr>
          <a:xfrm>
            <a:off x="1210904" y="345594"/>
            <a:ext cx="1581044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bg1">
                      <a:alpha val="16000"/>
                    </a:schemeClr>
                  </a:glow>
                </a:effectLst>
                <a:latin typeface="Harriet Display" panose="02000000000000000000" pitchFamily="2" charset="0"/>
              </a:rPr>
              <a:t>Libertas</a:t>
            </a:r>
          </a:p>
        </p:txBody>
      </p:sp>
      <p:sp>
        <p:nvSpPr>
          <p:cNvPr id="55" name="Flowchart: Document 54">
            <a:extLst>
              <a:ext uri="{FF2B5EF4-FFF2-40B4-BE49-F238E27FC236}">
                <a16:creationId xmlns:a16="http://schemas.microsoft.com/office/drawing/2014/main" id="{ADDD1945-BF7F-4C74-8AF9-5684519A938E}"/>
              </a:ext>
            </a:extLst>
          </p:cNvPr>
          <p:cNvSpPr/>
          <p:nvPr/>
        </p:nvSpPr>
        <p:spPr>
          <a:xfrm rot="16200000" flipH="1">
            <a:off x="4847875" y="1387138"/>
            <a:ext cx="6858001" cy="4083725"/>
          </a:xfrm>
          <a:prstGeom prst="flowChartDocument">
            <a:avLst/>
          </a:prstGeom>
          <a:solidFill>
            <a:srgbClr val="2A02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7B46E4-2B9C-4FE9-8E79-98ECCC12A149}"/>
              </a:ext>
            </a:extLst>
          </p:cNvPr>
          <p:cNvSpPr txBox="1"/>
          <p:nvPr/>
        </p:nvSpPr>
        <p:spPr>
          <a:xfrm>
            <a:off x="370116" y="1436913"/>
            <a:ext cx="734114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b="1" i="1" dirty="0">
                <a:solidFill>
                  <a:srgbClr val="FFDF00"/>
                </a:solidFill>
                <a:effectLst>
                  <a:glow rad="63500">
                    <a:schemeClr val="bg1">
                      <a:alpha val="16000"/>
                    </a:schemeClr>
                  </a:glow>
                </a:effectLst>
                <a:latin typeface="Harriet Display" panose="02000000000000000000" pitchFamily="2" charset="0"/>
              </a:rPr>
              <a:t>Unstoppable.</a:t>
            </a:r>
            <a:endParaRPr lang="en-US" sz="8800" i="1" dirty="0">
              <a:solidFill>
                <a:srgbClr val="FFDF00"/>
              </a:solidFill>
            </a:endParaRPr>
          </a:p>
        </p:txBody>
      </p:sp>
      <p:sp>
        <p:nvSpPr>
          <p:cNvPr id="1030" name="Rectangle: Rounded Corners 1029">
            <a:extLst>
              <a:ext uri="{FF2B5EF4-FFF2-40B4-BE49-F238E27FC236}">
                <a16:creationId xmlns:a16="http://schemas.microsoft.com/office/drawing/2014/main" id="{BE281C42-EDB1-4DAA-9C04-C6659BDAF1F9}"/>
              </a:ext>
            </a:extLst>
          </p:cNvPr>
          <p:cNvSpPr/>
          <p:nvPr/>
        </p:nvSpPr>
        <p:spPr>
          <a:xfrm>
            <a:off x="7535119" y="210090"/>
            <a:ext cx="4496947" cy="76944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outerShdw blurRad="711200" sx="102000" sy="102000" algn="ctr" rotWithShape="0">
              <a:prstClr val="black">
                <a:alpha val="5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A46A80-B1C4-4C9B-BE3D-A9CD506B4DAD}"/>
              </a:ext>
            </a:extLst>
          </p:cNvPr>
          <p:cNvSpPr txBox="1"/>
          <p:nvPr/>
        </p:nvSpPr>
        <p:spPr>
          <a:xfrm>
            <a:off x="7846493" y="412746"/>
            <a:ext cx="4059394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spc="300" dirty="0">
                <a:solidFill>
                  <a:srgbClr val="FFDF00"/>
                </a:solidFill>
                <a:effectLst>
                  <a:glow rad="63500">
                    <a:schemeClr val="bg1">
                      <a:alpha val="16000"/>
                    </a:schemeClr>
                  </a:glow>
                </a:effectLst>
                <a:latin typeface="Montserrat" panose="00000500000000000000" pitchFamily="50" charset="0"/>
              </a:rPr>
              <a:t>LIBERTAS</a:t>
            </a:r>
            <a:r>
              <a:rPr lang="en-US" sz="2000" spc="300" dirty="0">
                <a:solidFill>
                  <a:schemeClr val="bg1"/>
                </a:solidFill>
                <a:effectLst>
                  <a:glow rad="63500">
                    <a:schemeClr val="bg1">
                      <a:alpha val="16000"/>
                    </a:schemeClr>
                  </a:glow>
                </a:effectLst>
                <a:latin typeface="Montserrat" panose="00000500000000000000" pitchFamily="50" charset="0"/>
              </a:rPr>
              <a:t>.ANUDIT.DEV</a:t>
            </a:r>
          </a:p>
        </p:txBody>
      </p:sp>
      <p:pic>
        <p:nvPicPr>
          <p:cNvPr id="1034" name="Graphic 1033">
            <a:extLst>
              <a:ext uri="{FF2B5EF4-FFF2-40B4-BE49-F238E27FC236}">
                <a16:creationId xmlns:a16="http://schemas.microsoft.com/office/drawing/2014/main" id="{9AF233CE-269F-4FAB-BD83-52D784FE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947278">
            <a:off x="10899071" y="569972"/>
            <a:ext cx="1351362" cy="1013521"/>
          </a:xfrm>
          <a:prstGeom prst="rect">
            <a:avLst/>
          </a:prstGeom>
        </p:spPr>
      </p:pic>
      <p:pic>
        <p:nvPicPr>
          <p:cNvPr id="1037" name="Graphic 1036">
            <a:extLst>
              <a:ext uri="{FF2B5EF4-FFF2-40B4-BE49-F238E27FC236}">
                <a16:creationId xmlns:a16="http://schemas.microsoft.com/office/drawing/2014/main" id="{B3BE179C-3804-4E5F-9504-CFB531F3C2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06780" y="1962648"/>
            <a:ext cx="508846" cy="38163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84FCDF0-314B-4C69-BF3D-193FB763F240}"/>
              </a:ext>
            </a:extLst>
          </p:cNvPr>
          <p:cNvSpPr txBox="1"/>
          <p:nvPr/>
        </p:nvSpPr>
        <p:spPr>
          <a:xfrm>
            <a:off x="505351" y="1060751"/>
            <a:ext cx="7341142" cy="769441"/>
          </a:xfrm>
          <a:prstGeom prst="rect">
            <a:avLst/>
          </a:prstGeom>
          <a:noFill/>
          <a:effectLst>
            <a:glow rad="203200">
              <a:schemeClr val="bg1"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DF00"/>
                </a:solidFill>
                <a:effectLst>
                  <a:glow rad="63500">
                    <a:schemeClr val="bg1">
                      <a:alpha val="16000"/>
                    </a:schemeClr>
                  </a:glow>
                </a:effectLst>
                <a:latin typeface="Harriet Display" panose="02000000000000000000" pitchFamily="2" charset="0"/>
              </a:rPr>
              <a:t>Your Word is now,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4EDDF5-52F8-4FBA-8A1F-C9A858EC5D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70423" y="3117180"/>
            <a:ext cx="409957" cy="391428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8F0781A-A5C2-4080-873D-C18A7D0E71AB}"/>
              </a:ext>
            </a:extLst>
          </p:cNvPr>
          <p:cNvGrpSpPr/>
          <p:nvPr/>
        </p:nvGrpSpPr>
        <p:grpSpPr>
          <a:xfrm>
            <a:off x="641442" y="3232821"/>
            <a:ext cx="3530793" cy="923330"/>
            <a:chOff x="603867" y="3051208"/>
            <a:chExt cx="3530793" cy="92333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EBA8EAC-DA51-4097-9FFA-42559D1B90D5}"/>
                </a:ext>
              </a:extLst>
            </p:cNvPr>
            <p:cNvSpPr/>
            <p:nvPr/>
          </p:nvSpPr>
          <p:spPr>
            <a:xfrm>
              <a:off x="603867" y="3182866"/>
              <a:ext cx="657590" cy="657590"/>
            </a:xfrm>
            <a:custGeom>
              <a:avLst/>
              <a:gdLst>
                <a:gd name="connsiteX0" fmla="*/ 0 w 657590"/>
                <a:gd name="connsiteY0" fmla="*/ 328795 h 657590"/>
                <a:gd name="connsiteX1" fmla="*/ 328795 w 657590"/>
                <a:gd name="connsiteY1" fmla="*/ 0 h 657590"/>
                <a:gd name="connsiteX2" fmla="*/ 657590 w 657590"/>
                <a:gd name="connsiteY2" fmla="*/ 328795 h 657590"/>
                <a:gd name="connsiteX3" fmla="*/ 328795 w 657590"/>
                <a:gd name="connsiteY3" fmla="*/ 657590 h 657590"/>
                <a:gd name="connsiteX4" fmla="*/ 0 w 657590"/>
                <a:gd name="connsiteY4" fmla="*/ 328795 h 65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590" h="657590" extrusionOk="0">
                  <a:moveTo>
                    <a:pt x="0" y="328795"/>
                  </a:moveTo>
                  <a:cubicBezTo>
                    <a:pt x="-7641" y="125846"/>
                    <a:pt x="143790" y="-41470"/>
                    <a:pt x="328795" y="0"/>
                  </a:cubicBezTo>
                  <a:cubicBezTo>
                    <a:pt x="501725" y="-2097"/>
                    <a:pt x="615009" y="155227"/>
                    <a:pt x="657590" y="328795"/>
                  </a:cubicBezTo>
                  <a:cubicBezTo>
                    <a:pt x="666321" y="528854"/>
                    <a:pt x="530820" y="649100"/>
                    <a:pt x="328795" y="657590"/>
                  </a:cubicBezTo>
                  <a:cubicBezTo>
                    <a:pt x="187854" y="659513"/>
                    <a:pt x="852" y="520122"/>
                    <a:pt x="0" y="328795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264327539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1ADE85F-F396-4AEB-BA30-76B242A37EAD}"/>
                </a:ext>
              </a:extLst>
            </p:cNvPr>
            <p:cNvSpPr txBox="1"/>
            <p:nvPr/>
          </p:nvSpPr>
          <p:spPr>
            <a:xfrm>
              <a:off x="612205" y="3326995"/>
              <a:ext cx="649252" cy="369332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spc="300" dirty="0">
                  <a:solidFill>
                    <a:schemeClr val="bg1"/>
                  </a:solidFill>
                  <a:effectLst>
                    <a:glow rad="63500">
                      <a:schemeClr val="bg1">
                        <a:alpha val="16000"/>
                      </a:schemeClr>
                    </a:glow>
                  </a:effectLst>
                  <a:latin typeface="Product Sans" panose="020B0403030502040203" pitchFamily="34" charset="0"/>
                </a:rPr>
                <a:t>01</a:t>
              </a:r>
              <a:endParaRPr lang="en-US" b="1" spc="300" dirty="0">
                <a:effectLst>
                  <a:glow rad="63500">
                    <a:schemeClr val="bg1">
                      <a:alpha val="16000"/>
                    </a:schemeClr>
                  </a:glow>
                </a:effectLst>
                <a:latin typeface="Product Sans" panose="020B0403030502040203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1F4A860-1519-407B-B1E0-2B3A7828574C}"/>
                </a:ext>
              </a:extLst>
            </p:cNvPr>
            <p:cNvSpPr txBox="1"/>
            <p:nvPr/>
          </p:nvSpPr>
          <p:spPr>
            <a:xfrm>
              <a:off x="1394581" y="3051208"/>
              <a:ext cx="2740079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glow rad="63500">
                      <a:schemeClr val="bg1">
                        <a:alpha val="16000"/>
                      </a:schemeClr>
                    </a:glow>
                  </a:effectLst>
                  <a:latin typeface="Montserrat" panose="00000500000000000000" pitchFamily="50" charset="0"/>
                </a:rPr>
                <a:t>A Decentralized Social Networking Platform.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30798D-519E-46F4-B43F-05D6416C252B}"/>
              </a:ext>
            </a:extLst>
          </p:cNvPr>
          <p:cNvGrpSpPr/>
          <p:nvPr/>
        </p:nvGrpSpPr>
        <p:grpSpPr>
          <a:xfrm>
            <a:off x="631104" y="4416741"/>
            <a:ext cx="3564249" cy="923330"/>
            <a:chOff x="612205" y="4182789"/>
            <a:chExt cx="3564249" cy="92333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C446424-89E0-4CD6-B565-19E186AC36A5}"/>
                </a:ext>
              </a:extLst>
            </p:cNvPr>
            <p:cNvSpPr/>
            <p:nvPr/>
          </p:nvSpPr>
          <p:spPr>
            <a:xfrm>
              <a:off x="612205" y="4315659"/>
              <a:ext cx="657590" cy="657590"/>
            </a:xfrm>
            <a:custGeom>
              <a:avLst/>
              <a:gdLst>
                <a:gd name="connsiteX0" fmla="*/ 0 w 657590"/>
                <a:gd name="connsiteY0" fmla="*/ 328795 h 657590"/>
                <a:gd name="connsiteX1" fmla="*/ 328795 w 657590"/>
                <a:gd name="connsiteY1" fmla="*/ 0 h 657590"/>
                <a:gd name="connsiteX2" fmla="*/ 657590 w 657590"/>
                <a:gd name="connsiteY2" fmla="*/ 328795 h 657590"/>
                <a:gd name="connsiteX3" fmla="*/ 328795 w 657590"/>
                <a:gd name="connsiteY3" fmla="*/ 657590 h 657590"/>
                <a:gd name="connsiteX4" fmla="*/ 0 w 657590"/>
                <a:gd name="connsiteY4" fmla="*/ 328795 h 65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590" h="657590" extrusionOk="0">
                  <a:moveTo>
                    <a:pt x="0" y="328795"/>
                  </a:moveTo>
                  <a:cubicBezTo>
                    <a:pt x="-7641" y="125846"/>
                    <a:pt x="143790" y="-41470"/>
                    <a:pt x="328795" y="0"/>
                  </a:cubicBezTo>
                  <a:cubicBezTo>
                    <a:pt x="501725" y="-2097"/>
                    <a:pt x="615009" y="155227"/>
                    <a:pt x="657590" y="328795"/>
                  </a:cubicBezTo>
                  <a:cubicBezTo>
                    <a:pt x="666321" y="528854"/>
                    <a:pt x="530820" y="649100"/>
                    <a:pt x="328795" y="657590"/>
                  </a:cubicBezTo>
                  <a:cubicBezTo>
                    <a:pt x="187854" y="659513"/>
                    <a:pt x="852" y="520122"/>
                    <a:pt x="0" y="328795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264327539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A2950C-E8CB-4818-A090-CDEE87397BAE}"/>
                </a:ext>
              </a:extLst>
            </p:cNvPr>
            <p:cNvSpPr txBox="1"/>
            <p:nvPr/>
          </p:nvSpPr>
          <p:spPr>
            <a:xfrm>
              <a:off x="620543" y="4459788"/>
              <a:ext cx="649252" cy="369332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spc="300" dirty="0">
                  <a:solidFill>
                    <a:schemeClr val="bg1"/>
                  </a:solidFill>
                  <a:effectLst>
                    <a:glow rad="63500">
                      <a:schemeClr val="bg1">
                        <a:alpha val="16000"/>
                      </a:schemeClr>
                    </a:glow>
                  </a:effectLst>
                  <a:latin typeface="Product Sans" panose="020B0403030502040203" pitchFamily="34" charset="0"/>
                </a:rPr>
                <a:t>02</a:t>
              </a:r>
              <a:endParaRPr lang="en-US" b="1" spc="300" dirty="0">
                <a:effectLst>
                  <a:glow rad="63500">
                    <a:schemeClr val="bg1">
                      <a:alpha val="16000"/>
                    </a:schemeClr>
                  </a:glow>
                </a:effectLst>
                <a:latin typeface="Product Sans" panose="020B0403030502040203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294E74-79E9-486A-890A-39B3FBD49159}"/>
                </a:ext>
              </a:extLst>
            </p:cNvPr>
            <p:cNvSpPr txBox="1"/>
            <p:nvPr/>
          </p:nvSpPr>
          <p:spPr>
            <a:xfrm>
              <a:off x="1337890" y="4182789"/>
              <a:ext cx="2838564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glow rad="63500">
                      <a:schemeClr val="bg1">
                        <a:alpha val="16000"/>
                      </a:schemeClr>
                    </a:glow>
                  </a:effectLst>
                  <a:latin typeface="Montserrat" panose="00000500000000000000" pitchFamily="50" charset="0"/>
                </a:rPr>
                <a:t>Censorship Resistant Platform accessible via IPFS and TOR.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F713E4-4B13-4A04-B770-6F70E67EF481}"/>
              </a:ext>
            </a:extLst>
          </p:cNvPr>
          <p:cNvGrpSpPr/>
          <p:nvPr/>
        </p:nvGrpSpPr>
        <p:grpSpPr>
          <a:xfrm>
            <a:off x="4317183" y="3231609"/>
            <a:ext cx="3678659" cy="923330"/>
            <a:chOff x="620543" y="5252779"/>
            <a:chExt cx="3678659" cy="92333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3EF6AF9-889D-44AF-9500-AC5B5A5150C1}"/>
                </a:ext>
              </a:extLst>
            </p:cNvPr>
            <p:cNvSpPr/>
            <p:nvPr/>
          </p:nvSpPr>
          <p:spPr>
            <a:xfrm>
              <a:off x="620543" y="5385649"/>
              <a:ext cx="657590" cy="657590"/>
            </a:xfrm>
            <a:custGeom>
              <a:avLst/>
              <a:gdLst>
                <a:gd name="connsiteX0" fmla="*/ 0 w 657590"/>
                <a:gd name="connsiteY0" fmla="*/ 328795 h 657590"/>
                <a:gd name="connsiteX1" fmla="*/ 328795 w 657590"/>
                <a:gd name="connsiteY1" fmla="*/ 0 h 657590"/>
                <a:gd name="connsiteX2" fmla="*/ 657590 w 657590"/>
                <a:gd name="connsiteY2" fmla="*/ 328795 h 657590"/>
                <a:gd name="connsiteX3" fmla="*/ 328795 w 657590"/>
                <a:gd name="connsiteY3" fmla="*/ 657590 h 657590"/>
                <a:gd name="connsiteX4" fmla="*/ 0 w 657590"/>
                <a:gd name="connsiteY4" fmla="*/ 328795 h 65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590" h="657590" extrusionOk="0">
                  <a:moveTo>
                    <a:pt x="0" y="328795"/>
                  </a:moveTo>
                  <a:cubicBezTo>
                    <a:pt x="-7641" y="125846"/>
                    <a:pt x="143790" y="-41470"/>
                    <a:pt x="328795" y="0"/>
                  </a:cubicBezTo>
                  <a:cubicBezTo>
                    <a:pt x="501725" y="-2097"/>
                    <a:pt x="615009" y="155227"/>
                    <a:pt x="657590" y="328795"/>
                  </a:cubicBezTo>
                  <a:cubicBezTo>
                    <a:pt x="666321" y="528854"/>
                    <a:pt x="530820" y="649100"/>
                    <a:pt x="328795" y="657590"/>
                  </a:cubicBezTo>
                  <a:cubicBezTo>
                    <a:pt x="187854" y="659513"/>
                    <a:pt x="852" y="520122"/>
                    <a:pt x="0" y="328795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264327539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EEA9AE-E978-48D4-BB2E-318DA409AAC0}"/>
                </a:ext>
              </a:extLst>
            </p:cNvPr>
            <p:cNvSpPr txBox="1"/>
            <p:nvPr/>
          </p:nvSpPr>
          <p:spPr>
            <a:xfrm>
              <a:off x="628881" y="5529778"/>
              <a:ext cx="649252" cy="369332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spc="300" dirty="0">
                  <a:solidFill>
                    <a:schemeClr val="bg1"/>
                  </a:solidFill>
                  <a:effectLst>
                    <a:glow rad="63500">
                      <a:schemeClr val="bg1">
                        <a:alpha val="16000"/>
                      </a:schemeClr>
                    </a:glow>
                  </a:effectLst>
                  <a:latin typeface="Product Sans" panose="020B0403030502040203" pitchFamily="34" charset="0"/>
                </a:rPr>
                <a:t>03</a:t>
              </a:r>
              <a:endParaRPr lang="en-US" b="1" spc="300" dirty="0">
                <a:effectLst>
                  <a:glow rad="63500">
                    <a:schemeClr val="bg1">
                      <a:alpha val="16000"/>
                    </a:schemeClr>
                  </a:glow>
                </a:effectLst>
                <a:latin typeface="Product Sans" panose="020B040303050204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E8896B-A25A-446B-BC44-B2DC61C75A20}"/>
                </a:ext>
              </a:extLst>
            </p:cNvPr>
            <p:cNvSpPr txBox="1"/>
            <p:nvPr/>
          </p:nvSpPr>
          <p:spPr>
            <a:xfrm>
              <a:off x="1336808" y="5252779"/>
              <a:ext cx="2962394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glow rad="63500">
                      <a:schemeClr val="bg1">
                        <a:alpha val="16000"/>
                      </a:schemeClr>
                    </a:glow>
                  </a:effectLst>
                  <a:latin typeface="Montserrat" panose="00000500000000000000" pitchFamily="50" charset="0"/>
                </a:rPr>
                <a:t>Share Videos &amp; Articles</a:t>
              </a:r>
            </a:p>
            <a:p>
              <a:r>
                <a:rPr lang="en-US" b="1" dirty="0">
                  <a:solidFill>
                    <a:schemeClr val="bg1"/>
                  </a:solidFill>
                  <a:effectLst>
                    <a:glow rad="63500">
                      <a:schemeClr val="bg1">
                        <a:alpha val="16000"/>
                      </a:schemeClr>
                    </a:glow>
                  </a:effectLst>
                  <a:latin typeface="Montserrat" panose="00000500000000000000" pitchFamily="50" charset="0"/>
                </a:rPr>
                <a:t>Create Live Streams</a:t>
              </a:r>
            </a:p>
            <a:p>
              <a:r>
                <a:rPr lang="en-US" b="1" dirty="0">
                  <a:solidFill>
                    <a:schemeClr val="bg1"/>
                  </a:solidFill>
                  <a:effectLst>
                    <a:glow rad="63500">
                      <a:schemeClr val="bg1">
                        <a:alpha val="16000"/>
                      </a:schemeClr>
                    </a:glow>
                  </a:effectLst>
                  <a:latin typeface="Montserrat" panose="00000500000000000000" pitchFamily="50" charset="0"/>
                </a:rPr>
                <a:t>Call anyone, via P2P.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06A537E-B52C-4F0F-B9A4-8B5299A45869}"/>
              </a:ext>
            </a:extLst>
          </p:cNvPr>
          <p:cNvGrpSpPr/>
          <p:nvPr/>
        </p:nvGrpSpPr>
        <p:grpSpPr>
          <a:xfrm>
            <a:off x="4325521" y="4418935"/>
            <a:ext cx="4188751" cy="923330"/>
            <a:chOff x="620543" y="5252779"/>
            <a:chExt cx="4188751" cy="92333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E712F0E-F902-46CE-8B29-3DA4E3E19C41}"/>
                </a:ext>
              </a:extLst>
            </p:cNvPr>
            <p:cNvSpPr/>
            <p:nvPr/>
          </p:nvSpPr>
          <p:spPr>
            <a:xfrm>
              <a:off x="620543" y="5385649"/>
              <a:ext cx="657590" cy="657590"/>
            </a:xfrm>
            <a:custGeom>
              <a:avLst/>
              <a:gdLst>
                <a:gd name="connsiteX0" fmla="*/ 0 w 657590"/>
                <a:gd name="connsiteY0" fmla="*/ 328795 h 657590"/>
                <a:gd name="connsiteX1" fmla="*/ 328795 w 657590"/>
                <a:gd name="connsiteY1" fmla="*/ 0 h 657590"/>
                <a:gd name="connsiteX2" fmla="*/ 657590 w 657590"/>
                <a:gd name="connsiteY2" fmla="*/ 328795 h 657590"/>
                <a:gd name="connsiteX3" fmla="*/ 328795 w 657590"/>
                <a:gd name="connsiteY3" fmla="*/ 657590 h 657590"/>
                <a:gd name="connsiteX4" fmla="*/ 0 w 657590"/>
                <a:gd name="connsiteY4" fmla="*/ 328795 h 65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590" h="657590" extrusionOk="0">
                  <a:moveTo>
                    <a:pt x="0" y="328795"/>
                  </a:moveTo>
                  <a:cubicBezTo>
                    <a:pt x="-7641" y="125846"/>
                    <a:pt x="143790" y="-41470"/>
                    <a:pt x="328795" y="0"/>
                  </a:cubicBezTo>
                  <a:cubicBezTo>
                    <a:pt x="501725" y="-2097"/>
                    <a:pt x="615009" y="155227"/>
                    <a:pt x="657590" y="328795"/>
                  </a:cubicBezTo>
                  <a:cubicBezTo>
                    <a:pt x="666321" y="528854"/>
                    <a:pt x="530820" y="649100"/>
                    <a:pt x="328795" y="657590"/>
                  </a:cubicBezTo>
                  <a:cubicBezTo>
                    <a:pt x="187854" y="659513"/>
                    <a:pt x="852" y="520122"/>
                    <a:pt x="0" y="328795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264327539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F4AE699-7306-4D87-8F43-8B928BABD9BC}"/>
                </a:ext>
              </a:extLst>
            </p:cNvPr>
            <p:cNvSpPr txBox="1"/>
            <p:nvPr/>
          </p:nvSpPr>
          <p:spPr>
            <a:xfrm>
              <a:off x="628881" y="5529778"/>
              <a:ext cx="649252" cy="369332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spc="300" dirty="0">
                  <a:solidFill>
                    <a:schemeClr val="bg1"/>
                  </a:solidFill>
                  <a:effectLst>
                    <a:glow rad="63500">
                      <a:schemeClr val="bg1">
                        <a:alpha val="16000"/>
                      </a:schemeClr>
                    </a:glow>
                  </a:effectLst>
                  <a:latin typeface="Product Sans" panose="020B0403030502040203" pitchFamily="34" charset="0"/>
                </a:rPr>
                <a:t>04</a:t>
              </a:r>
              <a:endParaRPr lang="en-US" b="1" spc="300" dirty="0">
                <a:effectLst>
                  <a:glow rad="63500">
                    <a:schemeClr val="bg1">
                      <a:alpha val="16000"/>
                    </a:schemeClr>
                  </a:glow>
                </a:effectLst>
                <a:latin typeface="Product Sans" panose="020B0403030502040203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DAFF41F-B81C-4BAE-BBBD-B3EDB7509FB2}"/>
                </a:ext>
              </a:extLst>
            </p:cNvPr>
            <p:cNvSpPr txBox="1"/>
            <p:nvPr/>
          </p:nvSpPr>
          <p:spPr>
            <a:xfrm>
              <a:off x="1336808" y="5252779"/>
              <a:ext cx="3472486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glow rad="63500">
                      <a:schemeClr val="bg1">
                        <a:alpha val="16000"/>
                      </a:schemeClr>
                    </a:glow>
                  </a:effectLst>
                  <a:latin typeface="Montserrat" panose="00000500000000000000" pitchFamily="50" charset="0"/>
                </a:rPr>
                <a:t>Decentralized Governance, powered by the creators, always.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C242F29-2347-47F1-8162-384D7694F7CE}"/>
              </a:ext>
            </a:extLst>
          </p:cNvPr>
          <p:cNvGrpSpPr/>
          <p:nvPr/>
        </p:nvGrpSpPr>
        <p:grpSpPr>
          <a:xfrm>
            <a:off x="1969703" y="5704901"/>
            <a:ext cx="5530372" cy="657590"/>
            <a:chOff x="620543" y="5385649"/>
            <a:chExt cx="5530372" cy="65759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B9ED8F8-F097-4440-B2E3-A92273ABC9CD}"/>
                </a:ext>
              </a:extLst>
            </p:cNvPr>
            <p:cNvSpPr/>
            <p:nvPr/>
          </p:nvSpPr>
          <p:spPr>
            <a:xfrm>
              <a:off x="620543" y="5385649"/>
              <a:ext cx="657590" cy="657590"/>
            </a:xfrm>
            <a:custGeom>
              <a:avLst/>
              <a:gdLst>
                <a:gd name="connsiteX0" fmla="*/ 0 w 657590"/>
                <a:gd name="connsiteY0" fmla="*/ 328795 h 657590"/>
                <a:gd name="connsiteX1" fmla="*/ 328795 w 657590"/>
                <a:gd name="connsiteY1" fmla="*/ 0 h 657590"/>
                <a:gd name="connsiteX2" fmla="*/ 657590 w 657590"/>
                <a:gd name="connsiteY2" fmla="*/ 328795 h 657590"/>
                <a:gd name="connsiteX3" fmla="*/ 328795 w 657590"/>
                <a:gd name="connsiteY3" fmla="*/ 657590 h 657590"/>
                <a:gd name="connsiteX4" fmla="*/ 0 w 657590"/>
                <a:gd name="connsiteY4" fmla="*/ 328795 h 65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590" h="657590" extrusionOk="0">
                  <a:moveTo>
                    <a:pt x="0" y="328795"/>
                  </a:moveTo>
                  <a:cubicBezTo>
                    <a:pt x="-7641" y="125846"/>
                    <a:pt x="143790" y="-41470"/>
                    <a:pt x="328795" y="0"/>
                  </a:cubicBezTo>
                  <a:cubicBezTo>
                    <a:pt x="501725" y="-2097"/>
                    <a:pt x="615009" y="155227"/>
                    <a:pt x="657590" y="328795"/>
                  </a:cubicBezTo>
                  <a:cubicBezTo>
                    <a:pt x="666321" y="528854"/>
                    <a:pt x="530820" y="649100"/>
                    <a:pt x="328795" y="657590"/>
                  </a:cubicBezTo>
                  <a:cubicBezTo>
                    <a:pt x="187854" y="659513"/>
                    <a:pt x="852" y="520122"/>
                    <a:pt x="0" y="328795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264327539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49DDA56-09F7-49DB-99D1-8BD41333D3E2}"/>
                </a:ext>
              </a:extLst>
            </p:cNvPr>
            <p:cNvSpPr txBox="1"/>
            <p:nvPr/>
          </p:nvSpPr>
          <p:spPr>
            <a:xfrm>
              <a:off x="628881" y="5529778"/>
              <a:ext cx="649252" cy="369332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spc="300" dirty="0">
                  <a:solidFill>
                    <a:schemeClr val="bg1"/>
                  </a:solidFill>
                  <a:effectLst>
                    <a:glow rad="63500">
                      <a:schemeClr val="bg1">
                        <a:alpha val="16000"/>
                      </a:schemeClr>
                    </a:glow>
                  </a:effectLst>
                  <a:latin typeface="Product Sans" panose="020B0403030502040203" pitchFamily="34" charset="0"/>
                </a:rPr>
                <a:t>05</a:t>
              </a:r>
              <a:endParaRPr lang="en-US" b="1" spc="300" dirty="0">
                <a:effectLst>
                  <a:glow rad="63500">
                    <a:schemeClr val="bg1">
                      <a:alpha val="16000"/>
                    </a:schemeClr>
                  </a:glow>
                </a:effectLst>
                <a:latin typeface="Product Sans" panose="020B0403030502040203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BE1CAEC-FE9E-431C-96D7-9985C0120531}"/>
                </a:ext>
              </a:extLst>
            </p:cNvPr>
            <p:cNvSpPr txBox="1"/>
            <p:nvPr/>
          </p:nvSpPr>
          <p:spPr>
            <a:xfrm>
              <a:off x="1444776" y="5396908"/>
              <a:ext cx="4706139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glow rad="63500">
                      <a:schemeClr val="bg1">
                        <a:alpha val="16000"/>
                      </a:schemeClr>
                    </a:glow>
                  </a:effectLst>
                  <a:latin typeface="Montserrat" panose="00000500000000000000" pitchFamily="50" charset="0"/>
                </a:rPr>
                <a:t>Stream money directly to your creators, monetizing every second.</a:t>
              </a: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EDB8BCE2-B0A9-4E06-97DD-B577B41E985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141" t="24039" r="7909" b="13810"/>
          <a:stretch/>
        </p:blipFill>
        <p:spPr>
          <a:xfrm>
            <a:off x="8103537" y="4089869"/>
            <a:ext cx="4010412" cy="2849768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060EB76-3703-412E-96FD-ADC9CCCD75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89" y="334732"/>
            <a:ext cx="538215" cy="538215"/>
          </a:xfrm>
          <a:prstGeom prst="rect">
            <a:avLst/>
          </a:prstGeom>
        </p:spPr>
      </p:pic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207F00AE-E537-46D2-B79B-2B5CEE13CA49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5" y="-409807"/>
            <a:ext cx="2188938" cy="218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52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67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Harriet Display</vt:lpstr>
      <vt:lpstr>Montserrat</vt:lpstr>
      <vt:lpstr>Product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Anudit Nagar</dc:creator>
  <cp:lastModifiedBy>Anudit Nagar</cp:lastModifiedBy>
  <cp:revision>65</cp:revision>
  <dcterms:created xsi:type="dcterms:W3CDTF">2020-06-13T11:23:05Z</dcterms:created>
  <dcterms:modified xsi:type="dcterms:W3CDTF">2020-07-30T09:11:55Z</dcterms:modified>
</cp:coreProperties>
</file>