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761" r:id="rId2"/>
    <p:sldId id="356" r:id="rId3"/>
    <p:sldId id="338" r:id="rId4"/>
    <p:sldId id="360" r:id="rId5"/>
    <p:sldId id="3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255"/>
  </p:normalViewPr>
  <p:slideViewPr>
    <p:cSldViewPr snapToGrid="0">
      <p:cViewPr varScale="1">
        <p:scale>
          <a:sx n="94" d="100"/>
          <a:sy n="94" d="100"/>
        </p:scale>
        <p:origin x="216"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76B75-6FCB-5641-A498-84FA5827DC4B}" type="datetimeFigureOut">
              <a:rPr lang="en-US" smtClean="0"/>
              <a:t>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E5114-24C5-0346-A40E-93B082A85833}" type="slidenum">
              <a:rPr lang="en-US" smtClean="0"/>
              <a:t>‹#›</a:t>
            </a:fld>
            <a:endParaRPr lang="en-US"/>
          </a:p>
        </p:txBody>
      </p:sp>
    </p:spTree>
    <p:extLst>
      <p:ext uri="{BB962C8B-B14F-4D97-AF65-F5344CB8AC3E}">
        <p14:creationId xmlns:p14="http://schemas.microsoft.com/office/powerpoint/2010/main" val="188535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broke out project into 5 main design phases: Planning and Requirements Gathering, Designing and Wireframing, Development and Implementation, Testing and Validating and lastly, Deployment. </a:t>
            </a:r>
          </a:p>
          <a:p>
            <a:endParaRPr lang="en-US"/>
          </a:p>
          <a:p>
            <a:pPr algn="l">
              <a:buFont typeface="+mj-lt"/>
              <a:buAutoNum type="arabicPeriod"/>
            </a:pPr>
            <a:r>
              <a:rPr lang="en-US" b="1" i="0">
                <a:solidFill>
                  <a:srgbClr val="000000"/>
                </a:solidFill>
                <a:effectLst/>
                <a:latin typeface="Söhne"/>
              </a:rPr>
              <a:t>Planning and Requirements Gathering:</a:t>
            </a:r>
            <a:r>
              <a:rPr lang="en-US" b="0" i="0">
                <a:solidFill>
                  <a:srgbClr val="000000"/>
                </a:solidFill>
                <a:effectLst/>
                <a:latin typeface="Söhne"/>
              </a:rPr>
              <a:t> </a:t>
            </a:r>
            <a:r>
              <a:rPr lang="en-US" b="0" i="1">
                <a:solidFill>
                  <a:srgbClr val="000000"/>
                </a:solidFill>
                <a:effectLst/>
                <a:latin typeface="Söhne"/>
              </a:rPr>
              <a:t>In this initial phase, we planned our dungeon exploration game project, defining the requirements and key functionalities to ensure a clear roadmap for development.</a:t>
            </a:r>
            <a:endParaRPr lang="en-US" b="0" i="0">
              <a:solidFill>
                <a:srgbClr val="000000"/>
              </a:solidFill>
              <a:effectLst/>
              <a:latin typeface="Söhne"/>
            </a:endParaRPr>
          </a:p>
          <a:p>
            <a:pPr algn="l">
              <a:buFont typeface="+mj-lt"/>
              <a:buAutoNum type="arabicPeriod"/>
            </a:pPr>
            <a:r>
              <a:rPr lang="en-US" b="1" i="0">
                <a:solidFill>
                  <a:srgbClr val="000000"/>
                </a:solidFill>
                <a:effectLst/>
                <a:latin typeface="Söhne"/>
              </a:rPr>
              <a:t>Designing and Wireframing:</a:t>
            </a:r>
            <a:r>
              <a:rPr lang="en-US" b="0" i="0">
                <a:solidFill>
                  <a:srgbClr val="000000"/>
                </a:solidFill>
                <a:effectLst/>
                <a:latin typeface="Söhne"/>
              </a:rPr>
              <a:t> </a:t>
            </a:r>
            <a:r>
              <a:rPr lang="en-US" b="0" i="1">
                <a:solidFill>
                  <a:srgbClr val="000000"/>
                </a:solidFill>
                <a:effectLst/>
                <a:latin typeface="Söhne"/>
              </a:rPr>
              <a:t>During the design phase, we created wireframes and sketched the overall architecture, translating our vision into a tangible plan that guided the subsequent development stages.</a:t>
            </a:r>
            <a:endParaRPr lang="en-US" b="0" i="0">
              <a:solidFill>
                <a:srgbClr val="000000"/>
              </a:solidFill>
              <a:effectLst/>
              <a:latin typeface="Söhne"/>
            </a:endParaRPr>
          </a:p>
          <a:p>
            <a:pPr algn="l">
              <a:buFont typeface="+mj-lt"/>
              <a:buAutoNum type="arabicPeriod"/>
            </a:pPr>
            <a:r>
              <a:rPr lang="en-US" b="1" i="0">
                <a:solidFill>
                  <a:srgbClr val="000000"/>
                </a:solidFill>
                <a:effectLst/>
                <a:latin typeface="Söhne"/>
              </a:rPr>
              <a:t>Development and Implementation:</a:t>
            </a:r>
            <a:r>
              <a:rPr lang="en-US" b="0" i="0">
                <a:solidFill>
                  <a:srgbClr val="000000"/>
                </a:solidFill>
                <a:effectLst/>
                <a:latin typeface="Söhne"/>
              </a:rPr>
              <a:t> </a:t>
            </a:r>
            <a:r>
              <a:rPr lang="en-US" b="0" i="1">
                <a:solidFill>
                  <a:srgbClr val="000000"/>
                </a:solidFill>
                <a:effectLst/>
                <a:latin typeface="Söhne"/>
              </a:rPr>
              <a:t>The crust of our project unfolded in the development phase, where we utilized Python Flask, HTML5, CSS, and JavaScript to build the back-end and front-end components, following the modular approach for efficient implementation.</a:t>
            </a:r>
            <a:endParaRPr lang="en-US" b="0" i="0">
              <a:solidFill>
                <a:srgbClr val="000000"/>
              </a:solidFill>
              <a:effectLst/>
              <a:latin typeface="Söhne"/>
            </a:endParaRPr>
          </a:p>
          <a:p>
            <a:pPr algn="l">
              <a:buFont typeface="+mj-lt"/>
              <a:buAutoNum type="arabicPeriod"/>
            </a:pPr>
            <a:r>
              <a:rPr lang="en-US" b="1" i="0">
                <a:solidFill>
                  <a:srgbClr val="000000"/>
                </a:solidFill>
                <a:effectLst/>
                <a:latin typeface="Söhne"/>
              </a:rPr>
              <a:t>Testing and Validating:</a:t>
            </a:r>
            <a:r>
              <a:rPr lang="en-US" b="0" i="0">
                <a:solidFill>
                  <a:srgbClr val="000000"/>
                </a:solidFill>
                <a:effectLst/>
                <a:latin typeface="Söhne"/>
              </a:rPr>
              <a:t> </a:t>
            </a:r>
            <a:r>
              <a:rPr lang="en-US" b="0" i="1">
                <a:solidFill>
                  <a:srgbClr val="000000"/>
                </a:solidFill>
                <a:effectLst/>
                <a:latin typeface="Söhne"/>
              </a:rPr>
              <a:t>Ensuring the reliability and functionality of our application, the testing phase involved rigorous validation of features, addressing initial proposals, and adapting the application to changes. </a:t>
            </a:r>
          </a:p>
          <a:p>
            <a:pPr algn="l">
              <a:buFont typeface="+mj-lt"/>
              <a:buAutoNum type="arabicPeriod"/>
            </a:pPr>
            <a:r>
              <a:rPr lang="en-US" b="0" i="1">
                <a:solidFill>
                  <a:srgbClr val="000000"/>
                </a:solidFill>
                <a:effectLst/>
                <a:latin typeface="Söhne"/>
              </a:rPr>
              <a:t> </a:t>
            </a:r>
            <a:r>
              <a:rPr lang="en-US" b="1" i="0">
                <a:solidFill>
                  <a:srgbClr val="000000"/>
                </a:solidFill>
                <a:effectLst/>
                <a:latin typeface="Söhne"/>
              </a:rPr>
              <a:t>Deployment:</a:t>
            </a:r>
            <a:r>
              <a:rPr lang="en-US" b="0" i="0">
                <a:solidFill>
                  <a:srgbClr val="000000"/>
                </a:solidFill>
                <a:effectLst/>
                <a:latin typeface="Söhne"/>
              </a:rPr>
              <a:t> </a:t>
            </a:r>
            <a:r>
              <a:rPr lang="en-US" b="0" i="1">
                <a:solidFill>
                  <a:srgbClr val="000000"/>
                </a:solidFill>
                <a:effectLst/>
                <a:latin typeface="Söhne"/>
              </a:rPr>
              <a:t>Upon successful testing, we proceeded to the deployment phase, hosting the application on the PythonAnywhere platform, and despite time constraints, achieving core functionality to allow participants to create and engage in games.</a:t>
            </a:r>
            <a:br>
              <a:rPr lang="en-US" b="0" i="0">
                <a:solidFill>
                  <a:srgbClr val="000000"/>
                </a:solidFill>
                <a:effectLst/>
                <a:latin typeface="Söhne"/>
              </a:rPr>
            </a:br>
            <a:endParaRPr lang="en-US" b="0" i="0">
              <a:solidFill>
                <a:srgbClr val="000000"/>
              </a:solidFill>
              <a:effectLst/>
              <a:latin typeface="Söhne"/>
            </a:endParaRPr>
          </a:p>
          <a:p>
            <a:endParaRPr lang="en-US"/>
          </a:p>
        </p:txBody>
      </p:sp>
      <p:sp>
        <p:nvSpPr>
          <p:cNvPr id="4" name="Slide Number Placeholder 3"/>
          <p:cNvSpPr>
            <a:spLocks noGrp="1"/>
          </p:cNvSpPr>
          <p:nvPr>
            <p:ph type="sldNum" sz="quarter" idx="10"/>
          </p:nvPr>
        </p:nvSpPr>
        <p:spPr/>
        <p:txBody>
          <a:bodyPr/>
          <a:lstStyle/>
          <a:p>
            <a:fld id="{5689E7E8-36E4-467C-8300-85BCF6933FBA}" type="slidenum">
              <a:rPr lang="en-US" smtClean="0"/>
              <a:t>2</a:t>
            </a:fld>
            <a:endParaRPr lang="en-US"/>
          </a:p>
        </p:txBody>
      </p:sp>
    </p:spTree>
    <p:extLst>
      <p:ext uri="{BB962C8B-B14F-4D97-AF65-F5344CB8AC3E}">
        <p14:creationId xmlns:p14="http://schemas.microsoft.com/office/powerpoint/2010/main" val="263424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 For a general overview, our team is re-creating the board game Diamant into a digital web application game for educational learning. </a:t>
            </a:r>
            <a:r>
              <a:rPr lang="en-US" b="0" i="0">
                <a:solidFill>
                  <a:srgbClr val="374151"/>
                </a:solidFill>
                <a:effectLst/>
                <a:latin typeface="Söhne"/>
              </a:rPr>
              <a:t>The game's objective remains the same: collect the most treasure while surviving the temple's dangers.</a:t>
            </a:r>
          </a:p>
        </p:txBody>
      </p:sp>
      <p:sp>
        <p:nvSpPr>
          <p:cNvPr id="4" name="Slide Number Placeholder 3"/>
          <p:cNvSpPr>
            <a:spLocks noGrp="1"/>
          </p:cNvSpPr>
          <p:nvPr>
            <p:ph type="sldNum" sz="quarter" idx="10"/>
          </p:nvPr>
        </p:nvSpPr>
        <p:spPr/>
        <p:txBody>
          <a:bodyPr/>
          <a:lstStyle/>
          <a:p>
            <a:fld id="{D759AF6D-BA0E-4594-94DB-478664329D2A}" type="slidenum">
              <a:rPr lang="en-US" smtClean="0"/>
              <a:t>3</a:t>
            </a:fld>
            <a:endParaRPr lang="en-US"/>
          </a:p>
        </p:txBody>
      </p:sp>
    </p:spTree>
    <p:extLst>
      <p:ext uri="{BB962C8B-B14F-4D97-AF65-F5344CB8AC3E}">
        <p14:creationId xmlns:p14="http://schemas.microsoft.com/office/powerpoint/2010/main" val="338613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text, opportunities</a:t>
            </a:r>
            <a:r>
              <a:rPr lang="en-US" baseline="0" dirty="0"/>
              <a:t>, challenges</a:t>
            </a:r>
            <a:endParaRPr lang="en-US" dirty="0"/>
          </a:p>
        </p:txBody>
      </p:sp>
      <p:sp>
        <p:nvSpPr>
          <p:cNvPr id="4" name="Slide Number Placeholder 3"/>
          <p:cNvSpPr>
            <a:spLocks noGrp="1"/>
          </p:cNvSpPr>
          <p:nvPr>
            <p:ph type="sldNum" sz="quarter" idx="10"/>
          </p:nvPr>
        </p:nvSpPr>
        <p:spPr/>
        <p:txBody>
          <a:bodyPr/>
          <a:lstStyle/>
          <a:p>
            <a:fld id="{5689E7E8-36E4-467C-8300-85BCF6933FBA}" type="slidenum">
              <a:rPr lang="en-US" smtClean="0"/>
              <a:t>4</a:t>
            </a:fld>
            <a:endParaRPr lang="en-US"/>
          </a:p>
        </p:txBody>
      </p:sp>
    </p:spTree>
    <p:extLst>
      <p:ext uri="{BB962C8B-B14F-4D97-AF65-F5344CB8AC3E}">
        <p14:creationId xmlns:p14="http://schemas.microsoft.com/office/powerpoint/2010/main" val="52145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text, list, fundamental principles, icons</a:t>
            </a:r>
          </a:p>
        </p:txBody>
      </p:sp>
      <p:sp>
        <p:nvSpPr>
          <p:cNvPr id="4" name="Slide Number Placeholder 3"/>
          <p:cNvSpPr>
            <a:spLocks noGrp="1"/>
          </p:cNvSpPr>
          <p:nvPr>
            <p:ph type="sldNum" sz="quarter" idx="10"/>
          </p:nvPr>
        </p:nvSpPr>
        <p:spPr/>
        <p:txBody>
          <a:bodyPr/>
          <a:lstStyle/>
          <a:p>
            <a:fld id="{5689E7E8-36E4-467C-8300-85BCF6933FBA}" type="slidenum">
              <a:rPr lang="en-US" smtClean="0"/>
              <a:t>5</a:t>
            </a:fld>
            <a:endParaRPr lang="en-US"/>
          </a:p>
        </p:txBody>
      </p:sp>
    </p:spTree>
    <p:extLst>
      <p:ext uri="{BB962C8B-B14F-4D97-AF65-F5344CB8AC3E}">
        <p14:creationId xmlns:p14="http://schemas.microsoft.com/office/powerpoint/2010/main" val="347253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542D-3235-AFC8-3013-B930050F3A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15951-EDB4-46CD-4307-94FAEF6C7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0713-3850-89C3-2226-B242BF40BF90}"/>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5" name="Footer Placeholder 4">
            <a:extLst>
              <a:ext uri="{FF2B5EF4-FFF2-40B4-BE49-F238E27FC236}">
                <a16:creationId xmlns:a16="http://schemas.microsoft.com/office/drawing/2014/main" id="{DA13C9CD-5A7C-B793-FEE3-B43B761F9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D91BD-232C-068E-B08D-DBE29F88260C}"/>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56280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41F0-0D13-974F-D757-1C5EE93AF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EF3266-745F-3333-B864-B9E8C420F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52DA7-D518-32B3-8273-1D2ECDFAB86A}"/>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5" name="Footer Placeholder 4">
            <a:extLst>
              <a:ext uri="{FF2B5EF4-FFF2-40B4-BE49-F238E27FC236}">
                <a16:creationId xmlns:a16="http://schemas.microsoft.com/office/drawing/2014/main" id="{5F543099-BB13-1E9B-079D-AD261A884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EED5-9C2B-2CF6-309B-94B738DBA247}"/>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30823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337D7-43B6-DC12-5DCF-8B1A7C3DC2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11B852-8EC3-6F9C-B4FF-A983C6419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7888C-AEFC-49B6-0E21-CC17FB716FCE}"/>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5" name="Footer Placeholder 4">
            <a:extLst>
              <a:ext uri="{FF2B5EF4-FFF2-40B4-BE49-F238E27FC236}">
                <a16:creationId xmlns:a16="http://schemas.microsoft.com/office/drawing/2014/main" id="{4B530DFB-9AF1-C067-CB18-8CF173BA8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F4D84-1F41-5D65-FF25-7ECB4D170FD0}"/>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14695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615620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87447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23" name="Subtitle 2"/>
          <p:cNvSpPr>
            <a:spLocks noGrp="1"/>
          </p:cNvSpPr>
          <p:nvPr>
            <p:ph type="subTitle" idx="1"/>
          </p:nvPr>
        </p:nvSpPr>
        <p:spPr bwMode="gray">
          <a:xfrm>
            <a:off x="527051" y="5864230"/>
            <a:ext cx="5568948" cy="505645"/>
          </a:xfrm>
          <a:prstGeom prst="rect">
            <a:avLst/>
          </a:prstGeom>
        </p:spPr>
        <p:txBody>
          <a:bodyPr lIns="0" tIns="0" rIns="0" bIns="0">
            <a:noAutofit/>
          </a:bodyPr>
          <a:lstStyle>
            <a:lvl1pPr marL="0" indent="0" algn="l">
              <a:lnSpc>
                <a:spcPct val="11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4" name="Text Placeholder 4"/>
          <p:cNvSpPr>
            <a:spLocks noGrp="1"/>
          </p:cNvSpPr>
          <p:nvPr>
            <p:ph type="body" sz="quarter" idx="10"/>
          </p:nvPr>
        </p:nvSpPr>
        <p:spPr>
          <a:xfrm>
            <a:off x="527051" y="6399564"/>
            <a:ext cx="55689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2227973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DBE8-035C-8320-1FE7-0F8E196F8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D4C0B-352C-9CCE-BFEE-9DA8DCEA9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840FC-5CC4-9C80-C938-689D6B4D8A34}"/>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5" name="Footer Placeholder 4">
            <a:extLst>
              <a:ext uri="{FF2B5EF4-FFF2-40B4-BE49-F238E27FC236}">
                <a16:creationId xmlns:a16="http://schemas.microsoft.com/office/drawing/2014/main" id="{54B8C0F8-7FC5-4B16-66DE-EF3D14526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97C2E-D20C-CD2B-6385-7899C4DB4C1D}"/>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323125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C9B4-9C96-F288-09E3-5D0E39DA4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B11F69-300A-0B2E-3FA6-49AF660092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E714E-45DB-8FBE-D13D-E03359A485C7}"/>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5" name="Footer Placeholder 4">
            <a:extLst>
              <a:ext uri="{FF2B5EF4-FFF2-40B4-BE49-F238E27FC236}">
                <a16:creationId xmlns:a16="http://schemas.microsoft.com/office/drawing/2014/main" id="{FE25365E-CA60-C4AC-F267-A28BE07FE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93EF6-4C24-7B0E-7F24-D701568FB49D}"/>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329612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2638-210E-ACD3-BF9C-A9998FC36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4ADCF-ACFC-496E-0BAF-8E72C767C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41C02-9039-37F9-F75B-213EA08C1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19A28F-F2EA-2B6A-C326-23BC93C31BA6}"/>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6" name="Footer Placeholder 5">
            <a:extLst>
              <a:ext uri="{FF2B5EF4-FFF2-40B4-BE49-F238E27FC236}">
                <a16:creationId xmlns:a16="http://schemas.microsoft.com/office/drawing/2014/main" id="{915D1F61-45FF-67FE-65EC-A073841FB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9E826-4952-182E-459D-EB5318DEA806}"/>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230405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4F3D-72DF-4D79-F693-5DFC39A84C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190540-ADC3-6309-343D-CE9DADAA5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9F4B27-CA38-D088-8B4A-2D8F7EFE8B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E5EA5-C238-BC0F-879A-4CB45E62F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749B4-F0AC-3F99-16CE-66E1D9462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FA0F2-2AA5-B8CF-DFC5-34208D1559CA}"/>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8" name="Footer Placeholder 7">
            <a:extLst>
              <a:ext uri="{FF2B5EF4-FFF2-40B4-BE49-F238E27FC236}">
                <a16:creationId xmlns:a16="http://schemas.microsoft.com/office/drawing/2014/main" id="{F925E215-51B2-22EF-6CC8-A581F4C84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5CCCC1-4C53-EC40-0662-08860D538F13}"/>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58653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EF0A-01D6-AF47-C026-F92CE124C8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9A0D70-3437-273A-AEBE-073C96AD3671}"/>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4" name="Footer Placeholder 3">
            <a:extLst>
              <a:ext uri="{FF2B5EF4-FFF2-40B4-BE49-F238E27FC236}">
                <a16:creationId xmlns:a16="http://schemas.microsoft.com/office/drawing/2014/main" id="{6A162069-07A1-AFEE-9D4C-1538534867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63707D-AE92-8FE8-C4C7-4077F3AA0661}"/>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321150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D5A25-F3C1-8192-F2CE-10A63DC81D8A}"/>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3" name="Footer Placeholder 2">
            <a:extLst>
              <a:ext uri="{FF2B5EF4-FFF2-40B4-BE49-F238E27FC236}">
                <a16:creationId xmlns:a16="http://schemas.microsoft.com/office/drawing/2014/main" id="{E2E162DD-38B5-0199-9976-CDAE425C0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38E4-5685-A20D-41F6-5FF530625B13}"/>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139572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4C18-E7FB-7F3B-AE2B-076A97337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C7597E-940F-08CC-1879-D68431993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5D705-953B-2D77-9D9E-C828479E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490AD-1DEC-B851-758D-5D929CB7BFEB}"/>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6" name="Footer Placeholder 5">
            <a:extLst>
              <a:ext uri="{FF2B5EF4-FFF2-40B4-BE49-F238E27FC236}">
                <a16:creationId xmlns:a16="http://schemas.microsoft.com/office/drawing/2014/main" id="{E657A4D2-020C-58D8-7101-2D4441D78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58822-C81C-3F25-E80C-56D1C3AEEC0D}"/>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384371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F50B-1685-028E-D07E-2716BDDF8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ED2720-2AE5-A788-6D68-3180E856A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C1338-E120-7872-F1EF-ED84B7E24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B421E-4AA8-7F9D-F182-F6BD4547981A}"/>
              </a:ext>
            </a:extLst>
          </p:cNvPr>
          <p:cNvSpPr>
            <a:spLocks noGrp="1"/>
          </p:cNvSpPr>
          <p:nvPr>
            <p:ph type="dt" sz="half" idx="10"/>
          </p:nvPr>
        </p:nvSpPr>
        <p:spPr/>
        <p:txBody>
          <a:bodyPr/>
          <a:lstStyle/>
          <a:p>
            <a:fld id="{C06EA6D0-425F-794C-A135-ED931EA1B6C4}" type="datetimeFigureOut">
              <a:rPr lang="en-US" smtClean="0"/>
              <a:t>2/7/24</a:t>
            </a:fld>
            <a:endParaRPr lang="en-US"/>
          </a:p>
        </p:txBody>
      </p:sp>
      <p:sp>
        <p:nvSpPr>
          <p:cNvPr id="6" name="Footer Placeholder 5">
            <a:extLst>
              <a:ext uri="{FF2B5EF4-FFF2-40B4-BE49-F238E27FC236}">
                <a16:creationId xmlns:a16="http://schemas.microsoft.com/office/drawing/2014/main" id="{846898A7-4141-7B81-316C-098CD131C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68018-DAAA-9C82-C651-76F6F3410605}"/>
              </a:ext>
            </a:extLst>
          </p:cNvPr>
          <p:cNvSpPr>
            <a:spLocks noGrp="1"/>
          </p:cNvSpPr>
          <p:nvPr>
            <p:ph type="sldNum" sz="quarter" idx="12"/>
          </p:nvPr>
        </p:nvSpPr>
        <p:spPr/>
        <p:txBody>
          <a:bodyPr/>
          <a:lstStyle/>
          <a:p>
            <a:fld id="{82A1BFB1-CB78-DB44-B7A7-6E9338872B19}" type="slidenum">
              <a:rPr lang="en-US" smtClean="0"/>
              <a:t>‹#›</a:t>
            </a:fld>
            <a:endParaRPr lang="en-US"/>
          </a:p>
        </p:txBody>
      </p:sp>
    </p:spTree>
    <p:extLst>
      <p:ext uri="{BB962C8B-B14F-4D97-AF65-F5344CB8AC3E}">
        <p14:creationId xmlns:p14="http://schemas.microsoft.com/office/powerpoint/2010/main" val="321967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BAF55-7142-FC36-C560-48C6CD500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86A3D-34DE-506D-83E0-B9BE877A6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8C04A-9517-9B5B-052D-136B97DDB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6EA6D0-425F-794C-A135-ED931EA1B6C4}" type="datetimeFigureOut">
              <a:rPr lang="en-US" smtClean="0"/>
              <a:t>2/7/24</a:t>
            </a:fld>
            <a:endParaRPr lang="en-US"/>
          </a:p>
        </p:txBody>
      </p:sp>
      <p:sp>
        <p:nvSpPr>
          <p:cNvPr id="5" name="Footer Placeholder 4">
            <a:extLst>
              <a:ext uri="{FF2B5EF4-FFF2-40B4-BE49-F238E27FC236}">
                <a16:creationId xmlns:a16="http://schemas.microsoft.com/office/drawing/2014/main" id="{9098A9AE-25FC-E2DF-D214-046730539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F20ECC-F72A-FAC3-10A4-42EA210CD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A1BFB1-CB78-DB44-B7A7-6E9338872B19}" type="slidenum">
              <a:rPr lang="en-US" smtClean="0"/>
              <a:t>‹#›</a:t>
            </a:fld>
            <a:endParaRPr lang="en-US"/>
          </a:p>
        </p:txBody>
      </p:sp>
    </p:spTree>
    <p:extLst>
      <p:ext uri="{BB962C8B-B14F-4D97-AF65-F5344CB8AC3E}">
        <p14:creationId xmlns:p14="http://schemas.microsoft.com/office/powerpoint/2010/main" val="157653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935E1D-6205-461E-B824-72A72513A1AC}"/>
              </a:ext>
            </a:extLst>
          </p:cNvPr>
          <p:cNvPicPr>
            <a:picLocks noChangeAspect="1"/>
          </p:cNvPicPr>
          <p:nvPr/>
        </p:nvPicPr>
        <p:blipFill>
          <a:blip r:embed="rId2"/>
          <a:stretch>
            <a:fillRect/>
          </a:stretch>
        </p:blipFill>
        <p:spPr>
          <a:xfrm>
            <a:off x="3581400" y="714704"/>
            <a:ext cx="5029200" cy="5029200"/>
          </a:xfrm>
          <a:prstGeom prst="rect">
            <a:avLst/>
          </a:prstGeom>
        </p:spPr>
      </p:pic>
      <p:sp>
        <p:nvSpPr>
          <p:cNvPr id="12" name="TextBox 11">
            <a:extLst>
              <a:ext uri="{FF2B5EF4-FFF2-40B4-BE49-F238E27FC236}">
                <a16:creationId xmlns:a16="http://schemas.microsoft.com/office/drawing/2014/main" id="{562FB800-816B-4F7A-92A1-2D78673E89C5}"/>
              </a:ext>
            </a:extLst>
          </p:cNvPr>
          <p:cNvSpPr txBox="1"/>
          <p:nvPr/>
        </p:nvSpPr>
        <p:spPr>
          <a:xfrm>
            <a:off x="1756656" y="5670331"/>
            <a:ext cx="7124586" cy="692497"/>
          </a:xfrm>
          <a:prstGeom prst="rect">
            <a:avLst/>
          </a:prstGeom>
          <a:noFill/>
        </p:spPr>
        <p:txBody>
          <a:bodyPr wrap="square" lIns="0" tIns="0" rIns="0" bIns="0" rtlCol="0">
            <a:spAutoFit/>
          </a:bodyPr>
          <a:lstStyle/>
          <a:p>
            <a:pPr defTabSz="457200">
              <a:spcBef>
                <a:spcPts val="600"/>
              </a:spcBef>
              <a:buSzPct val="100000"/>
              <a:defRPr/>
            </a:pPr>
            <a:r>
              <a:rPr lang="en-US" sz="2000" b="1" dirty="0">
                <a:solidFill>
                  <a:prstClr val="white"/>
                </a:solidFill>
                <a:latin typeface="Verdana"/>
              </a:rPr>
              <a:t>Team </a:t>
            </a:r>
            <a:r>
              <a:rPr lang="en-US" sz="2000" b="1" dirty="0" err="1">
                <a:solidFill>
                  <a:prstClr val="white"/>
                </a:solidFill>
                <a:latin typeface="Verdana"/>
              </a:rPr>
              <a:t>Mandelbrots</a:t>
            </a:r>
            <a:endParaRPr lang="en-US" sz="2000" b="1" dirty="0">
              <a:solidFill>
                <a:prstClr val="white"/>
              </a:solidFill>
              <a:latin typeface="Verdana"/>
            </a:endParaRPr>
          </a:p>
          <a:p>
            <a:pPr defTabSz="457200">
              <a:spcBef>
                <a:spcPts val="600"/>
              </a:spcBef>
              <a:buSzPct val="100000"/>
              <a:defRPr/>
            </a:pPr>
            <a:r>
              <a:rPr lang="en-US" sz="2000" b="1" dirty="0">
                <a:solidFill>
                  <a:prstClr val="white"/>
                </a:solidFill>
                <a:latin typeface="Verdana"/>
              </a:rPr>
              <a:t>Video Game Design - CS6457</a:t>
            </a:r>
          </a:p>
        </p:txBody>
      </p:sp>
    </p:spTree>
    <p:extLst>
      <p:ext uri="{BB962C8B-B14F-4D97-AF65-F5344CB8AC3E}">
        <p14:creationId xmlns:p14="http://schemas.microsoft.com/office/powerpoint/2010/main" val="20577304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888C8D5-7296-43FA-AA8F-91A7D3ED8BB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888C8D5-7296-43FA-AA8F-91A7D3ED8BB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F3E70F6-C92D-4957-A320-3379599CE14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4881A3AB-E0F5-4AEE-981B-84D6DD0D76B6}"/>
              </a:ext>
            </a:extLst>
          </p:cNvPr>
          <p:cNvSpPr>
            <a:spLocks noGrp="1"/>
          </p:cNvSpPr>
          <p:nvPr>
            <p:ph type="title"/>
          </p:nvPr>
        </p:nvSpPr>
        <p:spPr/>
        <p:txBody>
          <a:bodyPr/>
          <a:lstStyle/>
          <a:p>
            <a:r>
              <a:rPr lang="en-US" dirty="0"/>
              <a:t>Project Workplan</a:t>
            </a:r>
          </a:p>
        </p:txBody>
      </p:sp>
      <p:sp>
        <p:nvSpPr>
          <p:cNvPr id="23" name="Text Placeholder 22">
            <a:extLst>
              <a:ext uri="{FF2B5EF4-FFF2-40B4-BE49-F238E27FC236}">
                <a16:creationId xmlns:a16="http://schemas.microsoft.com/office/drawing/2014/main" id="{D1235178-3A52-4F5C-9DC2-0A4BFB629976}"/>
              </a:ext>
            </a:extLst>
          </p:cNvPr>
          <p:cNvSpPr>
            <a:spLocks noGrp="1"/>
          </p:cNvSpPr>
          <p:nvPr>
            <p:ph type="body" sz="quarter" idx="15"/>
          </p:nvPr>
        </p:nvSpPr>
        <p:spPr/>
        <p:txBody>
          <a:bodyPr/>
          <a:lstStyle/>
          <a:p>
            <a:r>
              <a:rPr lang="en-US"/>
              <a:t>Five phases design lifecycle</a:t>
            </a:r>
          </a:p>
        </p:txBody>
      </p:sp>
      <p:cxnSp>
        <p:nvCxnSpPr>
          <p:cNvPr id="5" name="Straight Connector 4">
            <a:extLst>
              <a:ext uri="{FF2B5EF4-FFF2-40B4-BE49-F238E27FC236}">
                <a16:creationId xmlns:a16="http://schemas.microsoft.com/office/drawing/2014/main" id="{4B43EE10-364B-4645-84D5-1BFC37725AE8}"/>
              </a:ext>
            </a:extLst>
          </p:cNvPr>
          <p:cNvCxnSpPr>
            <a:cxnSpLocks/>
          </p:cNvCxnSpPr>
          <p:nvPr/>
        </p:nvCxnSpPr>
        <p:spPr>
          <a:xfrm flipV="1">
            <a:off x="800100" y="2484860"/>
            <a:ext cx="0" cy="247154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01F3321-9A8A-4704-9CBE-2A179749ADAB}"/>
              </a:ext>
            </a:extLst>
          </p:cNvPr>
          <p:cNvCxnSpPr>
            <a:cxnSpLocks/>
          </p:cNvCxnSpPr>
          <p:nvPr/>
        </p:nvCxnSpPr>
        <p:spPr>
          <a:xfrm flipV="1">
            <a:off x="9436917" y="3255638"/>
            <a:ext cx="0" cy="1773563"/>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270CD74-DD85-4D95-82D1-03D16AE4A45E}"/>
              </a:ext>
            </a:extLst>
          </p:cNvPr>
          <p:cNvCxnSpPr>
            <a:cxnSpLocks/>
          </p:cNvCxnSpPr>
          <p:nvPr/>
        </p:nvCxnSpPr>
        <p:spPr>
          <a:xfrm>
            <a:off x="5111504" y="5027078"/>
            <a:ext cx="0" cy="3469"/>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 Placeholder 9">
            <a:extLst>
              <a:ext uri="{FF2B5EF4-FFF2-40B4-BE49-F238E27FC236}">
                <a16:creationId xmlns:a16="http://schemas.microsoft.com/office/drawing/2014/main" id="{23814F36-0D86-41B8-B130-87AC9E66FC59}"/>
              </a:ext>
            </a:extLst>
          </p:cNvPr>
          <p:cNvSpPr txBox="1">
            <a:spLocks/>
          </p:cNvSpPr>
          <p:nvPr/>
        </p:nvSpPr>
        <p:spPr>
          <a:xfrm>
            <a:off x="2840167" y="3030996"/>
            <a:ext cx="1541331" cy="1325104"/>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lang="en-US" sz="1800" b="1">
                <a:latin typeface="Open Sans"/>
                <a:ea typeface="Open Sans" panose="020B0606030504020204" pitchFamily="34" charset="0"/>
                <a:cs typeface="Open Sans" panose="020B0606030504020204" pitchFamily="34" charset="0"/>
              </a:rPr>
              <a:t>Prototyping</a:t>
            </a:r>
            <a:endParaRPr kumimoji="0" lang="en-US" sz="1800" b="1" i="0" u="none" strike="noStrike" kern="1200" cap="none" spc="0" normalizeH="0" baseline="0" noProof="0">
              <a:ln>
                <a:noFill/>
              </a:ln>
              <a:effectLst/>
              <a:uLnTx/>
              <a:uFillTx/>
              <a:latin typeface="Open Sans"/>
              <a:ea typeface="Open Sans" panose="020B0606030504020204" pitchFamily="34" charset="0"/>
              <a:cs typeface="Open Sans" panose="020B0606030504020204" pitchFamily="34" charset="0"/>
            </a:endParaRPr>
          </a:p>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kumimoji="0" lang="en-US" sz="1400" b="0" i="0" u="none" strike="noStrike" kern="1200" cap="none" spc="0" normalizeH="0" baseline="0" noProof="0">
                <a:ln>
                  <a:noFill/>
                </a:ln>
                <a:effectLst/>
                <a:uLnTx/>
                <a:uFillTx/>
                <a:latin typeface="Open Sans"/>
                <a:ea typeface="Open Sans" panose="020B0606030504020204" pitchFamily="34" charset="0"/>
                <a:cs typeface="Open Sans" panose="020B0606030504020204" pitchFamily="34" charset="0"/>
              </a:rPr>
              <a:t>Wireframing of initial design </a:t>
            </a:r>
          </a:p>
        </p:txBody>
      </p:sp>
      <p:sp>
        <p:nvSpPr>
          <p:cNvPr id="9" name="Oval 8">
            <a:extLst>
              <a:ext uri="{FF2B5EF4-FFF2-40B4-BE49-F238E27FC236}">
                <a16:creationId xmlns:a16="http://schemas.microsoft.com/office/drawing/2014/main" id="{68CE65C7-BA24-4DF5-B1AD-7B1D1332839F}"/>
              </a:ext>
            </a:extLst>
          </p:cNvPr>
          <p:cNvSpPr/>
          <p:nvPr/>
        </p:nvSpPr>
        <p:spPr>
          <a:xfrm>
            <a:off x="4641604" y="2306139"/>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cxnSp>
        <p:nvCxnSpPr>
          <p:cNvPr id="10" name="Straight Connector 9">
            <a:extLst>
              <a:ext uri="{FF2B5EF4-FFF2-40B4-BE49-F238E27FC236}">
                <a16:creationId xmlns:a16="http://schemas.microsoft.com/office/drawing/2014/main" id="{07780A01-565B-47FD-8960-95CB7922BA84}"/>
              </a:ext>
            </a:extLst>
          </p:cNvPr>
          <p:cNvCxnSpPr>
            <a:cxnSpLocks/>
          </p:cNvCxnSpPr>
          <p:nvPr/>
        </p:nvCxnSpPr>
        <p:spPr>
          <a:xfrm flipV="1">
            <a:off x="2641979" y="3070414"/>
            <a:ext cx="0" cy="2149845"/>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F2D85F0-78E4-49B8-99A5-08FB3876EAC9}"/>
              </a:ext>
            </a:extLst>
          </p:cNvPr>
          <p:cNvSpPr/>
          <p:nvPr/>
        </p:nvSpPr>
        <p:spPr>
          <a:xfrm>
            <a:off x="2527679" y="3007592"/>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sp>
        <p:nvSpPr>
          <p:cNvPr id="12" name="Text Placeholder 9">
            <a:extLst>
              <a:ext uri="{FF2B5EF4-FFF2-40B4-BE49-F238E27FC236}">
                <a16:creationId xmlns:a16="http://schemas.microsoft.com/office/drawing/2014/main" id="{FD2EAC9A-48AC-4952-9087-86E232DB42FB}"/>
              </a:ext>
            </a:extLst>
          </p:cNvPr>
          <p:cNvSpPr txBox="1">
            <a:spLocks/>
          </p:cNvSpPr>
          <p:nvPr/>
        </p:nvSpPr>
        <p:spPr>
          <a:xfrm>
            <a:off x="4979218" y="2334901"/>
            <a:ext cx="2047083" cy="1383743"/>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kumimoji="0" lang="en-US" sz="1800" b="1" i="0" u="none" strike="noStrike" kern="1200" cap="none" spc="0" normalizeH="0" baseline="0" noProof="0" dirty="0">
                <a:ln>
                  <a:noFill/>
                </a:ln>
                <a:effectLst/>
                <a:uLnTx/>
                <a:uFillTx/>
                <a:latin typeface="Open Sans"/>
                <a:ea typeface="Open Sans" panose="020B0606030504020204" pitchFamily="34" charset="0"/>
                <a:cs typeface="Open Sans" panose="020B0606030504020204" pitchFamily="34" charset="0"/>
              </a:rPr>
              <a:t>Development &amp; Implementation </a:t>
            </a:r>
          </a:p>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lang="en-US" sz="1400" dirty="0">
                <a:latin typeface="Open Sans"/>
                <a:ea typeface="Open Sans" panose="020B0606030504020204" pitchFamily="34" charset="0"/>
                <a:cs typeface="Open Sans" panose="020B0606030504020204" pitchFamily="34" charset="0"/>
              </a:rPr>
              <a:t>List algorithms/ libraries here*</a:t>
            </a:r>
            <a:endParaRPr kumimoji="0" lang="en-US" sz="1400" b="0" i="0" u="none" strike="noStrike" kern="1200" cap="none" spc="0" normalizeH="0" baseline="0" noProof="0" dirty="0">
              <a:ln>
                <a:noFill/>
              </a:ln>
              <a:effectLst/>
              <a:uLnTx/>
              <a:uFillTx/>
              <a:latin typeface="Open Sans"/>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CF36EFCE-DD3A-46B6-AA74-5AEBAE17C7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9" y="4191000"/>
            <a:ext cx="12188825" cy="2158272"/>
          </a:xfrm>
          <a:prstGeom prst="rect">
            <a:avLst/>
          </a:prstGeom>
        </p:spPr>
      </p:pic>
      <p:sp>
        <p:nvSpPr>
          <p:cNvPr id="14" name="Oval 13">
            <a:extLst>
              <a:ext uri="{FF2B5EF4-FFF2-40B4-BE49-F238E27FC236}">
                <a16:creationId xmlns:a16="http://schemas.microsoft.com/office/drawing/2014/main" id="{51325BA5-88A7-4FBB-86C1-58172EE36CF4}"/>
              </a:ext>
            </a:extLst>
          </p:cNvPr>
          <p:cNvSpPr/>
          <p:nvPr/>
        </p:nvSpPr>
        <p:spPr>
          <a:xfrm>
            <a:off x="685800" y="2307906"/>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sp>
        <p:nvSpPr>
          <p:cNvPr id="15" name="Text Placeholder 9">
            <a:extLst>
              <a:ext uri="{FF2B5EF4-FFF2-40B4-BE49-F238E27FC236}">
                <a16:creationId xmlns:a16="http://schemas.microsoft.com/office/drawing/2014/main" id="{0BBEA81B-8F69-4FEF-A9D0-F78E39D1B6E6}"/>
              </a:ext>
            </a:extLst>
          </p:cNvPr>
          <p:cNvSpPr txBox="1">
            <a:spLocks/>
          </p:cNvSpPr>
          <p:nvPr/>
        </p:nvSpPr>
        <p:spPr>
          <a:xfrm>
            <a:off x="1028700" y="2335327"/>
            <a:ext cx="1612070" cy="1297634"/>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lang="en-US" sz="1800" b="1" dirty="0">
                <a:latin typeface="Open Sans"/>
                <a:ea typeface="Open Sans" panose="020B0606030504020204" pitchFamily="34" charset="0"/>
                <a:cs typeface="Open Sans" panose="020B0606030504020204" pitchFamily="34" charset="0"/>
              </a:rPr>
              <a:t>Planning</a:t>
            </a:r>
          </a:p>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kumimoji="0" lang="en-US" sz="1400" b="0" i="0" u="none" strike="noStrike" kern="1200" cap="none" spc="0" normalizeH="0" baseline="0" noProof="0" dirty="0">
                <a:ln>
                  <a:noFill/>
                </a:ln>
                <a:effectLst/>
                <a:uLnTx/>
                <a:uFillTx/>
                <a:latin typeface="Open Sans"/>
                <a:ea typeface="Open Sans" panose="020B0606030504020204" pitchFamily="34" charset="0"/>
                <a:cs typeface="Open Sans" panose="020B0606030504020204" pitchFamily="34" charset="0"/>
              </a:rPr>
              <a:t>Brainstorming and requirements gathering</a:t>
            </a:r>
          </a:p>
        </p:txBody>
      </p:sp>
      <p:sp>
        <p:nvSpPr>
          <p:cNvPr id="16" name="Oval 15">
            <a:extLst>
              <a:ext uri="{FF2B5EF4-FFF2-40B4-BE49-F238E27FC236}">
                <a16:creationId xmlns:a16="http://schemas.microsoft.com/office/drawing/2014/main" id="{E9106BCC-95E8-4073-A59B-711A0CFF3D7E}"/>
              </a:ext>
            </a:extLst>
          </p:cNvPr>
          <p:cNvSpPr/>
          <p:nvPr/>
        </p:nvSpPr>
        <p:spPr>
          <a:xfrm>
            <a:off x="9322617" y="3085178"/>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sp>
        <p:nvSpPr>
          <p:cNvPr id="17" name="Text Placeholder 9">
            <a:extLst>
              <a:ext uri="{FF2B5EF4-FFF2-40B4-BE49-F238E27FC236}">
                <a16:creationId xmlns:a16="http://schemas.microsoft.com/office/drawing/2014/main" id="{6D0B57E6-5F6C-4D2E-BC98-9A19691CB381}"/>
              </a:ext>
            </a:extLst>
          </p:cNvPr>
          <p:cNvSpPr txBox="1">
            <a:spLocks/>
          </p:cNvSpPr>
          <p:nvPr/>
        </p:nvSpPr>
        <p:spPr>
          <a:xfrm>
            <a:off x="9665517" y="3135512"/>
            <a:ext cx="2372496" cy="1365200"/>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kumimoji="0" lang="en-US" sz="1800" b="1" i="0" u="none" strike="noStrike" kern="1200" cap="none" spc="0" normalizeH="0" baseline="0" noProof="0" dirty="0">
                <a:ln>
                  <a:noFill/>
                </a:ln>
                <a:effectLst/>
                <a:uLnTx/>
                <a:uFillTx/>
                <a:latin typeface="Open Sans"/>
                <a:ea typeface="Open Sans" panose="020B0606030504020204" pitchFamily="34" charset="0"/>
                <a:cs typeface="Open Sans" panose="020B0606030504020204" pitchFamily="34" charset="0"/>
              </a:rPr>
              <a:t>Deployment</a:t>
            </a:r>
          </a:p>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kumimoji="0" lang="en-US" sz="1400" b="0" i="0" u="none" strike="noStrike" kern="1200" cap="none" spc="0" normalizeH="0" baseline="0" noProof="0" dirty="0">
                <a:ln>
                  <a:noFill/>
                </a:ln>
                <a:effectLst/>
                <a:uLnTx/>
                <a:uFillTx/>
                <a:latin typeface="Open Sans"/>
                <a:ea typeface="Open Sans" panose="020B0606030504020204" pitchFamily="34" charset="0"/>
                <a:cs typeface="Open Sans" panose="020B0606030504020204" pitchFamily="34" charset="0"/>
              </a:rPr>
              <a:t>Some sentence here*</a:t>
            </a:r>
          </a:p>
        </p:txBody>
      </p:sp>
      <p:cxnSp>
        <p:nvCxnSpPr>
          <p:cNvPr id="20" name="Straight Connector 19">
            <a:extLst>
              <a:ext uri="{FF2B5EF4-FFF2-40B4-BE49-F238E27FC236}">
                <a16:creationId xmlns:a16="http://schemas.microsoft.com/office/drawing/2014/main" id="{DDFA16DA-F740-C219-6A8A-8116862F9FDD}"/>
              </a:ext>
            </a:extLst>
          </p:cNvPr>
          <p:cNvCxnSpPr>
            <a:cxnSpLocks/>
          </p:cNvCxnSpPr>
          <p:nvPr/>
        </p:nvCxnSpPr>
        <p:spPr>
          <a:xfrm flipV="1">
            <a:off x="7011217" y="3408038"/>
            <a:ext cx="0" cy="1548363"/>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 Placeholder 9">
            <a:extLst>
              <a:ext uri="{FF2B5EF4-FFF2-40B4-BE49-F238E27FC236}">
                <a16:creationId xmlns:a16="http://schemas.microsoft.com/office/drawing/2014/main" id="{A32D62FF-2E29-7DBE-09EE-7BE8FB776F5F}"/>
              </a:ext>
            </a:extLst>
          </p:cNvPr>
          <p:cNvSpPr txBox="1">
            <a:spLocks/>
          </p:cNvSpPr>
          <p:nvPr/>
        </p:nvSpPr>
        <p:spPr>
          <a:xfrm>
            <a:off x="7239817" y="3287912"/>
            <a:ext cx="1930398" cy="1302840"/>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kumimoji="0" lang="en-US" sz="1800" b="1" i="0" u="none" strike="noStrike" kern="1200" cap="none" spc="0" normalizeH="0" baseline="0" noProof="0" dirty="0">
                <a:ln>
                  <a:noFill/>
                </a:ln>
                <a:effectLst/>
                <a:uLnTx/>
                <a:uFillTx/>
                <a:latin typeface="Open Sans"/>
                <a:ea typeface="Open Sans" panose="020B0606030504020204" pitchFamily="34" charset="0"/>
                <a:cs typeface="Open Sans" panose="020B0606030504020204" pitchFamily="34" charset="0"/>
              </a:rPr>
              <a:t>Testing</a:t>
            </a:r>
          </a:p>
          <a:p>
            <a:pPr marL="0" marR="0" lvl="0" indent="0" algn="l" defTabSz="914400" rtl="0" eaLnBrk="1" fontAlgn="base" latinLnBrk="0" hangingPunct="1">
              <a:lnSpc>
                <a:spcPct val="100000"/>
              </a:lnSpc>
              <a:spcBef>
                <a:spcPts val="0"/>
              </a:spcBef>
              <a:spcAft>
                <a:spcPts val="400"/>
              </a:spcAft>
              <a:buClr>
                <a:srgbClr val="81BC00"/>
              </a:buClr>
              <a:buSzTx/>
              <a:buFont typeface="Arial" panose="020B0604020202020204" pitchFamily="34" charset="0"/>
              <a:buNone/>
              <a:tabLst/>
              <a:defRPr/>
            </a:pPr>
            <a:r>
              <a:rPr lang="en-US" sz="1400" dirty="0">
                <a:latin typeface="Open Sans"/>
                <a:ea typeface="Open Sans" panose="020B0606030504020204" pitchFamily="34" charset="0"/>
                <a:cs typeface="Open Sans" panose="020B0606030504020204" pitchFamily="34" charset="0"/>
              </a:rPr>
              <a:t>Modified</a:t>
            </a:r>
            <a:r>
              <a:rPr kumimoji="0" lang="en-US" sz="1400" b="0" i="0" u="none" strike="noStrike" kern="1200" cap="none" spc="0" normalizeH="0" baseline="0" noProof="0" dirty="0">
                <a:ln>
                  <a:noFill/>
                </a:ln>
                <a:effectLst/>
                <a:uLnTx/>
                <a:uFillTx/>
                <a:latin typeface="Open Sans"/>
                <a:ea typeface="Open Sans" panose="020B0606030504020204" pitchFamily="34" charset="0"/>
                <a:cs typeface="Open Sans" panose="020B0606030504020204" pitchFamily="34" charset="0"/>
              </a:rPr>
              <a:t> games changes based on user testing</a:t>
            </a:r>
          </a:p>
        </p:txBody>
      </p:sp>
      <p:cxnSp>
        <p:nvCxnSpPr>
          <p:cNvPr id="24" name="Straight Connector 23">
            <a:extLst>
              <a:ext uri="{FF2B5EF4-FFF2-40B4-BE49-F238E27FC236}">
                <a16:creationId xmlns:a16="http://schemas.microsoft.com/office/drawing/2014/main" id="{AD57DC3F-52CE-86B8-6157-D84090D49A13}"/>
              </a:ext>
            </a:extLst>
          </p:cNvPr>
          <p:cNvCxnSpPr>
            <a:cxnSpLocks/>
            <a:endCxn id="9" idx="4"/>
          </p:cNvCxnSpPr>
          <p:nvPr/>
        </p:nvCxnSpPr>
        <p:spPr>
          <a:xfrm flipV="1">
            <a:off x="4755904" y="2534739"/>
            <a:ext cx="0" cy="2646862"/>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4383E-6048-50C3-A873-8820CB27906D}"/>
              </a:ext>
            </a:extLst>
          </p:cNvPr>
          <p:cNvSpPr/>
          <p:nvPr/>
        </p:nvSpPr>
        <p:spPr>
          <a:xfrm>
            <a:off x="6896917" y="3237578"/>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sp>
        <p:nvSpPr>
          <p:cNvPr id="18" name="Text Placeholder 2">
            <a:extLst>
              <a:ext uri="{FF2B5EF4-FFF2-40B4-BE49-F238E27FC236}">
                <a16:creationId xmlns:a16="http://schemas.microsoft.com/office/drawing/2014/main" id="{E75E73FA-7378-DFB1-DA00-98299631958A}"/>
              </a:ext>
            </a:extLst>
          </p:cNvPr>
          <p:cNvSpPr>
            <a:spLocks noGrp="1"/>
          </p:cNvSpPr>
          <p:nvPr>
            <p:ph type="body" sz="quarter" idx="14"/>
          </p:nvPr>
        </p:nvSpPr>
        <p:spPr>
          <a:xfrm>
            <a:off x="914721" y="1353312"/>
            <a:ext cx="10362880" cy="475488"/>
          </a:xfrm>
        </p:spPr>
        <p:txBody>
          <a:bodyPr/>
          <a:lstStyle/>
          <a:p>
            <a:r>
              <a:rPr lang="en-US" spc="0" dirty="0">
                <a:solidFill>
                  <a:prstClr val="black"/>
                </a:solidFill>
              </a:rPr>
              <a:t>Our team is committed to equitable division of work, ensuring each member equally participates and contributes to our collective success.</a:t>
            </a:r>
          </a:p>
        </p:txBody>
      </p:sp>
    </p:spTree>
    <p:extLst>
      <p:ext uri="{BB962C8B-B14F-4D97-AF65-F5344CB8AC3E}">
        <p14:creationId xmlns:p14="http://schemas.microsoft.com/office/powerpoint/2010/main" val="330838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574-29D4-493A-8EF4-CE168869215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97E1CBC-BB12-4214-8F8B-A574341F1552}"/>
              </a:ext>
            </a:extLst>
          </p:cNvPr>
          <p:cNvSpPr>
            <a:spLocks noGrp="1"/>
          </p:cNvSpPr>
          <p:nvPr>
            <p:ph type="body" sz="quarter" idx="14"/>
          </p:nvPr>
        </p:nvSpPr>
        <p:spPr/>
        <p:txBody>
          <a:bodyPr/>
          <a:lstStyle/>
          <a:p>
            <a:endParaRPr lang="en-US">
              <a:latin typeface="+mj-lt"/>
            </a:endParaRPr>
          </a:p>
        </p:txBody>
      </p:sp>
      <p:sp>
        <p:nvSpPr>
          <p:cNvPr id="4" name="Text Placeholder 3">
            <a:extLst>
              <a:ext uri="{FF2B5EF4-FFF2-40B4-BE49-F238E27FC236}">
                <a16:creationId xmlns:a16="http://schemas.microsoft.com/office/drawing/2014/main" id="{E8098869-1D8C-4EDE-8139-5F12D6DF2D48}"/>
              </a:ext>
            </a:extLst>
          </p:cNvPr>
          <p:cNvSpPr>
            <a:spLocks noGrp="1"/>
          </p:cNvSpPr>
          <p:nvPr>
            <p:ph type="body" sz="quarter" idx="15"/>
          </p:nvPr>
        </p:nvSpPr>
        <p:spPr/>
        <p:txBody>
          <a:bodyPr/>
          <a:lstStyle/>
          <a:p>
            <a:endParaRPr lang="en-US">
              <a:latin typeface="+mj-lt"/>
            </a:endParaRPr>
          </a:p>
        </p:txBody>
      </p:sp>
      <p:sp>
        <p:nvSpPr>
          <p:cNvPr id="5" name="Rectangle 4">
            <a:extLst>
              <a:ext uri="{FF2B5EF4-FFF2-40B4-BE49-F238E27FC236}">
                <a16:creationId xmlns:a16="http://schemas.microsoft.com/office/drawing/2014/main" id="{C50CB280-A4D7-43EE-AD2F-37A5BABF84E2}"/>
              </a:ext>
            </a:extLst>
          </p:cNvPr>
          <p:cNvSpPr/>
          <p:nvPr/>
        </p:nvSpPr>
        <p:spPr>
          <a:xfrm>
            <a:off x="603446" y="2244000"/>
            <a:ext cx="4919470" cy="966206"/>
          </a:xfrm>
          <a:prstGeom prst="rect">
            <a:avLst/>
          </a:prstGeom>
          <a:solidFill>
            <a:schemeClr val="bg1"/>
          </a:solidFill>
          <a:ln w="12700" cap="flat" cmpd="sng" algn="ctr">
            <a:solidFill>
              <a:schemeClr val="tx1"/>
            </a:solidFill>
            <a:prstDash val="dash"/>
            <a:miter lim="800000"/>
          </a:ln>
          <a:effectLst>
            <a:outerShdw blurRad="50800" dist="38100" dir="2700000" algn="tl" rotWithShape="0">
              <a:prstClr val="black">
                <a:alpha val="40000"/>
              </a:prstClr>
            </a:outerShdw>
          </a:effectLst>
        </p:spPr>
        <p:txBody>
          <a:bodyPr lIns="27432" tIns="27432" rIns="27432" bIns="27432" rtlCol="0" anchor="ctr"/>
          <a:lstStyle/>
          <a:p>
            <a:pPr algn="ctr" defTabSz="457062">
              <a:defRPr/>
            </a:pPr>
            <a:endParaRPr lang="en-US" b="1" kern="0">
              <a:solidFill>
                <a:srgbClr val="FFFFFF"/>
              </a:solidFill>
            </a:endParaRPr>
          </a:p>
        </p:txBody>
      </p:sp>
      <p:sp>
        <p:nvSpPr>
          <p:cNvPr id="6" name="Rectangle 5">
            <a:extLst>
              <a:ext uri="{FF2B5EF4-FFF2-40B4-BE49-F238E27FC236}">
                <a16:creationId xmlns:a16="http://schemas.microsoft.com/office/drawing/2014/main" id="{87A3CCD4-0452-4C43-8336-4B8B9704D140}"/>
              </a:ext>
            </a:extLst>
          </p:cNvPr>
          <p:cNvSpPr/>
          <p:nvPr/>
        </p:nvSpPr>
        <p:spPr>
          <a:xfrm>
            <a:off x="6664076" y="2244000"/>
            <a:ext cx="4919472" cy="966206"/>
          </a:xfrm>
          <a:prstGeom prst="rect">
            <a:avLst/>
          </a:prstGeom>
          <a:solidFill>
            <a:schemeClr val="bg1"/>
          </a:solidFill>
          <a:ln w="12700" cap="flat" cmpd="sng" algn="ctr">
            <a:solidFill>
              <a:schemeClr val="tx1"/>
            </a:solidFill>
            <a:prstDash val="dash"/>
            <a:miter lim="800000"/>
          </a:ln>
          <a:effectLst>
            <a:outerShdw blurRad="50800" dist="38100" dir="2700000" algn="tl" rotWithShape="0">
              <a:prstClr val="black">
                <a:alpha val="40000"/>
              </a:prstClr>
            </a:outerShdw>
          </a:effectLst>
        </p:spPr>
        <p:txBody>
          <a:bodyPr lIns="27432" tIns="27432" rIns="27432" bIns="27432" rtlCol="0" anchor="ctr"/>
          <a:lstStyle/>
          <a:p>
            <a:pPr algn="ctr" defTabSz="457062">
              <a:defRPr/>
            </a:pPr>
            <a:endParaRPr lang="en-US" b="1" kern="0">
              <a:solidFill>
                <a:srgbClr val="FFFFFF"/>
              </a:solidFill>
            </a:endParaRPr>
          </a:p>
        </p:txBody>
      </p:sp>
      <p:pic>
        <p:nvPicPr>
          <p:cNvPr id="7" name="Picture 6">
            <a:extLst>
              <a:ext uri="{FF2B5EF4-FFF2-40B4-BE49-F238E27FC236}">
                <a16:creationId xmlns:a16="http://schemas.microsoft.com/office/drawing/2014/main" id="{DC93321B-20D0-49CA-BF71-6D8518E29B91}"/>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7940" b="52020"/>
          <a:stretch/>
        </p:blipFill>
        <p:spPr>
          <a:xfrm>
            <a:off x="1590" y="0"/>
            <a:ext cx="12188825" cy="1989056"/>
          </a:xfrm>
          <a:prstGeom prst="rect">
            <a:avLst/>
          </a:prstGeom>
        </p:spPr>
      </p:pic>
      <p:sp>
        <p:nvSpPr>
          <p:cNvPr id="8" name="Rectangle 7">
            <a:extLst>
              <a:ext uri="{FF2B5EF4-FFF2-40B4-BE49-F238E27FC236}">
                <a16:creationId xmlns:a16="http://schemas.microsoft.com/office/drawing/2014/main" id="{76F43CA8-7622-442A-9D54-E79A2E15C751}"/>
              </a:ext>
            </a:extLst>
          </p:cNvPr>
          <p:cNvSpPr/>
          <p:nvPr/>
        </p:nvSpPr>
        <p:spPr>
          <a:xfrm>
            <a:off x="1589" y="0"/>
            <a:ext cx="12188826" cy="1989056"/>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2"/>
            <a:endParaRPr lang="en-US" sz="1899">
              <a:solidFill>
                <a:srgbClr val="FCF7F7"/>
              </a:solidFill>
            </a:endParaRPr>
          </a:p>
        </p:txBody>
      </p:sp>
      <p:sp>
        <p:nvSpPr>
          <p:cNvPr id="10" name="TextBox 9">
            <a:extLst>
              <a:ext uri="{FF2B5EF4-FFF2-40B4-BE49-F238E27FC236}">
                <a16:creationId xmlns:a16="http://schemas.microsoft.com/office/drawing/2014/main" id="{5AD92582-EB0E-493F-84F5-42312920466F}"/>
              </a:ext>
            </a:extLst>
          </p:cNvPr>
          <p:cNvSpPr txBox="1"/>
          <p:nvPr/>
        </p:nvSpPr>
        <p:spPr>
          <a:xfrm>
            <a:off x="447523" y="828595"/>
            <a:ext cx="11300132" cy="954107"/>
          </a:xfrm>
          <a:prstGeom prst="rect">
            <a:avLst/>
          </a:prstGeom>
          <a:noFill/>
        </p:spPr>
        <p:txBody>
          <a:bodyPr wrap="square" rtlCol="0" anchor="t">
            <a:spAutoFit/>
          </a:bodyPr>
          <a:lstStyle/>
          <a:p>
            <a:pPr algn="ctr" defTabSz="1219170"/>
            <a:r>
              <a:rPr lang="en-US" sz="2400" b="1" cap="all" spc="200" dirty="0">
                <a:solidFill>
                  <a:srgbClr val="FCF7F7"/>
                </a:solidFill>
                <a:latin typeface="+mj-lt"/>
                <a:ea typeface="Open Sans" charset="0"/>
                <a:cs typeface="Open Sans" charset="0"/>
              </a:rPr>
              <a:t>Vision</a:t>
            </a:r>
            <a:endParaRPr lang="en-US" sz="1900" b="1" cap="all" spc="200" dirty="0">
              <a:solidFill>
                <a:srgbClr val="FCF7F7"/>
              </a:solidFill>
              <a:latin typeface="+mj-lt"/>
              <a:ea typeface="Open Sans" charset="0"/>
              <a:cs typeface="Open Sans" charset="0"/>
            </a:endParaRPr>
          </a:p>
          <a:p>
            <a:pPr algn="ctr" defTabSz="1219170"/>
            <a:r>
              <a:rPr lang="en-US" sz="1600" dirty="0">
                <a:solidFill>
                  <a:srgbClr val="FCF7F7"/>
                </a:solidFill>
                <a:latin typeface="+mj-lt"/>
                <a:ea typeface="Open Sans Light" charset="0"/>
                <a:cs typeface="Open Sans Light" charset="0"/>
              </a:rPr>
              <a:t>A driving game in which you play as an Uber driver, tasked with picking up and delivering passengers while avoiding obstacles such as cats and children running onto the road.</a:t>
            </a:r>
          </a:p>
        </p:txBody>
      </p:sp>
      <p:sp>
        <p:nvSpPr>
          <p:cNvPr id="11" name="TextBox 10">
            <a:extLst>
              <a:ext uri="{FF2B5EF4-FFF2-40B4-BE49-F238E27FC236}">
                <a16:creationId xmlns:a16="http://schemas.microsoft.com/office/drawing/2014/main" id="{E3575E77-DA0B-453E-85E5-0B4E8A1A5018}"/>
              </a:ext>
            </a:extLst>
          </p:cNvPr>
          <p:cNvSpPr txBox="1"/>
          <p:nvPr/>
        </p:nvSpPr>
        <p:spPr>
          <a:xfrm>
            <a:off x="243434" y="136843"/>
            <a:ext cx="5725586" cy="523084"/>
          </a:xfrm>
          <a:prstGeom prst="rect">
            <a:avLst/>
          </a:prstGeom>
          <a:noFill/>
        </p:spPr>
        <p:txBody>
          <a:bodyPr wrap="square" rtlCol="0">
            <a:spAutoFit/>
          </a:bodyPr>
          <a:lstStyle/>
          <a:p>
            <a:pPr defTabSz="457062"/>
            <a:r>
              <a:rPr lang="en-US" sz="2799" dirty="0">
                <a:solidFill>
                  <a:srgbClr val="FCF7F7"/>
                </a:solidFill>
                <a:latin typeface="+mj-lt"/>
              </a:rPr>
              <a:t>Driving Game – Urban Wheels</a:t>
            </a:r>
          </a:p>
        </p:txBody>
      </p:sp>
      <p:grpSp>
        <p:nvGrpSpPr>
          <p:cNvPr id="12" name="Group 11">
            <a:extLst>
              <a:ext uri="{FF2B5EF4-FFF2-40B4-BE49-F238E27FC236}">
                <a16:creationId xmlns:a16="http://schemas.microsoft.com/office/drawing/2014/main" id="{7630D0A5-EC66-45C7-934B-6636AF5484EC}"/>
              </a:ext>
            </a:extLst>
          </p:cNvPr>
          <p:cNvGrpSpPr>
            <a:grpSpLocks noChangeAspect="1"/>
          </p:cNvGrpSpPr>
          <p:nvPr/>
        </p:nvGrpSpPr>
        <p:grpSpPr>
          <a:xfrm>
            <a:off x="5093447" y="4545995"/>
            <a:ext cx="37736" cy="0"/>
            <a:chOff x="793751" y="4518025"/>
            <a:chExt cx="44450" cy="0"/>
          </a:xfrm>
        </p:grpSpPr>
        <p:sp>
          <p:nvSpPr>
            <p:cNvPr id="13" name="Freeform 343">
              <a:extLst>
                <a:ext uri="{FF2B5EF4-FFF2-40B4-BE49-F238E27FC236}">
                  <a16:creationId xmlns:a16="http://schemas.microsoft.com/office/drawing/2014/main" id="{078153F2-60A5-470B-9856-61A24B46E347}"/>
                </a:ext>
              </a:extLst>
            </p:cNvPr>
            <p:cNvSpPr>
              <a:spLocks/>
            </p:cNvSpPr>
            <p:nvPr/>
          </p:nvSpPr>
          <p:spPr bwMode="auto">
            <a:xfrm>
              <a:off x="825501" y="4518025"/>
              <a:ext cx="12700" cy="0"/>
            </a:xfrm>
            <a:custGeom>
              <a:avLst/>
              <a:gdLst>
                <a:gd name="T0" fmla="*/ 0 w 16"/>
                <a:gd name="T1" fmla="*/ 0 w 16"/>
                <a:gd name="T2" fmla="*/ 16 w 16"/>
                <a:gd name="T3" fmla="*/ 16 w 16"/>
                <a:gd name="T4" fmla="*/ 12 w 16"/>
                <a:gd name="T5" fmla="*/ 0 w 16"/>
              </a:gdLst>
              <a:ahLst/>
              <a:cxnLst>
                <a:cxn ang="0">
                  <a:pos x="T0" y="0"/>
                </a:cxn>
                <a:cxn ang="0">
                  <a:pos x="T1" y="0"/>
                </a:cxn>
                <a:cxn ang="0">
                  <a:pos x="T2" y="0"/>
                </a:cxn>
                <a:cxn ang="0">
                  <a:pos x="T3" y="0"/>
                </a:cxn>
                <a:cxn ang="0">
                  <a:pos x="T4" y="0"/>
                </a:cxn>
                <a:cxn ang="0">
                  <a:pos x="T5" y="0"/>
                </a:cxn>
              </a:cxnLst>
              <a:rect l="0" t="0" r="r" b="b"/>
              <a:pathLst>
                <a:path w="16">
                  <a:moveTo>
                    <a:pt x="0" y="0"/>
                  </a:moveTo>
                  <a:lnTo>
                    <a:pt x="0" y="0"/>
                  </a:lnTo>
                  <a:lnTo>
                    <a:pt x="16" y="0"/>
                  </a:lnTo>
                  <a:lnTo>
                    <a:pt x="16" y="0"/>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062"/>
              <a:endParaRPr lang="en-US" sz="1600">
                <a:solidFill>
                  <a:srgbClr val="000000"/>
                </a:solidFill>
              </a:endParaRPr>
            </a:p>
          </p:txBody>
        </p:sp>
        <p:sp>
          <p:nvSpPr>
            <p:cNvPr id="14" name="Freeform 344">
              <a:extLst>
                <a:ext uri="{FF2B5EF4-FFF2-40B4-BE49-F238E27FC236}">
                  <a16:creationId xmlns:a16="http://schemas.microsoft.com/office/drawing/2014/main" id="{CB08C2A7-5D88-4200-A389-5B3B77327B86}"/>
                </a:ext>
              </a:extLst>
            </p:cNvPr>
            <p:cNvSpPr>
              <a:spLocks/>
            </p:cNvSpPr>
            <p:nvPr/>
          </p:nvSpPr>
          <p:spPr bwMode="auto">
            <a:xfrm>
              <a:off x="793751" y="4518025"/>
              <a:ext cx="12700" cy="0"/>
            </a:xfrm>
            <a:custGeom>
              <a:avLst/>
              <a:gdLst>
                <a:gd name="T0" fmla="*/ 0 w 16"/>
                <a:gd name="T1" fmla="*/ 0 w 16"/>
                <a:gd name="T2" fmla="*/ 16 w 16"/>
                <a:gd name="T3" fmla="*/ 16 w 16"/>
                <a:gd name="T4" fmla="*/ 4 w 16"/>
                <a:gd name="T5" fmla="*/ 0 w 16"/>
              </a:gdLst>
              <a:ahLst/>
              <a:cxnLst>
                <a:cxn ang="0">
                  <a:pos x="T0" y="0"/>
                </a:cxn>
                <a:cxn ang="0">
                  <a:pos x="T1" y="0"/>
                </a:cxn>
                <a:cxn ang="0">
                  <a:pos x="T2" y="0"/>
                </a:cxn>
                <a:cxn ang="0">
                  <a:pos x="T3" y="0"/>
                </a:cxn>
                <a:cxn ang="0">
                  <a:pos x="T4" y="0"/>
                </a:cxn>
                <a:cxn ang="0">
                  <a:pos x="T5" y="0"/>
                </a:cxn>
              </a:cxnLst>
              <a:rect l="0" t="0" r="r" b="b"/>
              <a:pathLst>
                <a:path w="16">
                  <a:moveTo>
                    <a:pt x="0" y="0"/>
                  </a:moveTo>
                  <a:lnTo>
                    <a:pt x="0" y="0"/>
                  </a:lnTo>
                  <a:lnTo>
                    <a:pt x="16" y="0"/>
                  </a:lnTo>
                  <a:lnTo>
                    <a:pt x="16" y="0"/>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062"/>
              <a:endParaRPr lang="en-US" sz="1600">
                <a:solidFill>
                  <a:srgbClr val="000000"/>
                </a:solidFill>
              </a:endParaRPr>
            </a:p>
          </p:txBody>
        </p:sp>
      </p:grpSp>
      <p:sp>
        <p:nvSpPr>
          <p:cNvPr id="15" name="TextBox 14">
            <a:extLst>
              <a:ext uri="{FF2B5EF4-FFF2-40B4-BE49-F238E27FC236}">
                <a16:creationId xmlns:a16="http://schemas.microsoft.com/office/drawing/2014/main" id="{77290228-1D3E-4FC6-ADD2-295B78B2F861}"/>
              </a:ext>
            </a:extLst>
          </p:cNvPr>
          <p:cNvSpPr txBox="1"/>
          <p:nvPr/>
        </p:nvSpPr>
        <p:spPr>
          <a:xfrm>
            <a:off x="667855" y="2278324"/>
            <a:ext cx="4790655" cy="569387"/>
          </a:xfrm>
          <a:prstGeom prst="rect">
            <a:avLst/>
          </a:prstGeom>
          <a:noFill/>
        </p:spPr>
        <p:txBody>
          <a:bodyPr wrap="square" rtlCol="0" anchor="t">
            <a:spAutoFit/>
          </a:bodyPr>
          <a:lstStyle/>
          <a:p>
            <a:pPr algn="ctr" defTabSz="1219170"/>
            <a:r>
              <a:rPr lang="en-US" sz="1600" b="1" cap="all" spc="200" dirty="0">
                <a:solidFill>
                  <a:srgbClr val="FFC000"/>
                </a:solidFill>
                <a:ea typeface="Open Sans" charset="0"/>
                <a:cs typeface="Open Sans" charset="0"/>
              </a:rPr>
              <a:t>Video Game </a:t>
            </a:r>
          </a:p>
          <a:p>
            <a:pPr algn="ctr" defTabSz="1219170"/>
            <a:r>
              <a:rPr lang="en-US" sz="1500" dirty="0">
                <a:effectLst/>
                <a:latin typeface="Calibri" panose="020F0502020204030204" pitchFamily="34" charset="0"/>
                <a:ea typeface="Calibri" panose="020F0502020204030204" pitchFamily="34" charset="0"/>
                <a:cs typeface="Times New Roman" panose="02020603050405020304" pitchFamily="18" charset="0"/>
              </a:rPr>
              <a:t>An Uber driving game: dodge obstacles, deliver passengers.</a:t>
            </a:r>
            <a:endParaRPr lang="en-US" sz="1600" b="1" cap="all" spc="200" dirty="0">
              <a:solidFill>
                <a:schemeClr val="accent3"/>
              </a:solidFill>
              <a:ea typeface="Open Sans" charset="0"/>
              <a:cs typeface="Open Sans" charset="0"/>
            </a:endParaRPr>
          </a:p>
        </p:txBody>
      </p:sp>
      <p:cxnSp>
        <p:nvCxnSpPr>
          <p:cNvPr id="18" name="Straight Connector 17">
            <a:extLst>
              <a:ext uri="{FF2B5EF4-FFF2-40B4-BE49-F238E27FC236}">
                <a16:creationId xmlns:a16="http://schemas.microsoft.com/office/drawing/2014/main" id="{7F2F71F9-0119-4A55-83EA-55369B8A5CD3}"/>
              </a:ext>
            </a:extLst>
          </p:cNvPr>
          <p:cNvCxnSpPr>
            <a:cxnSpLocks/>
          </p:cNvCxnSpPr>
          <p:nvPr/>
        </p:nvCxnSpPr>
        <p:spPr>
          <a:xfrm>
            <a:off x="6096000" y="2278323"/>
            <a:ext cx="0" cy="38825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9AE290D-E259-4F1D-A36C-5C9803DF4FB0}"/>
              </a:ext>
            </a:extLst>
          </p:cNvPr>
          <p:cNvSpPr txBox="1"/>
          <p:nvPr/>
        </p:nvSpPr>
        <p:spPr>
          <a:xfrm>
            <a:off x="9197467" y="3573421"/>
            <a:ext cx="2834640" cy="1133644"/>
          </a:xfrm>
          <a:prstGeom prst="rect">
            <a:avLst/>
          </a:prstGeom>
          <a:noFill/>
        </p:spPr>
        <p:txBody>
          <a:bodyPr wrap="square" lIns="91440" tIns="45720" rIns="91440" bIns="45720" rtlCol="0" anchor="t">
            <a:spAutoFit/>
          </a:bodyPr>
          <a:lstStyle/>
          <a:p>
            <a:pPr defTabSz="1219170">
              <a:lnSpc>
                <a:spcPct val="110000"/>
              </a:lnSpc>
              <a:spcBef>
                <a:spcPts val="1000"/>
              </a:spcBef>
            </a:pPr>
            <a:r>
              <a:rPr lang="en-US" sz="1400" b="1" cap="all" spc="200" dirty="0">
                <a:solidFill>
                  <a:srgbClr val="201F1F"/>
                </a:solidFill>
                <a:ea typeface="Open Sans"/>
                <a:cs typeface="Open Sans"/>
              </a:rPr>
              <a:t>Safe delivery</a:t>
            </a:r>
          </a:p>
          <a:p>
            <a:pPr defTabSz="1219170">
              <a:lnSpc>
                <a:spcPct val="110000"/>
              </a:lnSpc>
            </a:pPr>
            <a:r>
              <a:rPr lang="en-US" sz="1200" dirty="0">
                <a:solidFill>
                  <a:srgbClr val="201F1F"/>
                </a:solidFill>
                <a:ea typeface="Open Sans Light"/>
                <a:cs typeface="Open Sans Light"/>
              </a:rPr>
              <a:t>Drop off passengers at their specified destinations. Each successful delivery increases your score and</a:t>
            </a:r>
            <a:r>
              <a:rPr lang="en-US" sz="1200" dirty="0">
                <a:solidFill>
                  <a:srgbClr val="FFC000"/>
                </a:solidFill>
                <a:ea typeface="Open Sans Light"/>
                <a:cs typeface="Open Sans Light"/>
              </a:rPr>
              <a:t> </a:t>
            </a:r>
            <a:r>
              <a:rPr lang="en-US" sz="1200" b="1" dirty="0">
                <a:solidFill>
                  <a:srgbClr val="FFC000"/>
                </a:solidFill>
                <a:ea typeface="Open Sans Light"/>
                <a:cs typeface="Open Sans Light"/>
              </a:rPr>
              <a:t>replenishes your health </a:t>
            </a:r>
            <a:r>
              <a:rPr lang="en-US" sz="1200" dirty="0">
                <a:solidFill>
                  <a:srgbClr val="201F1F"/>
                </a:solidFill>
                <a:ea typeface="Open Sans Light"/>
                <a:cs typeface="Open Sans Light"/>
              </a:rPr>
              <a:t>bar slightly.</a:t>
            </a:r>
            <a:endParaRPr lang="en-US" sz="1200" dirty="0">
              <a:solidFill>
                <a:schemeClr val="tx1">
                  <a:lumMod val="95000"/>
                  <a:lumOff val="5000"/>
                </a:schemeClr>
              </a:solidFill>
              <a:ea typeface="Open Sans Light"/>
              <a:cs typeface="Open Sans Light"/>
            </a:endParaRPr>
          </a:p>
        </p:txBody>
      </p:sp>
      <p:sp>
        <p:nvSpPr>
          <p:cNvPr id="20" name="TextBox 19">
            <a:extLst>
              <a:ext uri="{FF2B5EF4-FFF2-40B4-BE49-F238E27FC236}">
                <a16:creationId xmlns:a16="http://schemas.microsoft.com/office/drawing/2014/main" id="{8844D1FD-3487-4D67-A6A4-6D919C354A6C}"/>
              </a:ext>
            </a:extLst>
          </p:cNvPr>
          <p:cNvSpPr txBox="1"/>
          <p:nvPr/>
        </p:nvSpPr>
        <p:spPr>
          <a:xfrm>
            <a:off x="6664076" y="2246794"/>
            <a:ext cx="5006548" cy="1046440"/>
          </a:xfrm>
          <a:prstGeom prst="rect">
            <a:avLst/>
          </a:prstGeom>
          <a:noFill/>
        </p:spPr>
        <p:txBody>
          <a:bodyPr wrap="square" rtlCol="0" anchor="t">
            <a:spAutoFit/>
          </a:bodyPr>
          <a:lstStyle/>
          <a:p>
            <a:pPr algn="ctr" defTabSz="1219170"/>
            <a:r>
              <a:rPr lang="en-US" sz="1600" b="1" cap="all" spc="200" dirty="0">
                <a:solidFill>
                  <a:srgbClr val="FFC000"/>
                </a:solidFill>
                <a:ea typeface="Open Sans" charset="0"/>
                <a:cs typeface="Open Sans" charset="0"/>
              </a:rPr>
              <a:t>Game Rules</a:t>
            </a:r>
          </a:p>
          <a:p>
            <a:pPr algn="ctr" defTabSz="1219170"/>
            <a:r>
              <a:rPr lang="en-US" sz="1500" dirty="0">
                <a:solidFill>
                  <a:srgbClr val="201F1F"/>
                </a:solidFill>
                <a:ea typeface="Open Sans Light" charset="0"/>
                <a:cs typeface="Open Sans Light" charset="0"/>
              </a:rPr>
              <a:t>Navigate the city as an Uber driver, picking up and delivering passengers to their destinations while avoiding obstacles to earn points.</a:t>
            </a:r>
            <a:endParaRPr lang="en-US" sz="1600" dirty="0">
              <a:solidFill>
                <a:srgbClr val="201F1F"/>
              </a:solidFill>
              <a:ea typeface="Open Sans Light" charset="0"/>
              <a:cs typeface="Open Sans Light" charset="0"/>
            </a:endParaRPr>
          </a:p>
        </p:txBody>
      </p:sp>
      <p:sp>
        <p:nvSpPr>
          <p:cNvPr id="21" name="TextBox 20">
            <a:extLst>
              <a:ext uri="{FF2B5EF4-FFF2-40B4-BE49-F238E27FC236}">
                <a16:creationId xmlns:a16="http://schemas.microsoft.com/office/drawing/2014/main" id="{4CB20784-BE76-4993-969C-F461BD2FFE62}"/>
              </a:ext>
            </a:extLst>
          </p:cNvPr>
          <p:cNvSpPr txBox="1"/>
          <p:nvPr/>
        </p:nvSpPr>
        <p:spPr>
          <a:xfrm>
            <a:off x="6275753" y="4838121"/>
            <a:ext cx="2736270" cy="1133644"/>
          </a:xfrm>
          <a:prstGeom prst="rect">
            <a:avLst/>
          </a:prstGeom>
          <a:noFill/>
        </p:spPr>
        <p:txBody>
          <a:bodyPr wrap="square" rtlCol="0" anchor="t">
            <a:spAutoFit/>
          </a:bodyPr>
          <a:lstStyle/>
          <a:p>
            <a:pPr defTabSz="1219170">
              <a:lnSpc>
                <a:spcPct val="110000"/>
              </a:lnSpc>
              <a:spcBef>
                <a:spcPts val="1000"/>
              </a:spcBef>
            </a:pPr>
            <a:r>
              <a:rPr lang="en-US" sz="1400" b="1" cap="all" spc="200" dirty="0">
                <a:solidFill>
                  <a:srgbClr val="201F1F"/>
                </a:solidFill>
                <a:ea typeface="Open Sans" charset="0"/>
                <a:cs typeface="Open Sans" charset="0"/>
              </a:rPr>
              <a:t>Level up</a:t>
            </a:r>
          </a:p>
          <a:p>
            <a:pPr defTabSz="1219170">
              <a:lnSpc>
                <a:spcPct val="110000"/>
              </a:lnSpc>
            </a:pPr>
            <a:r>
              <a:rPr lang="en-US" sz="1200" dirty="0">
                <a:solidFill>
                  <a:schemeClr val="tx1">
                    <a:lumMod val="95000"/>
                    <a:lumOff val="5000"/>
                  </a:schemeClr>
                </a:solidFill>
                <a:ea typeface="Open Sans Light" charset="0"/>
                <a:cs typeface="Open Sans Light" charset="0"/>
              </a:rPr>
              <a:t>Complete all passenger deliveries to advance to the next level, which introduces more </a:t>
            </a:r>
            <a:r>
              <a:rPr lang="en-US" sz="1200" b="1" dirty="0">
                <a:solidFill>
                  <a:srgbClr val="FFC000"/>
                </a:solidFill>
                <a:ea typeface="Open Sans Light" charset="0"/>
                <a:cs typeface="Open Sans Light" charset="0"/>
              </a:rPr>
              <a:t>passengers and faster-moving obstacles.</a:t>
            </a:r>
          </a:p>
        </p:txBody>
      </p:sp>
      <p:sp>
        <p:nvSpPr>
          <p:cNvPr id="22" name="TextBox 21">
            <a:extLst>
              <a:ext uri="{FF2B5EF4-FFF2-40B4-BE49-F238E27FC236}">
                <a16:creationId xmlns:a16="http://schemas.microsoft.com/office/drawing/2014/main" id="{B6C632D4-DBD6-41C3-95D3-6FF3ADAC8294}"/>
              </a:ext>
            </a:extLst>
          </p:cNvPr>
          <p:cNvSpPr txBox="1"/>
          <p:nvPr/>
        </p:nvSpPr>
        <p:spPr>
          <a:xfrm>
            <a:off x="6275751" y="3573421"/>
            <a:ext cx="2834640" cy="1133644"/>
          </a:xfrm>
          <a:prstGeom prst="rect">
            <a:avLst/>
          </a:prstGeom>
          <a:noFill/>
        </p:spPr>
        <p:txBody>
          <a:bodyPr wrap="square" rtlCol="0" anchor="t">
            <a:spAutoFit/>
          </a:bodyPr>
          <a:lstStyle/>
          <a:p>
            <a:pPr defTabSz="1219170">
              <a:lnSpc>
                <a:spcPct val="110000"/>
              </a:lnSpc>
              <a:spcBef>
                <a:spcPts val="1000"/>
              </a:spcBef>
            </a:pPr>
            <a:r>
              <a:rPr lang="en-US" sz="1400" b="1" cap="all" spc="200" dirty="0">
                <a:ea typeface="Open Sans" charset="0"/>
                <a:cs typeface="Open Sans" charset="0"/>
              </a:rPr>
              <a:t>Winning condition</a:t>
            </a:r>
          </a:p>
          <a:p>
            <a:pPr defTabSz="1219170">
              <a:lnSpc>
                <a:spcPct val="110000"/>
              </a:lnSpc>
            </a:pPr>
            <a:r>
              <a:rPr lang="en-US" sz="1200" dirty="0">
                <a:solidFill>
                  <a:srgbClr val="201F1F"/>
                </a:solidFill>
                <a:ea typeface="Open Sans Light" charset="0"/>
                <a:cs typeface="Open Sans Light" charset="0"/>
              </a:rPr>
              <a:t>Maintain a high score across levels by efficiently picking up and delivering passengers while minimizing collisions with obstacles.</a:t>
            </a:r>
          </a:p>
        </p:txBody>
      </p:sp>
      <p:sp>
        <p:nvSpPr>
          <p:cNvPr id="23" name="TextBox 22">
            <a:extLst>
              <a:ext uri="{FF2B5EF4-FFF2-40B4-BE49-F238E27FC236}">
                <a16:creationId xmlns:a16="http://schemas.microsoft.com/office/drawing/2014/main" id="{3C8D1333-A5A1-49B5-83F4-BDABD82F0B19}"/>
              </a:ext>
            </a:extLst>
          </p:cNvPr>
          <p:cNvSpPr txBox="1"/>
          <p:nvPr/>
        </p:nvSpPr>
        <p:spPr>
          <a:xfrm>
            <a:off x="9197468" y="4838121"/>
            <a:ext cx="2834640" cy="1252651"/>
          </a:xfrm>
          <a:prstGeom prst="rect">
            <a:avLst/>
          </a:prstGeom>
          <a:noFill/>
        </p:spPr>
        <p:txBody>
          <a:bodyPr wrap="square" rtlCol="0" anchor="t">
            <a:spAutoFit/>
          </a:bodyPr>
          <a:lstStyle/>
          <a:p>
            <a:pPr defTabSz="1219170">
              <a:lnSpc>
                <a:spcPct val="110000"/>
              </a:lnSpc>
              <a:spcBef>
                <a:spcPts val="1000"/>
              </a:spcBef>
            </a:pPr>
            <a:r>
              <a:rPr lang="en-US" sz="1400" b="1" cap="all" spc="200" dirty="0">
                <a:solidFill>
                  <a:srgbClr val="201F1F"/>
                </a:solidFill>
                <a:ea typeface="Open Sans" charset="0"/>
                <a:cs typeface="Open Sans" charset="0"/>
              </a:rPr>
              <a:t>Dangers</a:t>
            </a:r>
          </a:p>
          <a:p>
            <a:pPr defTabSz="1219170"/>
            <a:r>
              <a:rPr lang="en-US" sz="1200" b="1" dirty="0">
                <a:solidFill>
                  <a:srgbClr val="FFC000"/>
                </a:solidFill>
                <a:ea typeface="Open Sans Light" charset="0"/>
                <a:cs typeface="Open Sans Light" charset="0"/>
              </a:rPr>
              <a:t>Avoid obstacles like cats and children </a:t>
            </a:r>
            <a:r>
              <a:rPr lang="en-US" sz="1200" dirty="0">
                <a:solidFill>
                  <a:schemeClr val="tx1">
                    <a:lumMod val="95000"/>
                    <a:lumOff val="5000"/>
                  </a:schemeClr>
                </a:solidFill>
                <a:ea typeface="Open Sans Light" charset="0"/>
                <a:cs typeface="Open Sans Light" charset="0"/>
              </a:rPr>
              <a:t>that randomly appear on the road. Hitting an obstacle results in a loss of points or a game over if your health bar depletes.</a:t>
            </a:r>
          </a:p>
        </p:txBody>
      </p:sp>
      <p:pic>
        <p:nvPicPr>
          <p:cNvPr id="16" name="Picture 15">
            <a:extLst>
              <a:ext uri="{FF2B5EF4-FFF2-40B4-BE49-F238E27FC236}">
                <a16:creationId xmlns:a16="http://schemas.microsoft.com/office/drawing/2014/main" id="{9314DF94-9B56-A1DA-0B1E-0C6818A5DD87}"/>
              </a:ext>
            </a:extLst>
          </p:cNvPr>
          <p:cNvPicPr>
            <a:picLocks noChangeAspect="1"/>
          </p:cNvPicPr>
          <p:nvPr/>
        </p:nvPicPr>
        <p:blipFill>
          <a:blip r:embed="rId5"/>
          <a:stretch>
            <a:fillRect/>
          </a:stretch>
        </p:blipFill>
        <p:spPr>
          <a:xfrm>
            <a:off x="998609" y="3647795"/>
            <a:ext cx="4051300" cy="2273300"/>
          </a:xfrm>
          <a:prstGeom prst="rect">
            <a:avLst/>
          </a:prstGeom>
        </p:spPr>
      </p:pic>
    </p:spTree>
    <p:extLst>
      <p:ext uri="{BB962C8B-B14F-4D97-AF65-F5344CB8AC3E}">
        <p14:creationId xmlns:p14="http://schemas.microsoft.com/office/powerpoint/2010/main" val="46084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19E923F-56A6-43D6-82B1-A7E84F0A017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9" name="Object 8" hidden="1">
                        <a:extLst>
                          <a:ext uri="{FF2B5EF4-FFF2-40B4-BE49-F238E27FC236}">
                            <a16:creationId xmlns:a16="http://schemas.microsoft.com/office/drawing/2014/main" id="{419E923F-56A6-43D6-82B1-A7E84F0A017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5F74F831-B565-4735-ACA2-8BD94B5DB36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dirty="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21B451E0-5C1A-4249-A0FF-D444B48DE1C2}"/>
              </a:ext>
            </a:extLst>
          </p:cNvPr>
          <p:cNvSpPr>
            <a:spLocks noGrp="1"/>
          </p:cNvSpPr>
          <p:nvPr>
            <p:ph type="title"/>
          </p:nvPr>
        </p:nvSpPr>
        <p:spPr/>
        <p:txBody>
          <a:bodyPr anchor="b"/>
          <a:lstStyle/>
          <a:p>
            <a:r>
              <a:rPr lang="en-US" dirty="0"/>
              <a:t>Formal Game Elements</a:t>
            </a:r>
          </a:p>
        </p:txBody>
      </p:sp>
      <p:sp>
        <p:nvSpPr>
          <p:cNvPr id="3" name="Text Placeholder 2">
            <a:extLst>
              <a:ext uri="{FF2B5EF4-FFF2-40B4-BE49-F238E27FC236}">
                <a16:creationId xmlns:a16="http://schemas.microsoft.com/office/drawing/2014/main" id="{8B801E3B-FF8F-46FA-89B0-9025398A64DB}"/>
              </a:ext>
            </a:extLst>
          </p:cNvPr>
          <p:cNvSpPr>
            <a:spLocks noGrp="1"/>
          </p:cNvSpPr>
          <p:nvPr>
            <p:ph type="body" sz="quarter" idx="14"/>
          </p:nvPr>
        </p:nvSpPr>
        <p:spPr/>
        <p:txBody>
          <a:bodyPr/>
          <a:lstStyle/>
          <a:p>
            <a:r>
              <a:rPr lang="en-US" spc="0" dirty="0">
                <a:solidFill>
                  <a:prstClr val="black"/>
                </a:solidFill>
              </a:rPr>
              <a:t>Urban Wheels is a dynamic driving game where players navigate as Uber drivers, picking up passengers and avoiding urban obstacles like traffic, pedestrians, and animals to earn points and progress through increasingly challenging levels.</a:t>
            </a:r>
          </a:p>
        </p:txBody>
      </p:sp>
      <p:sp>
        <p:nvSpPr>
          <p:cNvPr id="10" name="Rectangle 9">
            <a:extLst>
              <a:ext uri="{FF2B5EF4-FFF2-40B4-BE49-F238E27FC236}">
                <a16:creationId xmlns:a16="http://schemas.microsoft.com/office/drawing/2014/main" id="{51B76E80-5186-4836-9721-597898BB4C83}"/>
              </a:ext>
            </a:extLst>
          </p:cNvPr>
          <p:cNvSpPr/>
          <p:nvPr/>
        </p:nvSpPr>
        <p:spPr>
          <a:xfrm>
            <a:off x="503108" y="1959866"/>
            <a:ext cx="11159442" cy="2353370"/>
          </a:xfrm>
          <a:prstGeom prst="rect">
            <a:avLst/>
          </a:prstGeom>
          <a:noFill/>
          <a:ln w="9525" cap="sq" cmpd="sng" algn="ctr">
            <a:solidFill>
              <a:schemeClr val="accent1"/>
            </a:solidFill>
            <a:prstDash val="solid"/>
          </a:ln>
          <a:effectLst/>
        </p:spPr>
        <p:txBody>
          <a:bodyPr tIns="182832" rtlCol="0" anchor="t"/>
          <a:lstStyle/>
          <a:p>
            <a:pPr marL="171399" marR="0" lvl="0" indent="-171399" algn="l" defTabSz="914126"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1000" b="0" i="0" u="none" strike="noStrike" kern="0" cap="none" spc="0" normalizeH="0" baseline="0" noProof="0" dirty="0">
              <a:ln>
                <a:noFill/>
              </a:ln>
              <a:solidFill>
                <a:prstClr val="black"/>
              </a:solidFill>
              <a:effectLst/>
              <a:uLnTx/>
              <a:uFillTx/>
              <a:ea typeface="Microsoft YaHei UI Light" panose="020B0502040204020203" pitchFamily="34" charset="-122"/>
              <a:cs typeface="Arial" panose="020B0604020202020204" pitchFamily="34" charset="0"/>
            </a:endParaRPr>
          </a:p>
        </p:txBody>
      </p:sp>
      <p:sp>
        <p:nvSpPr>
          <p:cNvPr id="11" name="Rectangle 10">
            <a:extLst>
              <a:ext uri="{FF2B5EF4-FFF2-40B4-BE49-F238E27FC236}">
                <a16:creationId xmlns:a16="http://schemas.microsoft.com/office/drawing/2014/main" id="{C8DB64AE-B85B-4338-A272-BE4BE1F7A821}"/>
              </a:ext>
            </a:extLst>
          </p:cNvPr>
          <p:cNvSpPr/>
          <p:nvPr/>
        </p:nvSpPr>
        <p:spPr>
          <a:xfrm>
            <a:off x="5299255" y="1872797"/>
            <a:ext cx="1551216" cy="184666"/>
          </a:xfrm>
          <a:prstGeom prst="rect">
            <a:avLst/>
          </a:prstGeom>
          <a:solidFill>
            <a:srgbClr val="FFFFFF"/>
          </a:solidFill>
          <a:ln w="9525" cap="sq" cmpd="sng" algn="ctr">
            <a:noFill/>
            <a:prstDash val="dash"/>
          </a:ln>
          <a:effectLst/>
        </p:spPr>
        <p:txBody>
          <a:bodyPr wrap="square" lIns="91416" tIns="0" rIns="91416" bIns="0" rtlCol="0" anchor="ctr">
            <a:spAutoFit/>
          </a:bodyPr>
          <a:lstStyle/>
          <a:p>
            <a:pPr algn="ctr" defTabSz="914126">
              <a:spcAft>
                <a:spcPts val="600"/>
              </a:spcAft>
              <a:defRPr/>
            </a:pPr>
            <a:r>
              <a:rPr kumimoji="0" lang="en-US" sz="1200" b="1" i="0" u="none" strike="noStrike" kern="0" cap="none" spc="0" normalizeH="0" baseline="0" noProof="0" dirty="0">
                <a:ln>
                  <a:noFill/>
                </a:ln>
                <a:solidFill>
                  <a:prstClr val="black"/>
                </a:solidFill>
                <a:effectLst/>
                <a:uLnTx/>
                <a:uFillTx/>
                <a:ea typeface="Microsoft YaHei UI Light" panose="020B0502040204020203" pitchFamily="34" charset="-122"/>
                <a:cs typeface="+mn-cs"/>
              </a:rPr>
              <a:t>Characters</a:t>
            </a:r>
          </a:p>
        </p:txBody>
      </p:sp>
      <p:sp>
        <p:nvSpPr>
          <p:cNvPr id="12" name="Rectangle 11">
            <a:extLst>
              <a:ext uri="{FF2B5EF4-FFF2-40B4-BE49-F238E27FC236}">
                <a16:creationId xmlns:a16="http://schemas.microsoft.com/office/drawing/2014/main" id="{838FE53D-680B-49A6-885E-B26F44B4F047}"/>
              </a:ext>
            </a:extLst>
          </p:cNvPr>
          <p:cNvSpPr/>
          <p:nvPr/>
        </p:nvSpPr>
        <p:spPr>
          <a:xfrm>
            <a:off x="922101" y="2776602"/>
            <a:ext cx="2193637" cy="733534"/>
          </a:xfrm>
          <a:prstGeom prst="rect">
            <a:avLst/>
          </a:prstGeom>
        </p:spPr>
        <p:txBody>
          <a:bodyPr wrap="square">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600" b="1" i="0" u="none" strike="noStrike" kern="1200" cap="none" spc="0" normalizeH="0" baseline="0" noProof="0" dirty="0">
                <a:ln>
                  <a:noFill/>
                </a:ln>
                <a:solidFill>
                  <a:prstClr val="black"/>
                </a:solidFill>
                <a:effectLst/>
                <a:uLnTx/>
                <a:uFillTx/>
                <a:ea typeface="+mn-ea"/>
                <a:cs typeface="+mn-cs"/>
              </a:rPr>
              <a:t>Driver</a:t>
            </a:r>
          </a:p>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The Uber driver, controlled by the player.</a:t>
            </a:r>
          </a:p>
        </p:txBody>
      </p:sp>
      <p:sp>
        <p:nvSpPr>
          <p:cNvPr id="13" name="Rectangle 12">
            <a:extLst>
              <a:ext uri="{FF2B5EF4-FFF2-40B4-BE49-F238E27FC236}">
                <a16:creationId xmlns:a16="http://schemas.microsoft.com/office/drawing/2014/main" id="{EE74F815-0CAC-46E6-A074-860F4D76A83C}"/>
              </a:ext>
            </a:extLst>
          </p:cNvPr>
          <p:cNvSpPr/>
          <p:nvPr/>
        </p:nvSpPr>
        <p:spPr>
          <a:xfrm>
            <a:off x="3699264" y="2776602"/>
            <a:ext cx="2193637" cy="1287532"/>
          </a:xfrm>
          <a:prstGeom prst="rect">
            <a:avLst/>
          </a:prstGeom>
        </p:spPr>
        <p:txBody>
          <a:bodyPr wrap="square" lIns="0" rIns="0">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600" b="1" i="0" u="none" strike="noStrike" kern="1200" cap="none" spc="0" normalizeH="0" baseline="0" noProof="0" dirty="0">
                <a:ln>
                  <a:noFill/>
                </a:ln>
                <a:solidFill>
                  <a:prstClr val="black"/>
                </a:solidFill>
                <a:effectLst/>
                <a:uLnTx/>
                <a:uFillTx/>
                <a:ea typeface="+mn-ea"/>
                <a:cs typeface="+mn-cs"/>
              </a:rPr>
              <a:t>Traffic Lights </a:t>
            </a:r>
            <a:r>
              <a:rPr lang="en-US" sz="1600" b="1" dirty="0">
                <a:solidFill>
                  <a:prstClr val="black"/>
                </a:solidFill>
              </a:rPr>
              <a:t>&amp; Signs</a:t>
            </a:r>
            <a:endParaRPr kumimoji="0" lang="en-US" b="1" i="0" u="none" strike="noStrike" kern="1200" cap="none" spc="0" normalizeH="0" baseline="0" noProof="0" dirty="0">
              <a:ln>
                <a:noFill/>
              </a:ln>
              <a:solidFill>
                <a:prstClr val="black"/>
              </a:solidFill>
              <a:effectLst/>
              <a:uLnTx/>
              <a:uFillTx/>
              <a:ea typeface="+mn-ea"/>
              <a:cs typeface="+mn-cs"/>
            </a:endParaRPr>
          </a:p>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Incorporating traffic lights and signs that the player must obey to avoid penalties, enhancing the realism and complexity of the game.</a:t>
            </a:r>
          </a:p>
        </p:txBody>
      </p:sp>
      <p:sp>
        <p:nvSpPr>
          <p:cNvPr id="14" name="Rectangle 13">
            <a:extLst>
              <a:ext uri="{FF2B5EF4-FFF2-40B4-BE49-F238E27FC236}">
                <a16:creationId xmlns:a16="http://schemas.microsoft.com/office/drawing/2014/main" id="{E3C2B8A7-9097-4999-991E-E02B5D534E41}"/>
              </a:ext>
            </a:extLst>
          </p:cNvPr>
          <p:cNvSpPr/>
          <p:nvPr/>
        </p:nvSpPr>
        <p:spPr>
          <a:xfrm>
            <a:off x="6476427" y="2776602"/>
            <a:ext cx="2304924" cy="918200"/>
          </a:xfrm>
          <a:prstGeom prst="rect">
            <a:avLst/>
          </a:prstGeom>
        </p:spPr>
        <p:txBody>
          <a:bodyPr wrap="square" lIns="0" rIns="0">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600" b="1" i="0" u="none" strike="noStrike" kern="1200" cap="none" spc="0" normalizeH="0" baseline="0" noProof="0" dirty="0">
                <a:ln>
                  <a:noFill/>
                </a:ln>
                <a:solidFill>
                  <a:prstClr val="black"/>
                </a:solidFill>
                <a:effectLst/>
                <a:uLnTx/>
                <a:uFillTx/>
                <a:ea typeface="+mn-ea"/>
                <a:cs typeface="+mn-cs"/>
              </a:rPr>
              <a:t>Cats &amp; Children</a:t>
            </a:r>
          </a:p>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Cats and children that randomly appear on the road, acting as hazards.</a:t>
            </a:r>
          </a:p>
        </p:txBody>
      </p:sp>
      <p:sp>
        <p:nvSpPr>
          <p:cNvPr id="15" name="Rectangle 14">
            <a:extLst>
              <a:ext uri="{FF2B5EF4-FFF2-40B4-BE49-F238E27FC236}">
                <a16:creationId xmlns:a16="http://schemas.microsoft.com/office/drawing/2014/main" id="{06F275B9-FA1F-43A5-AE20-20FFDB4FF2C2}"/>
              </a:ext>
            </a:extLst>
          </p:cNvPr>
          <p:cNvSpPr/>
          <p:nvPr/>
        </p:nvSpPr>
        <p:spPr>
          <a:xfrm>
            <a:off x="9503903" y="2776602"/>
            <a:ext cx="1973864" cy="1472198"/>
          </a:xfrm>
          <a:prstGeom prst="rect">
            <a:avLst/>
          </a:prstGeom>
        </p:spPr>
        <p:txBody>
          <a:bodyPr wrap="square" lIns="0" rIns="0">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600" b="1" i="0" u="none" strike="noStrike" kern="1200" cap="none" spc="0" normalizeH="0" baseline="0" noProof="0" dirty="0">
                <a:ln>
                  <a:noFill/>
                </a:ln>
                <a:solidFill>
                  <a:prstClr val="black"/>
                </a:solidFill>
                <a:effectLst/>
                <a:uLnTx/>
                <a:uFillTx/>
                <a:ea typeface="+mn-ea"/>
                <a:cs typeface="+mn-cs"/>
              </a:rPr>
              <a:t>Emergency Vehicles</a:t>
            </a:r>
          </a:p>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Ambulances, police cars, and fire trucks that may appear. Players might need to pull over or avoid blocking these vehicles, adding another layer of challenge.</a:t>
            </a:r>
          </a:p>
        </p:txBody>
      </p:sp>
      <p:grpSp>
        <p:nvGrpSpPr>
          <p:cNvPr id="16" name="Group 15">
            <a:extLst>
              <a:ext uri="{FF2B5EF4-FFF2-40B4-BE49-F238E27FC236}">
                <a16:creationId xmlns:a16="http://schemas.microsoft.com/office/drawing/2014/main" id="{84572A2E-4191-4F53-A84D-DC0B154A6B41}"/>
              </a:ext>
            </a:extLst>
          </p:cNvPr>
          <p:cNvGrpSpPr/>
          <p:nvPr/>
        </p:nvGrpSpPr>
        <p:grpSpPr>
          <a:xfrm>
            <a:off x="1694360" y="2138176"/>
            <a:ext cx="484061" cy="571351"/>
            <a:chOff x="6145213" y="7040563"/>
            <a:chExt cx="484187" cy="571500"/>
          </a:xfrm>
          <a:solidFill>
            <a:schemeClr val="accent1"/>
          </a:solidFill>
        </p:grpSpPr>
        <p:sp>
          <p:nvSpPr>
            <p:cNvPr id="17" name="Freeform 365">
              <a:extLst>
                <a:ext uri="{FF2B5EF4-FFF2-40B4-BE49-F238E27FC236}">
                  <a16:creationId xmlns:a16="http://schemas.microsoft.com/office/drawing/2014/main" id="{EC4076F3-9AB4-4FE0-89EA-B0A319716679}"/>
                </a:ext>
              </a:extLst>
            </p:cNvPr>
            <p:cNvSpPr>
              <a:spLocks noEditPoints="1"/>
            </p:cNvSpPr>
            <p:nvPr/>
          </p:nvSpPr>
          <p:spPr bwMode="auto">
            <a:xfrm>
              <a:off x="6237288" y="7040563"/>
              <a:ext cx="371475" cy="571500"/>
            </a:xfrm>
            <a:custGeom>
              <a:avLst/>
              <a:gdLst>
                <a:gd name="T0" fmla="*/ 68 w 157"/>
                <a:gd name="T1" fmla="*/ 195 h 241"/>
                <a:gd name="T2" fmla="*/ 68 w 157"/>
                <a:gd name="T3" fmla="*/ 195 h 241"/>
                <a:gd name="T4" fmla="*/ 55 w 157"/>
                <a:gd name="T5" fmla="*/ 146 h 241"/>
                <a:gd name="T6" fmla="*/ 67 w 157"/>
                <a:gd name="T7" fmla="*/ 138 h 241"/>
                <a:gd name="T8" fmla="*/ 82 w 157"/>
                <a:gd name="T9" fmla="*/ 147 h 241"/>
                <a:gd name="T10" fmla="*/ 85 w 157"/>
                <a:gd name="T11" fmla="*/ 147 h 241"/>
                <a:gd name="T12" fmla="*/ 89 w 157"/>
                <a:gd name="T13" fmla="*/ 145 h 241"/>
                <a:gd name="T14" fmla="*/ 87 w 157"/>
                <a:gd name="T15" fmla="*/ 138 h 241"/>
                <a:gd name="T16" fmla="*/ 71 w 157"/>
                <a:gd name="T17" fmla="*/ 129 h 241"/>
                <a:gd name="T18" fmla="*/ 73 w 157"/>
                <a:gd name="T19" fmla="*/ 119 h 241"/>
                <a:gd name="T20" fmla="*/ 67 w 157"/>
                <a:gd name="T21" fmla="*/ 100 h 241"/>
                <a:gd name="T22" fmla="*/ 122 w 157"/>
                <a:gd name="T23" fmla="*/ 43 h 241"/>
                <a:gd name="T24" fmla="*/ 134 w 157"/>
                <a:gd name="T25" fmla="*/ 46 h 241"/>
                <a:gd name="T26" fmla="*/ 157 w 157"/>
                <a:gd name="T27" fmla="*/ 23 h 241"/>
                <a:gd name="T28" fmla="*/ 134 w 157"/>
                <a:gd name="T29" fmla="*/ 0 h 241"/>
                <a:gd name="T30" fmla="*/ 111 w 157"/>
                <a:gd name="T31" fmla="*/ 23 h 241"/>
                <a:gd name="T32" fmla="*/ 115 w 157"/>
                <a:gd name="T33" fmla="*/ 36 h 241"/>
                <a:gd name="T34" fmla="*/ 60 w 157"/>
                <a:gd name="T35" fmla="*/ 93 h 241"/>
                <a:gd name="T36" fmla="*/ 43 w 157"/>
                <a:gd name="T37" fmla="*/ 88 h 241"/>
                <a:gd name="T38" fmla="*/ 33 w 157"/>
                <a:gd name="T39" fmla="*/ 90 h 241"/>
                <a:gd name="T40" fmla="*/ 30 w 157"/>
                <a:gd name="T41" fmla="*/ 84 h 241"/>
                <a:gd name="T42" fmla="*/ 24 w 157"/>
                <a:gd name="T43" fmla="*/ 82 h 241"/>
                <a:gd name="T44" fmla="*/ 22 w 157"/>
                <a:gd name="T45" fmla="*/ 89 h 241"/>
                <a:gd name="T46" fmla="*/ 25 w 157"/>
                <a:gd name="T47" fmla="*/ 95 h 241"/>
                <a:gd name="T48" fmla="*/ 13 w 157"/>
                <a:gd name="T49" fmla="*/ 119 h 241"/>
                <a:gd name="T50" fmla="*/ 15 w 157"/>
                <a:gd name="T51" fmla="*/ 129 h 241"/>
                <a:gd name="T52" fmla="*/ 3 w 157"/>
                <a:gd name="T53" fmla="*/ 135 h 241"/>
                <a:gd name="T54" fmla="*/ 2 w 157"/>
                <a:gd name="T55" fmla="*/ 142 h 241"/>
                <a:gd name="T56" fmla="*/ 6 w 157"/>
                <a:gd name="T57" fmla="*/ 144 h 241"/>
                <a:gd name="T58" fmla="*/ 8 w 157"/>
                <a:gd name="T59" fmla="*/ 144 h 241"/>
                <a:gd name="T60" fmla="*/ 19 w 157"/>
                <a:gd name="T61" fmla="*/ 137 h 241"/>
                <a:gd name="T62" fmla="*/ 43 w 157"/>
                <a:gd name="T63" fmla="*/ 149 h 241"/>
                <a:gd name="T64" fmla="*/ 46 w 157"/>
                <a:gd name="T65" fmla="*/ 149 h 241"/>
                <a:gd name="T66" fmla="*/ 58 w 157"/>
                <a:gd name="T67" fmla="*/ 197 h 241"/>
                <a:gd name="T68" fmla="*/ 45 w 157"/>
                <a:gd name="T69" fmla="*/ 218 h 241"/>
                <a:gd name="T70" fmla="*/ 68 w 157"/>
                <a:gd name="T71" fmla="*/ 241 h 241"/>
                <a:gd name="T72" fmla="*/ 92 w 157"/>
                <a:gd name="T73" fmla="*/ 218 h 241"/>
                <a:gd name="T74" fmla="*/ 68 w 157"/>
                <a:gd name="T75" fmla="*/ 195 h 241"/>
                <a:gd name="T76" fmla="*/ 134 w 157"/>
                <a:gd name="T77" fmla="*/ 10 h 241"/>
                <a:gd name="T78" fmla="*/ 147 w 157"/>
                <a:gd name="T79" fmla="*/ 23 h 241"/>
                <a:gd name="T80" fmla="*/ 134 w 157"/>
                <a:gd name="T81" fmla="*/ 36 h 241"/>
                <a:gd name="T82" fmla="*/ 121 w 157"/>
                <a:gd name="T83" fmla="*/ 23 h 241"/>
                <a:gd name="T84" fmla="*/ 134 w 157"/>
                <a:gd name="T85" fmla="*/ 10 h 241"/>
                <a:gd name="T86" fmla="*/ 23 w 157"/>
                <a:gd name="T87" fmla="*/ 119 h 241"/>
                <a:gd name="T88" fmla="*/ 43 w 157"/>
                <a:gd name="T89" fmla="*/ 98 h 241"/>
                <a:gd name="T90" fmla="*/ 63 w 157"/>
                <a:gd name="T91" fmla="*/ 119 h 241"/>
                <a:gd name="T92" fmla="*/ 43 w 157"/>
                <a:gd name="T93" fmla="*/ 139 h 241"/>
                <a:gd name="T94" fmla="*/ 23 w 157"/>
                <a:gd name="T95" fmla="*/ 119 h 241"/>
                <a:gd name="T96" fmla="*/ 68 w 157"/>
                <a:gd name="T97" fmla="*/ 231 h 241"/>
                <a:gd name="T98" fmla="*/ 55 w 157"/>
                <a:gd name="T99" fmla="*/ 218 h 241"/>
                <a:gd name="T100" fmla="*/ 68 w 157"/>
                <a:gd name="T101" fmla="*/ 205 h 241"/>
                <a:gd name="T102" fmla="*/ 82 w 157"/>
                <a:gd name="T103" fmla="*/ 218 h 241"/>
                <a:gd name="T104" fmla="*/ 68 w 157"/>
                <a:gd name="T105" fmla="*/ 2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 h="241">
                  <a:moveTo>
                    <a:pt x="68" y="195"/>
                  </a:moveTo>
                  <a:cubicBezTo>
                    <a:pt x="68" y="195"/>
                    <a:pt x="68" y="195"/>
                    <a:pt x="68" y="195"/>
                  </a:cubicBezTo>
                  <a:cubicBezTo>
                    <a:pt x="55" y="146"/>
                    <a:pt x="55" y="146"/>
                    <a:pt x="55" y="146"/>
                  </a:cubicBezTo>
                  <a:cubicBezTo>
                    <a:pt x="60" y="144"/>
                    <a:pt x="63" y="141"/>
                    <a:pt x="67" y="138"/>
                  </a:cubicBezTo>
                  <a:cubicBezTo>
                    <a:pt x="82" y="147"/>
                    <a:pt x="82" y="147"/>
                    <a:pt x="82" y="147"/>
                  </a:cubicBezTo>
                  <a:cubicBezTo>
                    <a:pt x="83" y="147"/>
                    <a:pt x="84" y="147"/>
                    <a:pt x="85" y="147"/>
                  </a:cubicBezTo>
                  <a:cubicBezTo>
                    <a:pt x="86" y="147"/>
                    <a:pt x="88" y="146"/>
                    <a:pt x="89" y="145"/>
                  </a:cubicBezTo>
                  <a:cubicBezTo>
                    <a:pt x="90" y="142"/>
                    <a:pt x="89" y="139"/>
                    <a:pt x="87" y="138"/>
                  </a:cubicBezTo>
                  <a:cubicBezTo>
                    <a:pt x="71" y="129"/>
                    <a:pt x="71" y="129"/>
                    <a:pt x="71" y="129"/>
                  </a:cubicBezTo>
                  <a:cubicBezTo>
                    <a:pt x="73" y="126"/>
                    <a:pt x="73" y="122"/>
                    <a:pt x="73" y="119"/>
                  </a:cubicBezTo>
                  <a:cubicBezTo>
                    <a:pt x="73" y="112"/>
                    <a:pt x="71" y="105"/>
                    <a:pt x="67" y="100"/>
                  </a:cubicBezTo>
                  <a:cubicBezTo>
                    <a:pt x="122" y="43"/>
                    <a:pt x="122" y="43"/>
                    <a:pt x="122" y="43"/>
                  </a:cubicBezTo>
                  <a:cubicBezTo>
                    <a:pt x="126" y="45"/>
                    <a:pt x="130" y="46"/>
                    <a:pt x="134" y="46"/>
                  </a:cubicBezTo>
                  <a:cubicBezTo>
                    <a:pt x="147" y="46"/>
                    <a:pt x="157" y="36"/>
                    <a:pt x="157" y="23"/>
                  </a:cubicBezTo>
                  <a:cubicBezTo>
                    <a:pt x="157" y="10"/>
                    <a:pt x="147" y="0"/>
                    <a:pt x="134" y="0"/>
                  </a:cubicBezTo>
                  <a:cubicBezTo>
                    <a:pt x="121" y="0"/>
                    <a:pt x="111" y="10"/>
                    <a:pt x="111" y="23"/>
                  </a:cubicBezTo>
                  <a:cubicBezTo>
                    <a:pt x="111" y="28"/>
                    <a:pt x="112" y="32"/>
                    <a:pt x="115" y="36"/>
                  </a:cubicBezTo>
                  <a:cubicBezTo>
                    <a:pt x="60" y="93"/>
                    <a:pt x="60" y="93"/>
                    <a:pt x="60" y="93"/>
                  </a:cubicBezTo>
                  <a:cubicBezTo>
                    <a:pt x="55" y="90"/>
                    <a:pt x="49" y="88"/>
                    <a:pt x="43" y="88"/>
                  </a:cubicBezTo>
                  <a:cubicBezTo>
                    <a:pt x="40" y="88"/>
                    <a:pt x="36" y="89"/>
                    <a:pt x="33" y="90"/>
                  </a:cubicBezTo>
                  <a:cubicBezTo>
                    <a:pt x="30" y="84"/>
                    <a:pt x="30" y="84"/>
                    <a:pt x="30" y="84"/>
                  </a:cubicBezTo>
                  <a:cubicBezTo>
                    <a:pt x="29" y="82"/>
                    <a:pt x="26" y="81"/>
                    <a:pt x="24" y="82"/>
                  </a:cubicBezTo>
                  <a:cubicBezTo>
                    <a:pt x="21" y="84"/>
                    <a:pt x="20" y="87"/>
                    <a:pt x="22" y="89"/>
                  </a:cubicBezTo>
                  <a:cubicBezTo>
                    <a:pt x="25" y="95"/>
                    <a:pt x="25" y="95"/>
                    <a:pt x="25" y="95"/>
                  </a:cubicBezTo>
                  <a:cubicBezTo>
                    <a:pt x="17" y="100"/>
                    <a:pt x="13" y="109"/>
                    <a:pt x="13" y="119"/>
                  </a:cubicBezTo>
                  <a:cubicBezTo>
                    <a:pt x="13" y="122"/>
                    <a:pt x="13" y="126"/>
                    <a:pt x="15" y="129"/>
                  </a:cubicBezTo>
                  <a:cubicBezTo>
                    <a:pt x="3" y="135"/>
                    <a:pt x="3" y="135"/>
                    <a:pt x="3" y="135"/>
                  </a:cubicBezTo>
                  <a:cubicBezTo>
                    <a:pt x="1" y="136"/>
                    <a:pt x="0" y="139"/>
                    <a:pt x="2" y="142"/>
                  </a:cubicBezTo>
                  <a:cubicBezTo>
                    <a:pt x="2" y="143"/>
                    <a:pt x="4" y="144"/>
                    <a:pt x="6" y="144"/>
                  </a:cubicBezTo>
                  <a:cubicBezTo>
                    <a:pt x="7" y="144"/>
                    <a:pt x="8" y="144"/>
                    <a:pt x="8" y="144"/>
                  </a:cubicBezTo>
                  <a:cubicBezTo>
                    <a:pt x="19" y="137"/>
                    <a:pt x="19" y="137"/>
                    <a:pt x="19" y="137"/>
                  </a:cubicBezTo>
                  <a:cubicBezTo>
                    <a:pt x="25" y="144"/>
                    <a:pt x="33" y="149"/>
                    <a:pt x="43" y="149"/>
                  </a:cubicBezTo>
                  <a:cubicBezTo>
                    <a:pt x="44" y="149"/>
                    <a:pt x="45" y="149"/>
                    <a:pt x="46" y="149"/>
                  </a:cubicBezTo>
                  <a:cubicBezTo>
                    <a:pt x="58" y="197"/>
                    <a:pt x="58" y="197"/>
                    <a:pt x="58" y="197"/>
                  </a:cubicBezTo>
                  <a:cubicBezTo>
                    <a:pt x="50" y="201"/>
                    <a:pt x="45" y="209"/>
                    <a:pt x="45" y="218"/>
                  </a:cubicBezTo>
                  <a:cubicBezTo>
                    <a:pt x="45" y="231"/>
                    <a:pt x="56" y="241"/>
                    <a:pt x="68" y="241"/>
                  </a:cubicBezTo>
                  <a:cubicBezTo>
                    <a:pt x="81" y="241"/>
                    <a:pt x="92" y="231"/>
                    <a:pt x="92" y="218"/>
                  </a:cubicBezTo>
                  <a:cubicBezTo>
                    <a:pt x="92" y="205"/>
                    <a:pt x="81" y="195"/>
                    <a:pt x="68" y="195"/>
                  </a:cubicBezTo>
                  <a:close/>
                  <a:moveTo>
                    <a:pt x="134" y="10"/>
                  </a:moveTo>
                  <a:cubicBezTo>
                    <a:pt x="141" y="10"/>
                    <a:pt x="147" y="16"/>
                    <a:pt x="147" y="23"/>
                  </a:cubicBezTo>
                  <a:cubicBezTo>
                    <a:pt x="147" y="30"/>
                    <a:pt x="141" y="36"/>
                    <a:pt x="134" y="36"/>
                  </a:cubicBezTo>
                  <a:cubicBezTo>
                    <a:pt x="127" y="36"/>
                    <a:pt x="121" y="30"/>
                    <a:pt x="121" y="23"/>
                  </a:cubicBezTo>
                  <a:cubicBezTo>
                    <a:pt x="121" y="16"/>
                    <a:pt x="127" y="10"/>
                    <a:pt x="134" y="10"/>
                  </a:cubicBezTo>
                  <a:close/>
                  <a:moveTo>
                    <a:pt x="23" y="119"/>
                  </a:moveTo>
                  <a:cubicBezTo>
                    <a:pt x="23" y="107"/>
                    <a:pt x="32" y="98"/>
                    <a:pt x="43" y="98"/>
                  </a:cubicBezTo>
                  <a:cubicBezTo>
                    <a:pt x="54" y="98"/>
                    <a:pt x="63" y="107"/>
                    <a:pt x="63" y="119"/>
                  </a:cubicBezTo>
                  <a:cubicBezTo>
                    <a:pt x="63" y="130"/>
                    <a:pt x="54" y="139"/>
                    <a:pt x="43" y="139"/>
                  </a:cubicBezTo>
                  <a:cubicBezTo>
                    <a:pt x="32" y="139"/>
                    <a:pt x="23" y="130"/>
                    <a:pt x="23" y="119"/>
                  </a:cubicBezTo>
                  <a:close/>
                  <a:moveTo>
                    <a:pt x="68" y="231"/>
                  </a:moveTo>
                  <a:cubicBezTo>
                    <a:pt x="61" y="231"/>
                    <a:pt x="55" y="225"/>
                    <a:pt x="55" y="218"/>
                  </a:cubicBezTo>
                  <a:cubicBezTo>
                    <a:pt x="55" y="211"/>
                    <a:pt x="61" y="205"/>
                    <a:pt x="68" y="205"/>
                  </a:cubicBezTo>
                  <a:cubicBezTo>
                    <a:pt x="76" y="205"/>
                    <a:pt x="82" y="211"/>
                    <a:pt x="82" y="218"/>
                  </a:cubicBezTo>
                  <a:cubicBezTo>
                    <a:pt x="82" y="225"/>
                    <a:pt x="76" y="231"/>
                    <a:pt x="68" y="2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18" name="Freeform 366">
              <a:extLst>
                <a:ext uri="{FF2B5EF4-FFF2-40B4-BE49-F238E27FC236}">
                  <a16:creationId xmlns:a16="http://schemas.microsoft.com/office/drawing/2014/main" id="{9925D2A5-05D7-44D3-8190-B1AB83A353FE}"/>
                </a:ext>
              </a:extLst>
            </p:cNvPr>
            <p:cNvSpPr>
              <a:spLocks/>
            </p:cNvSpPr>
            <p:nvPr/>
          </p:nvSpPr>
          <p:spPr bwMode="auto">
            <a:xfrm>
              <a:off x="6546850" y="7434263"/>
              <a:ext cx="82550" cy="66675"/>
            </a:xfrm>
            <a:custGeom>
              <a:avLst/>
              <a:gdLst>
                <a:gd name="T0" fmla="*/ 22 w 35"/>
                <a:gd name="T1" fmla="*/ 3 h 28"/>
                <a:gd name="T2" fmla="*/ 15 w 35"/>
                <a:gd name="T3" fmla="*/ 6 h 28"/>
                <a:gd name="T4" fmla="*/ 8 w 35"/>
                <a:gd name="T5" fmla="*/ 1 h 28"/>
                <a:gd name="T6" fmla="*/ 1 w 35"/>
                <a:gd name="T7" fmla="*/ 3 h 28"/>
                <a:gd name="T8" fmla="*/ 3 w 35"/>
                <a:gd name="T9" fmla="*/ 10 h 28"/>
                <a:gd name="T10" fmla="*/ 10 w 35"/>
                <a:gd name="T11" fmla="*/ 14 h 28"/>
                <a:gd name="T12" fmla="*/ 10 w 35"/>
                <a:gd name="T13" fmla="*/ 16 h 28"/>
                <a:gd name="T14" fmla="*/ 22 w 35"/>
                <a:gd name="T15" fmla="*/ 28 h 28"/>
                <a:gd name="T16" fmla="*/ 35 w 35"/>
                <a:gd name="T17" fmla="*/ 16 h 28"/>
                <a:gd name="T18" fmla="*/ 22 w 35"/>
                <a:gd name="T1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8">
                  <a:moveTo>
                    <a:pt x="22" y="3"/>
                  </a:moveTo>
                  <a:cubicBezTo>
                    <a:pt x="20" y="3"/>
                    <a:pt x="17" y="4"/>
                    <a:pt x="15" y="6"/>
                  </a:cubicBezTo>
                  <a:cubicBezTo>
                    <a:pt x="8" y="1"/>
                    <a:pt x="8" y="1"/>
                    <a:pt x="8" y="1"/>
                  </a:cubicBezTo>
                  <a:cubicBezTo>
                    <a:pt x="5" y="0"/>
                    <a:pt x="2" y="1"/>
                    <a:pt x="1" y="3"/>
                  </a:cubicBezTo>
                  <a:cubicBezTo>
                    <a:pt x="0" y="6"/>
                    <a:pt x="0" y="9"/>
                    <a:pt x="3" y="10"/>
                  </a:cubicBezTo>
                  <a:cubicBezTo>
                    <a:pt x="10" y="14"/>
                    <a:pt x="10" y="14"/>
                    <a:pt x="10" y="14"/>
                  </a:cubicBezTo>
                  <a:cubicBezTo>
                    <a:pt x="10" y="15"/>
                    <a:pt x="10" y="15"/>
                    <a:pt x="10" y="16"/>
                  </a:cubicBezTo>
                  <a:cubicBezTo>
                    <a:pt x="10" y="22"/>
                    <a:pt x="16" y="28"/>
                    <a:pt x="22" y="28"/>
                  </a:cubicBezTo>
                  <a:cubicBezTo>
                    <a:pt x="29" y="28"/>
                    <a:pt x="35" y="22"/>
                    <a:pt x="35" y="16"/>
                  </a:cubicBezTo>
                  <a:cubicBezTo>
                    <a:pt x="35" y="9"/>
                    <a:pt x="29" y="3"/>
                    <a:pt x="22"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19" name="Freeform 367">
              <a:extLst>
                <a:ext uri="{FF2B5EF4-FFF2-40B4-BE49-F238E27FC236}">
                  <a16:creationId xmlns:a16="http://schemas.microsoft.com/office/drawing/2014/main" id="{1B165BCB-7B4B-4F28-9642-8BAF7501C45A}"/>
                </a:ext>
              </a:extLst>
            </p:cNvPr>
            <p:cNvSpPr>
              <a:spLocks/>
            </p:cNvSpPr>
            <p:nvPr/>
          </p:nvSpPr>
          <p:spPr bwMode="auto">
            <a:xfrm>
              <a:off x="6180138" y="7050088"/>
              <a:ext cx="63500" cy="82550"/>
            </a:xfrm>
            <a:custGeom>
              <a:avLst/>
              <a:gdLst>
                <a:gd name="T0" fmla="*/ 26 w 27"/>
                <a:gd name="T1" fmla="*/ 28 h 35"/>
                <a:gd name="T2" fmla="*/ 22 w 27"/>
                <a:gd name="T3" fmla="*/ 21 h 35"/>
                <a:gd name="T4" fmla="*/ 25 w 27"/>
                <a:gd name="T5" fmla="*/ 13 h 35"/>
                <a:gd name="T6" fmla="*/ 12 w 27"/>
                <a:gd name="T7" fmla="*/ 0 h 35"/>
                <a:gd name="T8" fmla="*/ 0 w 27"/>
                <a:gd name="T9" fmla="*/ 13 h 35"/>
                <a:gd name="T10" fmla="*/ 12 w 27"/>
                <a:gd name="T11" fmla="*/ 25 h 35"/>
                <a:gd name="T12" fmla="*/ 13 w 27"/>
                <a:gd name="T13" fmla="*/ 25 h 35"/>
                <a:gd name="T14" fmla="*/ 17 w 27"/>
                <a:gd name="T15" fmla="*/ 33 h 35"/>
                <a:gd name="T16" fmla="*/ 22 w 27"/>
                <a:gd name="T17" fmla="*/ 35 h 35"/>
                <a:gd name="T18" fmla="*/ 24 w 27"/>
                <a:gd name="T19" fmla="*/ 35 h 35"/>
                <a:gd name="T20" fmla="*/ 26 w 27"/>
                <a:gd name="T2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5">
                  <a:moveTo>
                    <a:pt x="26" y="28"/>
                  </a:moveTo>
                  <a:cubicBezTo>
                    <a:pt x="22" y="21"/>
                    <a:pt x="22" y="21"/>
                    <a:pt x="22" y="21"/>
                  </a:cubicBezTo>
                  <a:cubicBezTo>
                    <a:pt x="24" y="18"/>
                    <a:pt x="25" y="16"/>
                    <a:pt x="25" y="13"/>
                  </a:cubicBezTo>
                  <a:cubicBezTo>
                    <a:pt x="25" y="6"/>
                    <a:pt x="19" y="0"/>
                    <a:pt x="12" y="0"/>
                  </a:cubicBezTo>
                  <a:cubicBezTo>
                    <a:pt x="6" y="0"/>
                    <a:pt x="0" y="6"/>
                    <a:pt x="0" y="13"/>
                  </a:cubicBezTo>
                  <a:cubicBezTo>
                    <a:pt x="0" y="20"/>
                    <a:pt x="6" y="25"/>
                    <a:pt x="12" y="25"/>
                  </a:cubicBezTo>
                  <a:cubicBezTo>
                    <a:pt x="13" y="25"/>
                    <a:pt x="13" y="25"/>
                    <a:pt x="13" y="25"/>
                  </a:cubicBezTo>
                  <a:cubicBezTo>
                    <a:pt x="17" y="33"/>
                    <a:pt x="17" y="33"/>
                    <a:pt x="17" y="33"/>
                  </a:cubicBezTo>
                  <a:cubicBezTo>
                    <a:pt x="18" y="34"/>
                    <a:pt x="20" y="35"/>
                    <a:pt x="22" y="35"/>
                  </a:cubicBezTo>
                  <a:cubicBezTo>
                    <a:pt x="23" y="35"/>
                    <a:pt x="23" y="35"/>
                    <a:pt x="24" y="35"/>
                  </a:cubicBezTo>
                  <a:cubicBezTo>
                    <a:pt x="27" y="33"/>
                    <a:pt x="27" y="30"/>
                    <a:pt x="26"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0" name="Freeform 368">
              <a:extLst>
                <a:ext uri="{FF2B5EF4-FFF2-40B4-BE49-F238E27FC236}">
                  <a16:creationId xmlns:a16="http://schemas.microsoft.com/office/drawing/2014/main" id="{F36C29F0-3BD0-489B-9DE4-5B9F8F8C097F}"/>
                </a:ext>
              </a:extLst>
            </p:cNvPr>
            <p:cNvSpPr>
              <a:spLocks/>
            </p:cNvSpPr>
            <p:nvPr/>
          </p:nvSpPr>
          <p:spPr bwMode="auto">
            <a:xfrm>
              <a:off x="6242050" y="7150101"/>
              <a:ext cx="47625" cy="66675"/>
            </a:xfrm>
            <a:custGeom>
              <a:avLst/>
              <a:gdLst>
                <a:gd name="T0" fmla="*/ 1 w 20"/>
                <a:gd name="T1" fmla="*/ 8 h 28"/>
                <a:gd name="T2" fmla="*/ 10 w 20"/>
                <a:gd name="T3" fmla="*/ 26 h 28"/>
                <a:gd name="T4" fmla="*/ 15 w 20"/>
                <a:gd name="T5" fmla="*/ 28 h 28"/>
                <a:gd name="T6" fmla="*/ 17 w 20"/>
                <a:gd name="T7" fmla="*/ 28 h 28"/>
                <a:gd name="T8" fmla="*/ 19 w 20"/>
                <a:gd name="T9" fmla="*/ 21 h 28"/>
                <a:gd name="T10" fmla="*/ 10 w 20"/>
                <a:gd name="T11" fmla="*/ 3 h 28"/>
                <a:gd name="T12" fmla="*/ 3 w 20"/>
                <a:gd name="T13" fmla="*/ 1 h 28"/>
                <a:gd name="T14" fmla="*/ 1 w 20"/>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8">
                  <a:moveTo>
                    <a:pt x="1" y="8"/>
                  </a:moveTo>
                  <a:cubicBezTo>
                    <a:pt x="10" y="26"/>
                    <a:pt x="10" y="26"/>
                    <a:pt x="10" y="26"/>
                  </a:cubicBezTo>
                  <a:cubicBezTo>
                    <a:pt x="11" y="27"/>
                    <a:pt x="13" y="28"/>
                    <a:pt x="15" y="28"/>
                  </a:cubicBezTo>
                  <a:cubicBezTo>
                    <a:pt x="15" y="28"/>
                    <a:pt x="16" y="28"/>
                    <a:pt x="17" y="28"/>
                  </a:cubicBezTo>
                  <a:cubicBezTo>
                    <a:pt x="19" y="26"/>
                    <a:pt x="20" y="23"/>
                    <a:pt x="19" y="21"/>
                  </a:cubicBezTo>
                  <a:cubicBezTo>
                    <a:pt x="10" y="3"/>
                    <a:pt x="10" y="3"/>
                    <a:pt x="10" y="3"/>
                  </a:cubicBezTo>
                  <a:cubicBezTo>
                    <a:pt x="8" y="1"/>
                    <a:pt x="5" y="0"/>
                    <a:pt x="3" y="1"/>
                  </a:cubicBezTo>
                  <a:cubicBezTo>
                    <a:pt x="0" y="3"/>
                    <a:pt x="0" y="6"/>
                    <a:pt x="1"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1" name="Freeform 369">
              <a:extLst>
                <a:ext uri="{FF2B5EF4-FFF2-40B4-BE49-F238E27FC236}">
                  <a16:creationId xmlns:a16="http://schemas.microsoft.com/office/drawing/2014/main" id="{91BD2A05-53C9-4D22-8B48-4622C76D94B6}"/>
                </a:ext>
              </a:extLst>
            </p:cNvPr>
            <p:cNvSpPr>
              <a:spLocks/>
            </p:cNvSpPr>
            <p:nvPr/>
          </p:nvSpPr>
          <p:spPr bwMode="auto">
            <a:xfrm>
              <a:off x="6464300" y="7386638"/>
              <a:ext cx="68263" cy="49213"/>
            </a:xfrm>
            <a:custGeom>
              <a:avLst/>
              <a:gdLst>
                <a:gd name="T0" fmla="*/ 25 w 29"/>
                <a:gd name="T1" fmla="*/ 12 h 21"/>
                <a:gd name="T2" fmla="*/ 8 w 29"/>
                <a:gd name="T3" fmla="*/ 2 h 21"/>
                <a:gd name="T4" fmla="*/ 1 w 29"/>
                <a:gd name="T5" fmla="*/ 4 h 21"/>
                <a:gd name="T6" fmla="*/ 3 w 29"/>
                <a:gd name="T7" fmla="*/ 10 h 21"/>
                <a:gd name="T8" fmla="*/ 21 w 29"/>
                <a:gd name="T9" fmla="*/ 20 h 21"/>
                <a:gd name="T10" fmla="*/ 23 w 29"/>
                <a:gd name="T11" fmla="*/ 21 h 21"/>
                <a:gd name="T12" fmla="*/ 27 w 29"/>
                <a:gd name="T13" fmla="*/ 18 h 21"/>
                <a:gd name="T14" fmla="*/ 25 w 29"/>
                <a:gd name="T15" fmla="*/ 1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25" y="12"/>
                  </a:moveTo>
                  <a:cubicBezTo>
                    <a:pt x="8" y="2"/>
                    <a:pt x="8" y="2"/>
                    <a:pt x="8" y="2"/>
                  </a:cubicBezTo>
                  <a:cubicBezTo>
                    <a:pt x="6" y="0"/>
                    <a:pt x="3" y="1"/>
                    <a:pt x="1" y="4"/>
                  </a:cubicBezTo>
                  <a:cubicBezTo>
                    <a:pt x="0" y="6"/>
                    <a:pt x="1" y="9"/>
                    <a:pt x="3" y="10"/>
                  </a:cubicBezTo>
                  <a:cubicBezTo>
                    <a:pt x="21" y="20"/>
                    <a:pt x="21" y="20"/>
                    <a:pt x="21" y="20"/>
                  </a:cubicBezTo>
                  <a:cubicBezTo>
                    <a:pt x="21" y="21"/>
                    <a:pt x="22" y="21"/>
                    <a:pt x="23" y="21"/>
                  </a:cubicBezTo>
                  <a:cubicBezTo>
                    <a:pt x="25" y="21"/>
                    <a:pt x="26" y="20"/>
                    <a:pt x="27" y="18"/>
                  </a:cubicBezTo>
                  <a:cubicBezTo>
                    <a:pt x="29" y="16"/>
                    <a:pt x="28" y="13"/>
                    <a:pt x="2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2" name="Freeform 370">
              <a:extLst>
                <a:ext uri="{FF2B5EF4-FFF2-40B4-BE49-F238E27FC236}">
                  <a16:creationId xmlns:a16="http://schemas.microsoft.com/office/drawing/2014/main" id="{0F840004-116A-4D91-A7F7-244C30394455}"/>
                </a:ext>
              </a:extLst>
            </p:cNvPr>
            <p:cNvSpPr>
              <a:spLocks/>
            </p:cNvSpPr>
            <p:nvPr/>
          </p:nvSpPr>
          <p:spPr bwMode="auto">
            <a:xfrm>
              <a:off x="6145213" y="7380288"/>
              <a:ext cx="77788" cy="65088"/>
            </a:xfrm>
            <a:custGeom>
              <a:avLst/>
              <a:gdLst>
                <a:gd name="T0" fmla="*/ 25 w 33"/>
                <a:gd name="T1" fmla="*/ 2 h 28"/>
                <a:gd name="T2" fmla="*/ 19 w 33"/>
                <a:gd name="T3" fmla="*/ 5 h 28"/>
                <a:gd name="T4" fmla="*/ 13 w 33"/>
                <a:gd name="T5" fmla="*/ 3 h 28"/>
                <a:gd name="T6" fmla="*/ 0 w 33"/>
                <a:gd name="T7" fmla="*/ 16 h 28"/>
                <a:gd name="T8" fmla="*/ 13 w 33"/>
                <a:gd name="T9" fmla="*/ 28 h 28"/>
                <a:gd name="T10" fmla="*/ 25 w 33"/>
                <a:gd name="T11" fmla="*/ 16 h 28"/>
                <a:gd name="T12" fmla="*/ 25 w 33"/>
                <a:gd name="T13" fmla="*/ 13 h 28"/>
                <a:gd name="T14" fmla="*/ 30 w 33"/>
                <a:gd name="T15" fmla="*/ 10 h 28"/>
                <a:gd name="T16" fmla="*/ 32 w 33"/>
                <a:gd name="T17" fmla="*/ 4 h 28"/>
                <a:gd name="T18" fmla="*/ 25 w 33"/>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8">
                  <a:moveTo>
                    <a:pt x="25" y="2"/>
                  </a:moveTo>
                  <a:cubicBezTo>
                    <a:pt x="19" y="5"/>
                    <a:pt x="19" y="5"/>
                    <a:pt x="19" y="5"/>
                  </a:cubicBezTo>
                  <a:cubicBezTo>
                    <a:pt x="17" y="4"/>
                    <a:pt x="15" y="3"/>
                    <a:pt x="13" y="3"/>
                  </a:cubicBezTo>
                  <a:cubicBezTo>
                    <a:pt x="6" y="3"/>
                    <a:pt x="0" y="9"/>
                    <a:pt x="0" y="16"/>
                  </a:cubicBezTo>
                  <a:cubicBezTo>
                    <a:pt x="0" y="23"/>
                    <a:pt x="6" y="28"/>
                    <a:pt x="13" y="28"/>
                  </a:cubicBezTo>
                  <a:cubicBezTo>
                    <a:pt x="20" y="28"/>
                    <a:pt x="25" y="23"/>
                    <a:pt x="25" y="16"/>
                  </a:cubicBezTo>
                  <a:cubicBezTo>
                    <a:pt x="25" y="15"/>
                    <a:pt x="25" y="14"/>
                    <a:pt x="25" y="13"/>
                  </a:cubicBezTo>
                  <a:cubicBezTo>
                    <a:pt x="30" y="10"/>
                    <a:pt x="30" y="10"/>
                    <a:pt x="30" y="10"/>
                  </a:cubicBezTo>
                  <a:cubicBezTo>
                    <a:pt x="32" y="9"/>
                    <a:pt x="33" y="6"/>
                    <a:pt x="32" y="4"/>
                  </a:cubicBezTo>
                  <a:cubicBezTo>
                    <a:pt x="31" y="1"/>
                    <a:pt x="28" y="0"/>
                    <a:pt x="25"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grpSp>
        <p:nvGrpSpPr>
          <p:cNvPr id="23" name="Group 22">
            <a:extLst>
              <a:ext uri="{FF2B5EF4-FFF2-40B4-BE49-F238E27FC236}">
                <a16:creationId xmlns:a16="http://schemas.microsoft.com/office/drawing/2014/main" id="{1DBA1D9C-0192-42C3-88B9-CC2C68EF7CB7}"/>
              </a:ext>
            </a:extLst>
          </p:cNvPr>
          <p:cNvGrpSpPr/>
          <p:nvPr/>
        </p:nvGrpSpPr>
        <p:grpSpPr>
          <a:xfrm>
            <a:off x="4511200" y="2161727"/>
            <a:ext cx="569765" cy="571352"/>
            <a:chOff x="3265488" y="3613150"/>
            <a:chExt cx="569913" cy="571501"/>
          </a:xfrm>
          <a:solidFill>
            <a:schemeClr val="accent1"/>
          </a:solidFill>
        </p:grpSpPr>
        <p:sp>
          <p:nvSpPr>
            <p:cNvPr id="24" name="Freeform 245">
              <a:extLst>
                <a:ext uri="{FF2B5EF4-FFF2-40B4-BE49-F238E27FC236}">
                  <a16:creationId xmlns:a16="http://schemas.microsoft.com/office/drawing/2014/main" id="{18D996CB-5823-418F-9B56-AD0FC29F03FC}"/>
                </a:ext>
              </a:extLst>
            </p:cNvPr>
            <p:cNvSpPr>
              <a:spLocks noEditPoints="1"/>
            </p:cNvSpPr>
            <p:nvPr/>
          </p:nvSpPr>
          <p:spPr bwMode="auto">
            <a:xfrm>
              <a:off x="3275013" y="3625850"/>
              <a:ext cx="558800" cy="552450"/>
            </a:xfrm>
            <a:custGeom>
              <a:avLst/>
              <a:gdLst>
                <a:gd name="T0" fmla="*/ 209 w 229"/>
                <a:gd name="T1" fmla="*/ 116 h 227"/>
                <a:gd name="T2" fmla="*/ 209 w 229"/>
                <a:gd name="T3" fmla="*/ 116 h 227"/>
                <a:gd name="T4" fmla="*/ 104 w 229"/>
                <a:gd name="T5" fmla="*/ 12 h 227"/>
                <a:gd name="T6" fmla="*/ 104 w 229"/>
                <a:gd name="T7" fmla="*/ 12 h 227"/>
                <a:gd name="T8" fmla="*/ 99 w 229"/>
                <a:gd name="T9" fmla="*/ 7 h 227"/>
                <a:gd name="T10" fmla="*/ 83 w 229"/>
                <a:gd name="T11" fmla="*/ 0 h 227"/>
                <a:gd name="T12" fmla="*/ 66 w 229"/>
                <a:gd name="T13" fmla="*/ 7 h 227"/>
                <a:gd name="T14" fmla="*/ 9 w 229"/>
                <a:gd name="T15" fmla="*/ 65 h 227"/>
                <a:gd name="T16" fmla="*/ 9 w 229"/>
                <a:gd name="T17" fmla="*/ 98 h 227"/>
                <a:gd name="T18" fmla="*/ 13 w 229"/>
                <a:gd name="T19" fmla="*/ 102 h 227"/>
                <a:gd name="T20" fmla="*/ 13 w 229"/>
                <a:gd name="T21" fmla="*/ 103 h 227"/>
                <a:gd name="T22" fmla="*/ 118 w 229"/>
                <a:gd name="T23" fmla="*/ 207 h 227"/>
                <a:gd name="T24" fmla="*/ 118 w 229"/>
                <a:gd name="T25" fmla="*/ 207 h 227"/>
                <a:gd name="T26" fmla="*/ 131 w 229"/>
                <a:gd name="T27" fmla="*/ 221 h 227"/>
                <a:gd name="T28" fmla="*/ 148 w 229"/>
                <a:gd name="T29" fmla="*/ 227 h 227"/>
                <a:gd name="T30" fmla="*/ 164 w 229"/>
                <a:gd name="T31" fmla="*/ 221 h 227"/>
                <a:gd name="T32" fmla="*/ 222 w 229"/>
                <a:gd name="T33" fmla="*/ 163 h 227"/>
                <a:gd name="T34" fmla="*/ 229 w 229"/>
                <a:gd name="T35" fmla="*/ 146 h 227"/>
                <a:gd name="T36" fmla="*/ 222 w 229"/>
                <a:gd name="T37" fmla="*/ 130 h 227"/>
                <a:gd name="T38" fmla="*/ 209 w 229"/>
                <a:gd name="T39" fmla="*/ 116 h 227"/>
                <a:gd name="T40" fmla="*/ 27 w 229"/>
                <a:gd name="T41" fmla="*/ 102 h 227"/>
                <a:gd name="T42" fmla="*/ 104 w 229"/>
                <a:gd name="T43" fmla="*/ 25 h 227"/>
                <a:gd name="T44" fmla="*/ 195 w 229"/>
                <a:gd name="T45" fmla="*/ 116 h 227"/>
                <a:gd name="T46" fmla="*/ 118 w 229"/>
                <a:gd name="T47" fmla="*/ 194 h 227"/>
                <a:gd name="T48" fmla="*/ 27 w 229"/>
                <a:gd name="T49" fmla="*/ 102 h 227"/>
                <a:gd name="T50" fmla="*/ 15 w 229"/>
                <a:gd name="T51" fmla="*/ 91 h 227"/>
                <a:gd name="T52" fmla="*/ 15 w 229"/>
                <a:gd name="T53" fmla="*/ 72 h 227"/>
                <a:gd name="T54" fmla="*/ 73 w 229"/>
                <a:gd name="T55" fmla="*/ 14 h 227"/>
                <a:gd name="T56" fmla="*/ 83 w 229"/>
                <a:gd name="T57" fmla="*/ 10 h 227"/>
                <a:gd name="T58" fmla="*/ 93 w 229"/>
                <a:gd name="T59" fmla="*/ 14 h 227"/>
                <a:gd name="T60" fmla="*/ 97 w 229"/>
                <a:gd name="T61" fmla="*/ 18 h 227"/>
                <a:gd name="T62" fmla="*/ 20 w 229"/>
                <a:gd name="T63" fmla="*/ 96 h 227"/>
                <a:gd name="T64" fmla="*/ 15 w 229"/>
                <a:gd name="T65" fmla="*/ 91 h 227"/>
                <a:gd name="T66" fmla="*/ 215 w 229"/>
                <a:gd name="T67" fmla="*/ 156 h 227"/>
                <a:gd name="T68" fmla="*/ 158 w 229"/>
                <a:gd name="T69" fmla="*/ 214 h 227"/>
                <a:gd name="T70" fmla="*/ 138 w 229"/>
                <a:gd name="T71" fmla="*/ 214 h 227"/>
                <a:gd name="T72" fmla="*/ 125 w 229"/>
                <a:gd name="T73" fmla="*/ 200 h 227"/>
                <a:gd name="T74" fmla="*/ 202 w 229"/>
                <a:gd name="T75" fmla="*/ 123 h 227"/>
                <a:gd name="T76" fmla="*/ 215 w 229"/>
                <a:gd name="T77" fmla="*/ 136 h 227"/>
                <a:gd name="T78" fmla="*/ 219 w 229"/>
                <a:gd name="T79" fmla="*/ 146 h 227"/>
                <a:gd name="T80" fmla="*/ 215 w 229"/>
                <a:gd name="T81"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9" h="227">
                  <a:moveTo>
                    <a:pt x="209" y="116"/>
                  </a:moveTo>
                  <a:cubicBezTo>
                    <a:pt x="209" y="116"/>
                    <a:pt x="209" y="116"/>
                    <a:pt x="209" y="116"/>
                  </a:cubicBezTo>
                  <a:cubicBezTo>
                    <a:pt x="104" y="12"/>
                    <a:pt x="104" y="12"/>
                    <a:pt x="104" y="12"/>
                  </a:cubicBezTo>
                  <a:cubicBezTo>
                    <a:pt x="104" y="12"/>
                    <a:pt x="104" y="12"/>
                    <a:pt x="104" y="12"/>
                  </a:cubicBezTo>
                  <a:cubicBezTo>
                    <a:pt x="99" y="7"/>
                    <a:pt x="99" y="7"/>
                    <a:pt x="99" y="7"/>
                  </a:cubicBezTo>
                  <a:cubicBezTo>
                    <a:pt x="95" y="3"/>
                    <a:pt x="89" y="0"/>
                    <a:pt x="83" y="0"/>
                  </a:cubicBezTo>
                  <a:cubicBezTo>
                    <a:pt x="77" y="0"/>
                    <a:pt x="71" y="3"/>
                    <a:pt x="66" y="7"/>
                  </a:cubicBezTo>
                  <a:cubicBezTo>
                    <a:pt x="9" y="65"/>
                    <a:pt x="9" y="65"/>
                    <a:pt x="9" y="65"/>
                  </a:cubicBezTo>
                  <a:cubicBezTo>
                    <a:pt x="0" y="74"/>
                    <a:pt x="0" y="89"/>
                    <a:pt x="9" y="98"/>
                  </a:cubicBezTo>
                  <a:cubicBezTo>
                    <a:pt x="13" y="102"/>
                    <a:pt x="13" y="102"/>
                    <a:pt x="13" y="102"/>
                  </a:cubicBezTo>
                  <a:cubicBezTo>
                    <a:pt x="13" y="103"/>
                    <a:pt x="13" y="103"/>
                    <a:pt x="13" y="103"/>
                  </a:cubicBezTo>
                  <a:cubicBezTo>
                    <a:pt x="118" y="207"/>
                    <a:pt x="118" y="207"/>
                    <a:pt x="118" y="207"/>
                  </a:cubicBezTo>
                  <a:cubicBezTo>
                    <a:pt x="118" y="207"/>
                    <a:pt x="118" y="207"/>
                    <a:pt x="118" y="207"/>
                  </a:cubicBezTo>
                  <a:cubicBezTo>
                    <a:pt x="131" y="221"/>
                    <a:pt x="131" y="221"/>
                    <a:pt x="131" y="221"/>
                  </a:cubicBezTo>
                  <a:cubicBezTo>
                    <a:pt x="136" y="225"/>
                    <a:pt x="142" y="227"/>
                    <a:pt x="148" y="227"/>
                  </a:cubicBezTo>
                  <a:cubicBezTo>
                    <a:pt x="154" y="227"/>
                    <a:pt x="160" y="225"/>
                    <a:pt x="164" y="221"/>
                  </a:cubicBezTo>
                  <a:cubicBezTo>
                    <a:pt x="222" y="163"/>
                    <a:pt x="222" y="163"/>
                    <a:pt x="222" y="163"/>
                  </a:cubicBezTo>
                  <a:cubicBezTo>
                    <a:pt x="227" y="158"/>
                    <a:pt x="229" y="152"/>
                    <a:pt x="229" y="146"/>
                  </a:cubicBezTo>
                  <a:cubicBezTo>
                    <a:pt x="229" y="140"/>
                    <a:pt x="227" y="134"/>
                    <a:pt x="222" y="130"/>
                  </a:cubicBezTo>
                  <a:lnTo>
                    <a:pt x="209" y="116"/>
                  </a:lnTo>
                  <a:close/>
                  <a:moveTo>
                    <a:pt x="27" y="102"/>
                  </a:moveTo>
                  <a:cubicBezTo>
                    <a:pt x="104" y="25"/>
                    <a:pt x="104" y="25"/>
                    <a:pt x="104" y="25"/>
                  </a:cubicBezTo>
                  <a:cubicBezTo>
                    <a:pt x="195" y="116"/>
                    <a:pt x="195" y="116"/>
                    <a:pt x="195" y="116"/>
                  </a:cubicBezTo>
                  <a:cubicBezTo>
                    <a:pt x="118" y="194"/>
                    <a:pt x="118" y="194"/>
                    <a:pt x="118" y="194"/>
                  </a:cubicBezTo>
                  <a:lnTo>
                    <a:pt x="27" y="102"/>
                  </a:lnTo>
                  <a:close/>
                  <a:moveTo>
                    <a:pt x="15" y="91"/>
                  </a:moveTo>
                  <a:cubicBezTo>
                    <a:pt x="10" y="86"/>
                    <a:pt x="10" y="77"/>
                    <a:pt x="15" y="72"/>
                  </a:cubicBezTo>
                  <a:cubicBezTo>
                    <a:pt x="73" y="14"/>
                    <a:pt x="73" y="14"/>
                    <a:pt x="73" y="14"/>
                  </a:cubicBezTo>
                  <a:cubicBezTo>
                    <a:pt x="76" y="11"/>
                    <a:pt x="79" y="10"/>
                    <a:pt x="83" y="10"/>
                  </a:cubicBezTo>
                  <a:cubicBezTo>
                    <a:pt x="87" y="10"/>
                    <a:pt x="90" y="11"/>
                    <a:pt x="93" y="14"/>
                  </a:cubicBezTo>
                  <a:cubicBezTo>
                    <a:pt x="97" y="18"/>
                    <a:pt x="97" y="18"/>
                    <a:pt x="97" y="18"/>
                  </a:cubicBezTo>
                  <a:cubicBezTo>
                    <a:pt x="20" y="96"/>
                    <a:pt x="20" y="96"/>
                    <a:pt x="20" y="96"/>
                  </a:cubicBezTo>
                  <a:lnTo>
                    <a:pt x="15" y="91"/>
                  </a:lnTo>
                  <a:close/>
                  <a:moveTo>
                    <a:pt x="215" y="156"/>
                  </a:moveTo>
                  <a:cubicBezTo>
                    <a:pt x="158" y="214"/>
                    <a:pt x="158" y="214"/>
                    <a:pt x="158" y="214"/>
                  </a:cubicBezTo>
                  <a:cubicBezTo>
                    <a:pt x="152" y="219"/>
                    <a:pt x="143" y="219"/>
                    <a:pt x="138" y="214"/>
                  </a:cubicBezTo>
                  <a:cubicBezTo>
                    <a:pt x="125" y="200"/>
                    <a:pt x="125" y="200"/>
                    <a:pt x="125" y="200"/>
                  </a:cubicBezTo>
                  <a:cubicBezTo>
                    <a:pt x="202" y="123"/>
                    <a:pt x="202" y="123"/>
                    <a:pt x="202" y="123"/>
                  </a:cubicBezTo>
                  <a:cubicBezTo>
                    <a:pt x="215" y="136"/>
                    <a:pt x="215" y="136"/>
                    <a:pt x="215" y="136"/>
                  </a:cubicBezTo>
                  <a:cubicBezTo>
                    <a:pt x="218" y="139"/>
                    <a:pt x="219" y="143"/>
                    <a:pt x="219" y="146"/>
                  </a:cubicBezTo>
                  <a:cubicBezTo>
                    <a:pt x="219" y="150"/>
                    <a:pt x="218" y="153"/>
                    <a:pt x="215" y="15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5" name="Freeform 246">
              <a:extLst>
                <a:ext uri="{FF2B5EF4-FFF2-40B4-BE49-F238E27FC236}">
                  <a16:creationId xmlns:a16="http://schemas.microsoft.com/office/drawing/2014/main" id="{467BCBE4-782E-4E15-BD38-E04D503C44C6}"/>
                </a:ext>
              </a:extLst>
            </p:cNvPr>
            <p:cNvSpPr>
              <a:spLocks noEditPoints="1"/>
            </p:cNvSpPr>
            <p:nvPr/>
          </p:nvSpPr>
          <p:spPr bwMode="auto">
            <a:xfrm>
              <a:off x="3670301" y="4021138"/>
              <a:ext cx="60325" cy="52388"/>
            </a:xfrm>
            <a:custGeom>
              <a:avLst/>
              <a:gdLst>
                <a:gd name="T0" fmla="*/ 13 w 25"/>
                <a:gd name="T1" fmla="*/ 0 h 22"/>
                <a:gd name="T2" fmla="*/ 5 w 25"/>
                <a:gd name="T3" fmla="*/ 3 h 22"/>
                <a:gd name="T4" fmla="*/ 5 w 25"/>
                <a:gd name="T5" fmla="*/ 19 h 22"/>
                <a:gd name="T6" fmla="*/ 13 w 25"/>
                <a:gd name="T7" fmla="*/ 22 h 22"/>
                <a:gd name="T8" fmla="*/ 20 w 25"/>
                <a:gd name="T9" fmla="*/ 19 h 22"/>
                <a:gd name="T10" fmla="*/ 20 w 25"/>
                <a:gd name="T11" fmla="*/ 3 h 22"/>
                <a:gd name="T12" fmla="*/ 13 w 25"/>
                <a:gd name="T13" fmla="*/ 0 h 22"/>
                <a:gd name="T14" fmla="*/ 14 w 25"/>
                <a:gd name="T15" fmla="*/ 12 h 22"/>
                <a:gd name="T16" fmla="*/ 13 w 25"/>
                <a:gd name="T17" fmla="*/ 13 h 22"/>
                <a:gd name="T18" fmla="*/ 11 w 25"/>
                <a:gd name="T19" fmla="*/ 12 h 22"/>
                <a:gd name="T20" fmla="*/ 11 w 25"/>
                <a:gd name="T21" fmla="*/ 10 h 22"/>
                <a:gd name="T22" fmla="*/ 13 w 25"/>
                <a:gd name="T23" fmla="*/ 9 h 22"/>
                <a:gd name="T24" fmla="*/ 14 w 25"/>
                <a:gd name="T25" fmla="*/ 10 h 22"/>
                <a:gd name="T26" fmla="*/ 14 w 25"/>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2">
                  <a:moveTo>
                    <a:pt x="13" y="0"/>
                  </a:moveTo>
                  <a:cubicBezTo>
                    <a:pt x="10" y="0"/>
                    <a:pt x="7" y="1"/>
                    <a:pt x="5" y="3"/>
                  </a:cubicBezTo>
                  <a:cubicBezTo>
                    <a:pt x="0" y="7"/>
                    <a:pt x="0" y="14"/>
                    <a:pt x="5" y="19"/>
                  </a:cubicBezTo>
                  <a:cubicBezTo>
                    <a:pt x="7" y="21"/>
                    <a:pt x="10" y="22"/>
                    <a:pt x="13" y="22"/>
                  </a:cubicBezTo>
                  <a:cubicBezTo>
                    <a:pt x="15" y="22"/>
                    <a:pt x="18" y="21"/>
                    <a:pt x="20" y="19"/>
                  </a:cubicBezTo>
                  <a:cubicBezTo>
                    <a:pt x="25" y="14"/>
                    <a:pt x="25" y="7"/>
                    <a:pt x="20" y="3"/>
                  </a:cubicBezTo>
                  <a:cubicBezTo>
                    <a:pt x="18" y="1"/>
                    <a:pt x="15" y="0"/>
                    <a:pt x="13" y="0"/>
                  </a:cubicBezTo>
                  <a:close/>
                  <a:moveTo>
                    <a:pt x="14" y="12"/>
                  </a:moveTo>
                  <a:cubicBezTo>
                    <a:pt x="13" y="12"/>
                    <a:pt x="13" y="13"/>
                    <a:pt x="13" y="13"/>
                  </a:cubicBezTo>
                  <a:cubicBezTo>
                    <a:pt x="12" y="13"/>
                    <a:pt x="12" y="12"/>
                    <a:pt x="11" y="12"/>
                  </a:cubicBezTo>
                  <a:cubicBezTo>
                    <a:pt x="11" y="11"/>
                    <a:pt x="11" y="10"/>
                    <a:pt x="11" y="10"/>
                  </a:cubicBezTo>
                  <a:cubicBezTo>
                    <a:pt x="12" y="9"/>
                    <a:pt x="12" y="9"/>
                    <a:pt x="13" y="9"/>
                  </a:cubicBezTo>
                  <a:cubicBezTo>
                    <a:pt x="13" y="9"/>
                    <a:pt x="13" y="9"/>
                    <a:pt x="14" y="10"/>
                  </a:cubicBezTo>
                  <a:cubicBezTo>
                    <a:pt x="14" y="10"/>
                    <a:pt x="14" y="11"/>
                    <a:pt x="1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6" name="Freeform 247">
              <a:extLst>
                <a:ext uri="{FF2B5EF4-FFF2-40B4-BE49-F238E27FC236}">
                  <a16:creationId xmlns:a16="http://schemas.microsoft.com/office/drawing/2014/main" id="{29FC5EA9-D257-478C-828B-3EBE6D73F8A3}"/>
                </a:ext>
              </a:extLst>
            </p:cNvPr>
            <p:cNvSpPr>
              <a:spLocks/>
            </p:cNvSpPr>
            <p:nvPr/>
          </p:nvSpPr>
          <p:spPr bwMode="auto">
            <a:xfrm>
              <a:off x="3621088" y="3678238"/>
              <a:ext cx="146050" cy="149225"/>
            </a:xfrm>
            <a:custGeom>
              <a:avLst/>
              <a:gdLst>
                <a:gd name="T0" fmla="*/ 5 w 60"/>
                <a:gd name="T1" fmla="*/ 10 h 61"/>
                <a:gd name="T2" fmla="*/ 38 w 60"/>
                <a:gd name="T3" fmla="*/ 23 h 61"/>
                <a:gd name="T4" fmla="*/ 50 w 60"/>
                <a:gd name="T5" fmla="*/ 56 h 61"/>
                <a:gd name="T6" fmla="*/ 55 w 60"/>
                <a:gd name="T7" fmla="*/ 61 h 61"/>
                <a:gd name="T8" fmla="*/ 55 w 60"/>
                <a:gd name="T9" fmla="*/ 61 h 61"/>
                <a:gd name="T10" fmla="*/ 60 w 60"/>
                <a:gd name="T11" fmla="*/ 56 h 61"/>
                <a:gd name="T12" fmla="*/ 44 w 60"/>
                <a:gd name="T13" fmla="*/ 17 h 61"/>
                <a:gd name="T14" fmla="*/ 5 w 60"/>
                <a:gd name="T15" fmla="*/ 1 h 61"/>
                <a:gd name="T16" fmla="*/ 0 w 60"/>
                <a:gd name="T17" fmla="*/ 6 h 61"/>
                <a:gd name="T18" fmla="*/ 5 w 60"/>
                <a:gd name="T1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5" y="10"/>
                  </a:moveTo>
                  <a:cubicBezTo>
                    <a:pt x="17" y="10"/>
                    <a:pt x="29" y="15"/>
                    <a:pt x="38" y="23"/>
                  </a:cubicBezTo>
                  <a:cubicBezTo>
                    <a:pt x="46" y="32"/>
                    <a:pt x="51" y="44"/>
                    <a:pt x="50" y="56"/>
                  </a:cubicBezTo>
                  <a:cubicBezTo>
                    <a:pt x="50" y="59"/>
                    <a:pt x="52" y="61"/>
                    <a:pt x="55" y="61"/>
                  </a:cubicBezTo>
                  <a:cubicBezTo>
                    <a:pt x="55" y="61"/>
                    <a:pt x="55" y="61"/>
                    <a:pt x="55" y="61"/>
                  </a:cubicBezTo>
                  <a:cubicBezTo>
                    <a:pt x="58" y="61"/>
                    <a:pt x="60" y="59"/>
                    <a:pt x="60" y="56"/>
                  </a:cubicBezTo>
                  <a:cubicBezTo>
                    <a:pt x="60" y="41"/>
                    <a:pt x="55" y="27"/>
                    <a:pt x="44" y="17"/>
                  </a:cubicBezTo>
                  <a:cubicBezTo>
                    <a:pt x="34" y="6"/>
                    <a:pt x="20" y="0"/>
                    <a:pt x="5" y="1"/>
                  </a:cubicBezTo>
                  <a:cubicBezTo>
                    <a:pt x="2" y="1"/>
                    <a:pt x="0" y="3"/>
                    <a:pt x="0" y="6"/>
                  </a:cubicBezTo>
                  <a:cubicBezTo>
                    <a:pt x="0" y="8"/>
                    <a:pt x="2" y="11"/>
                    <a:pt x="5"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7" name="Freeform 248">
              <a:extLst>
                <a:ext uri="{FF2B5EF4-FFF2-40B4-BE49-F238E27FC236}">
                  <a16:creationId xmlns:a16="http://schemas.microsoft.com/office/drawing/2014/main" id="{4DCBBCA2-2454-47A5-B39B-0BFD72FF7729}"/>
                </a:ext>
              </a:extLst>
            </p:cNvPr>
            <p:cNvSpPr>
              <a:spLocks/>
            </p:cNvSpPr>
            <p:nvPr/>
          </p:nvSpPr>
          <p:spPr bwMode="auto">
            <a:xfrm>
              <a:off x="3629026" y="3613150"/>
              <a:ext cx="206375" cy="207963"/>
            </a:xfrm>
            <a:custGeom>
              <a:avLst/>
              <a:gdLst>
                <a:gd name="T0" fmla="*/ 5 w 85"/>
                <a:gd name="T1" fmla="*/ 10 h 85"/>
                <a:gd name="T2" fmla="*/ 55 w 85"/>
                <a:gd name="T3" fmla="*/ 30 h 85"/>
                <a:gd name="T4" fmla="*/ 75 w 85"/>
                <a:gd name="T5" fmla="*/ 80 h 85"/>
                <a:gd name="T6" fmla="*/ 80 w 85"/>
                <a:gd name="T7" fmla="*/ 85 h 85"/>
                <a:gd name="T8" fmla="*/ 80 w 85"/>
                <a:gd name="T9" fmla="*/ 85 h 85"/>
                <a:gd name="T10" fmla="*/ 84 w 85"/>
                <a:gd name="T11" fmla="*/ 80 h 85"/>
                <a:gd name="T12" fmla="*/ 62 w 85"/>
                <a:gd name="T13" fmla="*/ 23 h 85"/>
                <a:gd name="T14" fmla="*/ 5 w 85"/>
                <a:gd name="T15" fmla="*/ 0 h 85"/>
                <a:gd name="T16" fmla="*/ 0 w 85"/>
                <a:gd name="T17" fmla="*/ 5 h 85"/>
                <a:gd name="T18" fmla="*/ 5 w 85"/>
                <a:gd name="T19" fmla="*/ 1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5">
                  <a:moveTo>
                    <a:pt x="5" y="10"/>
                  </a:moveTo>
                  <a:cubicBezTo>
                    <a:pt x="24" y="9"/>
                    <a:pt x="41" y="17"/>
                    <a:pt x="55" y="30"/>
                  </a:cubicBezTo>
                  <a:cubicBezTo>
                    <a:pt x="68" y="43"/>
                    <a:pt x="75" y="61"/>
                    <a:pt x="75" y="80"/>
                  </a:cubicBezTo>
                  <a:cubicBezTo>
                    <a:pt x="75" y="83"/>
                    <a:pt x="77" y="85"/>
                    <a:pt x="80" y="85"/>
                  </a:cubicBezTo>
                  <a:cubicBezTo>
                    <a:pt x="80" y="85"/>
                    <a:pt x="80" y="85"/>
                    <a:pt x="80" y="85"/>
                  </a:cubicBezTo>
                  <a:cubicBezTo>
                    <a:pt x="82" y="85"/>
                    <a:pt x="84" y="83"/>
                    <a:pt x="84" y="80"/>
                  </a:cubicBezTo>
                  <a:cubicBezTo>
                    <a:pt x="85" y="59"/>
                    <a:pt x="77" y="38"/>
                    <a:pt x="62" y="23"/>
                  </a:cubicBezTo>
                  <a:cubicBezTo>
                    <a:pt x="46" y="8"/>
                    <a:pt x="26" y="0"/>
                    <a:pt x="5" y="0"/>
                  </a:cubicBezTo>
                  <a:cubicBezTo>
                    <a:pt x="2" y="1"/>
                    <a:pt x="0" y="3"/>
                    <a:pt x="0" y="5"/>
                  </a:cubicBezTo>
                  <a:cubicBezTo>
                    <a:pt x="0" y="8"/>
                    <a:pt x="2" y="10"/>
                    <a:pt x="5"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8" name="Freeform 249">
              <a:extLst>
                <a:ext uri="{FF2B5EF4-FFF2-40B4-BE49-F238E27FC236}">
                  <a16:creationId xmlns:a16="http://schemas.microsoft.com/office/drawing/2014/main" id="{961C059C-0A78-450B-80E8-E117280863B4}"/>
                </a:ext>
              </a:extLst>
            </p:cNvPr>
            <p:cNvSpPr>
              <a:spLocks/>
            </p:cNvSpPr>
            <p:nvPr/>
          </p:nvSpPr>
          <p:spPr bwMode="auto">
            <a:xfrm>
              <a:off x="3330576" y="3968750"/>
              <a:ext cx="149225" cy="147638"/>
            </a:xfrm>
            <a:custGeom>
              <a:avLst/>
              <a:gdLst>
                <a:gd name="T0" fmla="*/ 56 w 61"/>
                <a:gd name="T1" fmla="*/ 51 h 60"/>
                <a:gd name="T2" fmla="*/ 23 w 61"/>
                <a:gd name="T3" fmla="*/ 38 h 60"/>
                <a:gd name="T4" fmla="*/ 10 w 61"/>
                <a:gd name="T5" fmla="*/ 5 h 60"/>
                <a:gd name="T6" fmla="*/ 6 w 61"/>
                <a:gd name="T7" fmla="*/ 0 h 60"/>
                <a:gd name="T8" fmla="*/ 1 w 61"/>
                <a:gd name="T9" fmla="*/ 5 h 60"/>
                <a:gd name="T10" fmla="*/ 16 w 61"/>
                <a:gd name="T11" fmla="*/ 45 h 60"/>
                <a:gd name="T12" fmla="*/ 54 w 61"/>
                <a:gd name="T13" fmla="*/ 60 h 60"/>
                <a:gd name="T14" fmla="*/ 56 w 61"/>
                <a:gd name="T15" fmla="*/ 60 h 60"/>
                <a:gd name="T16" fmla="*/ 61 w 61"/>
                <a:gd name="T17" fmla="*/ 55 h 60"/>
                <a:gd name="T18" fmla="*/ 56 w 61"/>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56" y="51"/>
                  </a:moveTo>
                  <a:cubicBezTo>
                    <a:pt x="43" y="51"/>
                    <a:pt x="32" y="47"/>
                    <a:pt x="23" y="38"/>
                  </a:cubicBezTo>
                  <a:cubicBezTo>
                    <a:pt x="14" y="29"/>
                    <a:pt x="10" y="18"/>
                    <a:pt x="10" y="5"/>
                  </a:cubicBezTo>
                  <a:cubicBezTo>
                    <a:pt x="10" y="2"/>
                    <a:pt x="8" y="0"/>
                    <a:pt x="6" y="0"/>
                  </a:cubicBezTo>
                  <a:cubicBezTo>
                    <a:pt x="3" y="0"/>
                    <a:pt x="1" y="2"/>
                    <a:pt x="1" y="5"/>
                  </a:cubicBezTo>
                  <a:cubicBezTo>
                    <a:pt x="0" y="20"/>
                    <a:pt x="6" y="34"/>
                    <a:pt x="16" y="45"/>
                  </a:cubicBezTo>
                  <a:cubicBezTo>
                    <a:pt x="26" y="55"/>
                    <a:pt x="40" y="60"/>
                    <a:pt x="54" y="60"/>
                  </a:cubicBezTo>
                  <a:cubicBezTo>
                    <a:pt x="55" y="60"/>
                    <a:pt x="55" y="60"/>
                    <a:pt x="56" y="60"/>
                  </a:cubicBezTo>
                  <a:cubicBezTo>
                    <a:pt x="59" y="60"/>
                    <a:pt x="61" y="58"/>
                    <a:pt x="61" y="55"/>
                  </a:cubicBezTo>
                  <a:cubicBezTo>
                    <a:pt x="61" y="53"/>
                    <a:pt x="58" y="50"/>
                    <a:pt x="56"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29" name="Freeform 250">
              <a:extLst>
                <a:ext uri="{FF2B5EF4-FFF2-40B4-BE49-F238E27FC236}">
                  <a16:creationId xmlns:a16="http://schemas.microsoft.com/office/drawing/2014/main" id="{F88E8AC9-A5A7-4896-BE3C-694211CC36CE}"/>
                </a:ext>
              </a:extLst>
            </p:cNvPr>
            <p:cNvSpPr>
              <a:spLocks/>
            </p:cNvSpPr>
            <p:nvPr/>
          </p:nvSpPr>
          <p:spPr bwMode="auto">
            <a:xfrm>
              <a:off x="3265488" y="3976688"/>
              <a:ext cx="207963" cy="207963"/>
            </a:xfrm>
            <a:custGeom>
              <a:avLst/>
              <a:gdLst>
                <a:gd name="T0" fmla="*/ 80 w 85"/>
                <a:gd name="T1" fmla="*/ 75 h 85"/>
                <a:gd name="T2" fmla="*/ 30 w 85"/>
                <a:gd name="T3" fmla="*/ 55 h 85"/>
                <a:gd name="T4" fmla="*/ 10 w 85"/>
                <a:gd name="T5" fmla="*/ 5 h 85"/>
                <a:gd name="T6" fmla="*/ 5 w 85"/>
                <a:gd name="T7" fmla="*/ 0 h 85"/>
                <a:gd name="T8" fmla="*/ 0 w 85"/>
                <a:gd name="T9" fmla="*/ 5 h 85"/>
                <a:gd name="T10" fmla="*/ 23 w 85"/>
                <a:gd name="T11" fmla="*/ 62 h 85"/>
                <a:gd name="T12" fmla="*/ 78 w 85"/>
                <a:gd name="T13" fmla="*/ 85 h 85"/>
                <a:gd name="T14" fmla="*/ 80 w 85"/>
                <a:gd name="T15" fmla="*/ 85 h 85"/>
                <a:gd name="T16" fmla="*/ 85 w 85"/>
                <a:gd name="T17" fmla="*/ 80 h 85"/>
                <a:gd name="T18" fmla="*/ 80 w 85"/>
                <a:gd name="T19" fmla="*/ 7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5">
                  <a:moveTo>
                    <a:pt x="80" y="75"/>
                  </a:moveTo>
                  <a:cubicBezTo>
                    <a:pt x="61" y="76"/>
                    <a:pt x="43" y="68"/>
                    <a:pt x="30" y="55"/>
                  </a:cubicBezTo>
                  <a:cubicBezTo>
                    <a:pt x="16" y="42"/>
                    <a:pt x="9" y="24"/>
                    <a:pt x="10" y="5"/>
                  </a:cubicBezTo>
                  <a:cubicBezTo>
                    <a:pt x="10" y="2"/>
                    <a:pt x="8" y="0"/>
                    <a:pt x="5" y="0"/>
                  </a:cubicBezTo>
                  <a:cubicBezTo>
                    <a:pt x="2" y="0"/>
                    <a:pt x="0" y="2"/>
                    <a:pt x="0" y="5"/>
                  </a:cubicBezTo>
                  <a:cubicBezTo>
                    <a:pt x="0" y="26"/>
                    <a:pt x="8" y="47"/>
                    <a:pt x="23" y="62"/>
                  </a:cubicBezTo>
                  <a:cubicBezTo>
                    <a:pt x="38" y="77"/>
                    <a:pt x="57" y="85"/>
                    <a:pt x="78" y="85"/>
                  </a:cubicBezTo>
                  <a:cubicBezTo>
                    <a:pt x="79" y="85"/>
                    <a:pt x="79" y="85"/>
                    <a:pt x="80" y="85"/>
                  </a:cubicBezTo>
                  <a:cubicBezTo>
                    <a:pt x="83" y="85"/>
                    <a:pt x="85" y="82"/>
                    <a:pt x="85" y="80"/>
                  </a:cubicBezTo>
                  <a:cubicBezTo>
                    <a:pt x="85" y="77"/>
                    <a:pt x="82" y="75"/>
                    <a:pt x="80" y="7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30" name="Freeform 251">
              <a:extLst>
                <a:ext uri="{FF2B5EF4-FFF2-40B4-BE49-F238E27FC236}">
                  <a16:creationId xmlns:a16="http://schemas.microsoft.com/office/drawing/2014/main" id="{926B9D4E-3217-458E-8B60-3ACA32E8D990}"/>
                </a:ext>
              </a:extLst>
            </p:cNvPr>
            <p:cNvSpPr>
              <a:spLocks noEditPoints="1"/>
            </p:cNvSpPr>
            <p:nvPr/>
          </p:nvSpPr>
          <p:spPr bwMode="auto">
            <a:xfrm>
              <a:off x="3473451" y="3821113"/>
              <a:ext cx="147638" cy="146050"/>
            </a:xfrm>
            <a:custGeom>
              <a:avLst/>
              <a:gdLst>
                <a:gd name="T0" fmla="*/ 54 w 61"/>
                <a:gd name="T1" fmla="*/ 47 h 60"/>
                <a:gd name="T2" fmla="*/ 54 w 61"/>
                <a:gd name="T3" fmla="*/ 24 h 60"/>
                <a:gd name="T4" fmla="*/ 30 w 61"/>
                <a:gd name="T5" fmla="*/ 24 h 60"/>
                <a:gd name="T6" fmla="*/ 18 w 61"/>
                <a:gd name="T7" fmla="*/ 12 h 60"/>
                <a:gd name="T8" fmla="*/ 27 w 61"/>
                <a:gd name="T9" fmla="*/ 9 h 60"/>
                <a:gd name="T10" fmla="*/ 30 w 61"/>
                <a:gd name="T11" fmla="*/ 8 h 60"/>
                <a:gd name="T12" fmla="*/ 30 w 61"/>
                <a:gd name="T13" fmla="*/ 2 h 60"/>
                <a:gd name="T14" fmla="*/ 25 w 61"/>
                <a:gd name="T15" fmla="*/ 0 h 60"/>
                <a:gd name="T16" fmla="*/ 12 w 61"/>
                <a:gd name="T17" fmla="*/ 6 h 60"/>
                <a:gd name="T18" fmla="*/ 12 w 61"/>
                <a:gd name="T19" fmla="*/ 5 h 60"/>
                <a:gd name="T20" fmla="*/ 6 w 61"/>
                <a:gd name="T21" fmla="*/ 5 h 60"/>
                <a:gd name="T22" fmla="*/ 5 w 61"/>
                <a:gd name="T23" fmla="*/ 8 h 60"/>
                <a:gd name="T24" fmla="*/ 6 w 61"/>
                <a:gd name="T25" fmla="*/ 11 h 60"/>
                <a:gd name="T26" fmla="*/ 7 w 61"/>
                <a:gd name="T27" fmla="*/ 11 h 60"/>
                <a:gd name="T28" fmla="*/ 6 w 61"/>
                <a:gd name="T29" fmla="*/ 35 h 60"/>
                <a:gd name="T30" fmla="*/ 30 w 61"/>
                <a:gd name="T31" fmla="*/ 35 h 60"/>
                <a:gd name="T32" fmla="*/ 42 w 61"/>
                <a:gd name="T33" fmla="*/ 47 h 60"/>
                <a:gd name="T34" fmla="*/ 30 w 61"/>
                <a:gd name="T35" fmla="*/ 51 h 60"/>
                <a:gd name="T36" fmla="*/ 27 w 61"/>
                <a:gd name="T37" fmla="*/ 52 h 60"/>
                <a:gd name="T38" fmla="*/ 26 w 61"/>
                <a:gd name="T39" fmla="*/ 55 h 60"/>
                <a:gd name="T40" fmla="*/ 27 w 61"/>
                <a:gd name="T41" fmla="*/ 58 h 60"/>
                <a:gd name="T42" fmla="*/ 30 w 61"/>
                <a:gd name="T43" fmla="*/ 60 h 60"/>
                <a:gd name="T44" fmla="*/ 31 w 61"/>
                <a:gd name="T45" fmla="*/ 60 h 60"/>
                <a:gd name="T46" fmla="*/ 48 w 61"/>
                <a:gd name="T47" fmla="*/ 53 h 60"/>
                <a:gd name="T48" fmla="*/ 51 w 61"/>
                <a:gd name="T49" fmla="*/ 56 h 60"/>
                <a:gd name="T50" fmla="*/ 57 w 61"/>
                <a:gd name="T51" fmla="*/ 56 h 60"/>
                <a:gd name="T52" fmla="*/ 57 w 61"/>
                <a:gd name="T53" fmla="*/ 51 h 60"/>
                <a:gd name="T54" fmla="*/ 54 w 61"/>
                <a:gd name="T55" fmla="*/ 47 h 60"/>
                <a:gd name="T56" fmla="*/ 48 w 61"/>
                <a:gd name="T57" fmla="*/ 42 h 60"/>
                <a:gd name="T58" fmla="*/ 37 w 61"/>
                <a:gd name="T59" fmla="*/ 31 h 60"/>
                <a:gd name="T60" fmla="*/ 48 w 61"/>
                <a:gd name="T61" fmla="*/ 30 h 60"/>
                <a:gd name="T62" fmla="*/ 48 w 61"/>
                <a:gd name="T63" fmla="*/ 42 h 60"/>
                <a:gd name="T64" fmla="*/ 24 w 61"/>
                <a:gd name="T65" fmla="*/ 28 h 60"/>
                <a:gd name="T66" fmla="*/ 17 w 61"/>
                <a:gd name="T67" fmla="*/ 30 h 60"/>
                <a:gd name="T68" fmla="*/ 12 w 61"/>
                <a:gd name="T69" fmla="*/ 28 h 60"/>
                <a:gd name="T70" fmla="*/ 13 w 61"/>
                <a:gd name="T71" fmla="*/ 17 h 60"/>
                <a:gd name="T72" fmla="*/ 24 w 61"/>
                <a:gd name="T73"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60">
                  <a:moveTo>
                    <a:pt x="54" y="47"/>
                  </a:moveTo>
                  <a:cubicBezTo>
                    <a:pt x="60" y="39"/>
                    <a:pt x="61" y="30"/>
                    <a:pt x="54" y="24"/>
                  </a:cubicBezTo>
                  <a:cubicBezTo>
                    <a:pt x="48" y="17"/>
                    <a:pt x="41" y="18"/>
                    <a:pt x="30" y="24"/>
                  </a:cubicBezTo>
                  <a:cubicBezTo>
                    <a:pt x="18" y="12"/>
                    <a:pt x="18" y="12"/>
                    <a:pt x="18" y="12"/>
                  </a:cubicBezTo>
                  <a:cubicBezTo>
                    <a:pt x="21" y="11"/>
                    <a:pt x="24" y="10"/>
                    <a:pt x="27" y="9"/>
                  </a:cubicBezTo>
                  <a:cubicBezTo>
                    <a:pt x="28" y="9"/>
                    <a:pt x="29" y="8"/>
                    <a:pt x="30" y="8"/>
                  </a:cubicBezTo>
                  <a:cubicBezTo>
                    <a:pt x="31" y="6"/>
                    <a:pt x="31" y="3"/>
                    <a:pt x="30" y="2"/>
                  </a:cubicBezTo>
                  <a:cubicBezTo>
                    <a:pt x="29" y="0"/>
                    <a:pt x="27" y="0"/>
                    <a:pt x="25" y="0"/>
                  </a:cubicBezTo>
                  <a:cubicBezTo>
                    <a:pt x="20" y="1"/>
                    <a:pt x="16" y="3"/>
                    <a:pt x="12" y="6"/>
                  </a:cubicBezTo>
                  <a:cubicBezTo>
                    <a:pt x="12" y="5"/>
                    <a:pt x="12" y="5"/>
                    <a:pt x="12" y="5"/>
                  </a:cubicBezTo>
                  <a:cubicBezTo>
                    <a:pt x="10" y="3"/>
                    <a:pt x="7" y="3"/>
                    <a:pt x="6" y="5"/>
                  </a:cubicBezTo>
                  <a:cubicBezTo>
                    <a:pt x="5" y="6"/>
                    <a:pt x="5" y="7"/>
                    <a:pt x="5" y="8"/>
                  </a:cubicBezTo>
                  <a:cubicBezTo>
                    <a:pt x="5" y="9"/>
                    <a:pt x="5" y="10"/>
                    <a:pt x="6" y="11"/>
                  </a:cubicBezTo>
                  <a:cubicBezTo>
                    <a:pt x="7" y="11"/>
                    <a:pt x="7" y="11"/>
                    <a:pt x="7" y="11"/>
                  </a:cubicBezTo>
                  <a:cubicBezTo>
                    <a:pt x="0" y="19"/>
                    <a:pt x="0" y="29"/>
                    <a:pt x="6" y="35"/>
                  </a:cubicBezTo>
                  <a:cubicBezTo>
                    <a:pt x="12" y="41"/>
                    <a:pt x="19" y="41"/>
                    <a:pt x="30" y="35"/>
                  </a:cubicBezTo>
                  <a:cubicBezTo>
                    <a:pt x="42" y="47"/>
                    <a:pt x="42" y="47"/>
                    <a:pt x="42" y="47"/>
                  </a:cubicBezTo>
                  <a:cubicBezTo>
                    <a:pt x="39" y="49"/>
                    <a:pt x="35" y="51"/>
                    <a:pt x="30" y="51"/>
                  </a:cubicBezTo>
                  <a:cubicBezTo>
                    <a:pt x="29" y="51"/>
                    <a:pt x="28" y="51"/>
                    <a:pt x="27" y="52"/>
                  </a:cubicBezTo>
                  <a:cubicBezTo>
                    <a:pt x="26" y="53"/>
                    <a:pt x="26" y="54"/>
                    <a:pt x="26" y="55"/>
                  </a:cubicBezTo>
                  <a:cubicBezTo>
                    <a:pt x="26" y="57"/>
                    <a:pt x="26" y="58"/>
                    <a:pt x="27" y="58"/>
                  </a:cubicBezTo>
                  <a:cubicBezTo>
                    <a:pt x="28" y="59"/>
                    <a:pt x="29" y="60"/>
                    <a:pt x="30" y="60"/>
                  </a:cubicBezTo>
                  <a:cubicBezTo>
                    <a:pt x="31" y="60"/>
                    <a:pt x="31" y="60"/>
                    <a:pt x="31" y="60"/>
                  </a:cubicBezTo>
                  <a:cubicBezTo>
                    <a:pt x="38" y="59"/>
                    <a:pt x="43" y="57"/>
                    <a:pt x="48" y="53"/>
                  </a:cubicBezTo>
                  <a:cubicBezTo>
                    <a:pt x="51" y="56"/>
                    <a:pt x="51" y="56"/>
                    <a:pt x="51" y="56"/>
                  </a:cubicBezTo>
                  <a:cubicBezTo>
                    <a:pt x="53" y="58"/>
                    <a:pt x="56" y="58"/>
                    <a:pt x="57" y="56"/>
                  </a:cubicBezTo>
                  <a:cubicBezTo>
                    <a:pt x="59" y="55"/>
                    <a:pt x="59" y="52"/>
                    <a:pt x="57" y="51"/>
                  </a:cubicBezTo>
                  <a:lnTo>
                    <a:pt x="54" y="47"/>
                  </a:lnTo>
                  <a:close/>
                  <a:moveTo>
                    <a:pt x="48" y="42"/>
                  </a:moveTo>
                  <a:cubicBezTo>
                    <a:pt x="37" y="31"/>
                    <a:pt x="37" y="31"/>
                    <a:pt x="37" y="31"/>
                  </a:cubicBezTo>
                  <a:cubicBezTo>
                    <a:pt x="42" y="27"/>
                    <a:pt x="45" y="27"/>
                    <a:pt x="48" y="30"/>
                  </a:cubicBezTo>
                  <a:cubicBezTo>
                    <a:pt x="51" y="33"/>
                    <a:pt x="51" y="38"/>
                    <a:pt x="48" y="42"/>
                  </a:cubicBezTo>
                  <a:close/>
                  <a:moveTo>
                    <a:pt x="24" y="28"/>
                  </a:moveTo>
                  <a:cubicBezTo>
                    <a:pt x="21" y="30"/>
                    <a:pt x="19" y="30"/>
                    <a:pt x="17" y="30"/>
                  </a:cubicBezTo>
                  <a:cubicBezTo>
                    <a:pt x="15" y="30"/>
                    <a:pt x="14" y="30"/>
                    <a:pt x="12" y="28"/>
                  </a:cubicBezTo>
                  <a:cubicBezTo>
                    <a:pt x="9" y="25"/>
                    <a:pt x="10" y="21"/>
                    <a:pt x="13" y="17"/>
                  </a:cubicBezTo>
                  <a:lnTo>
                    <a:pt x="24"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grpSp>
        <p:nvGrpSpPr>
          <p:cNvPr id="31" name="Group 30">
            <a:extLst>
              <a:ext uri="{FF2B5EF4-FFF2-40B4-BE49-F238E27FC236}">
                <a16:creationId xmlns:a16="http://schemas.microsoft.com/office/drawing/2014/main" id="{E4EAA38F-DA13-4FE8-995C-BC2B2207434B}"/>
              </a:ext>
            </a:extLst>
          </p:cNvPr>
          <p:cNvGrpSpPr/>
          <p:nvPr/>
        </p:nvGrpSpPr>
        <p:grpSpPr>
          <a:xfrm>
            <a:off x="7346388" y="2171250"/>
            <a:ext cx="565002" cy="542785"/>
            <a:chOff x="69851" y="7086600"/>
            <a:chExt cx="565149" cy="542926"/>
          </a:xfrm>
          <a:solidFill>
            <a:schemeClr val="accent1"/>
          </a:solidFill>
        </p:grpSpPr>
        <p:sp>
          <p:nvSpPr>
            <p:cNvPr id="32" name="Freeform 75">
              <a:extLst>
                <a:ext uri="{FF2B5EF4-FFF2-40B4-BE49-F238E27FC236}">
                  <a16:creationId xmlns:a16="http://schemas.microsoft.com/office/drawing/2014/main" id="{9164E715-1581-4BD0-8480-B83E0529BCFD}"/>
                </a:ext>
              </a:extLst>
            </p:cNvPr>
            <p:cNvSpPr>
              <a:spLocks noEditPoints="1"/>
            </p:cNvSpPr>
            <p:nvPr/>
          </p:nvSpPr>
          <p:spPr bwMode="auto">
            <a:xfrm>
              <a:off x="69851" y="7142163"/>
              <a:ext cx="515937" cy="487363"/>
            </a:xfrm>
            <a:custGeom>
              <a:avLst/>
              <a:gdLst>
                <a:gd name="T0" fmla="*/ 224 w 234"/>
                <a:gd name="T1" fmla="*/ 79 h 221"/>
                <a:gd name="T2" fmla="*/ 129 w 234"/>
                <a:gd name="T3" fmla="*/ 107 h 221"/>
                <a:gd name="T4" fmla="*/ 153 w 234"/>
                <a:gd name="T5" fmla="*/ 9 h 221"/>
                <a:gd name="T6" fmla="*/ 149 w 234"/>
                <a:gd name="T7" fmla="*/ 3 h 221"/>
                <a:gd name="T8" fmla="*/ 122 w 234"/>
                <a:gd name="T9" fmla="*/ 0 h 221"/>
                <a:gd name="T10" fmla="*/ 15 w 234"/>
                <a:gd name="T11" fmla="*/ 84 h 221"/>
                <a:gd name="T12" fmla="*/ 96 w 234"/>
                <a:gd name="T13" fmla="*/ 218 h 221"/>
                <a:gd name="T14" fmla="*/ 122 w 234"/>
                <a:gd name="T15" fmla="*/ 221 h 221"/>
                <a:gd name="T16" fmla="*/ 122 w 234"/>
                <a:gd name="T17" fmla="*/ 221 h 221"/>
                <a:gd name="T18" fmla="*/ 230 w 234"/>
                <a:gd name="T19" fmla="*/ 137 h 221"/>
                <a:gd name="T20" fmla="*/ 229 w 234"/>
                <a:gd name="T21" fmla="*/ 82 h 221"/>
                <a:gd name="T22" fmla="*/ 224 w 234"/>
                <a:gd name="T23" fmla="*/ 79 h 221"/>
                <a:gd name="T24" fmla="*/ 220 w 234"/>
                <a:gd name="T25" fmla="*/ 135 h 221"/>
                <a:gd name="T26" fmla="*/ 122 w 234"/>
                <a:gd name="T27" fmla="*/ 211 h 221"/>
                <a:gd name="T28" fmla="*/ 98 w 234"/>
                <a:gd name="T29" fmla="*/ 208 h 221"/>
                <a:gd name="T30" fmla="*/ 25 w 234"/>
                <a:gd name="T31" fmla="*/ 87 h 221"/>
                <a:gd name="T32" fmla="*/ 122 w 234"/>
                <a:gd name="T33" fmla="*/ 10 h 221"/>
                <a:gd name="T34" fmla="*/ 142 w 234"/>
                <a:gd name="T35" fmla="*/ 12 h 221"/>
                <a:gd name="T36" fmla="*/ 117 w 234"/>
                <a:gd name="T37" fmla="*/ 113 h 221"/>
                <a:gd name="T38" fmla="*/ 118 w 234"/>
                <a:gd name="T39" fmla="*/ 118 h 221"/>
                <a:gd name="T40" fmla="*/ 123 w 234"/>
                <a:gd name="T41" fmla="*/ 119 h 221"/>
                <a:gd name="T42" fmla="*/ 221 w 234"/>
                <a:gd name="T43" fmla="*/ 90 h 221"/>
                <a:gd name="T44" fmla="*/ 220 w 234"/>
                <a:gd name="T45" fmla="*/ 13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4" h="221">
                  <a:moveTo>
                    <a:pt x="224" y="79"/>
                  </a:moveTo>
                  <a:cubicBezTo>
                    <a:pt x="224" y="79"/>
                    <a:pt x="221" y="79"/>
                    <a:pt x="129" y="107"/>
                  </a:cubicBezTo>
                  <a:cubicBezTo>
                    <a:pt x="153" y="9"/>
                    <a:pt x="153" y="9"/>
                    <a:pt x="153" y="9"/>
                  </a:cubicBezTo>
                  <a:cubicBezTo>
                    <a:pt x="153" y="7"/>
                    <a:pt x="152" y="4"/>
                    <a:pt x="149" y="3"/>
                  </a:cubicBezTo>
                  <a:cubicBezTo>
                    <a:pt x="140" y="1"/>
                    <a:pt x="131" y="0"/>
                    <a:pt x="122" y="0"/>
                  </a:cubicBezTo>
                  <a:cubicBezTo>
                    <a:pt x="71" y="0"/>
                    <a:pt x="27" y="35"/>
                    <a:pt x="15" y="84"/>
                  </a:cubicBezTo>
                  <a:cubicBezTo>
                    <a:pt x="0" y="144"/>
                    <a:pt x="37" y="204"/>
                    <a:pt x="96" y="218"/>
                  </a:cubicBezTo>
                  <a:cubicBezTo>
                    <a:pt x="105" y="220"/>
                    <a:pt x="114" y="221"/>
                    <a:pt x="122" y="221"/>
                  </a:cubicBezTo>
                  <a:cubicBezTo>
                    <a:pt x="122" y="221"/>
                    <a:pt x="122" y="221"/>
                    <a:pt x="122" y="221"/>
                  </a:cubicBezTo>
                  <a:cubicBezTo>
                    <a:pt x="173" y="221"/>
                    <a:pt x="218" y="187"/>
                    <a:pt x="230" y="137"/>
                  </a:cubicBezTo>
                  <a:cubicBezTo>
                    <a:pt x="234" y="119"/>
                    <a:pt x="234" y="100"/>
                    <a:pt x="229" y="82"/>
                  </a:cubicBezTo>
                  <a:cubicBezTo>
                    <a:pt x="229" y="80"/>
                    <a:pt x="227" y="79"/>
                    <a:pt x="224" y="79"/>
                  </a:cubicBezTo>
                  <a:close/>
                  <a:moveTo>
                    <a:pt x="220" y="135"/>
                  </a:moveTo>
                  <a:cubicBezTo>
                    <a:pt x="209" y="180"/>
                    <a:pt x="169" y="211"/>
                    <a:pt x="122" y="211"/>
                  </a:cubicBezTo>
                  <a:cubicBezTo>
                    <a:pt x="114" y="211"/>
                    <a:pt x="106" y="210"/>
                    <a:pt x="98" y="208"/>
                  </a:cubicBezTo>
                  <a:cubicBezTo>
                    <a:pt x="44" y="195"/>
                    <a:pt x="11" y="141"/>
                    <a:pt x="25" y="87"/>
                  </a:cubicBezTo>
                  <a:cubicBezTo>
                    <a:pt x="36" y="42"/>
                    <a:pt x="76" y="10"/>
                    <a:pt x="122" y="10"/>
                  </a:cubicBezTo>
                  <a:cubicBezTo>
                    <a:pt x="129" y="10"/>
                    <a:pt x="135" y="11"/>
                    <a:pt x="142" y="12"/>
                  </a:cubicBezTo>
                  <a:cubicBezTo>
                    <a:pt x="117" y="113"/>
                    <a:pt x="117" y="113"/>
                    <a:pt x="117" y="113"/>
                  </a:cubicBezTo>
                  <a:cubicBezTo>
                    <a:pt x="116" y="115"/>
                    <a:pt x="117" y="117"/>
                    <a:pt x="118" y="118"/>
                  </a:cubicBezTo>
                  <a:cubicBezTo>
                    <a:pt x="119" y="119"/>
                    <a:pt x="121" y="119"/>
                    <a:pt x="123" y="119"/>
                  </a:cubicBezTo>
                  <a:cubicBezTo>
                    <a:pt x="157" y="109"/>
                    <a:pt x="206" y="94"/>
                    <a:pt x="221" y="90"/>
                  </a:cubicBezTo>
                  <a:cubicBezTo>
                    <a:pt x="224" y="105"/>
                    <a:pt x="224" y="120"/>
                    <a:pt x="220" y="1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33" name="Freeform 76">
              <a:extLst>
                <a:ext uri="{FF2B5EF4-FFF2-40B4-BE49-F238E27FC236}">
                  <a16:creationId xmlns:a16="http://schemas.microsoft.com/office/drawing/2014/main" id="{EE110C29-EE0C-47AD-BDC2-AB70A39A7665}"/>
                </a:ext>
              </a:extLst>
            </p:cNvPr>
            <p:cNvSpPr>
              <a:spLocks noEditPoints="1"/>
            </p:cNvSpPr>
            <p:nvPr/>
          </p:nvSpPr>
          <p:spPr bwMode="auto">
            <a:xfrm>
              <a:off x="420688" y="7086600"/>
              <a:ext cx="214312" cy="215900"/>
            </a:xfrm>
            <a:custGeom>
              <a:avLst/>
              <a:gdLst>
                <a:gd name="T0" fmla="*/ 97 w 98"/>
                <a:gd name="T1" fmla="*/ 67 h 98"/>
                <a:gd name="T2" fmla="*/ 29 w 98"/>
                <a:gd name="T3" fmla="*/ 1 h 98"/>
                <a:gd name="T4" fmla="*/ 23 w 98"/>
                <a:gd name="T5" fmla="*/ 4 h 98"/>
                <a:gd name="T6" fmla="*/ 1 w 98"/>
                <a:gd name="T7" fmla="*/ 92 h 98"/>
                <a:gd name="T8" fmla="*/ 2 w 98"/>
                <a:gd name="T9" fmla="*/ 97 h 98"/>
                <a:gd name="T10" fmla="*/ 6 w 98"/>
                <a:gd name="T11" fmla="*/ 98 h 98"/>
                <a:gd name="T12" fmla="*/ 7 w 98"/>
                <a:gd name="T13" fmla="*/ 98 h 98"/>
                <a:gd name="T14" fmla="*/ 94 w 98"/>
                <a:gd name="T15" fmla="*/ 73 h 98"/>
                <a:gd name="T16" fmla="*/ 97 w 98"/>
                <a:gd name="T17" fmla="*/ 71 h 98"/>
                <a:gd name="T18" fmla="*/ 97 w 98"/>
                <a:gd name="T19" fmla="*/ 67 h 98"/>
                <a:gd name="T20" fmla="*/ 13 w 98"/>
                <a:gd name="T21" fmla="*/ 86 h 98"/>
                <a:gd name="T22" fmla="*/ 31 w 98"/>
                <a:gd name="T23" fmla="*/ 12 h 98"/>
                <a:gd name="T24" fmla="*/ 86 w 98"/>
                <a:gd name="T25" fmla="*/ 65 h 98"/>
                <a:gd name="T26" fmla="*/ 13 w 98"/>
                <a:gd name="T27" fmla="*/ 8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98">
                  <a:moveTo>
                    <a:pt x="97" y="67"/>
                  </a:moveTo>
                  <a:cubicBezTo>
                    <a:pt x="88" y="34"/>
                    <a:pt x="62" y="9"/>
                    <a:pt x="29" y="1"/>
                  </a:cubicBezTo>
                  <a:cubicBezTo>
                    <a:pt x="26" y="0"/>
                    <a:pt x="23" y="2"/>
                    <a:pt x="23" y="4"/>
                  </a:cubicBezTo>
                  <a:cubicBezTo>
                    <a:pt x="1" y="92"/>
                    <a:pt x="1" y="92"/>
                    <a:pt x="1" y="92"/>
                  </a:cubicBezTo>
                  <a:cubicBezTo>
                    <a:pt x="0" y="94"/>
                    <a:pt x="1" y="96"/>
                    <a:pt x="2" y="97"/>
                  </a:cubicBezTo>
                  <a:cubicBezTo>
                    <a:pt x="3" y="98"/>
                    <a:pt x="4" y="98"/>
                    <a:pt x="6" y="98"/>
                  </a:cubicBezTo>
                  <a:cubicBezTo>
                    <a:pt x="6" y="98"/>
                    <a:pt x="6" y="98"/>
                    <a:pt x="7" y="98"/>
                  </a:cubicBezTo>
                  <a:cubicBezTo>
                    <a:pt x="94" y="73"/>
                    <a:pt x="94" y="73"/>
                    <a:pt x="94" y="73"/>
                  </a:cubicBezTo>
                  <a:cubicBezTo>
                    <a:pt x="95" y="73"/>
                    <a:pt x="96" y="72"/>
                    <a:pt x="97" y="71"/>
                  </a:cubicBezTo>
                  <a:cubicBezTo>
                    <a:pt x="98" y="70"/>
                    <a:pt x="98" y="68"/>
                    <a:pt x="97" y="67"/>
                  </a:cubicBezTo>
                  <a:close/>
                  <a:moveTo>
                    <a:pt x="13" y="86"/>
                  </a:moveTo>
                  <a:cubicBezTo>
                    <a:pt x="31" y="12"/>
                    <a:pt x="31" y="12"/>
                    <a:pt x="31" y="12"/>
                  </a:cubicBezTo>
                  <a:cubicBezTo>
                    <a:pt x="57" y="20"/>
                    <a:pt x="77" y="39"/>
                    <a:pt x="86" y="65"/>
                  </a:cubicBezTo>
                  <a:lnTo>
                    <a:pt x="13" y="8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grpSp>
        <p:nvGrpSpPr>
          <p:cNvPr id="34" name="Group 33">
            <a:extLst>
              <a:ext uri="{FF2B5EF4-FFF2-40B4-BE49-F238E27FC236}">
                <a16:creationId xmlns:a16="http://schemas.microsoft.com/office/drawing/2014/main" id="{F8EB414A-BD19-4CCD-8AD9-C68FCB7F6F6C}"/>
              </a:ext>
            </a:extLst>
          </p:cNvPr>
          <p:cNvGrpSpPr/>
          <p:nvPr/>
        </p:nvGrpSpPr>
        <p:grpSpPr>
          <a:xfrm>
            <a:off x="10079663" y="2193701"/>
            <a:ext cx="541490" cy="545112"/>
            <a:chOff x="9829800" y="1187450"/>
            <a:chExt cx="474663" cy="477838"/>
          </a:xfrm>
          <a:solidFill>
            <a:schemeClr val="accent1"/>
          </a:solidFill>
        </p:grpSpPr>
        <p:sp>
          <p:nvSpPr>
            <p:cNvPr id="35" name="Freeform 526">
              <a:extLst>
                <a:ext uri="{FF2B5EF4-FFF2-40B4-BE49-F238E27FC236}">
                  <a16:creationId xmlns:a16="http://schemas.microsoft.com/office/drawing/2014/main" id="{A9F639D6-FBC0-4CC6-901B-0D0A87A26A2A}"/>
                </a:ext>
              </a:extLst>
            </p:cNvPr>
            <p:cNvSpPr>
              <a:spLocks noEditPoints="1"/>
            </p:cNvSpPr>
            <p:nvPr/>
          </p:nvSpPr>
          <p:spPr bwMode="auto">
            <a:xfrm>
              <a:off x="9829800" y="1187450"/>
              <a:ext cx="474663" cy="477838"/>
            </a:xfrm>
            <a:custGeom>
              <a:avLst/>
              <a:gdLst>
                <a:gd name="T0" fmla="*/ 220 w 224"/>
                <a:gd name="T1" fmla="*/ 0 h 225"/>
                <a:gd name="T2" fmla="*/ 5 w 224"/>
                <a:gd name="T3" fmla="*/ 0 h 225"/>
                <a:gd name="T4" fmla="*/ 0 w 224"/>
                <a:gd name="T5" fmla="*/ 5 h 225"/>
                <a:gd name="T6" fmla="*/ 0 w 224"/>
                <a:gd name="T7" fmla="*/ 220 h 225"/>
                <a:gd name="T8" fmla="*/ 5 w 224"/>
                <a:gd name="T9" fmla="*/ 225 h 225"/>
                <a:gd name="T10" fmla="*/ 220 w 224"/>
                <a:gd name="T11" fmla="*/ 225 h 225"/>
                <a:gd name="T12" fmla="*/ 224 w 224"/>
                <a:gd name="T13" fmla="*/ 220 h 225"/>
                <a:gd name="T14" fmla="*/ 224 w 224"/>
                <a:gd name="T15" fmla="*/ 5 h 225"/>
                <a:gd name="T16" fmla="*/ 220 w 224"/>
                <a:gd name="T17" fmla="*/ 0 h 225"/>
                <a:gd name="T18" fmla="*/ 9 w 224"/>
                <a:gd name="T19" fmla="*/ 48 h 225"/>
                <a:gd name="T20" fmla="*/ 215 w 224"/>
                <a:gd name="T21" fmla="*/ 48 h 225"/>
                <a:gd name="T22" fmla="*/ 215 w 224"/>
                <a:gd name="T23" fmla="*/ 173 h 225"/>
                <a:gd name="T24" fmla="*/ 9 w 224"/>
                <a:gd name="T25" fmla="*/ 173 h 225"/>
                <a:gd name="T26" fmla="*/ 9 w 224"/>
                <a:gd name="T27" fmla="*/ 48 h 225"/>
                <a:gd name="T28" fmla="*/ 215 w 224"/>
                <a:gd name="T29" fmla="*/ 9 h 225"/>
                <a:gd name="T30" fmla="*/ 215 w 224"/>
                <a:gd name="T31" fmla="*/ 39 h 225"/>
                <a:gd name="T32" fmla="*/ 9 w 224"/>
                <a:gd name="T33" fmla="*/ 39 h 225"/>
                <a:gd name="T34" fmla="*/ 9 w 224"/>
                <a:gd name="T35" fmla="*/ 9 h 225"/>
                <a:gd name="T36" fmla="*/ 215 w 224"/>
                <a:gd name="T37" fmla="*/ 9 h 225"/>
                <a:gd name="T38" fmla="*/ 9 w 224"/>
                <a:gd name="T39" fmla="*/ 216 h 225"/>
                <a:gd name="T40" fmla="*/ 9 w 224"/>
                <a:gd name="T41" fmla="*/ 182 h 225"/>
                <a:gd name="T42" fmla="*/ 215 w 224"/>
                <a:gd name="T43" fmla="*/ 182 h 225"/>
                <a:gd name="T44" fmla="*/ 215 w 224"/>
                <a:gd name="T45" fmla="*/ 216 h 225"/>
                <a:gd name="T46" fmla="*/ 9 w 224"/>
                <a:gd name="T47" fmla="*/ 21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225">
                  <a:moveTo>
                    <a:pt x="220" y="0"/>
                  </a:moveTo>
                  <a:cubicBezTo>
                    <a:pt x="5" y="0"/>
                    <a:pt x="5" y="0"/>
                    <a:pt x="5" y="0"/>
                  </a:cubicBezTo>
                  <a:cubicBezTo>
                    <a:pt x="2" y="0"/>
                    <a:pt x="0" y="2"/>
                    <a:pt x="0" y="5"/>
                  </a:cubicBezTo>
                  <a:cubicBezTo>
                    <a:pt x="0" y="220"/>
                    <a:pt x="0" y="220"/>
                    <a:pt x="0" y="220"/>
                  </a:cubicBezTo>
                  <a:cubicBezTo>
                    <a:pt x="0" y="223"/>
                    <a:pt x="2" y="225"/>
                    <a:pt x="5" y="225"/>
                  </a:cubicBezTo>
                  <a:cubicBezTo>
                    <a:pt x="220" y="225"/>
                    <a:pt x="220" y="225"/>
                    <a:pt x="220" y="225"/>
                  </a:cubicBezTo>
                  <a:cubicBezTo>
                    <a:pt x="222" y="225"/>
                    <a:pt x="224" y="223"/>
                    <a:pt x="224" y="220"/>
                  </a:cubicBezTo>
                  <a:cubicBezTo>
                    <a:pt x="224" y="5"/>
                    <a:pt x="224" y="5"/>
                    <a:pt x="224" y="5"/>
                  </a:cubicBezTo>
                  <a:cubicBezTo>
                    <a:pt x="224" y="2"/>
                    <a:pt x="222" y="0"/>
                    <a:pt x="220" y="0"/>
                  </a:cubicBezTo>
                  <a:close/>
                  <a:moveTo>
                    <a:pt x="9" y="48"/>
                  </a:moveTo>
                  <a:cubicBezTo>
                    <a:pt x="215" y="48"/>
                    <a:pt x="215" y="48"/>
                    <a:pt x="215" y="48"/>
                  </a:cubicBezTo>
                  <a:cubicBezTo>
                    <a:pt x="215" y="173"/>
                    <a:pt x="215" y="173"/>
                    <a:pt x="215" y="173"/>
                  </a:cubicBezTo>
                  <a:cubicBezTo>
                    <a:pt x="9" y="173"/>
                    <a:pt x="9" y="173"/>
                    <a:pt x="9" y="173"/>
                  </a:cubicBezTo>
                  <a:lnTo>
                    <a:pt x="9" y="48"/>
                  </a:lnTo>
                  <a:close/>
                  <a:moveTo>
                    <a:pt x="215" y="9"/>
                  </a:moveTo>
                  <a:cubicBezTo>
                    <a:pt x="215" y="39"/>
                    <a:pt x="215" y="39"/>
                    <a:pt x="215" y="39"/>
                  </a:cubicBezTo>
                  <a:cubicBezTo>
                    <a:pt x="9" y="39"/>
                    <a:pt x="9" y="39"/>
                    <a:pt x="9" y="39"/>
                  </a:cubicBezTo>
                  <a:cubicBezTo>
                    <a:pt x="9" y="9"/>
                    <a:pt x="9" y="9"/>
                    <a:pt x="9" y="9"/>
                  </a:cubicBezTo>
                  <a:lnTo>
                    <a:pt x="215" y="9"/>
                  </a:lnTo>
                  <a:close/>
                  <a:moveTo>
                    <a:pt x="9" y="216"/>
                  </a:moveTo>
                  <a:cubicBezTo>
                    <a:pt x="9" y="182"/>
                    <a:pt x="9" y="182"/>
                    <a:pt x="9" y="182"/>
                  </a:cubicBezTo>
                  <a:cubicBezTo>
                    <a:pt x="215" y="182"/>
                    <a:pt x="215" y="182"/>
                    <a:pt x="215" y="182"/>
                  </a:cubicBezTo>
                  <a:cubicBezTo>
                    <a:pt x="215" y="216"/>
                    <a:pt x="215" y="216"/>
                    <a:pt x="215" y="216"/>
                  </a:cubicBezTo>
                  <a:lnTo>
                    <a:pt x="9" y="2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36" name="Freeform 527">
              <a:extLst>
                <a:ext uri="{FF2B5EF4-FFF2-40B4-BE49-F238E27FC236}">
                  <a16:creationId xmlns:a16="http://schemas.microsoft.com/office/drawing/2014/main" id="{1FC0DFBC-0CED-4310-9670-E481B401D02A}"/>
                </a:ext>
              </a:extLst>
            </p:cNvPr>
            <p:cNvSpPr>
              <a:spLocks/>
            </p:cNvSpPr>
            <p:nvPr/>
          </p:nvSpPr>
          <p:spPr bwMode="auto">
            <a:xfrm>
              <a:off x="9885363" y="1222375"/>
              <a:ext cx="31750" cy="31750"/>
            </a:xfrm>
            <a:custGeom>
              <a:avLst/>
              <a:gdLst>
                <a:gd name="T0" fmla="*/ 4 w 15"/>
                <a:gd name="T1" fmla="*/ 15 h 15"/>
                <a:gd name="T2" fmla="*/ 11 w 15"/>
                <a:gd name="T3" fmla="*/ 15 h 15"/>
                <a:gd name="T4" fmla="*/ 15 w 15"/>
                <a:gd name="T5" fmla="*/ 11 h 15"/>
                <a:gd name="T6" fmla="*/ 15 w 15"/>
                <a:gd name="T7" fmla="*/ 4 h 15"/>
                <a:gd name="T8" fmla="*/ 11 w 15"/>
                <a:gd name="T9" fmla="*/ 0 h 15"/>
                <a:gd name="T10" fmla="*/ 4 w 15"/>
                <a:gd name="T11" fmla="*/ 0 h 15"/>
                <a:gd name="T12" fmla="*/ 0 w 15"/>
                <a:gd name="T13" fmla="*/ 4 h 15"/>
                <a:gd name="T14" fmla="*/ 0 w 15"/>
                <a:gd name="T15" fmla="*/ 11 h 15"/>
                <a:gd name="T16" fmla="*/ 4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4" y="15"/>
                  </a:moveTo>
                  <a:cubicBezTo>
                    <a:pt x="11" y="15"/>
                    <a:pt x="11" y="15"/>
                    <a:pt x="11" y="15"/>
                  </a:cubicBezTo>
                  <a:cubicBezTo>
                    <a:pt x="13" y="15"/>
                    <a:pt x="15" y="13"/>
                    <a:pt x="15" y="11"/>
                  </a:cubicBezTo>
                  <a:cubicBezTo>
                    <a:pt x="15" y="4"/>
                    <a:pt x="15" y="4"/>
                    <a:pt x="15" y="4"/>
                  </a:cubicBezTo>
                  <a:cubicBezTo>
                    <a:pt x="15" y="2"/>
                    <a:pt x="13" y="0"/>
                    <a:pt x="11" y="0"/>
                  </a:cubicBezTo>
                  <a:cubicBezTo>
                    <a:pt x="4" y="0"/>
                    <a:pt x="4" y="0"/>
                    <a:pt x="4" y="0"/>
                  </a:cubicBezTo>
                  <a:cubicBezTo>
                    <a:pt x="2" y="0"/>
                    <a:pt x="0" y="2"/>
                    <a:pt x="0" y="4"/>
                  </a:cubicBezTo>
                  <a:cubicBezTo>
                    <a:pt x="0" y="11"/>
                    <a:pt x="0" y="11"/>
                    <a:pt x="0" y="11"/>
                  </a:cubicBezTo>
                  <a:cubicBezTo>
                    <a:pt x="0" y="13"/>
                    <a:pt x="2" y="15"/>
                    <a:pt x="4"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37" name="Freeform 528">
              <a:extLst>
                <a:ext uri="{FF2B5EF4-FFF2-40B4-BE49-F238E27FC236}">
                  <a16:creationId xmlns:a16="http://schemas.microsoft.com/office/drawing/2014/main" id="{4AD67425-2479-40A1-9E1E-02EB90C541C7}"/>
                </a:ext>
              </a:extLst>
            </p:cNvPr>
            <p:cNvSpPr>
              <a:spLocks/>
            </p:cNvSpPr>
            <p:nvPr/>
          </p:nvSpPr>
          <p:spPr bwMode="auto">
            <a:xfrm>
              <a:off x="9967913" y="1222375"/>
              <a:ext cx="33338" cy="31750"/>
            </a:xfrm>
            <a:custGeom>
              <a:avLst/>
              <a:gdLst>
                <a:gd name="T0" fmla="*/ 5 w 16"/>
                <a:gd name="T1" fmla="*/ 15 h 15"/>
                <a:gd name="T2" fmla="*/ 11 w 16"/>
                <a:gd name="T3" fmla="*/ 15 h 15"/>
                <a:gd name="T4" fmla="*/ 16 w 16"/>
                <a:gd name="T5" fmla="*/ 11 h 15"/>
                <a:gd name="T6" fmla="*/ 16 w 16"/>
                <a:gd name="T7" fmla="*/ 4 h 15"/>
                <a:gd name="T8" fmla="*/ 11 w 16"/>
                <a:gd name="T9" fmla="*/ 0 h 15"/>
                <a:gd name="T10" fmla="*/ 5 w 16"/>
                <a:gd name="T11" fmla="*/ 0 h 15"/>
                <a:gd name="T12" fmla="*/ 0 w 16"/>
                <a:gd name="T13" fmla="*/ 4 h 15"/>
                <a:gd name="T14" fmla="*/ 0 w 16"/>
                <a:gd name="T15" fmla="*/ 11 h 15"/>
                <a:gd name="T16" fmla="*/ 5 w 16"/>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5" y="15"/>
                  </a:moveTo>
                  <a:cubicBezTo>
                    <a:pt x="11" y="15"/>
                    <a:pt x="11" y="15"/>
                    <a:pt x="11" y="15"/>
                  </a:cubicBezTo>
                  <a:cubicBezTo>
                    <a:pt x="14" y="15"/>
                    <a:pt x="16" y="13"/>
                    <a:pt x="16" y="11"/>
                  </a:cubicBezTo>
                  <a:cubicBezTo>
                    <a:pt x="16" y="4"/>
                    <a:pt x="16" y="4"/>
                    <a:pt x="16" y="4"/>
                  </a:cubicBezTo>
                  <a:cubicBezTo>
                    <a:pt x="16" y="2"/>
                    <a:pt x="14" y="0"/>
                    <a:pt x="11" y="0"/>
                  </a:cubicBezTo>
                  <a:cubicBezTo>
                    <a:pt x="5" y="0"/>
                    <a:pt x="5" y="0"/>
                    <a:pt x="5" y="0"/>
                  </a:cubicBezTo>
                  <a:cubicBezTo>
                    <a:pt x="2" y="0"/>
                    <a:pt x="0" y="2"/>
                    <a:pt x="0" y="4"/>
                  </a:cubicBezTo>
                  <a:cubicBezTo>
                    <a:pt x="0" y="11"/>
                    <a:pt x="0" y="11"/>
                    <a:pt x="0" y="11"/>
                  </a:cubicBezTo>
                  <a:cubicBezTo>
                    <a:pt x="0" y="13"/>
                    <a:pt x="2" y="15"/>
                    <a:pt x="5"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38" name="Freeform 529">
              <a:extLst>
                <a:ext uri="{FF2B5EF4-FFF2-40B4-BE49-F238E27FC236}">
                  <a16:creationId xmlns:a16="http://schemas.microsoft.com/office/drawing/2014/main" id="{A187793C-642A-4064-B2CA-A9934E0250B6}"/>
                </a:ext>
              </a:extLst>
            </p:cNvPr>
            <p:cNvSpPr>
              <a:spLocks/>
            </p:cNvSpPr>
            <p:nvPr/>
          </p:nvSpPr>
          <p:spPr bwMode="auto">
            <a:xfrm>
              <a:off x="10050463" y="1222375"/>
              <a:ext cx="33338" cy="31750"/>
            </a:xfrm>
            <a:custGeom>
              <a:avLst/>
              <a:gdLst>
                <a:gd name="T0" fmla="*/ 5 w 16"/>
                <a:gd name="T1" fmla="*/ 15 h 15"/>
                <a:gd name="T2" fmla="*/ 11 w 16"/>
                <a:gd name="T3" fmla="*/ 15 h 15"/>
                <a:gd name="T4" fmla="*/ 16 w 16"/>
                <a:gd name="T5" fmla="*/ 11 h 15"/>
                <a:gd name="T6" fmla="*/ 16 w 16"/>
                <a:gd name="T7" fmla="*/ 4 h 15"/>
                <a:gd name="T8" fmla="*/ 11 w 16"/>
                <a:gd name="T9" fmla="*/ 0 h 15"/>
                <a:gd name="T10" fmla="*/ 5 w 16"/>
                <a:gd name="T11" fmla="*/ 0 h 15"/>
                <a:gd name="T12" fmla="*/ 0 w 16"/>
                <a:gd name="T13" fmla="*/ 4 h 15"/>
                <a:gd name="T14" fmla="*/ 0 w 16"/>
                <a:gd name="T15" fmla="*/ 11 h 15"/>
                <a:gd name="T16" fmla="*/ 5 w 16"/>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5" y="15"/>
                  </a:moveTo>
                  <a:cubicBezTo>
                    <a:pt x="11" y="15"/>
                    <a:pt x="11" y="15"/>
                    <a:pt x="11" y="15"/>
                  </a:cubicBezTo>
                  <a:cubicBezTo>
                    <a:pt x="14" y="15"/>
                    <a:pt x="16" y="13"/>
                    <a:pt x="16" y="11"/>
                  </a:cubicBezTo>
                  <a:cubicBezTo>
                    <a:pt x="16" y="4"/>
                    <a:pt x="16" y="4"/>
                    <a:pt x="16" y="4"/>
                  </a:cubicBezTo>
                  <a:cubicBezTo>
                    <a:pt x="16" y="2"/>
                    <a:pt x="14" y="0"/>
                    <a:pt x="11" y="0"/>
                  </a:cubicBezTo>
                  <a:cubicBezTo>
                    <a:pt x="5" y="0"/>
                    <a:pt x="5" y="0"/>
                    <a:pt x="5" y="0"/>
                  </a:cubicBezTo>
                  <a:cubicBezTo>
                    <a:pt x="2" y="0"/>
                    <a:pt x="0" y="2"/>
                    <a:pt x="0" y="4"/>
                  </a:cubicBezTo>
                  <a:cubicBezTo>
                    <a:pt x="0" y="11"/>
                    <a:pt x="0" y="11"/>
                    <a:pt x="0" y="11"/>
                  </a:cubicBezTo>
                  <a:cubicBezTo>
                    <a:pt x="0" y="13"/>
                    <a:pt x="2" y="15"/>
                    <a:pt x="5"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39" name="Freeform 530">
              <a:extLst>
                <a:ext uri="{FF2B5EF4-FFF2-40B4-BE49-F238E27FC236}">
                  <a16:creationId xmlns:a16="http://schemas.microsoft.com/office/drawing/2014/main" id="{FA648127-F1B6-4F5E-8E18-01E8C994CCDC}"/>
                </a:ext>
              </a:extLst>
            </p:cNvPr>
            <p:cNvSpPr>
              <a:spLocks/>
            </p:cNvSpPr>
            <p:nvPr/>
          </p:nvSpPr>
          <p:spPr bwMode="auto">
            <a:xfrm>
              <a:off x="10134600" y="1222375"/>
              <a:ext cx="31750" cy="31750"/>
            </a:xfrm>
            <a:custGeom>
              <a:avLst/>
              <a:gdLst>
                <a:gd name="T0" fmla="*/ 4 w 15"/>
                <a:gd name="T1" fmla="*/ 15 h 15"/>
                <a:gd name="T2" fmla="*/ 11 w 15"/>
                <a:gd name="T3" fmla="*/ 15 h 15"/>
                <a:gd name="T4" fmla="*/ 15 w 15"/>
                <a:gd name="T5" fmla="*/ 11 h 15"/>
                <a:gd name="T6" fmla="*/ 15 w 15"/>
                <a:gd name="T7" fmla="*/ 4 h 15"/>
                <a:gd name="T8" fmla="*/ 11 w 15"/>
                <a:gd name="T9" fmla="*/ 0 h 15"/>
                <a:gd name="T10" fmla="*/ 4 w 15"/>
                <a:gd name="T11" fmla="*/ 0 h 15"/>
                <a:gd name="T12" fmla="*/ 0 w 15"/>
                <a:gd name="T13" fmla="*/ 4 h 15"/>
                <a:gd name="T14" fmla="*/ 0 w 15"/>
                <a:gd name="T15" fmla="*/ 11 h 15"/>
                <a:gd name="T16" fmla="*/ 4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4" y="15"/>
                  </a:moveTo>
                  <a:cubicBezTo>
                    <a:pt x="11" y="15"/>
                    <a:pt x="11" y="15"/>
                    <a:pt x="11" y="15"/>
                  </a:cubicBezTo>
                  <a:cubicBezTo>
                    <a:pt x="13" y="15"/>
                    <a:pt x="15" y="13"/>
                    <a:pt x="15" y="11"/>
                  </a:cubicBezTo>
                  <a:cubicBezTo>
                    <a:pt x="15" y="4"/>
                    <a:pt x="15" y="4"/>
                    <a:pt x="15" y="4"/>
                  </a:cubicBezTo>
                  <a:cubicBezTo>
                    <a:pt x="15" y="2"/>
                    <a:pt x="13" y="0"/>
                    <a:pt x="11" y="0"/>
                  </a:cubicBezTo>
                  <a:cubicBezTo>
                    <a:pt x="4" y="0"/>
                    <a:pt x="4" y="0"/>
                    <a:pt x="4" y="0"/>
                  </a:cubicBezTo>
                  <a:cubicBezTo>
                    <a:pt x="2" y="0"/>
                    <a:pt x="0" y="2"/>
                    <a:pt x="0" y="4"/>
                  </a:cubicBezTo>
                  <a:cubicBezTo>
                    <a:pt x="0" y="11"/>
                    <a:pt x="0" y="11"/>
                    <a:pt x="0" y="11"/>
                  </a:cubicBezTo>
                  <a:cubicBezTo>
                    <a:pt x="0" y="13"/>
                    <a:pt x="2" y="15"/>
                    <a:pt x="4"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40" name="Freeform 531">
              <a:extLst>
                <a:ext uri="{FF2B5EF4-FFF2-40B4-BE49-F238E27FC236}">
                  <a16:creationId xmlns:a16="http://schemas.microsoft.com/office/drawing/2014/main" id="{9DED0B04-9FC9-4B98-9B37-F2B7D7CBCA86}"/>
                </a:ext>
              </a:extLst>
            </p:cNvPr>
            <p:cNvSpPr>
              <a:spLocks/>
            </p:cNvSpPr>
            <p:nvPr/>
          </p:nvSpPr>
          <p:spPr bwMode="auto">
            <a:xfrm>
              <a:off x="10218738" y="1222375"/>
              <a:ext cx="31750" cy="31750"/>
            </a:xfrm>
            <a:custGeom>
              <a:avLst/>
              <a:gdLst>
                <a:gd name="T0" fmla="*/ 4 w 15"/>
                <a:gd name="T1" fmla="*/ 15 h 15"/>
                <a:gd name="T2" fmla="*/ 11 w 15"/>
                <a:gd name="T3" fmla="*/ 15 h 15"/>
                <a:gd name="T4" fmla="*/ 15 w 15"/>
                <a:gd name="T5" fmla="*/ 11 h 15"/>
                <a:gd name="T6" fmla="*/ 15 w 15"/>
                <a:gd name="T7" fmla="*/ 4 h 15"/>
                <a:gd name="T8" fmla="*/ 11 w 15"/>
                <a:gd name="T9" fmla="*/ 0 h 15"/>
                <a:gd name="T10" fmla="*/ 4 w 15"/>
                <a:gd name="T11" fmla="*/ 0 h 15"/>
                <a:gd name="T12" fmla="*/ 0 w 15"/>
                <a:gd name="T13" fmla="*/ 4 h 15"/>
                <a:gd name="T14" fmla="*/ 0 w 15"/>
                <a:gd name="T15" fmla="*/ 11 h 15"/>
                <a:gd name="T16" fmla="*/ 4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4" y="15"/>
                  </a:moveTo>
                  <a:cubicBezTo>
                    <a:pt x="11" y="15"/>
                    <a:pt x="11" y="15"/>
                    <a:pt x="11" y="15"/>
                  </a:cubicBezTo>
                  <a:cubicBezTo>
                    <a:pt x="13" y="15"/>
                    <a:pt x="15" y="13"/>
                    <a:pt x="15" y="11"/>
                  </a:cubicBezTo>
                  <a:cubicBezTo>
                    <a:pt x="15" y="4"/>
                    <a:pt x="15" y="4"/>
                    <a:pt x="15" y="4"/>
                  </a:cubicBezTo>
                  <a:cubicBezTo>
                    <a:pt x="15" y="2"/>
                    <a:pt x="13" y="0"/>
                    <a:pt x="11" y="0"/>
                  </a:cubicBezTo>
                  <a:cubicBezTo>
                    <a:pt x="4" y="0"/>
                    <a:pt x="4" y="0"/>
                    <a:pt x="4" y="0"/>
                  </a:cubicBezTo>
                  <a:cubicBezTo>
                    <a:pt x="2" y="0"/>
                    <a:pt x="0" y="2"/>
                    <a:pt x="0" y="4"/>
                  </a:cubicBezTo>
                  <a:cubicBezTo>
                    <a:pt x="0" y="11"/>
                    <a:pt x="0" y="11"/>
                    <a:pt x="0" y="11"/>
                  </a:cubicBezTo>
                  <a:cubicBezTo>
                    <a:pt x="0" y="13"/>
                    <a:pt x="2" y="15"/>
                    <a:pt x="4"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41" name="Freeform 532">
              <a:extLst>
                <a:ext uri="{FF2B5EF4-FFF2-40B4-BE49-F238E27FC236}">
                  <a16:creationId xmlns:a16="http://schemas.microsoft.com/office/drawing/2014/main" id="{225A97F4-0EE1-4F32-8E53-B1F955D5EB0E}"/>
                </a:ext>
              </a:extLst>
            </p:cNvPr>
            <p:cNvSpPr>
              <a:spLocks/>
            </p:cNvSpPr>
            <p:nvPr/>
          </p:nvSpPr>
          <p:spPr bwMode="auto">
            <a:xfrm>
              <a:off x="9885363" y="1595438"/>
              <a:ext cx="31750" cy="31750"/>
            </a:xfrm>
            <a:custGeom>
              <a:avLst/>
              <a:gdLst>
                <a:gd name="T0" fmla="*/ 11 w 15"/>
                <a:gd name="T1" fmla="*/ 0 h 15"/>
                <a:gd name="T2" fmla="*/ 4 w 15"/>
                <a:gd name="T3" fmla="*/ 0 h 15"/>
                <a:gd name="T4" fmla="*/ 0 w 15"/>
                <a:gd name="T5" fmla="*/ 4 h 15"/>
                <a:gd name="T6" fmla="*/ 0 w 15"/>
                <a:gd name="T7" fmla="*/ 11 h 15"/>
                <a:gd name="T8" fmla="*/ 4 w 15"/>
                <a:gd name="T9" fmla="*/ 15 h 15"/>
                <a:gd name="T10" fmla="*/ 11 w 15"/>
                <a:gd name="T11" fmla="*/ 15 h 15"/>
                <a:gd name="T12" fmla="*/ 15 w 15"/>
                <a:gd name="T13" fmla="*/ 11 h 15"/>
                <a:gd name="T14" fmla="*/ 15 w 15"/>
                <a:gd name="T15" fmla="*/ 4 h 15"/>
                <a:gd name="T16" fmla="*/ 11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1" y="0"/>
                  </a:moveTo>
                  <a:cubicBezTo>
                    <a:pt x="4" y="0"/>
                    <a:pt x="4" y="0"/>
                    <a:pt x="4" y="0"/>
                  </a:cubicBezTo>
                  <a:cubicBezTo>
                    <a:pt x="2" y="0"/>
                    <a:pt x="0" y="2"/>
                    <a:pt x="0" y="4"/>
                  </a:cubicBezTo>
                  <a:cubicBezTo>
                    <a:pt x="0" y="11"/>
                    <a:pt x="0" y="11"/>
                    <a:pt x="0" y="11"/>
                  </a:cubicBezTo>
                  <a:cubicBezTo>
                    <a:pt x="0" y="13"/>
                    <a:pt x="2" y="15"/>
                    <a:pt x="4" y="15"/>
                  </a:cubicBezTo>
                  <a:cubicBezTo>
                    <a:pt x="11" y="15"/>
                    <a:pt x="11" y="15"/>
                    <a:pt x="11" y="15"/>
                  </a:cubicBezTo>
                  <a:cubicBezTo>
                    <a:pt x="13" y="15"/>
                    <a:pt x="15" y="13"/>
                    <a:pt x="15" y="11"/>
                  </a:cubicBezTo>
                  <a:cubicBezTo>
                    <a:pt x="15" y="4"/>
                    <a:pt x="15" y="4"/>
                    <a:pt x="15" y="4"/>
                  </a:cubicBezTo>
                  <a:cubicBezTo>
                    <a:pt x="15" y="2"/>
                    <a:pt x="13" y="0"/>
                    <a:pt x="1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42" name="Freeform 533">
              <a:extLst>
                <a:ext uri="{FF2B5EF4-FFF2-40B4-BE49-F238E27FC236}">
                  <a16:creationId xmlns:a16="http://schemas.microsoft.com/office/drawing/2014/main" id="{55044FD2-78B1-4DB4-B216-395B0AAFF5C8}"/>
                </a:ext>
              </a:extLst>
            </p:cNvPr>
            <p:cNvSpPr>
              <a:spLocks/>
            </p:cNvSpPr>
            <p:nvPr/>
          </p:nvSpPr>
          <p:spPr bwMode="auto">
            <a:xfrm>
              <a:off x="9967913" y="1595438"/>
              <a:ext cx="33338" cy="31750"/>
            </a:xfrm>
            <a:custGeom>
              <a:avLst/>
              <a:gdLst>
                <a:gd name="T0" fmla="*/ 11 w 16"/>
                <a:gd name="T1" fmla="*/ 0 h 15"/>
                <a:gd name="T2" fmla="*/ 5 w 16"/>
                <a:gd name="T3" fmla="*/ 0 h 15"/>
                <a:gd name="T4" fmla="*/ 0 w 16"/>
                <a:gd name="T5" fmla="*/ 4 h 15"/>
                <a:gd name="T6" fmla="*/ 0 w 16"/>
                <a:gd name="T7" fmla="*/ 11 h 15"/>
                <a:gd name="T8" fmla="*/ 5 w 16"/>
                <a:gd name="T9" fmla="*/ 15 h 15"/>
                <a:gd name="T10" fmla="*/ 11 w 16"/>
                <a:gd name="T11" fmla="*/ 15 h 15"/>
                <a:gd name="T12" fmla="*/ 16 w 16"/>
                <a:gd name="T13" fmla="*/ 11 h 15"/>
                <a:gd name="T14" fmla="*/ 16 w 16"/>
                <a:gd name="T15" fmla="*/ 4 h 15"/>
                <a:gd name="T16" fmla="*/ 11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1" y="0"/>
                  </a:moveTo>
                  <a:cubicBezTo>
                    <a:pt x="5" y="0"/>
                    <a:pt x="5" y="0"/>
                    <a:pt x="5" y="0"/>
                  </a:cubicBezTo>
                  <a:cubicBezTo>
                    <a:pt x="2" y="0"/>
                    <a:pt x="0" y="2"/>
                    <a:pt x="0" y="4"/>
                  </a:cubicBezTo>
                  <a:cubicBezTo>
                    <a:pt x="0" y="11"/>
                    <a:pt x="0" y="11"/>
                    <a:pt x="0" y="11"/>
                  </a:cubicBezTo>
                  <a:cubicBezTo>
                    <a:pt x="0" y="13"/>
                    <a:pt x="2" y="15"/>
                    <a:pt x="5" y="15"/>
                  </a:cubicBezTo>
                  <a:cubicBezTo>
                    <a:pt x="11" y="15"/>
                    <a:pt x="11" y="15"/>
                    <a:pt x="11" y="15"/>
                  </a:cubicBezTo>
                  <a:cubicBezTo>
                    <a:pt x="14" y="15"/>
                    <a:pt x="16" y="13"/>
                    <a:pt x="16" y="11"/>
                  </a:cubicBezTo>
                  <a:cubicBezTo>
                    <a:pt x="16" y="4"/>
                    <a:pt x="16" y="4"/>
                    <a:pt x="16" y="4"/>
                  </a:cubicBezTo>
                  <a:cubicBezTo>
                    <a:pt x="16" y="2"/>
                    <a:pt x="14" y="0"/>
                    <a:pt x="1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43" name="Freeform 534">
              <a:extLst>
                <a:ext uri="{FF2B5EF4-FFF2-40B4-BE49-F238E27FC236}">
                  <a16:creationId xmlns:a16="http://schemas.microsoft.com/office/drawing/2014/main" id="{FF857687-8FFC-4C84-8701-C0F463FC4869}"/>
                </a:ext>
              </a:extLst>
            </p:cNvPr>
            <p:cNvSpPr>
              <a:spLocks/>
            </p:cNvSpPr>
            <p:nvPr/>
          </p:nvSpPr>
          <p:spPr bwMode="auto">
            <a:xfrm>
              <a:off x="10050463" y="1595438"/>
              <a:ext cx="33338" cy="31750"/>
            </a:xfrm>
            <a:custGeom>
              <a:avLst/>
              <a:gdLst>
                <a:gd name="T0" fmla="*/ 11 w 16"/>
                <a:gd name="T1" fmla="*/ 0 h 15"/>
                <a:gd name="T2" fmla="*/ 5 w 16"/>
                <a:gd name="T3" fmla="*/ 0 h 15"/>
                <a:gd name="T4" fmla="*/ 0 w 16"/>
                <a:gd name="T5" fmla="*/ 4 h 15"/>
                <a:gd name="T6" fmla="*/ 0 w 16"/>
                <a:gd name="T7" fmla="*/ 11 h 15"/>
                <a:gd name="T8" fmla="*/ 5 w 16"/>
                <a:gd name="T9" fmla="*/ 15 h 15"/>
                <a:gd name="T10" fmla="*/ 11 w 16"/>
                <a:gd name="T11" fmla="*/ 15 h 15"/>
                <a:gd name="T12" fmla="*/ 16 w 16"/>
                <a:gd name="T13" fmla="*/ 11 h 15"/>
                <a:gd name="T14" fmla="*/ 16 w 16"/>
                <a:gd name="T15" fmla="*/ 4 h 15"/>
                <a:gd name="T16" fmla="*/ 11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1" y="0"/>
                  </a:moveTo>
                  <a:cubicBezTo>
                    <a:pt x="5" y="0"/>
                    <a:pt x="5" y="0"/>
                    <a:pt x="5" y="0"/>
                  </a:cubicBezTo>
                  <a:cubicBezTo>
                    <a:pt x="2" y="0"/>
                    <a:pt x="0" y="2"/>
                    <a:pt x="0" y="4"/>
                  </a:cubicBezTo>
                  <a:cubicBezTo>
                    <a:pt x="0" y="11"/>
                    <a:pt x="0" y="11"/>
                    <a:pt x="0" y="11"/>
                  </a:cubicBezTo>
                  <a:cubicBezTo>
                    <a:pt x="0" y="13"/>
                    <a:pt x="2" y="15"/>
                    <a:pt x="5" y="15"/>
                  </a:cubicBezTo>
                  <a:cubicBezTo>
                    <a:pt x="11" y="15"/>
                    <a:pt x="11" y="15"/>
                    <a:pt x="11" y="15"/>
                  </a:cubicBezTo>
                  <a:cubicBezTo>
                    <a:pt x="14" y="15"/>
                    <a:pt x="16" y="13"/>
                    <a:pt x="16" y="11"/>
                  </a:cubicBezTo>
                  <a:cubicBezTo>
                    <a:pt x="16" y="4"/>
                    <a:pt x="16" y="4"/>
                    <a:pt x="16" y="4"/>
                  </a:cubicBezTo>
                  <a:cubicBezTo>
                    <a:pt x="16" y="2"/>
                    <a:pt x="14" y="0"/>
                    <a:pt x="1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44" name="Freeform 535">
              <a:extLst>
                <a:ext uri="{FF2B5EF4-FFF2-40B4-BE49-F238E27FC236}">
                  <a16:creationId xmlns:a16="http://schemas.microsoft.com/office/drawing/2014/main" id="{0527A866-7182-46D2-B8E2-ED35969C00CE}"/>
                </a:ext>
              </a:extLst>
            </p:cNvPr>
            <p:cNvSpPr>
              <a:spLocks/>
            </p:cNvSpPr>
            <p:nvPr/>
          </p:nvSpPr>
          <p:spPr bwMode="auto">
            <a:xfrm>
              <a:off x="10134600" y="1595438"/>
              <a:ext cx="31750" cy="31750"/>
            </a:xfrm>
            <a:custGeom>
              <a:avLst/>
              <a:gdLst>
                <a:gd name="T0" fmla="*/ 11 w 15"/>
                <a:gd name="T1" fmla="*/ 0 h 15"/>
                <a:gd name="T2" fmla="*/ 4 w 15"/>
                <a:gd name="T3" fmla="*/ 0 h 15"/>
                <a:gd name="T4" fmla="*/ 0 w 15"/>
                <a:gd name="T5" fmla="*/ 4 h 15"/>
                <a:gd name="T6" fmla="*/ 0 w 15"/>
                <a:gd name="T7" fmla="*/ 11 h 15"/>
                <a:gd name="T8" fmla="*/ 4 w 15"/>
                <a:gd name="T9" fmla="*/ 15 h 15"/>
                <a:gd name="T10" fmla="*/ 11 w 15"/>
                <a:gd name="T11" fmla="*/ 15 h 15"/>
                <a:gd name="T12" fmla="*/ 15 w 15"/>
                <a:gd name="T13" fmla="*/ 11 h 15"/>
                <a:gd name="T14" fmla="*/ 15 w 15"/>
                <a:gd name="T15" fmla="*/ 4 h 15"/>
                <a:gd name="T16" fmla="*/ 11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1" y="0"/>
                  </a:moveTo>
                  <a:cubicBezTo>
                    <a:pt x="4" y="0"/>
                    <a:pt x="4" y="0"/>
                    <a:pt x="4" y="0"/>
                  </a:cubicBezTo>
                  <a:cubicBezTo>
                    <a:pt x="2" y="0"/>
                    <a:pt x="0" y="2"/>
                    <a:pt x="0" y="4"/>
                  </a:cubicBezTo>
                  <a:cubicBezTo>
                    <a:pt x="0" y="11"/>
                    <a:pt x="0" y="11"/>
                    <a:pt x="0" y="11"/>
                  </a:cubicBezTo>
                  <a:cubicBezTo>
                    <a:pt x="0" y="13"/>
                    <a:pt x="2" y="15"/>
                    <a:pt x="4" y="15"/>
                  </a:cubicBezTo>
                  <a:cubicBezTo>
                    <a:pt x="11" y="15"/>
                    <a:pt x="11" y="15"/>
                    <a:pt x="11" y="15"/>
                  </a:cubicBezTo>
                  <a:cubicBezTo>
                    <a:pt x="13" y="15"/>
                    <a:pt x="15" y="13"/>
                    <a:pt x="15" y="11"/>
                  </a:cubicBezTo>
                  <a:cubicBezTo>
                    <a:pt x="15" y="4"/>
                    <a:pt x="15" y="4"/>
                    <a:pt x="15" y="4"/>
                  </a:cubicBezTo>
                  <a:cubicBezTo>
                    <a:pt x="15" y="2"/>
                    <a:pt x="13" y="0"/>
                    <a:pt x="1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45" name="Freeform 536">
              <a:extLst>
                <a:ext uri="{FF2B5EF4-FFF2-40B4-BE49-F238E27FC236}">
                  <a16:creationId xmlns:a16="http://schemas.microsoft.com/office/drawing/2014/main" id="{71F6F66B-6789-4538-881B-EFD98DB49E2C}"/>
                </a:ext>
              </a:extLst>
            </p:cNvPr>
            <p:cNvSpPr>
              <a:spLocks/>
            </p:cNvSpPr>
            <p:nvPr/>
          </p:nvSpPr>
          <p:spPr bwMode="auto">
            <a:xfrm>
              <a:off x="10218738" y="1595438"/>
              <a:ext cx="31750" cy="31750"/>
            </a:xfrm>
            <a:custGeom>
              <a:avLst/>
              <a:gdLst>
                <a:gd name="T0" fmla="*/ 11 w 15"/>
                <a:gd name="T1" fmla="*/ 0 h 15"/>
                <a:gd name="T2" fmla="*/ 4 w 15"/>
                <a:gd name="T3" fmla="*/ 0 h 15"/>
                <a:gd name="T4" fmla="*/ 0 w 15"/>
                <a:gd name="T5" fmla="*/ 4 h 15"/>
                <a:gd name="T6" fmla="*/ 0 w 15"/>
                <a:gd name="T7" fmla="*/ 11 h 15"/>
                <a:gd name="T8" fmla="*/ 4 w 15"/>
                <a:gd name="T9" fmla="*/ 15 h 15"/>
                <a:gd name="T10" fmla="*/ 11 w 15"/>
                <a:gd name="T11" fmla="*/ 15 h 15"/>
                <a:gd name="T12" fmla="*/ 15 w 15"/>
                <a:gd name="T13" fmla="*/ 11 h 15"/>
                <a:gd name="T14" fmla="*/ 15 w 15"/>
                <a:gd name="T15" fmla="*/ 4 h 15"/>
                <a:gd name="T16" fmla="*/ 11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1" y="0"/>
                  </a:moveTo>
                  <a:cubicBezTo>
                    <a:pt x="4" y="0"/>
                    <a:pt x="4" y="0"/>
                    <a:pt x="4" y="0"/>
                  </a:cubicBezTo>
                  <a:cubicBezTo>
                    <a:pt x="2" y="0"/>
                    <a:pt x="0" y="2"/>
                    <a:pt x="0" y="4"/>
                  </a:cubicBezTo>
                  <a:cubicBezTo>
                    <a:pt x="0" y="11"/>
                    <a:pt x="0" y="11"/>
                    <a:pt x="0" y="11"/>
                  </a:cubicBezTo>
                  <a:cubicBezTo>
                    <a:pt x="0" y="13"/>
                    <a:pt x="2" y="15"/>
                    <a:pt x="4" y="15"/>
                  </a:cubicBezTo>
                  <a:cubicBezTo>
                    <a:pt x="11" y="15"/>
                    <a:pt x="11" y="15"/>
                    <a:pt x="11" y="15"/>
                  </a:cubicBezTo>
                  <a:cubicBezTo>
                    <a:pt x="13" y="15"/>
                    <a:pt x="15" y="13"/>
                    <a:pt x="15" y="11"/>
                  </a:cubicBezTo>
                  <a:cubicBezTo>
                    <a:pt x="15" y="4"/>
                    <a:pt x="15" y="4"/>
                    <a:pt x="15" y="4"/>
                  </a:cubicBezTo>
                  <a:cubicBezTo>
                    <a:pt x="15" y="2"/>
                    <a:pt x="13" y="0"/>
                    <a:pt x="1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46" name="Freeform 537">
              <a:extLst>
                <a:ext uri="{FF2B5EF4-FFF2-40B4-BE49-F238E27FC236}">
                  <a16:creationId xmlns:a16="http://schemas.microsoft.com/office/drawing/2014/main" id="{A1288896-B1A4-44F4-97AE-85FEBB97511B}"/>
                </a:ext>
              </a:extLst>
            </p:cNvPr>
            <p:cNvSpPr>
              <a:spLocks noEditPoints="1"/>
            </p:cNvSpPr>
            <p:nvPr/>
          </p:nvSpPr>
          <p:spPr bwMode="auto">
            <a:xfrm>
              <a:off x="10017125" y="1328738"/>
              <a:ext cx="130175" cy="188913"/>
            </a:xfrm>
            <a:custGeom>
              <a:avLst/>
              <a:gdLst>
                <a:gd name="T0" fmla="*/ 59 w 62"/>
                <a:gd name="T1" fmla="*/ 37 h 89"/>
                <a:gd name="T2" fmla="*/ 14 w 62"/>
                <a:gd name="T3" fmla="*/ 2 h 89"/>
                <a:gd name="T4" fmla="*/ 8 w 62"/>
                <a:gd name="T5" fmla="*/ 0 h 89"/>
                <a:gd name="T6" fmla="*/ 0 w 62"/>
                <a:gd name="T7" fmla="*/ 7 h 89"/>
                <a:gd name="T8" fmla="*/ 0 w 62"/>
                <a:gd name="T9" fmla="*/ 10 h 89"/>
                <a:gd name="T10" fmla="*/ 0 w 62"/>
                <a:gd name="T11" fmla="*/ 81 h 89"/>
                <a:gd name="T12" fmla="*/ 1 w 62"/>
                <a:gd name="T13" fmla="*/ 85 h 89"/>
                <a:gd name="T14" fmla="*/ 8 w 62"/>
                <a:gd name="T15" fmla="*/ 89 h 89"/>
                <a:gd name="T16" fmla="*/ 8 w 62"/>
                <a:gd name="T17" fmla="*/ 89 h 89"/>
                <a:gd name="T18" fmla="*/ 8 w 62"/>
                <a:gd name="T19" fmla="*/ 89 h 89"/>
                <a:gd name="T20" fmla="*/ 15 w 62"/>
                <a:gd name="T21" fmla="*/ 86 h 89"/>
                <a:gd name="T22" fmla="*/ 15 w 62"/>
                <a:gd name="T23" fmla="*/ 86 h 89"/>
                <a:gd name="T24" fmla="*/ 59 w 62"/>
                <a:gd name="T25" fmla="*/ 52 h 89"/>
                <a:gd name="T26" fmla="*/ 62 w 62"/>
                <a:gd name="T27" fmla="*/ 45 h 89"/>
                <a:gd name="T28" fmla="*/ 59 w 62"/>
                <a:gd name="T29" fmla="*/ 37 h 89"/>
                <a:gd name="T30" fmla="*/ 53 w 62"/>
                <a:gd name="T31" fmla="*/ 45 h 89"/>
                <a:gd name="T32" fmla="*/ 10 w 62"/>
                <a:gd name="T33" fmla="*/ 79 h 89"/>
                <a:gd name="T34" fmla="*/ 9 w 62"/>
                <a:gd name="T35" fmla="*/ 79 h 89"/>
                <a:gd name="T36" fmla="*/ 9 w 62"/>
                <a:gd name="T37" fmla="*/ 10 h 89"/>
                <a:gd name="T38" fmla="*/ 9 w 62"/>
                <a:gd name="T39" fmla="*/ 10 h 89"/>
                <a:gd name="T40" fmla="*/ 52 w 62"/>
                <a:gd name="T41" fmla="*/ 44 h 89"/>
                <a:gd name="T42" fmla="*/ 53 w 62"/>
                <a:gd name="T43" fmla="*/ 44 h 89"/>
                <a:gd name="T44" fmla="*/ 53 w 62"/>
                <a:gd name="T45"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89">
                  <a:moveTo>
                    <a:pt x="59" y="37"/>
                  </a:moveTo>
                  <a:cubicBezTo>
                    <a:pt x="14" y="2"/>
                    <a:pt x="14" y="2"/>
                    <a:pt x="14" y="2"/>
                  </a:cubicBezTo>
                  <a:cubicBezTo>
                    <a:pt x="13" y="1"/>
                    <a:pt x="11" y="0"/>
                    <a:pt x="8" y="0"/>
                  </a:cubicBezTo>
                  <a:cubicBezTo>
                    <a:pt x="5" y="0"/>
                    <a:pt x="1" y="2"/>
                    <a:pt x="0" y="7"/>
                  </a:cubicBezTo>
                  <a:cubicBezTo>
                    <a:pt x="0" y="8"/>
                    <a:pt x="0" y="10"/>
                    <a:pt x="0" y="10"/>
                  </a:cubicBezTo>
                  <a:cubicBezTo>
                    <a:pt x="0" y="81"/>
                    <a:pt x="0" y="81"/>
                    <a:pt x="0" y="81"/>
                  </a:cubicBezTo>
                  <a:cubicBezTo>
                    <a:pt x="0" y="82"/>
                    <a:pt x="0" y="84"/>
                    <a:pt x="1" y="85"/>
                  </a:cubicBezTo>
                  <a:cubicBezTo>
                    <a:pt x="2" y="87"/>
                    <a:pt x="5" y="89"/>
                    <a:pt x="8" y="89"/>
                  </a:cubicBezTo>
                  <a:cubicBezTo>
                    <a:pt x="8" y="89"/>
                    <a:pt x="8" y="89"/>
                    <a:pt x="8" y="89"/>
                  </a:cubicBezTo>
                  <a:cubicBezTo>
                    <a:pt x="8" y="89"/>
                    <a:pt x="8" y="89"/>
                    <a:pt x="8" y="89"/>
                  </a:cubicBezTo>
                  <a:cubicBezTo>
                    <a:pt x="11" y="89"/>
                    <a:pt x="13" y="87"/>
                    <a:pt x="15" y="86"/>
                  </a:cubicBezTo>
                  <a:cubicBezTo>
                    <a:pt x="15" y="86"/>
                    <a:pt x="15" y="86"/>
                    <a:pt x="15" y="86"/>
                  </a:cubicBezTo>
                  <a:cubicBezTo>
                    <a:pt x="15" y="86"/>
                    <a:pt x="42" y="65"/>
                    <a:pt x="59" y="52"/>
                  </a:cubicBezTo>
                  <a:cubicBezTo>
                    <a:pt x="59" y="51"/>
                    <a:pt x="62" y="49"/>
                    <a:pt x="62" y="45"/>
                  </a:cubicBezTo>
                  <a:cubicBezTo>
                    <a:pt x="62" y="42"/>
                    <a:pt x="61" y="39"/>
                    <a:pt x="59" y="37"/>
                  </a:cubicBezTo>
                  <a:close/>
                  <a:moveTo>
                    <a:pt x="53" y="45"/>
                  </a:moveTo>
                  <a:cubicBezTo>
                    <a:pt x="36" y="58"/>
                    <a:pt x="10" y="79"/>
                    <a:pt x="10" y="79"/>
                  </a:cubicBezTo>
                  <a:cubicBezTo>
                    <a:pt x="9" y="79"/>
                    <a:pt x="9" y="79"/>
                    <a:pt x="9" y="79"/>
                  </a:cubicBezTo>
                  <a:cubicBezTo>
                    <a:pt x="9" y="10"/>
                    <a:pt x="9" y="10"/>
                    <a:pt x="9" y="10"/>
                  </a:cubicBezTo>
                  <a:cubicBezTo>
                    <a:pt x="9" y="10"/>
                    <a:pt x="9" y="10"/>
                    <a:pt x="9" y="10"/>
                  </a:cubicBezTo>
                  <a:cubicBezTo>
                    <a:pt x="52" y="44"/>
                    <a:pt x="52" y="44"/>
                    <a:pt x="52" y="44"/>
                  </a:cubicBezTo>
                  <a:cubicBezTo>
                    <a:pt x="53" y="44"/>
                    <a:pt x="53" y="44"/>
                    <a:pt x="53" y="44"/>
                  </a:cubicBezTo>
                  <a:cubicBezTo>
                    <a:pt x="53" y="45"/>
                    <a:pt x="53" y="45"/>
                    <a:pt x="53"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sp>
        <p:nvSpPr>
          <p:cNvPr id="47" name="Rectangle 46">
            <a:extLst>
              <a:ext uri="{FF2B5EF4-FFF2-40B4-BE49-F238E27FC236}">
                <a16:creationId xmlns:a16="http://schemas.microsoft.com/office/drawing/2014/main" id="{65F4132D-AEEC-4599-A069-11DC4F489EBA}"/>
              </a:ext>
            </a:extLst>
          </p:cNvPr>
          <p:cNvSpPr/>
          <p:nvPr/>
        </p:nvSpPr>
        <p:spPr>
          <a:xfrm>
            <a:off x="503108" y="4628968"/>
            <a:ext cx="11159442" cy="2023617"/>
          </a:xfrm>
          <a:prstGeom prst="rect">
            <a:avLst/>
          </a:prstGeom>
          <a:noFill/>
          <a:ln w="9525" cap="sq" cmpd="sng" algn="ctr">
            <a:solidFill>
              <a:srgbClr val="FFFFFF">
                <a:lumMod val="85000"/>
              </a:srgbClr>
            </a:solidFill>
            <a:prstDash val="solid"/>
          </a:ln>
          <a:effectLst/>
        </p:spPr>
        <p:txBody>
          <a:bodyPr tIns="182832" rtlCol="0" anchor="t"/>
          <a:lstStyle/>
          <a:p>
            <a:pPr marL="171399" marR="0" lvl="0" indent="-171399" algn="l" defTabSz="914126"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1000" b="0" i="0" u="none" strike="noStrike" kern="0" cap="none" spc="0" normalizeH="0" baseline="0" noProof="0" dirty="0">
              <a:ln>
                <a:noFill/>
              </a:ln>
              <a:solidFill>
                <a:prstClr val="black"/>
              </a:solidFill>
              <a:effectLst/>
              <a:uLnTx/>
              <a:uFillTx/>
              <a:ea typeface="Microsoft YaHei UI Light" panose="020B0502040204020203" pitchFamily="34" charset="-122"/>
              <a:cs typeface="Arial" panose="020B0604020202020204" pitchFamily="34" charset="0"/>
            </a:endParaRPr>
          </a:p>
        </p:txBody>
      </p:sp>
      <p:sp>
        <p:nvSpPr>
          <p:cNvPr id="48" name="Rectangle 47">
            <a:extLst>
              <a:ext uri="{FF2B5EF4-FFF2-40B4-BE49-F238E27FC236}">
                <a16:creationId xmlns:a16="http://schemas.microsoft.com/office/drawing/2014/main" id="{99C3B613-245A-409A-B85F-4860AB77726A}"/>
              </a:ext>
            </a:extLst>
          </p:cNvPr>
          <p:cNvSpPr/>
          <p:nvPr/>
        </p:nvSpPr>
        <p:spPr>
          <a:xfrm>
            <a:off x="5299255" y="4541899"/>
            <a:ext cx="1551216" cy="184666"/>
          </a:xfrm>
          <a:prstGeom prst="rect">
            <a:avLst/>
          </a:prstGeom>
          <a:solidFill>
            <a:srgbClr val="FFFFFF"/>
          </a:solidFill>
          <a:ln w="9525" cap="sq" cmpd="sng" algn="ctr">
            <a:noFill/>
            <a:prstDash val="dash"/>
          </a:ln>
          <a:effectLst/>
        </p:spPr>
        <p:txBody>
          <a:bodyPr wrap="square" lIns="91416" tIns="0" rIns="91416" bIns="0" rtlCol="0" anchor="ctr">
            <a:spAutoFit/>
          </a:bodyPr>
          <a:lstStyle/>
          <a:p>
            <a:pPr algn="ctr" defTabSz="914126">
              <a:spcAft>
                <a:spcPts val="600"/>
              </a:spcAft>
              <a:defRPr/>
            </a:pPr>
            <a:r>
              <a:rPr kumimoji="0" lang="en-US" sz="1200" b="1" i="0" u="none" strike="noStrike" kern="0" cap="none" spc="0" normalizeH="0" baseline="0" noProof="0" dirty="0">
                <a:ln>
                  <a:noFill/>
                </a:ln>
                <a:solidFill>
                  <a:prstClr val="black"/>
                </a:solidFill>
                <a:effectLst/>
                <a:uLnTx/>
                <a:uFillTx/>
                <a:ea typeface="Microsoft YaHei UI Light" panose="020B0502040204020203" pitchFamily="34" charset="-122"/>
                <a:cs typeface="+mn-cs"/>
              </a:rPr>
              <a:t>Rules</a:t>
            </a:r>
          </a:p>
        </p:txBody>
      </p:sp>
      <p:sp>
        <p:nvSpPr>
          <p:cNvPr id="49" name="Rectangle 48">
            <a:extLst>
              <a:ext uri="{FF2B5EF4-FFF2-40B4-BE49-F238E27FC236}">
                <a16:creationId xmlns:a16="http://schemas.microsoft.com/office/drawing/2014/main" id="{97E88450-844B-496C-91C2-83CBC56981A3}"/>
              </a:ext>
            </a:extLst>
          </p:cNvPr>
          <p:cNvSpPr/>
          <p:nvPr/>
        </p:nvSpPr>
        <p:spPr>
          <a:xfrm>
            <a:off x="826875" y="5453843"/>
            <a:ext cx="2193637" cy="918200"/>
          </a:xfrm>
          <a:prstGeom prst="rect">
            <a:avLst/>
          </a:prstGeom>
        </p:spPr>
        <p:txBody>
          <a:bodyPr wrap="square">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600" b="1" i="0" u="none" strike="noStrike" kern="1200" cap="none" spc="0" normalizeH="0" baseline="0" noProof="0" dirty="0">
                <a:ln>
                  <a:noFill/>
                </a:ln>
                <a:solidFill>
                  <a:prstClr val="black"/>
                </a:solidFill>
                <a:effectLst/>
                <a:uLnTx/>
                <a:uFillTx/>
                <a:ea typeface="+mn-ea"/>
                <a:cs typeface="+mn-cs"/>
              </a:rPr>
              <a:t>Movement</a:t>
            </a:r>
          </a:p>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Players can move the car left and right on the screen to navigate the city streets.</a:t>
            </a:r>
          </a:p>
        </p:txBody>
      </p:sp>
      <p:sp>
        <p:nvSpPr>
          <p:cNvPr id="50" name="Rectangle 49">
            <a:extLst>
              <a:ext uri="{FF2B5EF4-FFF2-40B4-BE49-F238E27FC236}">
                <a16:creationId xmlns:a16="http://schemas.microsoft.com/office/drawing/2014/main" id="{1410B0EE-7097-4666-A200-B8D04CCCF454}"/>
              </a:ext>
            </a:extLst>
          </p:cNvPr>
          <p:cNvSpPr/>
          <p:nvPr/>
        </p:nvSpPr>
        <p:spPr>
          <a:xfrm>
            <a:off x="3604039" y="5453843"/>
            <a:ext cx="2193637" cy="1102866"/>
          </a:xfrm>
          <a:prstGeom prst="rect">
            <a:avLst/>
          </a:prstGeom>
        </p:spPr>
        <p:txBody>
          <a:bodyPr wrap="square" lIns="0" rIns="0">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600" b="1" i="0" u="none" strike="noStrike" kern="1200" cap="none" spc="0" normalizeH="0" baseline="0" noProof="0" dirty="0">
                <a:ln>
                  <a:noFill/>
                </a:ln>
                <a:solidFill>
                  <a:prstClr val="black"/>
                </a:solidFill>
                <a:effectLst/>
                <a:uLnTx/>
                <a:uFillTx/>
                <a:ea typeface="+mn-ea"/>
                <a:cs typeface="+mn-cs"/>
              </a:rPr>
              <a:t>Scoring</a:t>
            </a:r>
          </a:p>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Points are awarded for each successful pickup and delivery. More points are awarded for faster deliveries.</a:t>
            </a:r>
          </a:p>
        </p:txBody>
      </p:sp>
      <p:sp>
        <p:nvSpPr>
          <p:cNvPr id="51" name="Rectangle 50">
            <a:extLst>
              <a:ext uri="{FF2B5EF4-FFF2-40B4-BE49-F238E27FC236}">
                <a16:creationId xmlns:a16="http://schemas.microsoft.com/office/drawing/2014/main" id="{377ECF96-0838-4CFF-9F62-AC4365EC9B88}"/>
              </a:ext>
            </a:extLst>
          </p:cNvPr>
          <p:cNvSpPr/>
          <p:nvPr/>
        </p:nvSpPr>
        <p:spPr>
          <a:xfrm>
            <a:off x="6381202" y="5453843"/>
            <a:ext cx="2304924" cy="1287532"/>
          </a:xfrm>
          <a:prstGeom prst="rect">
            <a:avLst/>
          </a:prstGeom>
        </p:spPr>
        <p:txBody>
          <a:bodyPr wrap="square" lIns="0" rIns="0">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600" b="1" i="0" u="none" strike="noStrike" kern="1200" cap="none" spc="0" normalizeH="0" baseline="0" noProof="0" dirty="0">
                <a:ln>
                  <a:noFill/>
                </a:ln>
                <a:solidFill>
                  <a:prstClr val="black"/>
                </a:solidFill>
                <a:effectLst/>
                <a:uLnTx/>
                <a:uFillTx/>
                <a:ea typeface="+mn-ea"/>
                <a:cs typeface="+mn-cs"/>
              </a:rPr>
              <a:t>Levels</a:t>
            </a:r>
          </a:p>
          <a:p>
            <a:pPr marL="0" marR="0" lvl="0" indent="0" algn="l" defTabSz="914126"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Completing a set number of deliveries progresses the player to the next level, which increases in difficulty with more passengers and faster obstacles.</a:t>
            </a:r>
          </a:p>
        </p:txBody>
      </p:sp>
      <p:sp>
        <p:nvSpPr>
          <p:cNvPr id="52" name="Rectangle 51">
            <a:extLst>
              <a:ext uri="{FF2B5EF4-FFF2-40B4-BE49-F238E27FC236}">
                <a16:creationId xmlns:a16="http://schemas.microsoft.com/office/drawing/2014/main" id="{A92DA1E6-B2A7-4032-8BAB-5CF5C6B71EAF}"/>
              </a:ext>
            </a:extLst>
          </p:cNvPr>
          <p:cNvSpPr/>
          <p:nvPr/>
        </p:nvSpPr>
        <p:spPr>
          <a:xfrm>
            <a:off x="9231884" y="5453843"/>
            <a:ext cx="2046597" cy="1102866"/>
          </a:xfrm>
          <a:prstGeom prst="rect">
            <a:avLst/>
          </a:prstGeom>
        </p:spPr>
        <p:txBody>
          <a:bodyPr wrap="square" lIns="0" rIns="0">
            <a:spAutoFit/>
          </a:bodyPr>
          <a:lstStyle/>
          <a:p>
            <a:pPr marL="0" marR="0" lvl="0" indent="0" algn="l" defTabSz="914126" rtl="0" eaLnBrk="1" fontAlgn="auto" latinLnBrk="0" hangingPunct="1">
              <a:lnSpc>
                <a:spcPct val="100000"/>
              </a:lnSpc>
              <a:spcBef>
                <a:spcPts val="200"/>
              </a:spcBef>
              <a:spcAft>
                <a:spcPts val="0"/>
              </a:spcAft>
              <a:buClrTx/>
              <a:buSzPct val="100000"/>
              <a:buFontTx/>
              <a:buNone/>
              <a:tabLst/>
              <a:defRPr/>
            </a:pPr>
            <a:r>
              <a:rPr lang="en-US" sz="1600" b="1" dirty="0">
                <a:solidFill>
                  <a:prstClr val="black"/>
                </a:solidFill>
              </a:rPr>
              <a:t>Health</a:t>
            </a:r>
          </a:p>
          <a:p>
            <a:pPr marL="0" marR="0" lvl="0" indent="0" algn="l" defTabSz="914126"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rPr>
              <a:t>The </a:t>
            </a:r>
            <a:r>
              <a:rPr kumimoji="0" lang="en-US" sz="1200" b="0" i="0" u="none" strike="noStrike" kern="1200" cap="none" spc="0" normalizeH="0" baseline="0" noProof="0" dirty="0">
                <a:ln>
                  <a:noFill/>
                </a:ln>
                <a:solidFill>
                  <a:prstClr val="black"/>
                </a:solidFill>
                <a:effectLst/>
                <a:uLnTx/>
                <a:uFillTx/>
                <a:ea typeface="+mn-ea"/>
                <a:cs typeface="+mn-cs"/>
              </a:rPr>
              <a:t>player has a limited health bar that decreases with each obstacle collision. The game ends when health runs out.</a:t>
            </a:r>
          </a:p>
        </p:txBody>
      </p:sp>
      <p:grpSp>
        <p:nvGrpSpPr>
          <p:cNvPr id="53" name="Group 52">
            <a:extLst>
              <a:ext uri="{FF2B5EF4-FFF2-40B4-BE49-F238E27FC236}">
                <a16:creationId xmlns:a16="http://schemas.microsoft.com/office/drawing/2014/main" id="{AF0C526C-3811-4414-B062-04ED7AA3E436}"/>
              </a:ext>
            </a:extLst>
          </p:cNvPr>
          <p:cNvGrpSpPr/>
          <p:nvPr/>
        </p:nvGrpSpPr>
        <p:grpSpPr>
          <a:xfrm>
            <a:off x="1547697" y="4884835"/>
            <a:ext cx="523739" cy="457081"/>
            <a:chOff x="4386263" y="7131050"/>
            <a:chExt cx="523875" cy="457200"/>
          </a:xfrm>
          <a:solidFill>
            <a:schemeClr val="accent2"/>
          </a:solidFill>
        </p:grpSpPr>
        <p:sp>
          <p:nvSpPr>
            <p:cNvPr id="54" name="Freeform 227">
              <a:extLst>
                <a:ext uri="{FF2B5EF4-FFF2-40B4-BE49-F238E27FC236}">
                  <a16:creationId xmlns:a16="http://schemas.microsoft.com/office/drawing/2014/main" id="{F127663B-8593-49BA-88C8-9CBD7B35B0DF}"/>
                </a:ext>
              </a:extLst>
            </p:cNvPr>
            <p:cNvSpPr>
              <a:spLocks noEditPoints="1"/>
            </p:cNvSpPr>
            <p:nvPr/>
          </p:nvSpPr>
          <p:spPr bwMode="auto">
            <a:xfrm>
              <a:off x="4386263" y="7131050"/>
              <a:ext cx="523875" cy="457200"/>
            </a:xfrm>
            <a:custGeom>
              <a:avLst/>
              <a:gdLst>
                <a:gd name="T0" fmla="*/ 217 w 251"/>
                <a:gd name="T1" fmla="*/ 65 h 219"/>
                <a:gd name="T2" fmla="*/ 205 w 251"/>
                <a:gd name="T3" fmla="*/ 28 h 219"/>
                <a:gd name="T4" fmla="*/ 76 w 251"/>
                <a:gd name="T5" fmla="*/ 0 h 219"/>
                <a:gd name="T6" fmla="*/ 37 w 251"/>
                <a:gd name="T7" fmla="*/ 66 h 219"/>
                <a:gd name="T8" fmla="*/ 12 w 251"/>
                <a:gd name="T9" fmla="*/ 65 h 219"/>
                <a:gd name="T10" fmla="*/ 0 w 251"/>
                <a:gd name="T11" fmla="*/ 82 h 219"/>
                <a:gd name="T12" fmla="*/ 13 w 251"/>
                <a:gd name="T13" fmla="*/ 94 h 219"/>
                <a:gd name="T14" fmla="*/ 8 w 251"/>
                <a:gd name="T15" fmla="*/ 144 h 219"/>
                <a:gd name="T16" fmla="*/ 24 w 251"/>
                <a:gd name="T17" fmla="*/ 219 h 219"/>
                <a:gd name="T18" fmla="*/ 57 w 251"/>
                <a:gd name="T19" fmla="*/ 203 h 219"/>
                <a:gd name="T20" fmla="*/ 194 w 251"/>
                <a:gd name="T21" fmla="*/ 184 h 219"/>
                <a:gd name="T22" fmla="*/ 210 w 251"/>
                <a:gd name="T23" fmla="*/ 219 h 219"/>
                <a:gd name="T24" fmla="*/ 244 w 251"/>
                <a:gd name="T25" fmla="*/ 203 h 219"/>
                <a:gd name="T26" fmla="*/ 244 w 251"/>
                <a:gd name="T27" fmla="*/ 179 h 219"/>
                <a:gd name="T28" fmla="*/ 244 w 251"/>
                <a:gd name="T29" fmla="*/ 144 h 219"/>
                <a:gd name="T30" fmla="*/ 238 w 251"/>
                <a:gd name="T31" fmla="*/ 94 h 219"/>
                <a:gd name="T32" fmla="*/ 251 w 251"/>
                <a:gd name="T33" fmla="*/ 82 h 219"/>
                <a:gd name="T34" fmla="*/ 239 w 251"/>
                <a:gd name="T35" fmla="*/ 65 h 219"/>
                <a:gd name="T36" fmla="*/ 76 w 251"/>
                <a:gd name="T37" fmla="*/ 10 h 219"/>
                <a:gd name="T38" fmla="*/ 195 w 251"/>
                <a:gd name="T39" fmla="*/ 31 h 219"/>
                <a:gd name="T40" fmla="*/ 184 w 251"/>
                <a:gd name="T41" fmla="*/ 92 h 219"/>
                <a:gd name="T42" fmla="*/ 46 w 251"/>
                <a:gd name="T43" fmla="*/ 74 h 219"/>
                <a:gd name="T44" fmla="*/ 47 w 251"/>
                <a:gd name="T45" fmla="*/ 203 h 219"/>
                <a:gd name="T46" fmla="*/ 24 w 251"/>
                <a:gd name="T47" fmla="*/ 209 h 219"/>
                <a:gd name="T48" fmla="*/ 18 w 251"/>
                <a:gd name="T49" fmla="*/ 184 h 219"/>
                <a:gd name="T50" fmla="*/ 47 w 251"/>
                <a:gd name="T51" fmla="*/ 203 h 219"/>
                <a:gd name="T52" fmla="*/ 210 w 251"/>
                <a:gd name="T53" fmla="*/ 209 h 219"/>
                <a:gd name="T54" fmla="*/ 204 w 251"/>
                <a:gd name="T55" fmla="*/ 184 h 219"/>
                <a:gd name="T56" fmla="*/ 233 w 251"/>
                <a:gd name="T57" fmla="*/ 203 h 219"/>
                <a:gd name="T58" fmla="*/ 241 w 251"/>
                <a:gd name="T59" fmla="*/ 82 h 219"/>
                <a:gd name="T60" fmla="*/ 230 w 251"/>
                <a:gd name="T61" fmla="*/ 85 h 219"/>
                <a:gd name="T62" fmla="*/ 227 w 251"/>
                <a:gd name="T63" fmla="*/ 92 h 219"/>
                <a:gd name="T64" fmla="*/ 233 w 251"/>
                <a:gd name="T65" fmla="*/ 144 h 219"/>
                <a:gd name="T66" fmla="*/ 18 w 251"/>
                <a:gd name="T67" fmla="*/ 174 h 219"/>
                <a:gd name="T68" fmla="*/ 21 w 251"/>
                <a:gd name="T69" fmla="*/ 108 h 219"/>
                <a:gd name="T70" fmla="*/ 25 w 251"/>
                <a:gd name="T71" fmla="*/ 88 h 219"/>
                <a:gd name="T72" fmla="*/ 13 w 251"/>
                <a:gd name="T73" fmla="*/ 83 h 219"/>
                <a:gd name="T74" fmla="*/ 11 w 251"/>
                <a:gd name="T75" fmla="*/ 77 h 219"/>
                <a:gd name="T76" fmla="*/ 34 w 251"/>
                <a:gd name="T77" fmla="*/ 76 h 219"/>
                <a:gd name="T78" fmla="*/ 68 w 251"/>
                <a:gd name="T79" fmla="*/ 102 h 219"/>
                <a:gd name="T80" fmla="*/ 216 w 251"/>
                <a:gd name="T81" fmla="*/ 75 h 219"/>
                <a:gd name="T82" fmla="*/ 239 w 251"/>
                <a:gd name="T83" fmla="*/ 76 h 219"/>
                <a:gd name="T84" fmla="*/ 241 w 251"/>
                <a:gd name="T85" fmla="*/ 8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1" h="219">
                  <a:moveTo>
                    <a:pt x="239" y="65"/>
                  </a:moveTo>
                  <a:cubicBezTo>
                    <a:pt x="217" y="65"/>
                    <a:pt x="217" y="65"/>
                    <a:pt x="217" y="65"/>
                  </a:cubicBezTo>
                  <a:cubicBezTo>
                    <a:pt x="216" y="65"/>
                    <a:pt x="215" y="66"/>
                    <a:pt x="215" y="66"/>
                  </a:cubicBezTo>
                  <a:cubicBezTo>
                    <a:pt x="205" y="28"/>
                    <a:pt x="205" y="28"/>
                    <a:pt x="205" y="28"/>
                  </a:cubicBezTo>
                  <a:cubicBezTo>
                    <a:pt x="202" y="14"/>
                    <a:pt x="192" y="0"/>
                    <a:pt x="176" y="0"/>
                  </a:cubicBezTo>
                  <a:cubicBezTo>
                    <a:pt x="76" y="0"/>
                    <a:pt x="76" y="0"/>
                    <a:pt x="76" y="0"/>
                  </a:cubicBezTo>
                  <a:cubicBezTo>
                    <a:pt x="59" y="0"/>
                    <a:pt x="49" y="14"/>
                    <a:pt x="46" y="28"/>
                  </a:cubicBezTo>
                  <a:cubicBezTo>
                    <a:pt x="37" y="66"/>
                    <a:pt x="37" y="66"/>
                    <a:pt x="37" y="66"/>
                  </a:cubicBezTo>
                  <a:cubicBezTo>
                    <a:pt x="36" y="66"/>
                    <a:pt x="35" y="65"/>
                    <a:pt x="34" y="65"/>
                  </a:cubicBezTo>
                  <a:cubicBezTo>
                    <a:pt x="12" y="65"/>
                    <a:pt x="12" y="65"/>
                    <a:pt x="12" y="65"/>
                  </a:cubicBezTo>
                  <a:cubicBezTo>
                    <a:pt x="6" y="65"/>
                    <a:pt x="0" y="71"/>
                    <a:pt x="0" y="77"/>
                  </a:cubicBezTo>
                  <a:cubicBezTo>
                    <a:pt x="0" y="82"/>
                    <a:pt x="0" y="82"/>
                    <a:pt x="0" y="82"/>
                  </a:cubicBezTo>
                  <a:cubicBezTo>
                    <a:pt x="0" y="88"/>
                    <a:pt x="5" y="93"/>
                    <a:pt x="11" y="94"/>
                  </a:cubicBezTo>
                  <a:cubicBezTo>
                    <a:pt x="13" y="94"/>
                    <a:pt x="13" y="94"/>
                    <a:pt x="13" y="94"/>
                  </a:cubicBezTo>
                  <a:cubicBezTo>
                    <a:pt x="12" y="98"/>
                    <a:pt x="11" y="103"/>
                    <a:pt x="11" y="108"/>
                  </a:cubicBezTo>
                  <a:cubicBezTo>
                    <a:pt x="8" y="144"/>
                    <a:pt x="8" y="144"/>
                    <a:pt x="8" y="144"/>
                  </a:cubicBezTo>
                  <a:cubicBezTo>
                    <a:pt x="8" y="203"/>
                    <a:pt x="8" y="203"/>
                    <a:pt x="8" y="203"/>
                  </a:cubicBezTo>
                  <a:cubicBezTo>
                    <a:pt x="8" y="212"/>
                    <a:pt x="15" y="219"/>
                    <a:pt x="24" y="219"/>
                  </a:cubicBezTo>
                  <a:cubicBezTo>
                    <a:pt x="41" y="219"/>
                    <a:pt x="41" y="219"/>
                    <a:pt x="41" y="219"/>
                  </a:cubicBezTo>
                  <a:cubicBezTo>
                    <a:pt x="50" y="219"/>
                    <a:pt x="57" y="212"/>
                    <a:pt x="57" y="203"/>
                  </a:cubicBezTo>
                  <a:cubicBezTo>
                    <a:pt x="57" y="184"/>
                    <a:pt x="57" y="184"/>
                    <a:pt x="57" y="184"/>
                  </a:cubicBezTo>
                  <a:cubicBezTo>
                    <a:pt x="194" y="184"/>
                    <a:pt x="194" y="184"/>
                    <a:pt x="194" y="184"/>
                  </a:cubicBezTo>
                  <a:cubicBezTo>
                    <a:pt x="194" y="203"/>
                    <a:pt x="194" y="203"/>
                    <a:pt x="194" y="203"/>
                  </a:cubicBezTo>
                  <a:cubicBezTo>
                    <a:pt x="194" y="212"/>
                    <a:pt x="201" y="219"/>
                    <a:pt x="210" y="219"/>
                  </a:cubicBezTo>
                  <a:cubicBezTo>
                    <a:pt x="227" y="219"/>
                    <a:pt x="227" y="219"/>
                    <a:pt x="227" y="219"/>
                  </a:cubicBezTo>
                  <a:cubicBezTo>
                    <a:pt x="236" y="219"/>
                    <a:pt x="244" y="212"/>
                    <a:pt x="244" y="203"/>
                  </a:cubicBezTo>
                  <a:cubicBezTo>
                    <a:pt x="244" y="179"/>
                    <a:pt x="244" y="179"/>
                    <a:pt x="244" y="179"/>
                  </a:cubicBezTo>
                  <a:cubicBezTo>
                    <a:pt x="244" y="179"/>
                    <a:pt x="244" y="179"/>
                    <a:pt x="244" y="179"/>
                  </a:cubicBezTo>
                  <a:cubicBezTo>
                    <a:pt x="244" y="179"/>
                    <a:pt x="244" y="179"/>
                    <a:pt x="244" y="179"/>
                  </a:cubicBezTo>
                  <a:cubicBezTo>
                    <a:pt x="244" y="144"/>
                    <a:pt x="244" y="144"/>
                    <a:pt x="244" y="144"/>
                  </a:cubicBezTo>
                  <a:cubicBezTo>
                    <a:pt x="240" y="108"/>
                    <a:pt x="240" y="108"/>
                    <a:pt x="240" y="108"/>
                  </a:cubicBezTo>
                  <a:cubicBezTo>
                    <a:pt x="240" y="103"/>
                    <a:pt x="240" y="98"/>
                    <a:pt x="238" y="94"/>
                  </a:cubicBezTo>
                  <a:cubicBezTo>
                    <a:pt x="240" y="94"/>
                    <a:pt x="240" y="94"/>
                    <a:pt x="240" y="94"/>
                  </a:cubicBezTo>
                  <a:cubicBezTo>
                    <a:pt x="246" y="93"/>
                    <a:pt x="251" y="88"/>
                    <a:pt x="251" y="82"/>
                  </a:cubicBezTo>
                  <a:cubicBezTo>
                    <a:pt x="251" y="77"/>
                    <a:pt x="251" y="77"/>
                    <a:pt x="251" y="77"/>
                  </a:cubicBezTo>
                  <a:cubicBezTo>
                    <a:pt x="251" y="71"/>
                    <a:pt x="246" y="65"/>
                    <a:pt x="239" y="65"/>
                  </a:cubicBezTo>
                  <a:close/>
                  <a:moveTo>
                    <a:pt x="56" y="30"/>
                  </a:moveTo>
                  <a:cubicBezTo>
                    <a:pt x="58" y="20"/>
                    <a:pt x="65" y="10"/>
                    <a:pt x="76" y="10"/>
                  </a:cubicBezTo>
                  <a:cubicBezTo>
                    <a:pt x="176" y="10"/>
                    <a:pt x="176" y="10"/>
                    <a:pt x="176" y="10"/>
                  </a:cubicBezTo>
                  <a:cubicBezTo>
                    <a:pt x="187" y="10"/>
                    <a:pt x="193" y="21"/>
                    <a:pt x="195" y="31"/>
                  </a:cubicBezTo>
                  <a:cubicBezTo>
                    <a:pt x="206" y="74"/>
                    <a:pt x="206" y="74"/>
                    <a:pt x="206" y="74"/>
                  </a:cubicBezTo>
                  <a:cubicBezTo>
                    <a:pt x="205" y="84"/>
                    <a:pt x="194" y="92"/>
                    <a:pt x="184" y="92"/>
                  </a:cubicBezTo>
                  <a:cubicBezTo>
                    <a:pt x="68" y="92"/>
                    <a:pt x="68" y="92"/>
                    <a:pt x="68" y="92"/>
                  </a:cubicBezTo>
                  <a:cubicBezTo>
                    <a:pt x="58" y="92"/>
                    <a:pt x="46" y="84"/>
                    <a:pt x="46" y="74"/>
                  </a:cubicBezTo>
                  <a:lnTo>
                    <a:pt x="56" y="30"/>
                  </a:lnTo>
                  <a:close/>
                  <a:moveTo>
                    <a:pt x="47" y="203"/>
                  </a:moveTo>
                  <a:cubicBezTo>
                    <a:pt x="47" y="206"/>
                    <a:pt x="45" y="209"/>
                    <a:pt x="41" y="209"/>
                  </a:cubicBezTo>
                  <a:cubicBezTo>
                    <a:pt x="24" y="209"/>
                    <a:pt x="24" y="209"/>
                    <a:pt x="24" y="209"/>
                  </a:cubicBezTo>
                  <a:cubicBezTo>
                    <a:pt x="21" y="209"/>
                    <a:pt x="18" y="206"/>
                    <a:pt x="18" y="203"/>
                  </a:cubicBezTo>
                  <a:cubicBezTo>
                    <a:pt x="18" y="184"/>
                    <a:pt x="18" y="184"/>
                    <a:pt x="18" y="184"/>
                  </a:cubicBezTo>
                  <a:cubicBezTo>
                    <a:pt x="47" y="184"/>
                    <a:pt x="47" y="184"/>
                    <a:pt x="47" y="184"/>
                  </a:cubicBezTo>
                  <a:lnTo>
                    <a:pt x="47" y="203"/>
                  </a:lnTo>
                  <a:close/>
                  <a:moveTo>
                    <a:pt x="227" y="209"/>
                  </a:moveTo>
                  <a:cubicBezTo>
                    <a:pt x="210" y="209"/>
                    <a:pt x="210" y="209"/>
                    <a:pt x="210" y="209"/>
                  </a:cubicBezTo>
                  <a:cubicBezTo>
                    <a:pt x="207" y="209"/>
                    <a:pt x="204" y="206"/>
                    <a:pt x="204" y="203"/>
                  </a:cubicBezTo>
                  <a:cubicBezTo>
                    <a:pt x="204" y="184"/>
                    <a:pt x="204" y="184"/>
                    <a:pt x="204" y="184"/>
                  </a:cubicBezTo>
                  <a:cubicBezTo>
                    <a:pt x="233" y="184"/>
                    <a:pt x="233" y="184"/>
                    <a:pt x="233" y="184"/>
                  </a:cubicBezTo>
                  <a:cubicBezTo>
                    <a:pt x="233" y="203"/>
                    <a:pt x="233" y="203"/>
                    <a:pt x="233" y="203"/>
                  </a:cubicBezTo>
                  <a:cubicBezTo>
                    <a:pt x="233" y="206"/>
                    <a:pt x="231" y="209"/>
                    <a:pt x="227" y="209"/>
                  </a:cubicBezTo>
                  <a:close/>
                  <a:moveTo>
                    <a:pt x="241" y="82"/>
                  </a:moveTo>
                  <a:cubicBezTo>
                    <a:pt x="241" y="83"/>
                    <a:pt x="240" y="83"/>
                    <a:pt x="239" y="83"/>
                  </a:cubicBezTo>
                  <a:cubicBezTo>
                    <a:pt x="230" y="85"/>
                    <a:pt x="230" y="85"/>
                    <a:pt x="230" y="85"/>
                  </a:cubicBezTo>
                  <a:cubicBezTo>
                    <a:pt x="229" y="85"/>
                    <a:pt x="227" y="86"/>
                    <a:pt x="227" y="88"/>
                  </a:cubicBezTo>
                  <a:cubicBezTo>
                    <a:pt x="226" y="89"/>
                    <a:pt x="226" y="91"/>
                    <a:pt x="227" y="92"/>
                  </a:cubicBezTo>
                  <a:cubicBezTo>
                    <a:pt x="229" y="97"/>
                    <a:pt x="230" y="102"/>
                    <a:pt x="230" y="109"/>
                  </a:cubicBezTo>
                  <a:cubicBezTo>
                    <a:pt x="233" y="144"/>
                    <a:pt x="233" y="144"/>
                    <a:pt x="233" y="144"/>
                  </a:cubicBezTo>
                  <a:cubicBezTo>
                    <a:pt x="233" y="174"/>
                    <a:pt x="233" y="174"/>
                    <a:pt x="233" y="174"/>
                  </a:cubicBezTo>
                  <a:cubicBezTo>
                    <a:pt x="18" y="174"/>
                    <a:pt x="18" y="174"/>
                    <a:pt x="18" y="174"/>
                  </a:cubicBezTo>
                  <a:cubicBezTo>
                    <a:pt x="18" y="145"/>
                    <a:pt x="18" y="145"/>
                    <a:pt x="18" y="145"/>
                  </a:cubicBezTo>
                  <a:cubicBezTo>
                    <a:pt x="21" y="108"/>
                    <a:pt x="21" y="108"/>
                    <a:pt x="21" y="108"/>
                  </a:cubicBezTo>
                  <a:cubicBezTo>
                    <a:pt x="21" y="102"/>
                    <a:pt x="22" y="97"/>
                    <a:pt x="25" y="92"/>
                  </a:cubicBezTo>
                  <a:cubicBezTo>
                    <a:pt x="26" y="91"/>
                    <a:pt x="26" y="89"/>
                    <a:pt x="25" y="88"/>
                  </a:cubicBezTo>
                  <a:cubicBezTo>
                    <a:pt x="24" y="86"/>
                    <a:pt x="23" y="85"/>
                    <a:pt x="21" y="85"/>
                  </a:cubicBezTo>
                  <a:cubicBezTo>
                    <a:pt x="13" y="83"/>
                    <a:pt x="13" y="83"/>
                    <a:pt x="13" y="83"/>
                  </a:cubicBezTo>
                  <a:cubicBezTo>
                    <a:pt x="12" y="83"/>
                    <a:pt x="11" y="83"/>
                    <a:pt x="11" y="82"/>
                  </a:cubicBezTo>
                  <a:cubicBezTo>
                    <a:pt x="11" y="77"/>
                    <a:pt x="11" y="77"/>
                    <a:pt x="11" y="77"/>
                  </a:cubicBezTo>
                  <a:cubicBezTo>
                    <a:pt x="11" y="76"/>
                    <a:pt x="11" y="76"/>
                    <a:pt x="12" y="76"/>
                  </a:cubicBezTo>
                  <a:cubicBezTo>
                    <a:pt x="34" y="76"/>
                    <a:pt x="34" y="76"/>
                    <a:pt x="34" y="76"/>
                  </a:cubicBezTo>
                  <a:cubicBezTo>
                    <a:pt x="35" y="76"/>
                    <a:pt x="35" y="76"/>
                    <a:pt x="35" y="75"/>
                  </a:cubicBezTo>
                  <a:cubicBezTo>
                    <a:pt x="37" y="91"/>
                    <a:pt x="53" y="102"/>
                    <a:pt x="68" y="102"/>
                  </a:cubicBezTo>
                  <a:cubicBezTo>
                    <a:pt x="184" y="102"/>
                    <a:pt x="184" y="102"/>
                    <a:pt x="184" y="102"/>
                  </a:cubicBezTo>
                  <a:cubicBezTo>
                    <a:pt x="198" y="102"/>
                    <a:pt x="215" y="91"/>
                    <a:pt x="216" y="75"/>
                  </a:cubicBezTo>
                  <a:cubicBezTo>
                    <a:pt x="216" y="76"/>
                    <a:pt x="217" y="76"/>
                    <a:pt x="217" y="76"/>
                  </a:cubicBezTo>
                  <a:cubicBezTo>
                    <a:pt x="239" y="76"/>
                    <a:pt x="239" y="76"/>
                    <a:pt x="239" y="76"/>
                  </a:cubicBezTo>
                  <a:cubicBezTo>
                    <a:pt x="240" y="76"/>
                    <a:pt x="241" y="76"/>
                    <a:pt x="241" y="77"/>
                  </a:cubicBezTo>
                  <a:lnTo>
                    <a:pt x="241" y="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55" name="Freeform 228">
              <a:extLst>
                <a:ext uri="{FF2B5EF4-FFF2-40B4-BE49-F238E27FC236}">
                  <a16:creationId xmlns:a16="http://schemas.microsoft.com/office/drawing/2014/main" id="{2F815C1B-F307-43F6-95A8-B3CA9BDA29C7}"/>
                </a:ext>
              </a:extLst>
            </p:cNvPr>
            <p:cNvSpPr>
              <a:spLocks/>
            </p:cNvSpPr>
            <p:nvPr/>
          </p:nvSpPr>
          <p:spPr bwMode="auto">
            <a:xfrm>
              <a:off x="4579938" y="7394575"/>
              <a:ext cx="138113" cy="20638"/>
            </a:xfrm>
            <a:custGeom>
              <a:avLst/>
              <a:gdLst>
                <a:gd name="T0" fmla="*/ 61 w 66"/>
                <a:gd name="T1" fmla="*/ 0 h 10"/>
                <a:gd name="T2" fmla="*/ 5 w 66"/>
                <a:gd name="T3" fmla="*/ 0 h 10"/>
                <a:gd name="T4" fmla="*/ 0 w 66"/>
                <a:gd name="T5" fmla="*/ 5 h 10"/>
                <a:gd name="T6" fmla="*/ 5 w 66"/>
                <a:gd name="T7" fmla="*/ 10 h 10"/>
                <a:gd name="T8" fmla="*/ 61 w 66"/>
                <a:gd name="T9" fmla="*/ 10 h 10"/>
                <a:gd name="T10" fmla="*/ 66 w 66"/>
                <a:gd name="T11" fmla="*/ 5 h 10"/>
                <a:gd name="T12" fmla="*/ 61 w 6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6" h="10">
                  <a:moveTo>
                    <a:pt x="61" y="0"/>
                  </a:moveTo>
                  <a:cubicBezTo>
                    <a:pt x="5" y="0"/>
                    <a:pt x="5" y="0"/>
                    <a:pt x="5" y="0"/>
                  </a:cubicBezTo>
                  <a:cubicBezTo>
                    <a:pt x="2" y="0"/>
                    <a:pt x="0" y="2"/>
                    <a:pt x="0" y="5"/>
                  </a:cubicBezTo>
                  <a:cubicBezTo>
                    <a:pt x="0" y="8"/>
                    <a:pt x="2" y="10"/>
                    <a:pt x="5" y="10"/>
                  </a:cubicBezTo>
                  <a:cubicBezTo>
                    <a:pt x="61" y="10"/>
                    <a:pt x="61" y="10"/>
                    <a:pt x="61" y="10"/>
                  </a:cubicBezTo>
                  <a:cubicBezTo>
                    <a:pt x="63" y="10"/>
                    <a:pt x="66" y="8"/>
                    <a:pt x="66" y="5"/>
                  </a:cubicBezTo>
                  <a:cubicBezTo>
                    <a:pt x="66" y="2"/>
                    <a:pt x="63" y="0"/>
                    <a:pt x="6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56" name="Freeform 229">
              <a:extLst>
                <a:ext uri="{FF2B5EF4-FFF2-40B4-BE49-F238E27FC236}">
                  <a16:creationId xmlns:a16="http://schemas.microsoft.com/office/drawing/2014/main" id="{F520A727-14C9-461F-9F07-8E64AF88B461}"/>
                </a:ext>
              </a:extLst>
            </p:cNvPr>
            <p:cNvSpPr>
              <a:spLocks/>
            </p:cNvSpPr>
            <p:nvPr/>
          </p:nvSpPr>
          <p:spPr bwMode="auto">
            <a:xfrm>
              <a:off x="4579938" y="7440613"/>
              <a:ext cx="138113" cy="20638"/>
            </a:xfrm>
            <a:custGeom>
              <a:avLst/>
              <a:gdLst>
                <a:gd name="T0" fmla="*/ 61 w 66"/>
                <a:gd name="T1" fmla="*/ 0 h 10"/>
                <a:gd name="T2" fmla="*/ 5 w 66"/>
                <a:gd name="T3" fmla="*/ 0 h 10"/>
                <a:gd name="T4" fmla="*/ 0 w 66"/>
                <a:gd name="T5" fmla="*/ 5 h 10"/>
                <a:gd name="T6" fmla="*/ 5 w 66"/>
                <a:gd name="T7" fmla="*/ 10 h 10"/>
                <a:gd name="T8" fmla="*/ 61 w 66"/>
                <a:gd name="T9" fmla="*/ 10 h 10"/>
                <a:gd name="T10" fmla="*/ 66 w 66"/>
                <a:gd name="T11" fmla="*/ 5 h 10"/>
                <a:gd name="T12" fmla="*/ 61 w 6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6" h="10">
                  <a:moveTo>
                    <a:pt x="61" y="0"/>
                  </a:moveTo>
                  <a:cubicBezTo>
                    <a:pt x="5" y="0"/>
                    <a:pt x="5" y="0"/>
                    <a:pt x="5" y="0"/>
                  </a:cubicBezTo>
                  <a:cubicBezTo>
                    <a:pt x="2" y="0"/>
                    <a:pt x="0" y="2"/>
                    <a:pt x="0" y="5"/>
                  </a:cubicBezTo>
                  <a:cubicBezTo>
                    <a:pt x="0" y="8"/>
                    <a:pt x="2" y="10"/>
                    <a:pt x="5" y="10"/>
                  </a:cubicBezTo>
                  <a:cubicBezTo>
                    <a:pt x="61" y="10"/>
                    <a:pt x="61" y="10"/>
                    <a:pt x="61" y="10"/>
                  </a:cubicBezTo>
                  <a:cubicBezTo>
                    <a:pt x="63" y="10"/>
                    <a:pt x="66" y="8"/>
                    <a:pt x="66" y="5"/>
                  </a:cubicBezTo>
                  <a:cubicBezTo>
                    <a:pt x="66" y="2"/>
                    <a:pt x="63" y="0"/>
                    <a:pt x="6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57" name="Freeform 230">
              <a:extLst>
                <a:ext uri="{FF2B5EF4-FFF2-40B4-BE49-F238E27FC236}">
                  <a16:creationId xmlns:a16="http://schemas.microsoft.com/office/drawing/2014/main" id="{9EE6C16C-D4BD-4D5F-9970-8EF3D1A1D079}"/>
                </a:ext>
              </a:extLst>
            </p:cNvPr>
            <p:cNvSpPr>
              <a:spLocks noEditPoints="1"/>
            </p:cNvSpPr>
            <p:nvPr/>
          </p:nvSpPr>
          <p:spPr bwMode="auto">
            <a:xfrm>
              <a:off x="4465638" y="7380288"/>
              <a:ext cx="92075" cy="93663"/>
            </a:xfrm>
            <a:custGeom>
              <a:avLst/>
              <a:gdLst>
                <a:gd name="T0" fmla="*/ 22 w 44"/>
                <a:gd name="T1" fmla="*/ 0 h 45"/>
                <a:gd name="T2" fmla="*/ 0 w 44"/>
                <a:gd name="T3" fmla="*/ 22 h 45"/>
                <a:gd name="T4" fmla="*/ 22 w 44"/>
                <a:gd name="T5" fmla="*/ 45 h 45"/>
                <a:gd name="T6" fmla="*/ 44 w 44"/>
                <a:gd name="T7" fmla="*/ 22 h 45"/>
                <a:gd name="T8" fmla="*/ 22 w 44"/>
                <a:gd name="T9" fmla="*/ 0 h 45"/>
                <a:gd name="T10" fmla="*/ 22 w 44"/>
                <a:gd name="T11" fmla="*/ 34 h 45"/>
                <a:gd name="T12" fmla="*/ 10 w 44"/>
                <a:gd name="T13" fmla="*/ 22 h 45"/>
                <a:gd name="T14" fmla="*/ 22 w 44"/>
                <a:gd name="T15" fmla="*/ 11 h 45"/>
                <a:gd name="T16" fmla="*/ 34 w 44"/>
                <a:gd name="T17" fmla="*/ 22 h 45"/>
                <a:gd name="T18" fmla="*/ 22 w 44"/>
                <a:gd name="T1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2"/>
                  </a:cubicBezTo>
                  <a:cubicBezTo>
                    <a:pt x="0" y="35"/>
                    <a:pt x="10" y="45"/>
                    <a:pt x="22" y="45"/>
                  </a:cubicBezTo>
                  <a:cubicBezTo>
                    <a:pt x="34" y="45"/>
                    <a:pt x="44" y="35"/>
                    <a:pt x="44" y="22"/>
                  </a:cubicBezTo>
                  <a:cubicBezTo>
                    <a:pt x="44" y="10"/>
                    <a:pt x="34" y="0"/>
                    <a:pt x="22" y="0"/>
                  </a:cubicBezTo>
                  <a:close/>
                  <a:moveTo>
                    <a:pt x="22" y="34"/>
                  </a:moveTo>
                  <a:cubicBezTo>
                    <a:pt x="16" y="34"/>
                    <a:pt x="10" y="29"/>
                    <a:pt x="10" y="22"/>
                  </a:cubicBezTo>
                  <a:cubicBezTo>
                    <a:pt x="10" y="16"/>
                    <a:pt x="16" y="11"/>
                    <a:pt x="22" y="11"/>
                  </a:cubicBezTo>
                  <a:cubicBezTo>
                    <a:pt x="29" y="11"/>
                    <a:pt x="34" y="16"/>
                    <a:pt x="34" y="22"/>
                  </a:cubicBezTo>
                  <a:cubicBezTo>
                    <a:pt x="34" y="29"/>
                    <a:pt x="29" y="34"/>
                    <a:pt x="22"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58" name="Freeform 231">
              <a:extLst>
                <a:ext uri="{FF2B5EF4-FFF2-40B4-BE49-F238E27FC236}">
                  <a16:creationId xmlns:a16="http://schemas.microsoft.com/office/drawing/2014/main" id="{CD6BCC75-88D0-4345-8769-9D8E36B3F9F9}"/>
                </a:ext>
              </a:extLst>
            </p:cNvPr>
            <p:cNvSpPr>
              <a:spLocks noEditPoints="1"/>
            </p:cNvSpPr>
            <p:nvPr/>
          </p:nvSpPr>
          <p:spPr bwMode="auto">
            <a:xfrm>
              <a:off x="4738688" y="7380288"/>
              <a:ext cx="92075" cy="93663"/>
            </a:xfrm>
            <a:custGeom>
              <a:avLst/>
              <a:gdLst>
                <a:gd name="T0" fmla="*/ 22 w 44"/>
                <a:gd name="T1" fmla="*/ 0 h 45"/>
                <a:gd name="T2" fmla="*/ 0 w 44"/>
                <a:gd name="T3" fmla="*/ 22 h 45"/>
                <a:gd name="T4" fmla="*/ 22 w 44"/>
                <a:gd name="T5" fmla="*/ 45 h 45"/>
                <a:gd name="T6" fmla="*/ 44 w 44"/>
                <a:gd name="T7" fmla="*/ 22 h 45"/>
                <a:gd name="T8" fmla="*/ 22 w 44"/>
                <a:gd name="T9" fmla="*/ 0 h 45"/>
                <a:gd name="T10" fmla="*/ 22 w 44"/>
                <a:gd name="T11" fmla="*/ 34 h 45"/>
                <a:gd name="T12" fmla="*/ 10 w 44"/>
                <a:gd name="T13" fmla="*/ 22 h 45"/>
                <a:gd name="T14" fmla="*/ 22 w 44"/>
                <a:gd name="T15" fmla="*/ 11 h 45"/>
                <a:gd name="T16" fmla="*/ 34 w 44"/>
                <a:gd name="T17" fmla="*/ 22 h 45"/>
                <a:gd name="T18" fmla="*/ 22 w 44"/>
                <a:gd name="T1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2"/>
                  </a:cubicBezTo>
                  <a:cubicBezTo>
                    <a:pt x="0" y="35"/>
                    <a:pt x="10" y="45"/>
                    <a:pt x="22" y="45"/>
                  </a:cubicBezTo>
                  <a:cubicBezTo>
                    <a:pt x="34" y="45"/>
                    <a:pt x="44" y="35"/>
                    <a:pt x="44" y="22"/>
                  </a:cubicBezTo>
                  <a:cubicBezTo>
                    <a:pt x="44" y="10"/>
                    <a:pt x="34" y="0"/>
                    <a:pt x="22" y="0"/>
                  </a:cubicBezTo>
                  <a:close/>
                  <a:moveTo>
                    <a:pt x="22" y="34"/>
                  </a:moveTo>
                  <a:cubicBezTo>
                    <a:pt x="16" y="34"/>
                    <a:pt x="10" y="29"/>
                    <a:pt x="10" y="22"/>
                  </a:cubicBezTo>
                  <a:cubicBezTo>
                    <a:pt x="10" y="16"/>
                    <a:pt x="16" y="11"/>
                    <a:pt x="22" y="11"/>
                  </a:cubicBezTo>
                  <a:cubicBezTo>
                    <a:pt x="29" y="11"/>
                    <a:pt x="34" y="16"/>
                    <a:pt x="34" y="22"/>
                  </a:cubicBezTo>
                  <a:cubicBezTo>
                    <a:pt x="34" y="29"/>
                    <a:pt x="29" y="34"/>
                    <a:pt x="22"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59" name="Freeform 232">
              <a:extLst>
                <a:ext uri="{FF2B5EF4-FFF2-40B4-BE49-F238E27FC236}">
                  <a16:creationId xmlns:a16="http://schemas.microsoft.com/office/drawing/2014/main" id="{CBFC1E39-6840-415F-A4B6-21A416E00FEB}"/>
                </a:ext>
              </a:extLst>
            </p:cNvPr>
            <p:cNvSpPr>
              <a:spLocks/>
            </p:cNvSpPr>
            <p:nvPr/>
          </p:nvSpPr>
          <p:spPr bwMode="auto">
            <a:xfrm>
              <a:off x="4610101" y="7178675"/>
              <a:ext cx="79375" cy="22225"/>
            </a:xfrm>
            <a:custGeom>
              <a:avLst/>
              <a:gdLst>
                <a:gd name="T0" fmla="*/ 5 w 38"/>
                <a:gd name="T1" fmla="*/ 10 h 10"/>
                <a:gd name="T2" fmla="*/ 33 w 38"/>
                <a:gd name="T3" fmla="*/ 10 h 10"/>
                <a:gd name="T4" fmla="*/ 38 w 38"/>
                <a:gd name="T5" fmla="*/ 5 h 10"/>
                <a:gd name="T6" fmla="*/ 33 w 38"/>
                <a:gd name="T7" fmla="*/ 0 h 10"/>
                <a:gd name="T8" fmla="*/ 5 w 38"/>
                <a:gd name="T9" fmla="*/ 0 h 10"/>
                <a:gd name="T10" fmla="*/ 0 w 38"/>
                <a:gd name="T11" fmla="*/ 5 h 10"/>
                <a:gd name="T12" fmla="*/ 5 w 3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5" y="10"/>
                  </a:moveTo>
                  <a:cubicBezTo>
                    <a:pt x="33" y="10"/>
                    <a:pt x="33" y="10"/>
                    <a:pt x="33" y="10"/>
                  </a:cubicBezTo>
                  <a:cubicBezTo>
                    <a:pt x="35" y="10"/>
                    <a:pt x="38" y="8"/>
                    <a:pt x="38" y="5"/>
                  </a:cubicBezTo>
                  <a:cubicBezTo>
                    <a:pt x="38" y="2"/>
                    <a:pt x="35" y="0"/>
                    <a:pt x="33"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sp>
        <p:nvSpPr>
          <p:cNvPr id="60" name="Freeform 371">
            <a:extLst>
              <a:ext uri="{FF2B5EF4-FFF2-40B4-BE49-F238E27FC236}">
                <a16:creationId xmlns:a16="http://schemas.microsoft.com/office/drawing/2014/main" id="{49AD6DAE-381B-40E5-98D8-B4AD3C53F39C}"/>
              </a:ext>
            </a:extLst>
          </p:cNvPr>
          <p:cNvSpPr>
            <a:spLocks noEditPoints="1"/>
          </p:cNvSpPr>
          <p:nvPr/>
        </p:nvSpPr>
        <p:spPr bwMode="auto">
          <a:xfrm>
            <a:off x="4296149" y="4830080"/>
            <a:ext cx="560242" cy="566590"/>
          </a:xfrm>
          <a:custGeom>
            <a:avLst/>
            <a:gdLst>
              <a:gd name="T0" fmla="*/ 207 w 237"/>
              <a:gd name="T1" fmla="*/ 180 h 239"/>
              <a:gd name="T2" fmla="*/ 191 w 237"/>
              <a:gd name="T3" fmla="*/ 185 h 239"/>
              <a:gd name="T4" fmla="*/ 121 w 237"/>
              <a:gd name="T5" fmla="*/ 106 h 239"/>
              <a:gd name="T6" fmla="*/ 121 w 237"/>
              <a:gd name="T7" fmla="*/ 59 h 239"/>
              <a:gd name="T8" fmla="*/ 146 w 237"/>
              <a:gd name="T9" fmla="*/ 29 h 239"/>
              <a:gd name="T10" fmla="*/ 116 w 237"/>
              <a:gd name="T11" fmla="*/ 0 h 239"/>
              <a:gd name="T12" fmla="*/ 87 w 237"/>
              <a:gd name="T13" fmla="*/ 29 h 239"/>
              <a:gd name="T14" fmla="*/ 111 w 237"/>
              <a:gd name="T15" fmla="*/ 59 h 239"/>
              <a:gd name="T16" fmla="*/ 111 w 237"/>
              <a:gd name="T17" fmla="*/ 106 h 239"/>
              <a:gd name="T18" fmla="*/ 45 w 237"/>
              <a:gd name="T19" fmla="*/ 184 h 239"/>
              <a:gd name="T20" fmla="*/ 30 w 237"/>
              <a:gd name="T21" fmla="*/ 180 h 239"/>
              <a:gd name="T22" fmla="*/ 0 w 237"/>
              <a:gd name="T23" fmla="*/ 210 h 239"/>
              <a:gd name="T24" fmla="*/ 30 w 237"/>
              <a:gd name="T25" fmla="*/ 239 h 239"/>
              <a:gd name="T26" fmla="*/ 59 w 237"/>
              <a:gd name="T27" fmla="*/ 210 h 239"/>
              <a:gd name="T28" fmla="*/ 52 w 237"/>
              <a:gd name="T29" fmla="*/ 191 h 239"/>
              <a:gd name="T30" fmla="*/ 111 w 237"/>
              <a:gd name="T31" fmla="*/ 121 h 239"/>
              <a:gd name="T32" fmla="*/ 111 w 237"/>
              <a:gd name="T33" fmla="*/ 181 h 239"/>
              <a:gd name="T34" fmla="*/ 87 w 237"/>
              <a:gd name="T35" fmla="*/ 210 h 239"/>
              <a:gd name="T36" fmla="*/ 116 w 237"/>
              <a:gd name="T37" fmla="*/ 239 h 239"/>
              <a:gd name="T38" fmla="*/ 146 w 237"/>
              <a:gd name="T39" fmla="*/ 210 h 239"/>
              <a:gd name="T40" fmla="*/ 121 w 237"/>
              <a:gd name="T41" fmla="*/ 181 h 239"/>
              <a:gd name="T42" fmla="*/ 121 w 237"/>
              <a:gd name="T43" fmla="*/ 121 h 239"/>
              <a:gd name="T44" fmla="*/ 184 w 237"/>
              <a:gd name="T45" fmla="*/ 191 h 239"/>
              <a:gd name="T46" fmla="*/ 177 w 237"/>
              <a:gd name="T47" fmla="*/ 210 h 239"/>
              <a:gd name="T48" fmla="*/ 207 w 237"/>
              <a:gd name="T49" fmla="*/ 239 h 239"/>
              <a:gd name="T50" fmla="*/ 237 w 237"/>
              <a:gd name="T51" fmla="*/ 210 h 239"/>
              <a:gd name="T52" fmla="*/ 207 w 237"/>
              <a:gd name="T53" fmla="*/ 180 h 239"/>
              <a:gd name="T54" fmla="*/ 30 w 237"/>
              <a:gd name="T55" fmla="*/ 229 h 239"/>
              <a:gd name="T56" fmla="*/ 10 w 237"/>
              <a:gd name="T57" fmla="*/ 210 h 239"/>
              <a:gd name="T58" fmla="*/ 30 w 237"/>
              <a:gd name="T59" fmla="*/ 190 h 239"/>
              <a:gd name="T60" fmla="*/ 50 w 237"/>
              <a:gd name="T61" fmla="*/ 210 h 239"/>
              <a:gd name="T62" fmla="*/ 30 w 237"/>
              <a:gd name="T63" fmla="*/ 229 h 239"/>
              <a:gd name="T64" fmla="*/ 136 w 237"/>
              <a:gd name="T65" fmla="*/ 210 h 239"/>
              <a:gd name="T66" fmla="*/ 116 w 237"/>
              <a:gd name="T67" fmla="*/ 229 h 239"/>
              <a:gd name="T68" fmla="*/ 97 w 237"/>
              <a:gd name="T69" fmla="*/ 210 h 239"/>
              <a:gd name="T70" fmla="*/ 116 w 237"/>
              <a:gd name="T71" fmla="*/ 190 h 239"/>
              <a:gd name="T72" fmla="*/ 136 w 237"/>
              <a:gd name="T73" fmla="*/ 210 h 239"/>
              <a:gd name="T74" fmla="*/ 116 w 237"/>
              <a:gd name="T75" fmla="*/ 49 h 239"/>
              <a:gd name="T76" fmla="*/ 97 w 237"/>
              <a:gd name="T77" fmla="*/ 29 h 239"/>
              <a:gd name="T78" fmla="*/ 116 w 237"/>
              <a:gd name="T79" fmla="*/ 10 h 239"/>
              <a:gd name="T80" fmla="*/ 136 w 237"/>
              <a:gd name="T81" fmla="*/ 29 h 239"/>
              <a:gd name="T82" fmla="*/ 116 w 237"/>
              <a:gd name="T83" fmla="*/ 49 h 239"/>
              <a:gd name="T84" fmla="*/ 207 w 237"/>
              <a:gd name="T85" fmla="*/ 229 h 239"/>
              <a:gd name="T86" fmla="*/ 187 w 237"/>
              <a:gd name="T87" fmla="*/ 210 h 239"/>
              <a:gd name="T88" fmla="*/ 207 w 237"/>
              <a:gd name="T89" fmla="*/ 190 h 239"/>
              <a:gd name="T90" fmla="*/ 227 w 237"/>
              <a:gd name="T91" fmla="*/ 210 h 239"/>
              <a:gd name="T92" fmla="*/ 207 w 237"/>
              <a:gd name="T93"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7" h="239">
                <a:moveTo>
                  <a:pt x="207" y="180"/>
                </a:moveTo>
                <a:cubicBezTo>
                  <a:pt x="201" y="180"/>
                  <a:pt x="196" y="182"/>
                  <a:pt x="191" y="185"/>
                </a:cubicBezTo>
                <a:cubicBezTo>
                  <a:pt x="121" y="106"/>
                  <a:pt x="121" y="106"/>
                  <a:pt x="121" y="106"/>
                </a:cubicBezTo>
                <a:cubicBezTo>
                  <a:pt x="121" y="59"/>
                  <a:pt x="121" y="59"/>
                  <a:pt x="121" y="59"/>
                </a:cubicBezTo>
                <a:cubicBezTo>
                  <a:pt x="135" y="56"/>
                  <a:pt x="146" y="44"/>
                  <a:pt x="146" y="29"/>
                </a:cubicBezTo>
                <a:cubicBezTo>
                  <a:pt x="146" y="13"/>
                  <a:pt x="133" y="0"/>
                  <a:pt x="116" y="0"/>
                </a:cubicBezTo>
                <a:cubicBezTo>
                  <a:pt x="100" y="0"/>
                  <a:pt x="87" y="13"/>
                  <a:pt x="87" y="29"/>
                </a:cubicBezTo>
                <a:cubicBezTo>
                  <a:pt x="87" y="44"/>
                  <a:pt x="98" y="56"/>
                  <a:pt x="111" y="59"/>
                </a:cubicBezTo>
                <a:cubicBezTo>
                  <a:pt x="111" y="106"/>
                  <a:pt x="111" y="106"/>
                  <a:pt x="111" y="106"/>
                </a:cubicBezTo>
                <a:cubicBezTo>
                  <a:pt x="45" y="184"/>
                  <a:pt x="45" y="184"/>
                  <a:pt x="45" y="184"/>
                </a:cubicBezTo>
                <a:cubicBezTo>
                  <a:pt x="40" y="182"/>
                  <a:pt x="35" y="180"/>
                  <a:pt x="30" y="180"/>
                </a:cubicBezTo>
                <a:cubicBezTo>
                  <a:pt x="14" y="180"/>
                  <a:pt x="0" y="193"/>
                  <a:pt x="0" y="210"/>
                </a:cubicBezTo>
                <a:cubicBezTo>
                  <a:pt x="0" y="226"/>
                  <a:pt x="14" y="239"/>
                  <a:pt x="30" y="239"/>
                </a:cubicBezTo>
                <a:cubicBezTo>
                  <a:pt x="46" y="239"/>
                  <a:pt x="59" y="226"/>
                  <a:pt x="59" y="210"/>
                </a:cubicBezTo>
                <a:cubicBezTo>
                  <a:pt x="59" y="203"/>
                  <a:pt x="57" y="196"/>
                  <a:pt x="52" y="191"/>
                </a:cubicBezTo>
                <a:cubicBezTo>
                  <a:pt x="111" y="121"/>
                  <a:pt x="111" y="121"/>
                  <a:pt x="111" y="121"/>
                </a:cubicBezTo>
                <a:cubicBezTo>
                  <a:pt x="111" y="181"/>
                  <a:pt x="111" y="181"/>
                  <a:pt x="111" y="181"/>
                </a:cubicBezTo>
                <a:cubicBezTo>
                  <a:pt x="98" y="183"/>
                  <a:pt x="87" y="195"/>
                  <a:pt x="87" y="210"/>
                </a:cubicBezTo>
                <a:cubicBezTo>
                  <a:pt x="87" y="226"/>
                  <a:pt x="100" y="239"/>
                  <a:pt x="116" y="239"/>
                </a:cubicBezTo>
                <a:cubicBezTo>
                  <a:pt x="133" y="239"/>
                  <a:pt x="146" y="226"/>
                  <a:pt x="146" y="210"/>
                </a:cubicBezTo>
                <a:cubicBezTo>
                  <a:pt x="146" y="195"/>
                  <a:pt x="135" y="183"/>
                  <a:pt x="121" y="181"/>
                </a:cubicBezTo>
                <a:cubicBezTo>
                  <a:pt x="121" y="121"/>
                  <a:pt x="121" y="121"/>
                  <a:pt x="121" y="121"/>
                </a:cubicBezTo>
                <a:cubicBezTo>
                  <a:pt x="184" y="191"/>
                  <a:pt x="184" y="191"/>
                  <a:pt x="184" y="191"/>
                </a:cubicBezTo>
                <a:cubicBezTo>
                  <a:pt x="180" y="196"/>
                  <a:pt x="177" y="203"/>
                  <a:pt x="177" y="210"/>
                </a:cubicBezTo>
                <a:cubicBezTo>
                  <a:pt x="177" y="226"/>
                  <a:pt x="191" y="239"/>
                  <a:pt x="207" y="239"/>
                </a:cubicBezTo>
                <a:cubicBezTo>
                  <a:pt x="223" y="239"/>
                  <a:pt x="237" y="226"/>
                  <a:pt x="237" y="210"/>
                </a:cubicBezTo>
                <a:cubicBezTo>
                  <a:pt x="237" y="193"/>
                  <a:pt x="223" y="180"/>
                  <a:pt x="207" y="180"/>
                </a:cubicBezTo>
                <a:close/>
                <a:moveTo>
                  <a:pt x="30" y="229"/>
                </a:moveTo>
                <a:cubicBezTo>
                  <a:pt x="19" y="229"/>
                  <a:pt x="10" y="221"/>
                  <a:pt x="10" y="210"/>
                </a:cubicBezTo>
                <a:cubicBezTo>
                  <a:pt x="10" y="199"/>
                  <a:pt x="19" y="190"/>
                  <a:pt x="30" y="190"/>
                </a:cubicBezTo>
                <a:cubicBezTo>
                  <a:pt x="41" y="190"/>
                  <a:pt x="50" y="199"/>
                  <a:pt x="50" y="210"/>
                </a:cubicBezTo>
                <a:cubicBezTo>
                  <a:pt x="50" y="221"/>
                  <a:pt x="41" y="229"/>
                  <a:pt x="30" y="229"/>
                </a:cubicBezTo>
                <a:close/>
                <a:moveTo>
                  <a:pt x="136" y="210"/>
                </a:moveTo>
                <a:cubicBezTo>
                  <a:pt x="136" y="221"/>
                  <a:pt x="127" y="229"/>
                  <a:pt x="116" y="229"/>
                </a:cubicBezTo>
                <a:cubicBezTo>
                  <a:pt x="106" y="229"/>
                  <a:pt x="97" y="221"/>
                  <a:pt x="97" y="210"/>
                </a:cubicBezTo>
                <a:cubicBezTo>
                  <a:pt x="97" y="199"/>
                  <a:pt x="106" y="190"/>
                  <a:pt x="116" y="190"/>
                </a:cubicBezTo>
                <a:cubicBezTo>
                  <a:pt x="127" y="190"/>
                  <a:pt x="136" y="199"/>
                  <a:pt x="136" y="210"/>
                </a:cubicBezTo>
                <a:close/>
                <a:moveTo>
                  <a:pt x="116" y="49"/>
                </a:moveTo>
                <a:cubicBezTo>
                  <a:pt x="106" y="49"/>
                  <a:pt x="97" y="40"/>
                  <a:pt x="97" y="29"/>
                </a:cubicBezTo>
                <a:cubicBezTo>
                  <a:pt x="97" y="19"/>
                  <a:pt x="106" y="10"/>
                  <a:pt x="116" y="10"/>
                </a:cubicBezTo>
                <a:cubicBezTo>
                  <a:pt x="127" y="10"/>
                  <a:pt x="136" y="19"/>
                  <a:pt x="136" y="29"/>
                </a:cubicBezTo>
                <a:cubicBezTo>
                  <a:pt x="136" y="40"/>
                  <a:pt x="127" y="49"/>
                  <a:pt x="116" y="49"/>
                </a:cubicBezTo>
                <a:close/>
                <a:moveTo>
                  <a:pt x="207" y="229"/>
                </a:moveTo>
                <a:cubicBezTo>
                  <a:pt x="196" y="229"/>
                  <a:pt x="187" y="221"/>
                  <a:pt x="187" y="210"/>
                </a:cubicBezTo>
                <a:cubicBezTo>
                  <a:pt x="187" y="199"/>
                  <a:pt x="196" y="190"/>
                  <a:pt x="207" y="190"/>
                </a:cubicBezTo>
                <a:cubicBezTo>
                  <a:pt x="218" y="190"/>
                  <a:pt x="227" y="199"/>
                  <a:pt x="227" y="210"/>
                </a:cubicBezTo>
                <a:cubicBezTo>
                  <a:pt x="227" y="221"/>
                  <a:pt x="218" y="229"/>
                  <a:pt x="207" y="229"/>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nvGrpSpPr>
          <p:cNvPr id="61" name="Group 60">
            <a:extLst>
              <a:ext uri="{FF2B5EF4-FFF2-40B4-BE49-F238E27FC236}">
                <a16:creationId xmlns:a16="http://schemas.microsoft.com/office/drawing/2014/main" id="{D1184735-E23B-4220-82E3-A53D83756B83}"/>
              </a:ext>
            </a:extLst>
          </p:cNvPr>
          <p:cNvGrpSpPr/>
          <p:nvPr/>
        </p:nvGrpSpPr>
        <p:grpSpPr>
          <a:xfrm>
            <a:off x="7116003" y="4856547"/>
            <a:ext cx="570279" cy="513656"/>
            <a:chOff x="8104188" y="5395913"/>
            <a:chExt cx="447675" cy="403225"/>
          </a:xfrm>
          <a:solidFill>
            <a:schemeClr val="accent2"/>
          </a:solidFill>
        </p:grpSpPr>
        <p:sp>
          <p:nvSpPr>
            <p:cNvPr id="62" name="Freeform 503">
              <a:extLst>
                <a:ext uri="{FF2B5EF4-FFF2-40B4-BE49-F238E27FC236}">
                  <a16:creationId xmlns:a16="http://schemas.microsoft.com/office/drawing/2014/main" id="{5F97E507-8D35-4EBE-A44A-BE8B57EDAA13}"/>
                </a:ext>
              </a:extLst>
            </p:cNvPr>
            <p:cNvSpPr>
              <a:spLocks noEditPoints="1"/>
            </p:cNvSpPr>
            <p:nvPr/>
          </p:nvSpPr>
          <p:spPr bwMode="auto">
            <a:xfrm>
              <a:off x="8104188" y="5505450"/>
              <a:ext cx="447675" cy="293688"/>
            </a:xfrm>
            <a:custGeom>
              <a:avLst/>
              <a:gdLst>
                <a:gd name="T0" fmla="*/ 227 w 242"/>
                <a:gd name="T1" fmla="*/ 81 h 158"/>
                <a:gd name="T2" fmla="*/ 50 w 242"/>
                <a:gd name="T3" fmla="*/ 81 h 158"/>
                <a:gd name="T4" fmla="*/ 50 w 242"/>
                <a:gd name="T5" fmla="*/ 5 h 158"/>
                <a:gd name="T6" fmla="*/ 45 w 242"/>
                <a:gd name="T7" fmla="*/ 0 h 158"/>
                <a:gd name="T8" fmla="*/ 40 w 242"/>
                <a:gd name="T9" fmla="*/ 5 h 158"/>
                <a:gd name="T10" fmla="*/ 40 w 242"/>
                <a:gd name="T11" fmla="*/ 81 h 158"/>
                <a:gd name="T12" fmla="*/ 15 w 242"/>
                <a:gd name="T13" fmla="*/ 81 h 158"/>
                <a:gd name="T14" fmla="*/ 0 w 242"/>
                <a:gd name="T15" fmla="*/ 96 h 158"/>
                <a:gd name="T16" fmla="*/ 0 w 242"/>
                <a:gd name="T17" fmla="*/ 143 h 158"/>
                <a:gd name="T18" fmla="*/ 15 w 242"/>
                <a:gd name="T19" fmla="*/ 158 h 158"/>
                <a:gd name="T20" fmla="*/ 227 w 242"/>
                <a:gd name="T21" fmla="*/ 158 h 158"/>
                <a:gd name="T22" fmla="*/ 242 w 242"/>
                <a:gd name="T23" fmla="*/ 143 h 158"/>
                <a:gd name="T24" fmla="*/ 242 w 242"/>
                <a:gd name="T25" fmla="*/ 96 h 158"/>
                <a:gd name="T26" fmla="*/ 227 w 242"/>
                <a:gd name="T27" fmla="*/ 81 h 158"/>
                <a:gd name="T28" fmla="*/ 232 w 242"/>
                <a:gd name="T29" fmla="*/ 143 h 158"/>
                <a:gd name="T30" fmla="*/ 227 w 242"/>
                <a:gd name="T31" fmla="*/ 148 h 158"/>
                <a:gd name="T32" fmla="*/ 15 w 242"/>
                <a:gd name="T33" fmla="*/ 148 h 158"/>
                <a:gd name="T34" fmla="*/ 10 w 242"/>
                <a:gd name="T35" fmla="*/ 143 h 158"/>
                <a:gd name="T36" fmla="*/ 10 w 242"/>
                <a:gd name="T37" fmla="*/ 96 h 158"/>
                <a:gd name="T38" fmla="*/ 15 w 242"/>
                <a:gd name="T39" fmla="*/ 91 h 158"/>
                <a:gd name="T40" fmla="*/ 227 w 242"/>
                <a:gd name="T41" fmla="*/ 91 h 158"/>
                <a:gd name="T42" fmla="*/ 232 w 242"/>
                <a:gd name="T43" fmla="*/ 96 h 158"/>
                <a:gd name="T44" fmla="*/ 232 w 242"/>
                <a:gd name="T45" fmla="*/ 14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2" h="158">
                  <a:moveTo>
                    <a:pt x="227" y="81"/>
                  </a:moveTo>
                  <a:cubicBezTo>
                    <a:pt x="50" y="81"/>
                    <a:pt x="50" y="81"/>
                    <a:pt x="50" y="81"/>
                  </a:cubicBezTo>
                  <a:cubicBezTo>
                    <a:pt x="50" y="5"/>
                    <a:pt x="50" y="5"/>
                    <a:pt x="50" y="5"/>
                  </a:cubicBezTo>
                  <a:cubicBezTo>
                    <a:pt x="50" y="2"/>
                    <a:pt x="48" y="0"/>
                    <a:pt x="45" y="0"/>
                  </a:cubicBezTo>
                  <a:cubicBezTo>
                    <a:pt x="43" y="0"/>
                    <a:pt x="40" y="2"/>
                    <a:pt x="40" y="5"/>
                  </a:cubicBezTo>
                  <a:cubicBezTo>
                    <a:pt x="40" y="81"/>
                    <a:pt x="40" y="81"/>
                    <a:pt x="40" y="81"/>
                  </a:cubicBezTo>
                  <a:cubicBezTo>
                    <a:pt x="15" y="81"/>
                    <a:pt x="15" y="81"/>
                    <a:pt x="15" y="81"/>
                  </a:cubicBezTo>
                  <a:cubicBezTo>
                    <a:pt x="7" y="81"/>
                    <a:pt x="0" y="88"/>
                    <a:pt x="0" y="96"/>
                  </a:cubicBezTo>
                  <a:cubicBezTo>
                    <a:pt x="0" y="143"/>
                    <a:pt x="0" y="143"/>
                    <a:pt x="0" y="143"/>
                  </a:cubicBezTo>
                  <a:cubicBezTo>
                    <a:pt x="0" y="151"/>
                    <a:pt x="7" y="158"/>
                    <a:pt x="15" y="158"/>
                  </a:cubicBezTo>
                  <a:cubicBezTo>
                    <a:pt x="227" y="158"/>
                    <a:pt x="227" y="158"/>
                    <a:pt x="227" y="158"/>
                  </a:cubicBezTo>
                  <a:cubicBezTo>
                    <a:pt x="235" y="158"/>
                    <a:pt x="242" y="151"/>
                    <a:pt x="242" y="143"/>
                  </a:cubicBezTo>
                  <a:cubicBezTo>
                    <a:pt x="242" y="96"/>
                    <a:pt x="242" y="96"/>
                    <a:pt x="242" y="96"/>
                  </a:cubicBezTo>
                  <a:cubicBezTo>
                    <a:pt x="242" y="88"/>
                    <a:pt x="235" y="81"/>
                    <a:pt x="227" y="81"/>
                  </a:cubicBezTo>
                  <a:close/>
                  <a:moveTo>
                    <a:pt x="232" y="143"/>
                  </a:moveTo>
                  <a:cubicBezTo>
                    <a:pt x="232" y="146"/>
                    <a:pt x="229" y="148"/>
                    <a:pt x="227" y="148"/>
                  </a:cubicBezTo>
                  <a:cubicBezTo>
                    <a:pt x="15" y="148"/>
                    <a:pt x="15" y="148"/>
                    <a:pt x="15" y="148"/>
                  </a:cubicBezTo>
                  <a:cubicBezTo>
                    <a:pt x="13" y="148"/>
                    <a:pt x="10" y="146"/>
                    <a:pt x="10" y="143"/>
                  </a:cubicBezTo>
                  <a:cubicBezTo>
                    <a:pt x="10" y="96"/>
                    <a:pt x="10" y="96"/>
                    <a:pt x="10" y="96"/>
                  </a:cubicBezTo>
                  <a:cubicBezTo>
                    <a:pt x="10" y="93"/>
                    <a:pt x="13" y="91"/>
                    <a:pt x="15" y="91"/>
                  </a:cubicBezTo>
                  <a:cubicBezTo>
                    <a:pt x="227" y="91"/>
                    <a:pt x="227" y="91"/>
                    <a:pt x="227" y="91"/>
                  </a:cubicBezTo>
                  <a:cubicBezTo>
                    <a:pt x="229" y="91"/>
                    <a:pt x="232" y="93"/>
                    <a:pt x="232" y="96"/>
                  </a:cubicBezTo>
                  <a:lnTo>
                    <a:pt x="232" y="1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63" name="Freeform 504">
              <a:extLst>
                <a:ext uri="{FF2B5EF4-FFF2-40B4-BE49-F238E27FC236}">
                  <a16:creationId xmlns:a16="http://schemas.microsoft.com/office/drawing/2014/main" id="{4CD6E24E-DBC4-4FA2-B9F2-4363FD1094F2}"/>
                </a:ext>
              </a:extLst>
            </p:cNvPr>
            <p:cNvSpPr>
              <a:spLocks noEditPoints="1"/>
            </p:cNvSpPr>
            <p:nvPr/>
          </p:nvSpPr>
          <p:spPr bwMode="auto">
            <a:xfrm>
              <a:off x="8445501" y="5703888"/>
              <a:ext cx="44450" cy="46038"/>
            </a:xfrm>
            <a:custGeom>
              <a:avLst/>
              <a:gdLst>
                <a:gd name="T0" fmla="*/ 12 w 24"/>
                <a:gd name="T1" fmla="*/ 0 h 25"/>
                <a:gd name="T2" fmla="*/ 0 w 24"/>
                <a:gd name="T3" fmla="*/ 13 h 25"/>
                <a:gd name="T4" fmla="*/ 12 w 24"/>
                <a:gd name="T5" fmla="*/ 25 h 25"/>
                <a:gd name="T6" fmla="*/ 24 w 24"/>
                <a:gd name="T7" fmla="*/ 13 h 25"/>
                <a:gd name="T8" fmla="*/ 12 w 24"/>
                <a:gd name="T9" fmla="*/ 0 h 25"/>
                <a:gd name="T10" fmla="*/ 12 w 24"/>
                <a:gd name="T11" fmla="*/ 15 h 25"/>
                <a:gd name="T12" fmla="*/ 10 w 24"/>
                <a:gd name="T13" fmla="*/ 13 h 25"/>
                <a:gd name="T14" fmla="*/ 12 w 24"/>
                <a:gd name="T15" fmla="*/ 10 h 25"/>
                <a:gd name="T16" fmla="*/ 14 w 24"/>
                <a:gd name="T17" fmla="*/ 13 h 25"/>
                <a:gd name="T18" fmla="*/ 12 w 24"/>
                <a:gd name="T19"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0"/>
                  </a:moveTo>
                  <a:cubicBezTo>
                    <a:pt x="5" y="0"/>
                    <a:pt x="0" y="6"/>
                    <a:pt x="0" y="13"/>
                  </a:cubicBezTo>
                  <a:cubicBezTo>
                    <a:pt x="0" y="19"/>
                    <a:pt x="5" y="25"/>
                    <a:pt x="12" y="25"/>
                  </a:cubicBezTo>
                  <a:cubicBezTo>
                    <a:pt x="18" y="25"/>
                    <a:pt x="24" y="19"/>
                    <a:pt x="24" y="13"/>
                  </a:cubicBezTo>
                  <a:cubicBezTo>
                    <a:pt x="24" y="6"/>
                    <a:pt x="18" y="0"/>
                    <a:pt x="12" y="0"/>
                  </a:cubicBezTo>
                  <a:close/>
                  <a:moveTo>
                    <a:pt x="12" y="15"/>
                  </a:moveTo>
                  <a:cubicBezTo>
                    <a:pt x="11" y="15"/>
                    <a:pt x="10" y="14"/>
                    <a:pt x="10" y="13"/>
                  </a:cubicBezTo>
                  <a:cubicBezTo>
                    <a:pt x="10" y="11"/>
                    <a:pt x="11" y="10"/>
                    <a:pt x="12" y="10"/>
                  </a:cubicBezTo>
                  <a:cubicBezTo>
                    <a:pt x="13" y="10"/>
                    <a:pt x="14" y="11"/>
                    <a:pt x="14" y="13"/>
                  </a:cubicBezTo>
                  <a:cubicBezTo>
                    <a:pt x="14" y="14"/>
                    <a:pt x="13" y="15"/>
                    <a:pt x="12"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64" name="Freeform 505">
              <a:extLst>
                <a:ext uri="{FF2B5EF4-FFF2-40B4-BE49-F238E27FC236}">
                  <a16:creationId xmlns:a16="http://schemas.microsoft.com/office/drawing/2014/main" id="{BAB0C7BF-486E-49E8-8EE8-DB0254ECE953}"/>
                </a:ext>
              </a:extLst>
            </p:cNvPr>
            <p:cNvSpPr>
              <a:spLocks/>
            </p:cNvSpPr>
            <p:nvPr/>
          </p:nvSpPr>
          <p:spPr bwMode="auto">
            <a:xfrm>
              <a:off x="8267701" y="5432425"/>
              <a:ext cx="49213" cy="165100"/>
            </a:xfrm>
            <a:custGeom>
              <a:avLst/>
              <a:gdLst>
                <a:gd name="T0" fmla="*/ 2 w 27"/>
                <a:gd name="T1" fmla="*/ 88 h 89"/>
                <a:gd name="T2" fmla="*/ 5 w 27"/>
                <a:gd name="T3" fmla="*/ 89 h 89"/>
                <a:gd name="T4" fmla="*/ 9 w 27"/>
                <a:gd name="T5" fmla="*/ 88 h 89"/>
                <a:gd name="T6" fmla="*/ 27 w 27"/>
                <a:gd name="T7" fmla="*/ 45 h 89"/>
                <a:gd name="T8" fmla="*/ 9 w 27"/>
                <a:gd name="T9" fmla="*/ 2 h 89"/>
                <a:gd name="T10" fmla="*/ 2 w 27"/>
                <a:gd name="T11" fmla="*/ 2 h 89"/>
                <a:gd name="T12" fmla="*/ 2 w 27"/>
                <a:gd name="T13" fmla="*/ 9 h 89"/>
                <a:gd name="T14" fmla="*/ 18 w 27"/>
                <a:gd name="T15" fmla="*/ 45 h 89"/>
                <a:gd name="T16" fmla="*/ 2 w 27"/>
                <a:gd name="T17" fmla="*/ 81 h 89"/>
                <a:gd name="T18" fmla="*/ 2 w 27"/>
                <a:gd name="T19" fmla="*/ 8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9">
                  <a:moveTo>
                    <a:pt x="2" y="88"/>
                  </a:moveTo>
                  <a:cubicBezTo>
                    <a:pt x="3" y="89"/>
                    <a:pt x="4" y="89"/>
                    <a:pt x="5" y="89"/>
                  </a:cubicBezTo>
                  <a:cubicBezTo>
                    <a:pt x="7" y="89"/>
                    <a:pt x="8" y="89"/>
                    <a:pt x="9" y="88"/>
                  </a:cubicBezTo>
                  <a:cubicBezTo>
                    <a:pt x="21" y="77"/>
                    <a:pt x="27" y="61"/>
                    <a:pt x="27" y="45"/>
                  </a:cubicBezTo>
                  <a:cubicBezTo>
                    <a:pt x="27" y="29"/>
                    <a:pt x="21" y="13"/>
                    <a:pt x="9" y="2"/>
                  </a:cubicBezTo>
                  <a:cubicBezTo>
                    <a:pt x="7" y="0"/>
                    <a:pt x="4" y="0"/>
                    <a:pt x="2" y="2"/>
                  </a:cubicBezTo>
                  <a:cubicBezTo>
                    <a:pt x="0" y="4"/>
                    <a:pt x="0" y="7"/>
                    <a:pt x="2" y="9"/>
                  </a:cubicBezTo>
                  <a:cubicBezTo>
                    <a:pt x="12" y="19"/>
                    <a:pt x="18" y="31"/>
                    <a:pt x="18" y="45"/>
                  </a:cubicBezTo>
                  <a:cubicBezTo>
                    <a:pt x="18" y="59"/>
                    <a:pt x="12" y="71"/>
                    <a:pt x="2" y="81"/>
                  </a:cubicBezTo>
                  <a:cubicBezTo>
                    <a:pt x="0" y="83"/>
                    <a:pt x="0" y="86"/>
                    <a:pt x="2" y="8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65" name="Freeform 506">
              <a:extLst>
                <a:ext uri="{FF2B5EF4-FFF2-40B4-BE49-F238E27FC236}">
                  <a16:creationId xmlns:a16="http://schemas.microsoft.com/office/drawing/2014/main" id="{3235305E-7617-4DF6-90A0-D12CF33E14DD}"/>
                </a:ext>
              </a:extLst>
            </p:cNvPr>
            <p:cNvSpPr>
              <a:spLocks/>
            </p:cNvSpPr>
            <p:nvPr/>
          </p:nvSpPr>
          <p:spPr bwMode="auto">
            <a:xfrm>
              <a:off x="8302626" y="5395913"/>
              <a:ext cx="65088" cy="236538"/>
            </a:xfrm>
            <a:custGeom>
              <a:avLst/>
              <a:gdLst>
                <a:gd name="T0" fmla="*/ 26 w 35"/>
                <a:gd name="T1" fmla="*/ 64 h 127"/>
                <a:gd name="T2" fmla="*/ 2 w 35"/>
                <a:gd name="T3" fmla="*/ 119 h 127"/>
                <a:gd name="T4" fmla="*/ 2 w 35"/>
                <a:gd name="T5" fmla="*/ 126 h 127"/>
                <a:gd name="T6" fmla="*/ 6 w 35"/>
                <a:gd name="T7" fmla="*/ 127 h 127"/>
                <a:gd name="T8" fmla="*/ 9 w 35"/>
                <a:gd name="T9" fmla="*/ 126 h 127"/>
                <a:gd name="T10" fmla="*/ 35 w 35"/>
                <a:gd name="T11" fmla="*/ 64 h 127"/>
                <a:gd name="T12" fmla="*/ 9 w 35"/>
                <a:gd name="T13" fmla="*/ 2 h 127"/>
                <a:gd name="T14" fmla="*/ 2 w 35"/>
                <a:gd name="T15" fmla="*/ 2 h 127"/>
                <a:gd name="T16" fmla="*/ 2 w 35"/>
                <a:gd name="T17" fmla="*/ 9 h 127"/>
                <a:gd name="T18" fmla="*/ 26 w 35"/>
                <a:gd name="T19"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27">
                  <a:moveTo>
                    <a:pt x="26" y="64"/>
                  </a:moveTo>
                  <a:cubicBezTo>
                    <a:pt x="26" y="85"/>
                    <a:pt x="17" y="104"/>
                    <a:pt x="2" y="119"/>
                  </a:cubicBezTo>
                  <a:cubicBezTo>
                    <a:pt x="0" y="121"/>
                    <a:pt x="0" y="124"/>
                    <a:pt x="2" y="126"/>
                  </a:cubicBezTo>
                  <a:cubicBezTo>
                    <a:pt x="3" y="127"/>
                    <a:pt x="4" y="127"/>
                    <a:pt x="6" y="127"/>
                  </a:cubicBezTo>
                  <a:cubicBezTo>
                    <a:pt x="7" y="127"/>
                    <a:pt x="8" y="127"/>
                    <a:pt x="9" y="126"/>
                  </a:cubicBezTo>
                  <a:cubicBezTo>
                    <a:pt x="26" y="110"/>
                    <a:pt x="35" y="88"/>
                    <a:pt x="35" y="64"/>
                  </a:cubicBezTo>
                  <a:cubicBezTo>
                    <a:pt x="35" y="40"/>
                    <a:pt x="26" y="18"/>
                    <a:pt x="9" y="2"/>
                  </a:cubicBezTo>
                  <a:cubicBezTo>
                    <a:pt x="7" y="0"/>
                    <a:pt x="4" y="0"/>
                    <a:pt x="2" y="2"/>
                  </a:cubicBezTo>
                  <a:cubicBezTo>
                    <a:pt x="0" y="4"/>
                    <a:pt x="0" y="7"/>
                    <a:pt x="2" y="9"/>
                  </a:cubicBezTo>
                  <a:cubicBezTo>
                    <a:pt x="17" y="24"/>
                    <a:pt x="26" y="43"/>
                    <a:pt x="26" y="6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66" name="Freeform 507">
              <a:extLst>
                <a:ext uri="{FF2B5EF4-FFF2-40B4-BE49-F238E27FC236}">
                  <a16:creationId xmlns:a16="http://schemas.microsoft.com/office/drawing/2014/main" id="{1D9D87C1-FD35-44DC-911C-F3899130FB3F}"/>
                </a:ext>
              </a:extLst>
            </p:cNvPr>
            <p:cNvSpPr>
              <a:spLocks/>
            </p:cNvSpPr>
            <p:nvPr/>
          </p:nvSpPr>
          <p:spPr bwMode="auto">
            <a:xfrm>
              <a:off x="8231188" y="5467350"/>
              <a:ext cx="38100" cy="93663"/>
            </a:xfrm>
            <a:custGeom>
              <a:avLst/>
              <a:gdLst>
                <a:gd name="T0" fmla="*/ 2 w 20"/>
                <a:gd name="T1" fmla="*/ 49 h 51"/>
                <a:gd name="T2" fmla="*/ 5 w 20"/>
                <a:gd name="T3" fmla="*/ 51 h 51"/>
                <a:gd name="T4" fmla="*/ 9 w 20"/>
                <a:gd name="T5" fmla="*/ 50 h 51"/>
                <a:gd name="T6" fmla="*/ 20 w 20"/>
                <a:gd name="T7" fmla="*/ 26 h 51"/>
                <a:gd name="T8" fmla="*/ 9 w 20"/>
                <a:gd name="T9" fmla="*/ 2 h 51"/>
                <a:gd name="T10" fmla="*/ 2 w 20"/>
                <a:gd name="T11" fmla="*/ 2 h 51"/>
                <a:gd name="T12" fmla="*/ 2 w 20"/>
                <a:gd name="T13" fmla="*/ 9 h 51"/>
                <a:gd name="T14" fmla="*/ 10 w 20"/>
                <a:gd name="T15" fmla="*/ 26 h 51"/>
                <a:gd name="T16" fmla="*/ 2 w 20"/>
                <a:gd name="T17" fmla="*/ 43 h 51"/>
                <a:gd name="T18" fmla="*/ 2 w 20"/>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51">
                  <a:moveTo>
                    <a:pt x="2" y="49"/>
                  </a:moveTo>
                  <a:cubicBezTo>
                    <a:pt x="3" y="51"/>
                    <a:pt x="4" y="51"/>
                    <a:pt x="5" y="51"/>
                  </a:cubicBezTo>
                  <a:cubicBezTo>
                    <a:pt x="7" y="51"/>
                    <a:pt x="8" y="51"/>
                    <a:pt x="9" y="50"/>
                  </a:cubicBezTo>
                  <a:cubicBezTo>
                    <a:pt x="16" y="44"/>
                    <a:pt x="20" y="35"/>
                    <a:pt x="20" y="26"/>
                  </a:cubicBezTo>
                  <a:cubicBezTo>
                    <a:pt x="20" y="17"/>
                    <a:pt x="16" y="8"/>
                    <a:pt x="9" y="2"/>
                  </a:cubicBezTo>
                  <a:cubicBezTo>
                    <a:pt x="7" y="0"/>
                    <a:pt x="3" y="0"/>
                    <a:pt x="2" y="2"/>
                  </a:cubicBezTo>
                  <a:cubicBezTo>
                    <a:pt x="0" y="5"/>
                    <a:pt x="0" y="8"/>
                    <a:pt x="2" y="9"/>
                  </a:cubicBezTo>
                  <a:cubicBezTo>
                    <a:pt x="7" y="14"/>
                    <a:pt x="10" y="20"/>
                    <a:pt x="10" y="26"/>
                  </a:cubicBezTo>
                  <a:cubicBezTo>
                    <a:pt x="10" y="32"/>
                    <a:pt x="7" y="38"/>
                    <a:pt x="2" y="43"/>
                  </a:cubicBezTo>
                  <a:cubicBezTo>
                    <a:pt x="0" y="44"/>
                    <a:pt x="0" y="47"/>
                    <a:pt x="2"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grpSp>
        <p:nvGrpSpPr>
          <p:cNvPr id="67" name="Group 66">
            <a:extLst>
              <a:ext uri="{FF2B5EF4-FFF2-40B4-BE49-F238E27FC236}">
                <a16:creationId xmlns:a16="http://schemas.microsoft.com/office/drawing/2014/main" id="{BA89AB59-4773-4E75-B263-2264DF84FF92}"/>
              </a:ext>
            </a:extLst>
          </p:cNvPr>
          <p:cNvGrpSpPr/>
          <p:nvPr/>
        </p:nvGrpSpPr>
        <p:grpSpPr>
          <a:xfrm>
            <a:off x="9915900" y="4886234"/>
            <a:ext cx="564470" cy="454282"/>
            <a:chOff x="9648825" y="2890838"/>
            <a:chExt cx="463551" cy="373063"/>
          </a:xfrm>
          <a:solidFill>
            <a:schemeClr val="accent2"/>
          </a:solidFill>
        </p:grpSpPr>
        <p:sp>
          <p:nvSpPr>
            <p:cNvPr id="68" name="Freeform 551">
              <a:extLst>
                <a:ext uri="{FF2B5EF4-FFF2-40B4-BE49-F238E27FC236}">
                  <a16:creationId xmlns:a16="http://schemas.microsoft.com/office/drawing/2014/main" id="{8E4407A3-1D79-4F42-8A3C-E97B18F12BC3}"/>
                </a:ext>
              </a:extLst>
            </p:cNvPr>
            <p:cNvSpPr>
              <a:spLocks noEditPoints="1"/>
            </p:cNvSpPr>
            <p:nvPr/>
          </p:nvSpPr>
          <p:spPr bwMode="auto">
            <a:xfrm>
              <a:off x="9648825" y="2890838"/>
              <a:ext cx="254000" cy="373063"/>
            </a:xfrm>
            <a:custGeom>
              <a:avLst/>
              <a:gdLst>
                <a:gd name="T0" fmla="*/ 118 w 131"/>
                <a:gd name="T1" fmla="*/ 0 h 192"/>
                <a:gd name="T2" fmla="*/ 107 w 131"/>
                <a:gd name="T3" fmla="*/ 3 h 192"/>
                <a:gd name="T4" fmla="*/ 49 w 131"/>
                <a:gd name="T5" fmla="*/ 50 h 192"/>
                <a:gd name="T6" fmla="*/ 10 w 131"/>
                <a:gd name="T7" fmla="*/ 50 h 192"/>
                <a:gd name="T8" fmla="*/ 0 w 131"/>
                <a:gd name="T9" fmla="*/ 61 h 192"/>
                <a:gd name="T10" fmla="*/ 0 w 131"/>
                <a:gd name="T11" fmla="*/ 131 h 192"/>
                <a:gd name="T12" fmla="*/ 10 w 131"/>
                <a:gd name="T13" fmla="*/ 142 h 192"/>
                <a:gd name="T14" fmla="*/ 50 w 131"/>
                <a:gd name="T15" fmla="*/ 142 h 192"/>
                <a:gd name="T16" fmla="*/ 107 w 131"/>
                <a:gd name="T17" fmla="*/ 188 h 192"/>
                <a:gd name="T18" fmla="*/ 118 w 131"/>
                <a:gd name="T19" fmla="*/ 192 h 192"/>
                <a:gd name="T20" fmla="*/ 131 w 131"/>
                <a:gd name="T21" fmla="*/ 178 h 192"/>
                <a:gd name="T22" fmla="*/ 131 w 131"/>
                <a:gd name="T23" fmla="*/ 177 h 192"/>
                <a:gd name="T24" fmla="*/ 131 w 131"/>
                <a:gd name="T25" fmla="*/ 14 h 192"/>
                <a:gd name="T26" fmla="*/ 131 w 131"/>
                <a:gd name="T27" fmla="*/ 13 h 192"/>
                <a:gd name="T28" fmla="*/ 118 w 131"/>
                <a:gd name="T29" fmla="*/ 0 h 192"/>
                <a:gd name="T30" fmla="*/ 121 w 131"/>
                <a:gd name="T31" fmla="*/ 177 h 192"/>
                <a:gd name="T32" fmla="*/ 118 w 131"/>
                <a:gd name="T33" fmla="*/ 182 h 192"/>
                <a:gd name="T34" fmla="*/ 112 w 131"/>
                <a:gd name="T35" fmla="*/ 180 h 192"/>
                <a:gd name="T36" fmla="*/ 55 w 131"/>
                <a:gd name="T37" fmla="*/ 134 h 192"/>
                <a:gd name="T38" fmla="*/ 52 w 131"/>
                <a:gd name="T39" fmla="*/ 132 h 192"/>
                <a:gd name="T40" fmla="*/ 10 w 131"/>
                <a:gd name="T41" fmla="*/ 132 h 192"/>
                <a:gd name="T42" fmla="*/ 9 w 131"/>
                <a:gd name="T43" fmla="*/ 131 h 192"/>
                <a:gd name="T44" fmla="*/ 9 w 131"/>
                <a:gd name="T45" fmla="*/ 61 h 192"/>
                <a:gd name="T46" fmla="*/ 10 w 131"/>
                <a:gd name="T47" fmla="*/ 60 h 192"/>
                <a:gd name="T48" fmla="*/ 51 w 131"/>
                <a:gd name="T49" fmla="*/ 60 h 192"/>
                <a:gd name="T50" fmla="*/ 54 w 131"/>
                <a:gd name="T51" fmla="*/ 59 h 192"/>
                <a:gd name="T52" fmla="*/ 112 w 131"/>
                <a:gd name="T53" fmla="*/ 12 h 192"/>
                <a:gd name="T54" fmla="*/ 118 w 131"/>
                <a:gd name="T55" fmla="*/ 9 h 192"/>
                <a:gd name="T56" fmla="*/ 121 w 131"/>
                <a:gd name="T57" fmla="*/ 14 h 192"/>
                <a:gd name="T58" fmla="*/ 121 w 131"/>
                <a:gd name="T59" fmla="*/ 17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1" h="192">
                  <a:moveTo>
                    <a:pt x="118" y="0"/>
                  </a:moveTo>
                  <a:cubicBezTo>
                    <a:pt x="114" y="0"/>
                    <a:pt x="111" y="1"/>
                    <a:pt x="107" y="3"/>
                  </a:cubicBezTo>
                  <a:cubicBezTo>
                    <a:pt x="96" y="11"/>
                    <a:pt x="70" y="33"/>
                    <a:pt x="49" y="50"/>
                  </a:cubicBezTo>
                  <a:cubicBezTo>
                    <a:pt x="10" y="50"/>
                    <a:pt x="10" y="50"/>
                    <a:pt x="10" y="50"/>
                  </a:cubicBezTo>
                  <a:cubicBezTo>
                    <a:pt x="4" y="50"/>
                    <a:pt x="0" y="55"/>
                    <a:pt x="0" y="61"/>
                  </a:cubicBezTo>
                  <a:cubicBezTo>
                    <a:pt x="0" y="131"/>
                    <a:pt x="0" y="131"/>
                    <a:pt x="0" y="131"/>
                  </a:cubicBezTo>
                  <a:cubicBezTo>
                    <a:pt x="0" y="137"/>
                    <a:pt x="4" y="142"/>
                    <a:pt x="10" y="142"/>
                  </a:cubicBezTo>
                  <a:cubicBezTo>
                    <a:pt x="50" y="142"/>
                    <a:pt x="50" y="142"/>
                    <a:pt x="50" y="142"/>
                  </a:cubicBezTo>
                  <a:cubicBezTo>
                    <a:pt x="70" y="159"/>
                    <a:pt x="96" y="181"/>
                    <a:pt x="107" y="188"/>
                  </a:cubicBezTo>
                  <a:cubicBezTo>
                    <a:pt x="111" y="190"/>
                    <a:pt x="114" y="192"/>
                    <a:pt x="118" y="192"/>
                  </a:cubicBezTo>
                  <a:cubicBezTo>
                    <a:pt x="127" y="192"/>
                    <a:pt x="130" y="183"/>
                    <a:pt x="131" y="178"/>
                  </a:cubicBezTo>
                  <a:cubicBezTo>
                    <a:pt x="131" y="178"/>
                    <a:pt x="131" y="178"/>
                    <a:pt x="131" y="177"/>
                  </a:cubicBezTo>
                  <a:cubicBezTo>
                    <a:pt x="131" y="14"/>
                    <a:pt x="131" y="14"/>
                    <a:pt x="131" y="14"/>
                  </a:cubicBezTo>
                  <a:cubicBezTo>
                    <a:pt x="131" y="14"/>
                    <a:pt x="131" y="14"/>
                    <a:pt x="131" y="13"/>
                  </a:cubicBezTo>
                  <a:cubicBezTo>
                    <a:pt x="130" y="9"/>
                    <a:pt x="127" y="0"/>
                    <a:pt x="118" y="0"/>
                  </a:cubicBezTo>
                  <a:close/>
                  <a:moveTo>
                    <a:pt x="121" y="177"/>
                  </a:moveTo>
                  <a:cubicBezTo>
                    <a:pt x="121" y="178"/>
                    <a:pt x="120" y="182"/>
                    <a:pt x="118" y="182"/>
                  </a:cubicBezTo>
                  <a:cubicBezTo>
                    <a:pt x="117" y="182"/>
                    <a:pt x="115" y="182"/>
                    <a:pt x="112" y="180"/>
                  </a:cubicBezTo>
                  <a:cubicBezTo>
                    <a:pt x="101" y="173"/>
                    <a:pt x="72" y="148"/>
                    <a:pt x="55" y="134"/>
                  </a:cubicBezTo>
                  <a:cubicBezTo>
                    <a:pt x="54" y="133"/>
                    <a:pt x="53" y="132"/>
                    <a:pt x="52" y="132"/>
                  </a:cubicBezTo>
                  <a:cubicBezTo>
                    <a:pt x="10" y="132"/>
                    <a:pt x="10" y="132"/>
                    <a:pt x="10" y="132"/>
                  </a:cubicBezTo>
                  <a:cubicBezTo>
                    <a:pt x="10" y="132"/>
                    <a:pt x="9" y="132"/>
                    <a:pt x="9" y="131"/>
                  </a:cubicBezTo>
                  <a:cubicBezTo>
                    <a:pt x="9" y="61"/>
                    <a:pt x="9" y="61"/>
                    <a:pt x="9" y="61"/>
                  </a:cubicBezTo>
                  <a:cubicBezTo>
                    <a:pt x="9" y="60"/>
                    <a:pt x="10" y="60"/>
                    <a:pt x="10" y="60"/>
                  </a:cubicBezTo>
                  <a:cubicBezTo>
                    <a:pt x="51" y="60"/>
                    <a:pt x="51" y="60"/>
                    <a:pt x="51" y="60"/>
                  </a:cubicBezTo>
                  <a:cubicBezTo>
                    <a:pt x="52" y="60"/>
                    <a:pt x="53" y="60"/>
                    <a:pt x="54" y="59"/>
                  </a:cubicBezTo>
                  <a:cubicBezTo>
                    <a:pt x="83" y="34"/>
                    <a:pt x="104" y="17"/>
                    <a:pt x="112" y="12"/>
                  </a:cubicBezTo>
                  <a:cubicBezTo>
                    <a:pt x="115" y="10"/>
                    <a:pt x="117" y="9"/>
                    <a:pt x="118" y="9"/>
                  </a:cubicBezTo>
                  <a:cubicBezTo>
                    <a:pt x="120" y="9"/>
                    <a:pt x="121" y="13"/>
                    <a:pt x="121" y="14"/>
                  </a:cubicBezTo>
                  <a:lnTo>
                    <a:pt x="121" y="1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69" name="Freeform 552">
              <a:extLst>
                <a:ext uri="{FF2B5EF4-FFF2-40B4-BE49-F238E27FC236}">
                  <a16:creationId xmlns:a16="http://schemas.microsoft.com/office/drawing/2014/main" id="{CF7D5CB8-B9AC-4B86-A489-3472052D1F49}"/>
                </a:ext>
              </a:extLst>
            </p:cNvPr>
            <p:cNvSpPr>
              <a:spLocks/>
            </p:cNvSpPr>
            <p:nvPr/>
          </p:nvSpPr>
          <p:spPr bwMode="auto">
            <a:xfrm>
              <a:off x="9988550" y="2976563"/>
              <a:ext cx="58738" cy="200025"/>
            </a:xfrm>
            <a:custGeom>
              <a:avLst/>
              <a:gdLst>
                <a:gd name="T0" fmla="*/ 9 w 30"/>
                <a:gd name="T1" fmla="*/ 1 h 103"/>
                <a:gd name="T2" fmla="*/ 2 w 30"/>
                <a:gd name="T3" fmla="*/ 2 h 103"/>
                <a:gd name="T4" fmla="*/ 2 w 30"/>
                <a:gd name="T5" fmla="*/ 8 h 103"/>
                <a:gd name="T6" fmla="*/ 21 w 30"/>
                <a:gd name="T7" fmla="*/ 52 h 103"/>
                <a:gd name="T8" fmla="*/ 2 w 30"/>
                <a:gd name="T9" fmla="*/ 95 h 103"/>
                <a:gd name="T10" fmla="*/ 2 w 30"/>
                <a:gd name="T11" fmla="*/ 102 h 103"/>
                <a:gd name="T12" fmla="*/ 5 w 30"/>
                <a:gd name="T13" fmla="*/ 103 h 103"/>
                <a:gd name="T14" fmla="*/ 9 w 30"/>
                <a:gd name="T15" fmla="*/ 102 h 103"/>
                <a:gd name="T16" fmla="*/ 30 w 30"/>
                <a:gd name="T17" fmla="*/ 52 h 103"/>
                <a:gd name="T18" fmla="*/ 9 w 30"/>
                <a:gd name="T19"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3">
                  <a:moveTo>
                    <a:pt x="9" y="1"/>
                  </a:moveTo>
                  <a:cubicBezTo>
                    <a:pt x="7" y="0"/>
                    <a:pt x="4" y="0"/>
                    <a:pt x="2" y="2"/>
                  </a:cubicBezTo>
                  <a:cubicBezTo>
                    <a:pt x="0" y="3"/>
                    <a:pt x="0" y="7"/>
                    <a:pt x="2" y="8"/>
                  </a:cubicBezTo>
                  <a:cubicBezTo>
                    <a:pt x="14" y="20"/>
                    <a:pt x="21" y="35"/>
                    <a:pt x="21" y="52"/>
                  </a:cubicBezTo>
                  <a:cubicBezTo>
                    <a:pt x="21" y="68"/>
                    <a:pt x="14" y="84"/>
                    <a:pt x="2" y="95"/>
                  </a:cubicBezTo>
                  <a:cubicBezTo>
                    <a:pt x="0" y="97"/>
                    <a:pt x="0" y="100"/>
                    <a:pt x="2" y="102"/>
                  </a:cubicBezTo>
                  <a:cubicBezTo>
                    <a:pt x="3" y="103"/>
                    <a:pt x="4" y="103"/>
                    <a:pt x="5" y="103"/>
                  </a:cubicBezTo>
                  <a:cubicBezTo>
                    <a:pt x="6" y="103"/>
                    <a:pt x="8" y="103"/>
                    <a:pt x="9" y="102"/>
                  </a:cubicBezTo>
                  <a:cubicBezTo>
                    <a:pt x="23" y="89"/>
                    <a:pt x="30" y="71"/>
                    <a:pt x="30" y="52"/>
                  </a:cubicBezTo>
                  <a:cubicBezTo>
                    <a:pt x="30" y="32"/>
                    <a:pt x="23" y="15"/>
                    <a:pt x="9"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70" name="Freeform 553">
              <a:extLst>
                <a:ext uri="{FF2B5EF4-FFF2-40B4-BE49-F238E27FC236}">
                  <a16:creationId xmlns:a16="http://schemas.microsoft.com/office/drawing/2014/main" id="{B2D56C05-B194-4779-B7C7-3F0FA8FE9D38}"/>
                </a:ext>
              </a:extLst>
            </p:cNvPr>
            <p:cNvSpPr>
              <a:spLocks/>
            </p:cNvSpPr>
            <p:nvPr/>
          </p:nvSpPr>
          <p:spPr bwMode="auto">
            <a:xfrm>
              <a:off x="10034588" y="2932113"/>
              <a:ext cx="77788" cy="288925"/>
            </a:xfrm>
            <a:custGeom>
              <a:avLst/>
              <a:gdLst>
                <a:gd name="T0" fmla="*/ 8 w 40"/>
                <a:gd name="T1" fmla="*/ 2 h 149"/>
                <a:gd name="T2" fmla="*/ 1 w 40"/>
                <a:gd name="T3" fmla="*/ 2 h 149"/>
                <a:gd name="T4" fmla="*/ 2 w 40"/>
                <a:gd name="T5" fmla="*/ 9 h 149"/>
                <a:gd name="T6" fmla="*/ 30 w 40"/>
                <a:gd name="T7" fmla="*/ 75 h 149"/>
                <a:gd name="T8" fmla="*/ 2 w 40"/>
                <a:gd name="T9" fmla="*/ 141 h 149"/>
                <a:gd name="T10" fmla="*/ 1 w 40"/>
                <a:gd name="T11" fmla="*/ 147 h 149"/>
                <a:gd name="T12" fmla="*/ 5 w 40"/>
                <a:gd name="T13" fmla="*/ 149 h 149"/>
                <a:gd name="T14" fmla="*/ 8 w 40"/>
                <a:gd name="T15" fmla="*/ 148 h 149"/>
                <a:gd name="T16" fmla="*/ 40 w 40"/>
                <a:gd name="T17" fmla="*/ 75 h 149"/>
                <a:gd name="T18" fmla="*/ 8 w 40"/>
                <a:gd name="T19"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49">
                  <a:moveTo>
                    <a:pt x="8" y="2"/>
                  </a:moveTo>
                  <a:cubicBezTo>
                    <a:pt x="6" y="0"/>
                    <a:pt x="3" y="0"/>
                    <a:pt x="1" y="2"/>
                  </a:cubicBezTo>
                  <a:cubicBezTo>
                    <a:pt x="0" y="4"/>
                    <a:pt x="0" y="7"/>
                    <a:pt x="2" y="9"/>
                  </a:cubicBezTo>
                  <a:cubicBezTo>
                    <a:pt x="20" y="26"/>
                    <a:pt x="30" y="50"/>
                    <a:pt x="30" y="75"/>
                  </a:cubicBezTo>
                  <a:cubicBezTo>
                    <a:pt x="30" y="100"/>
                    <a:pt x="20" y="123"/>
                    <a:pt x="2" y="141"/>
                  </a:cubicBezTo>
                  <a:cubicBezTo>
                    <a:pt x="0" y="142"/>
                    <a:pt x="0" y="146"/>
                    <a:pt x="1" y="147"/>
                  </a:cubicBezTo>
                  <a:cubicBezTo>
                    <a:pt x="2" y="148"/>
                    <a:pt x="4" y="149"/>
                    <a:pt x="5" y="149"/>
                  </a:cubicBezTo>
                  <a:cubicBezTo>
                    <a:pt x="6" y="149"/>
                    <a:pt x="7" y="148"/>
                    <a:pt x="8" y="148"/>
                  </a:cubicBezTo>
                  <a:cubicBezTo>
                    <a:pt x="28" y="128"/>
                    <a:pt x="40" y="102"/>
                    <a:pt x="40" y="75"/>
                  </a:cubicBezTo>
                  <a:cubicBezTo>
                    <a:pt x="40" y="47"/>
                    <a:pt x="28" y="21"/>
                    <a:pt x="8"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sp>
          <p:nvSpPr>
            <p:cNvPr id="71" name="Freeform 554">
              <a:extLst>
                <a:ext uri="{FF2B5EF4-FFF2-40B4-BE49-F238E27FC236}">
                  <a16:creationId xmlns:a16="http://schemas.microsoft.com/office/drawing/2014/main" id="{29FC638A-7835-4EB9-A277-85A1EFE14C92}"/>
                </a:ext>
              </a:extLst>
            </p:cNvPr>
            <p:cNvSpPr>
              <a:spLocks/>
            </p:cNvSpPr>
            <p:nvPr/>
          </p:nvSpPr>
          <p:spPr bwMode="auto">
            <a:xfrm>
              <a:off x="9944100" y="3019425"/>
              <a:ext cx="41275" cy="114300"/>
            </a:xfrm>
            <a:custGeom>
              <a:avLst/>
              <a:gdLst>
                <a:gd name="T0" fmla="*/ 9 w 21"/>
                <a:gd name="T1" fmla="*/ 2 h 59"/>
                <a:gd name="T2" fmla="*/ 2 w 21"/>
                <a:gd name="T3" fmla="*/ 2 h 59"/>
                <a:gd name="T4" fmla="*/ 2 w 21"/>
                <a:gd name="T5" fmla="*/ 9 h 59"/>
                <a:gd name="T6" fmla="*/ 12 w 21"/>
                <a:gd name="T7" fmla="*/ 30 h 59"/>
                <a:gd name="T8" fmla="*/ 2 w 21"/>
                <a:gd name="T9" fmla="*/ 50 h 59"/>
                <a:gd name="T10" fmla="*/ 2 w 21"/>
                <a:gd name="T11" fmla="*/ 57 h 59"/>
                <a:gd name="T12" fmla="*/ 6 w 21"/>
                <a:gd name="T13" fmla="*/ 59 h 59"/>
                <a:gd name="T14" fmla="*/ 9 w 21"/>
                <a:gd name="T15" fmla="*/ 57 h 59"/>
                <a:gd name="T16" fmla="*/ 21 w 21"/>
                <a:gd name="T17" fmla="*/ 30 h 59"/>
                <a:gd name="T18" fmla="*/ 9 w 21"/>
                <a:gd name="T1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9">
                  <a:moveTo>
                    <a:pt x="9" y="2"/>
                  </a:moveTo>
                  <a:cubicBezTo>
                    <a:pt x="7" y="0"/>
                    <a:pt x="4" y="0"/>
                    <a:pt x="2" y="2"/>
                  </a:cubicBezTo>
                  <a:cubicBezTo>
                    <a:pt x="0" y="4"/>
                    <a:pt x="0" y="7"/>
                    <a:pt x="2" y="9"/>
                  </a:cubicBezTo>
                  <a:cubicBezTo>
                    <a:pt x="8" y="14"/>
                    <a:pt x="12" y="22"/>
                    <a:pt x="12" y="30"/>
                  </a:cubicBezTo>
                  <a:cubicBezTo>
                    <a:pt x="12" y="37"/>
                    <a:pt x="8" y="45"/>
                    <a:pt x="2" y="50"/>
                  </a:cubicBezTo>
                  <a:cubicBezTo>
                    <a:pt x="0" y="52"/>
                    <a:pt x="0" y="55"/>
                    <a:pt x="2" y="57"/>
                  </a:cubicBezTo>
                  <a:cubicBezTo>
                    <a:pt x="3" y="58"/>
                    <a:pt x="4" y="59"/>
                    <a:pt x="6" y="59"/>
                  </a:cubicBezTo>
                  <a:cubicBezTo>
                    <a:pt x="7" y="59"/>
                    <a:pt x="8" y="58"/>
                    <a:pt x="9" y="57"/>
                  </a:cubicBezTo>
                  <a:cubicBezTo>
                    <a:pt x="17" y="50"/>
                    <a:pt x="21" y="40"/>
                    <a:pt x="21" y="30"/>
                  </a:cubicBezTo>
                  <a:cubicBezTo>
                    <a:pt x="21" y="19"/>
                    <a:pt x="17" y="9"/>
                    <a:pt x="9"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ea typeface="+mn-ea"/>
                <a:cs typeface="+mn-cs"/>
              </a:endParaRPr>
            </a:p>
          </p:txBody>
        </p:sp>
      </p:grpSp>
    </p:spTree>
    <p:extLst>
      <p:ext uri="{BB962C8B-B14F-4D97-AF65-F5344CB8AC3E}">
        <p14:creationId xmlns:p14="http://schemas.microsoft.com/office/powerpoint/2010/main" val="378902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848637E-63DA-4401-8511-6046BCCAEC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5" name="Object 4" hidden="1">
                        <a:extLst>
                          <a:ext uri="{FF2B5EF4-FFF2-40B4-BE49-F238E27FC236}">
                            <a16:creationId xmlns:a16="http://schemas.microsoft.com/office/drawing/2014/main" id="{8848637E-63DA-4401-8511-6046BCCAEC8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45761B0-77FF-4C13-8725-CD9623CCDE0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dirty="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861C78E7-7832-4909-A5AC-A4CF6BCB0401}"/>
              </a:ext>
            </a:extLst>
          </p:cNvPr>
          <p:cNvSpPr>
            <a:spLocks noGrp="1"/>
          </p:cNvSpPr>
          <p:nvPr>
            <p:ph type="title"/>
          </p:nvPr>
        </p:nvSpPr>
        <p:spPr/>
        <p:txBody>
          <a:bodyPr anchor="b"/>
          <a:lstStyle/>
          <a:p>
            <a:r>
              <a:rPr lang="en-US" dirty="0"/>
              <a:t>Story Narrative Components </a:t>
            </a:r>
          </a:p>
        </p:txBody>
      </p:sp>
      <p:sp>
        <p:nvSpPr>
          <p:cNvPr id="3" name="Text Placeholder 2">
            <a:extLst>
              <a:ext uri="{FF2B5EF4-FFF2-40B4-BE49-F238E27FC236}">
                <a16:creationId xmlns:a16="http://schemas.microsoft.com/office/drawing/2014/main" id="{E4AC4D8B-3C3E-48CA-939A-0E45C10ED43B}"/>
              </a:ext>
            </a:extLst>
          </p:cNvPr>
          <p:cNvSpPr>
            <a:spLocks noGrp="1"/>
          </p:cNvSpPr>
          <p:nvPr>
            <p:ph type="body" sz="quarter" idx="14"/>
          </p:nvPr>
        </p:nvSpPr>
        <p:spPr/>
        <p:txBody>
          <a:bodyPr/>
          <a:lstStyle/>
          <a:p>
            <a:r>
              <a:rPr lang="en-US" b="1" dirty="0"/>
              <a:t>Urban Wheels' story follows an Uber driver's rise from novice to city hero, navigating through ethical dilemmas and forming deep connections within a diverse urban community.</a:t>
            </a:r>
            <a:endParaRPr lang="en-US" dirty="0"/>
          </a:p>
        </p:txBody>
      </p:sp>
      <p:sp>
        <p:nvSpPr>
          <p:cNvPr id="7" name="Freeform 5">
            <a:extLst>
              <a:ext uri="{FF2B5EF4-FFF2-40B4-BE49-F238E27FC236}">
                <a16:creationId xmlns:a16="http://schemas.microsoft.com/office/drawing/2014/main" id="{A775F01E-A520-40D9-B896-4DB9D6F1CA3F}"/>
              </a:ext>
            </a:extLst>
          </p:cNvPr>
          <p:cNvSpPr>
            <a:spLocks noEditPoints="1"/>
          </p:cNvSpPr>
          <p:nvPr/>
        </p:nvSpPr>
        <p:spPr bwMode="auto">
          <a:xfrm>
            <a:off x="9374324" y="2639028"/>
            <a:ext cx="818412" cy="820907"/>
          </a:xfrm>
          <a:prstGeom prst="ellipse">
            <a:avLst/>
          </a:pr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8" name="Freeform 5">
            <a:extLst>
              <a:ext uri="{FF2B5EF4-FFF2-40B4-BE49-F238E27FC236}">
                <a16:creationId xmlns:a16="http://schemas.microsoft.com/office/drawing/2014/main" id="{648740CC-A5C4-440F-A83B-FF32A34A9370}"/>
              </a:ext>
            </a:extLst>
          </p:cNvPr>
          <p:cNvSpPr>
            <a:spLocks noEditPoints="1"/>
          </p:cNvSpPr>
          <p:nvPr/>
        </p:nvSpPr>
        <p:spPr bwMode="auto">
          <a:xfrm>
            <a:off x="7294064" y="2639028"/>
            <a:ext cx="818412" cy="820907"/>
          </a:xfrm>
          <a:prstGeom prst="ellipse">
            <a:avLst/>
          </a:prstGeom>
          <a:solidFill>
            <a:schemeClr val="accent4">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9" name="Freeform 5">
            <a:extLst>
              <a:ext uri="{FF2B5EF4-FFF2-40B4-BE49-F238E27FC236}">
                <a16:creationId xmlns:a16="http://schemas.microsoft.com/office/drawing/2014/main" id="{70B9E497-6B83-464A-B832-AE8D64D90E19}"/>
              </a:ext>
            </a:extLst>
          </p:cNvPr>
          <p:cNvSpPr>
            <a:spLocks noEditPoints="1"/>
          </p:cNvSpPr>
          <p:nvPr/>
        </p:nvSpPr>
        <p:spPr bwMode="auto">
          <a:xfrm>
            <a:off x="5160464" y="2639028"/>
            <a:ext cx="818412" cy="820907"/>
          </a:xfrm>
          <a:prstGeom prst="ellipse">
            <a:avLst/>
          </a:prstGeom>
          <a:solidFill>
            <a:schemeClr val="accent3">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0" name="Freeform 5">
            <a:extLst>
              <a:ext uri="{FF2B5EF4-FFF2-40B4-BE49-F238E27FC236}">
                <a16:creationId xmlns:a16="http://schemas.microsoft.com/office/drawing/2014/main" id="{706803DF-8801-486C-9196-5DA7D607BE2B}"/>
              </a:ext>
            </a:extLst>
          </p:cNvPr>
          <p:cNvSpPr>
            <a:spLocks noEditPoints="1"/>
          </p:cNvSpPr>
          <p:nvPr/>
        </p:nvSpPr>
        <p:spPr bwMode="auto">
          <a:xfrm>
            <a:off x="3134894" y="2639028"/>
            <a:ext cx="818412" cy="820907"/>
          </a:xfrm>
          <a:prstGeom prst="ellipse">
            <a:avLst/>
          </a:pr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1" name="Freeform 5">
            <a:extLst>
              <a:ext uri="{FF2B5EF4-FFF2-40B4-BE49-F238E27FC236}">
                <a16:creationId xmlns:a16="http://schemas.microsoft.com/office/drawing/2014/main" id="{C00F71D8-FB75-4076-8C27-2CE8AF00141E}"/>
              </a:ext>
            </a:extLst>
          </p:cNvPr>
          <p:cNvSpPr>
            <a:spLocks noEditPoints="1"/>
          </p:cNvSpPr>
          <p:nvPr/>
        </p:nvSpPr>
        <p:spPr bwMode="auto">
          <a:xfrm>
            <a:off x="1016727" y="2639028"/>
            <a:ext cx="818412" cy="820907"/>
          </a:xfrm>
          <a:prstGeom prst="ellipse">
            <a:avLst/>
          </a:pr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cxnSp>
        <p:nvCxnSpPr>
          <p:cNvPr id="12" name="Straight Connector 11">
            <a:extLst>
              <a:ext uri="{FF2B5EF4-FFF2-40B4-BE49-F238E27FC236}">
                <a16:creationId xmlns:a16="http://schemas.microsoft.com/office/drawing/2014/main" id="{41CACD0A-8945-47E5-A7F8-1B6146230038}"/>
              </a:ext>
            </a:extLst>
          </p:cNvPr>
          <p:cNvCxnSpPr/>
          <p:nvPr/>
        </p:nvCxnSpPr>
        <p:spPr>
          <a:xfrm>
            <a:off x="988056" y="3451673"/>
            <a:ext cx="180399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4A0EDA-E269-440D-B5D8-804AD7263321}"/>
              </a:ext>
            </a:extLst>
          </p:cNvPr>
          <p:cNvCxnSpPr/>
          <p:nvPr/>
        </p:nvCxnSpPr>
        <p:spPr>
          <a:xfrm>
            <a:off x="3097199" y="3451673"/>
            <a:ext cx="1803991"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E704D5-61D3-445E-9E90-25CB11E893C4}"/>
              </a:ext>
            </a:extLst>
          </p:cNvPr>
          <p:cNvCxnSpPr/>
          <p:nvPr/>
        </p:nvCxnSpPr>
        <p:spPr>
          <a:xfrm>
            <a:off x="5179418" y="3451673"/>
            <a:ext cx="1803991"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7675EC-0B8E-448D-983B-30791DC52CBE}"/>
              </a:ext>
            </a:extLst>
          </p:cNvPr>
          <p:cNvCxnSpPr/>
          <p:nvPr/>
        </p:nvCxnSpPr>
        <p:spPr>
          <a:xfrm>
            <a:off x="7288561" y="3451673"/>
            <a:ext cx="180399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F1FD5D-F3C9-44F8-8AFF-0738D0631DE7}"/>
              </a:ext>
            </a:extLst>
          </p:cNvPr>
          <p:cNvCxnSpPr/>
          <p:nvPr/>
        </p:nvCxnSpPr>
        <p:spPr>
          <a:xfrm>
            <a:off x="9388729" y="3451673"/>
            <a:ext cx="1803991"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5E2B64A-5BD8-4CDF-A648-40F92CCB8A51}"/>
              </a:ext>
            </a:extLst>
          </p:cNvPr>
          <p:cNvSpPr/>
          <p:nvPr/>
        </p:nvSpPr>
        <p:spPr>
          <a:xfrm>
            <a:off x="2877310" y="3576030"/>
            <a:ext cx="2074990" cy="1756122"/>
          </a:xfrm>
          <a:prstGeom prst="rect">
            <a:avLst/>
          </a:prstGeom>
        </p:spPr>
        <p:txBody>
          <a:bodyPr wrap="square">
            <a:spAutoFit/>
          </a:bodyPr>
          <a:lstStyle/>
          <a:p>
            <a:pPr marL="11430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1" u="none" strike="noStrike" kern="1200" cap="none" spc="0" normalizeH="0" baseline="0" noProof="0" dirty="0">
                <a:ln>
                  <a:noFill/>
                </a:ln>
                <a:solidFill>
                  <a:srgbClr val="000000"/>
                </a:solidFill>
                <a:effectLst/>
                <a:uLnTx/>
                <a:uFillTx/>
                <a:latin typeface="Open Sans"/>
                <a:ea typeface="Open Sans" charset="0"/>
                <a:cs typeface="Open Sans" charset="0"/>
              </a:rPr>
              <a:t>Progression </a:t>
            </a:r>
          </a:p>
          <a:p>
            <a:pPr marL="11430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Open Sans" charset="0"/>
                <a:cs typeface="Open Sans" charset="0"/>
              </a:rPr>
              <a:t>Journey from novice to pro, unlocking new stories and challenges, reflecting personal growth and city's culture.</a:t>
            </a:r>
          </a:p>
        </p:txBody>
      </p:sp>
      <p:sp>
        <p:nvSpPr>
          <p:cNvPr id="19" name="Rectangle 18">
            <a:extLst>
              <a:ext uri="{FF2B5EF4-FFF2-40B4-BE49-F238E27FC236}">
                <a16:creationId xmlns:a16="http://schemas.microsoft.com/office/drawing/2014/main" id="{FDF71F76-C2AB-4F9E-BDF8-068A4DB4E0C4}"/>
              </a:ext>
            </a:extLst>
          </p:cNvPr>
          <p:cNvSpPr/>
          <p:nvPr/>
        </p:nvSpPr>
        <p:spPr>
          <a:xfrm>
            <a:off x="4952300" y="3576030"/>
            <a:ext cx="2243770" cy="1534523"/>
          </a:xfrm>
          <a:prstGeom prst="rect">
            <a:avLst/>
          </a:prstGeom>
        </p:spPr>
        <p:txBody>
          <a:bodyPr wrap="square">
            <a:spAutoFit/>
          </a:bodyPr>
          <a:lstStyle/>
          <a:p>
            <a:pPr marL="11430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1" u="none" strike="noStrike" kern="1200" cap="none" spc="0" normalizeH="0" baseline="0" noProof="0" dirty="0">
                <a:ln>
                  <a:noFill/>
                </a:ln>
                <a:solidFill>
                  <a:srgbClr val="000000"/>
                </a:solidFill>
                <a:effectLst/>
                <a:uLnTx/>
                <a:uFillTx/>
                <a:latin typeface="Open Sans"/>
                <a:ea typeface="Open Sans" charset="0"/>
                <a:cs typeface="Open Sans" charset="0"/>
              </a:rPr>
              <a:t>Climax and Resolution </a:t>
            </a:r>
          </a:p>
          <a:p>
            <a:pPr marL="11430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Open Sans" charset="0"/>
                <a:cs typeface="Open Sans" charset="0"/>
              </a:rPr>
              <a:t>Ultimate test in a city-wide event, leading to recognition as a key city figure, celebrated for impactful connections.</a:t>
            </a:r>
            <a:endParaRPr kumimoji="0" lang="en-US" sz="1200" b="1" i="0" u="none" strike="noStrike" kern="1200" cap="none" spc="0" normalizeH="0" baseline="0" noProof="0" dirty="0">
              <a:ln>
                <a:noFill/>
              </a:ln>
              <a:solidFill>
                <a:srgbClr val="000000"/>
              </a:solidFill>
              <a:effectLst/>
              <a:uLnTx/>
              <a:uFillTx/>
              <a:latin typeface="Open Sans"/>
              <a:ea typeface="Open Sans" charset="0"/>
              <a:cs typeface="Open Sans" charset="0"/>
            </a:endParaRPr>
          </a:p>
        </p:txBody>
      </p:sp>
      <p:sp>
        <p:nvSpPr>
          <p:cNvPr id="20" name="Rectangle 19">
            <a:extLst>
              <a:ext uri="{FF2B5EF4-FFF2-40B4-BE49-F238E27FC236}">
                <a16:creationId xmlns:a16="http://schemas.microsoft.com/office/drawing/2014/main" id="{D95B1F3D-19C6-494F-AEBB-8274FF1FFE5C}"/>
              </a:ext>
            </a:extLst>
          </p:cNvPr>
          <p:cNvSpPr/>
          <p:nvPr/>
        </p:nvSpPr>
        <p:spPr>
          <a:xfrm>
            <a:off x="7068672" y="3576030"/>
            <a:ext cx="2202388" cy="1756122"/>
          </a:xfrm>
          <a:prstGeom prst="rect">
            <a:avLst/>
          </a:prstGeom>
        </p:spPr>
        <p:txBody>
          <a:bodyPr wrap="square">
            <a:spAutoFit/>
          </a:bodyPr>
          <a:lstStyle/>
          <a:p>
            <a:pPr marL="11430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1" u="none" strike="noStrike" kern="1200" cap="none" spc="0" normalizeH="0" baseline="0" noProof="0" dirty="0">
                <a:ln>
                  <a:noFill/>
                </a:ln>
                <a:solidFill>
                  <a:srgbClr val="000000"/>
                </a:solidFill>
                <a:effectLst/>
                <a:uLnTx/>
                <a:uFillTx/>
                <a:latin typeface="Open Sans"/>
                <a:ea typeface="Open Sans" charset="0"/>
                <a:cs typeface="Open Sans" charset="0"/>
              </a:rPr>
              <a:t>Challenges</a:t>
            </a:r>
          </a:p>
          <a:p>
            <a:pPr marL="11430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Open Sans" charset="0"/>
                <a:cs typeface="Open Sans" charset="0"/>
              </a:rPr>
              <a:t>Beyond driving, face ethical dilemmas and navigate city's complexities, affecting reputation and passenger satisfaction.</a:t>
            </a:r>
          </a:p>
        </p:txBody>
      </p:sp>
      <p:sp>
        <p:nvSpPr>
          <p:cNvPr id="21" name="Rectangle 20">
            <a:extLst>
              <a:ext uri="{FF2B5EF4-FFF2-40B4-BE49-F238E27FC236}">
                <a16:creationId xmlns:a16="http://schemas.microsoft.com/office/drawing/2014/main" id="{EAE2302F-1193-4B69-A284-A0197D121BB5}"/>
              </a:ext>
            </a:extLst>
          </p:cNvPr>
          <p:cNvSpPr/>
          <p:nvPr/>
        </p:nvSpPr>
        <p:spPr>
          <a:xfrm>
            <a:off x="9227528" y="3576030"/>
            <a:ext cx="1932283" cy="1534523"/>
          </a:xfrm>
          <a:prstGeom prst="rect">
            <a:avLst/>
          </a:prstGeom>
        </p:spPr>
        <p:txBody>
          <a:bodyPr wrap="square">
            <a:spAutoFit/>
          </a:bodyPr>
          <a:lstStyle/>
          <a:p>
            <a:pPr marL="114300" marR="0" lvl="1" indent="0" algn="l" defTabSz="914400" rtl="0" eaLnBrk="1" fontAlgn="auto" latinLnBrk="0" hangingPunct="1">
              <a:lnSpc>
                <a:spcPct val="120000"/>
              </a:lnSpc>
              <a:spcBef>
                <a:spcPts val="0"/>
              </a:spcBef>
              <a:spcAft>
                <a:spcPts val="1000"/>
              </a:spcAft>
              <a:buClrTx/>
              <a:buSzPct val="75000"/>
              <a:buFontTx/>
              <a:buNone/>
              <a:tabLst/>
              <a:defRPr/>
            </a:pPr>
            <a:r>
              <a:rPr kumimoji="0" lang="en-US" sz="1200" b="1" i="1" u="none" strike="noStrike" kern="1200" cap="none" spc="0" normalizeH="0" baseline="0" noProof="0" dirty="0">
                <a:ln>
                  <a:noFill/>
                </a:ln>
                <a:solidFill>
                  <a:srgbClr val="000000"/>
                </a:solidFill>
                <a:effectLst/>
                <a:uLnTx/>
                <a:uFillTx/>
                <a:latin typeface="Open Sans"/>
                <a:ea typeface="Open Sans" charset="0"/>
                <a:cs typeface="Open Sans" charset="0"/>
              </a:rPr>
              <a:t>Themes</a:t>
            </a:r>
          </a:p>
          <a:p>
            <a:pPr marL="114300" marR="0" lvl="1" indent="0" algn="l" defTabSz="914400" rtl="0" eaLnBrk="1" fontAlgn="auto" latinLnBrk="0" hangingPunct="1">
              <a:lnSpc>
                <a:spcPct val="120000"/>
              </a:lnSpc>
              <a:spcBef>
                <a:spcPts val="0"/>
              </a:spcBef>
              <a:spcAft>
                <a:spcPts val="1000"/>
              </a:spcAft>
              <a:buClrTx/>
              <a:buSzPct val="75000"/>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Open Sans" charset="0"/>
                <a:cs typeface="Open Sans" charset="0"/>
              </a:rPr>
              <a:t>Explores community, responsibility, and human connections within the urban setting.</a:t>
            </a:r>
          </a:p>
        </p:txBody>
      </p:sp>
      <p:sp>
        <p:nvSpPr>
          <p:cNvPr id="22" name="Freeform 12">
            <a:extLst>
              <a:ext uri="{FF2B5EF4-FFF2-40B4-BE49-F238E27FC236}">
                <a16:creationId xmlns:a16="http://schemas.microsoft.com/office/drawing/2014/main" id="{7150D13E-2F79-47F4-A356-98868C04E150}"/>
              </a:ext>
            </a:extLst>
          </p:cNvPr>
          <p:cNvSpPr>
            <a:spLocks noEditPoints="1"/>
          </p:cNvSpPr>
          <p:nvPr/>
        </p:nvSpPr>
        <p:spPr bwMode="auto">
          <a:xfrm>
            <a:off x="3130170" y="2639966"/>
            <a:ext cx="823401" cy="818410"/>
          </a:xfrm>
          <a:custGeom>
            <a:avLst/>
            <a:gdLst>
              <a:gd name="T0" fmla="*/ 313 w 658"/>
              <a:gd name="T1" fmla="*/ 657 h 657"/>
              <a:gd name="T2" fmla="*/ 263 w 658"/>
              <a:gd name="T3" fmla="*/ 650 h 657"/>
              <a:gd name="T4" fmla="*/ 201 w 658"/>
              <a:gd name="T5" fmla="*/ 631 h 657"/>
              <a:gd name="T6" fmla="*/ 121 w 658"/>
              <a:gd name="T7" fmla="*/ 582 h 657"/>
              <a:gd name="T8" fmla="*/ 56 w 658"/>
              <a:gd name="T9" fmla="*/ 512 h 657"/>
              <a:gd name="T10" fmla="*/ 15 w 658"/>
              <a:gd name="T11" fmla="*/ 426 h 657"/>
              <a:gd name="T12" fmla="*/ 4 w 658"/>
              <a:gd name="T13" fmla="*/ 379 h 657"/>
              <a:gd name="T14" fmla="*/ 0 w 658"/>
              <a:gd name="T15" fmla="*/ 329 h 657"/>
              <a:gd name="T16" fmla="*/ 3 w 658"/>
              <a:gd name="T17" fmla="*/ 295 h 657"/>
              <a:gd name="T18" fmla="*/ 11 w 658"/>
              <a:gd name="T19" fmla="*/ 246 h 657"/>
              <a:gd name="T20" fmla="*/ 40 w 658"/>
              <a:gd name="T21" fmla="*/ 172 h 657"/>
              <a:gd name="T22" fmla="*/ 97 w 658"/>
              <a:gd name="T23" fmla="*/ 97 h 657"/>
              <a:gd name="T24" fmla="*/ 173 w 658"/>
              <a:gd name="T25" fmla="*/ 39 h 657"/>
              <a:gd name="T26" fmla="*/ 247 w 658"/>
              <a:gd name="T27" fmla="*/ 9 h 657"/>
              <a:gd name="T28" fmla="*/ 295 w 658"/>
              <a:gd name="T29" fmla="*/ 1 h 657"/>
              <a:gd name="T30" fmla="*/ 329 w 658"/>
              <a:gd name="T31" fmla="*/ 0 h 657"/>
              <a:gd name="T32" fmla="*/ 379 w 658"/>
              <a:gd name="T33" fmla="*/ 4 h 657"/>
              <a:gd name="T34" fmla="*/ 427 w 658"/>
              <a:gd name="T35" fmla="*/ 15 h 657"/>
              <a:gd name="T36" fmla="*/ 513 w 658"/>
              <a:gd name="T37" fmla="*/ 56 h 657"/>
              <a:gd name="T38" fmla="*/ 583 w 658"/>
              <a:gd name="T39" fmla="*/ 120 h 657"/>
              <a:gd name="T40" fmla="*/ 633 w 658"/>
              <a:gd name="T41" fmla="*/ 200 h 657"/>
              <a:gd name="T42" fmla="*/ 651 w 658"/>
              <a:gd name="T43" fmla="*/ 262 h 657"/>
              <a:gd name="T44" fmla="*/ 658 w 658"/>
              <a:gd name="T45" fmla="*/ 312 h 657"/>
              <a:gd name="T46" fmla="*/ 658 w 658"/>
              <a:gd name="T47" fmla="*/ 345 h 657"/>
              <a:gd name="T48" fmla="*/ 651 w 658"/>
              <a:gd name="T49" fmla="*/ 395 h 657"/>
              <a:gd name="T50" fmla="*/ 633 w 658"/>
              <a:gd name="T51" fmla="*/ 457 h 657"/>
              <a:gd name="T52" fmla="*/ 583 w 658"/>
              <a:gd name="T53" fmla="*/ 537 h 657"/>
              <a:gd name="T54" fmla="*/ 513 w 658"/>
              <a:gd name="T55" fmla="*/ 600 h 657"/>
              <a:gd name="T56" fmla="*/ 427 w 658"/>
              <a:gd name="T57" fmla="*/ 642 h 657"/>
              <a:gd name="T58" fmla="*/ 379 w 658"/>
              <a:gd name="T59" fmla="*/ 653 h 657"/>
              <a:gd name="T60" fmla="*/ 329 w 658"/>
              <a:gd name="T61" fmla="*/ 657 h 657"/>
              <a:gd name="T62" fmla="*/ 329 w 658"/>
              <a:gd name="T63" fmla="*/ 38 h 657"/>
              <a:gd name="T64" fmla="*/ 243 w 658"/>
              <a:gd name="T65" fmla="*/ 51 h 657"/>
              <a:gd name="T66" fmla="*/ 166 w 658"/>
              <a:gd name="T67" fmla="*/ 87 h 657"/>
              <a:gd name="T68" fmla="*/ 105 w 658"/>
              <a:gd name="T69" fmla="*/ 144 h 657"/>
              <a:gd name="T70" fmla="*/ 62 w 658"/>
              <a:gd name="T71" fmla="*/ 215 h 657"/>
              <a:gd name="T72" fmla="*/ 40 w 658"/>
              <a:gd name="T73" fmla="*/ 298 h 657"/>
              <a:gd name="T74" fmla="*/ 40 w 658"/>
              <a:gd name="T75" fmla="*/ 359 h 657"/>
              <a:gd name="T76" fmla="*/ 62 w 658"/>
              <a:gd name="T77" fmla="*/ 442 h 657"/>
              <a:gd name="T78" fmla="*/ 105 w 658"/>
              <a:gd name="T79" fmla="*/ 513 h 657"/>
              <a:gd name="T80" fmla="*/ 166 w 658"/>
              <a:gd name="T81" fmla="*/ 570 h 657"/>
              <a:gd name="T82" fmla="*/ 243 w 658"/>
              <a:gd name="T83" fmla="*/ 607 h 657"/>
              <a:gd name="T84" fmla="*/ 329 w 658"/>
              <a:gd name="T85" fmla="*/ 619 h 657"/>
              <a:gd name="T86" fmla="*/ 388 w 658"/>
              <a:gd name="T87" fmla="*/ 614 h 657"/>
              <a:gd name="T88" fmla="*/ 467 w 658"/>
              <a:gd name="T89" fmla="*/ 584 h 657"/>
              <a:gd name="T90" fmla="*/ 534 w 658"/>
              <a:gd name="T91" fmla="*/ 535 h 657"/>
              <a:gd name="T92" fmla="*/ 586 w 658"/>
              <a:gd name="T93" fmla="*/ 467 h 657"/>
              <a:gd name="T94" fmla="*/ 615 w 658"/>
              <a:gd name="T95" fmla="*/ 387 h 657"/>
              <a:gd name="T96" fmla="*/ 620 w 658"/>
              <a:gd name="T97" fmla="*/ 329 h 657"/>
              <a:gd name="T98" fmla="*/ 607 w 658"/>
              <a:gd name="T99" fmla="*/ 242 h 657"/>
              <a:gd name="T100" fmla="*/ 571 w 658"/>
              <a:gd name="T101" fmla="*/ 165 h 657"/>
              <a:gd name="T102" fmla="*/ 514 w 658"/>
              <a:gd name="T103" fmla="*/ 103 h 657"/>
              <a:gd name="T104" fmla="*/ 443 w 658"/>
              <a:gd name="T105" fmla="*/ 60 h 657"/>
              <a:gd name="T106" fmla="*/ 359 w 658"/>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7">
                <a:moveTo>
                  <a:pt x="329" y="657"/>
                </a:moveTo>
                <a:lnTo>
                  <a:pt x="329" y="657"/>
                </a:lnTo>
                <a:lnTo>
                  <a:pt x="313" y="657"/>
                </a:lnTo>
                <a:lnTo>
                  <a:pt x="295" y="655"/>
                </a:lnTo>
                <a:lnTo>
                  <a:pt x="279" y="653"/>
                </a:lnTo>
                <a:lnTo>
                  <a:pt x="263" y="650"/>
                </a:lnTo>
                <a:lnTo>
                  <a:pt x="247" y="647"/>
                </a:lnTo>
                <a:lnTo>
                  <a:pt x="232" y="642"/>
                </a:lnTo>
                <a:lnTo>
                  <a:pt x="201" y="631"/>
                </a:lnTo>
                <a:lnTo>
                  <a:pt x="173" y="618"/>
                </a:lnTo>
                <a:lnTo>
                  <a:pt x="145" y="600"/>
                </a:lnTo>
                <a:lnTo>
                  <a:pt x="121" y="582"/>
                </a:lnTo>
                <a:lnTo>
                  <a:pt x="97" y="561"/>
                </a:lnTo>
                <a:lnTo>
                  <a:pt x="75" y="537"/>
                </a:lnTo>
                <a:lnTo>
                  <a:pt x="56" y="512"/>
                </a:lnTo>
                <a:lnTo>
                  <a:pt x="40" y="485"/>
                </a:lnTo>
                <a:lnTo>
                  <a:pt x="27" y="457"/>
                </a:lnTo>
                <a:lnTo>
                  <a:pt x="15" y="426"/>
                </a:lnTo>
                <a:lnTo>
                  <a:pt x="11" y="411"/>
                </a:lnTo>
                <a:lnTo>
                  <a:pt x="7" y="395"/>
                </a:lnTo>
                <a:lnTo>
                  <a:pt x="4" y="379"/>
                </a:lnTo>
                <a:lnTo>
                  <a:pt x="3" y="363"/>
                </a:lnTo>
                <a:lnTo>
                  <a:pt x="1" y="345"/>
                </a:lnTo>
                <a:lnTo>
                  <a:pt x="0" y="329"/>
                </a:lnTo>
                <a:lnTo>
                  <a:pt x="0" y="329"/>
                </a:lnTo>
                <a:lnTo>
                  <a:pt x="1" y="312"/>
                </a:lnTo>
                <a:lnTo>
                  <a:pt x="3" y="295"/>
                </a:lnTo>
                <a:lnTo>
                  <a:pt x="4" y="278"/>
                </a:lnTo>
                <a:lnTo>
                  <a:pt x="7" y="262"/>
                </a:lnTo>
                <a:lnTo>
                  <a:pt x="11" y="246"/>
                </a:lnTo>
                <a:lnTo>
                  <a:pt x="15" y="231"/>
                </a:lnTo>
                <a:lnTo>
                  <a:pt x="27" y="200"/>
                </a:lnTo>
                <a:lnTo>
                  <a:pt x="40" y="172"/>
                </a:lnTo>
                <a:lnTo>
                  <a:pt x="56" y="145"/>
                </a:lnTo>
                <a:lnTo>
                  <a:pt x="75" y="120"/>
                </a:lnTo>
                <a:lnTo>
                  <a:pt x="97" y="97"/>
                </a:lnTo>
                <a:lnTo>
                  <a:pt x="121" y="75"/>
                </a:lnTo>
                <a:lnTo>
                  <a:pt x="145" y="56"/>
                </a:lnTo>
                <a:lnTo>
                  <a:pt x="173" y="39"/>
                </a:lnTo>
                <a:lnTo>
                  <a:pt x="201" y="26"/>
                </a:lnTo>
                <a:lnTo>
                  <a:pt x="232" y="15"/>
                </a:lnTo>
                <a:lnTo>
                  <a:pt x="247" y="9"/>
                </a:lnTo>
                <a:lnTo>
                  <a:pt x="263" y="7"/>
                </a:lnTo>
                <a:lnTo>
                  <a:pt x="279" y="4"/>
                </a:lnTo>
                <a:lnTo>
                  <a:pt x="295" y="1"/>
                </a:lnTo>
                <a:lnTo>
                  <a:pt x="313" y="0"/>
                </a:lnTo>
                <a:lnTo>
                  <a:pt x="329" y="0"/>
                </a:lnTo>
                <a:lnTo>
                  <a:pt x="329" y="0"/>
                </a:lnTo>
                <a:lnTo>
                  <a:pt x="346" y="0"/>
                </a:lnTo>
                <a:lnTo>
                  <a:pt x="363" y="1"/>
                </a:lnTo>
                <a:lnTo>
                  <a:pt x="379" y="4"/>
                </a:lnTo>
                <a:lnTo>
                  <a:pt x="396" y="7"/>
                </a:lnTo>
                <a:lnTo>
                  <a:pt x="411" y="9"/>
                </a:lnTo>
                <a:lnTo>
                  <a:pt x="427" y="15"/>
                </a:lnTo>
                <a:lnTo>
                  <a:pt x="457" y="26"/>
                </a:lnTo>
                <a:lnTo>
                  <a:pt x="486" y="39"/>
                </a:lnTo>
                <a:lnTo>
                  <a:pt x="513" y="56"/>
                </a:lnTo>
                <a:lnTo>
                  <a:pt x="539" y="75"/>
                </a:lnTo>
                <a:lnTo>
                  <a:pt x="561" y="97"/>
                </a:lnTo>
                <a:lnTo>
                  <a:pt x="583" y="120"/>
                </a:lnTo>
                <a:lnTo>
                  <a:pt x="602" y="145"/>
                </a:lnTo>
                <a:lnTo>
                  <a:pt x="618" y="172"/>
                </a:lnTo>
                <a:lnTo>
                  <a:pt x="633" y="200"/>
                </a:lnTo>
                <a:lnTo>
                  <a:pt x="643" y="231"/>
                </a:lnTo>
                <a:lnTo>
                  <a:pt x="647" y="246"/>
                </a:lnTo>
                <a:lnTo>
                  <a:pt x="651" y="262"/>
                </a:lnTo>
                <a:lnTo>
                  <a:pt x="654" y="278"/>
                </a:lnTo>
                <a:lnTo>
                  <a:pt x="657" y="295"/>
                </a:lnTo>
                <a:lnTo>
                  <a:pt x="658" y="312"/>
                </a:lnTo>
                <a:lnTo>
                  <a:pt x="658" y="329"/>
                </a:lnTo>
                <a:lnTo>
                  <a:pt x="658" y="329"/>
                </a:lnTo>
                <a:lnTo>
                  <a:pt x="658" y="345"/>
                </a:lnTo>
                <a:lnTo>
                  <a:pt x="657" y="363"/>
                </a:lnTo>
                <a:lnTo>
                  <a:pt x="654" y="379"/>
                </a:lnTo>
                <a:lnTo>
                  <a:pt x="651" y="395"/>
                </a:lnTo>
                <a:lnTo>
                  <a:pt x="647" y="411"/>
                </a:lnTo>
                <a:lnTo>
                  <a:pt x="643" y="426"/>
                </a:lnTo>
                <a:lnTo>
                  <a:pt x="633" y="457"/>
                </a:lnTo>
                <a:lnTo>
                  <a:pt x="618" y="485"/>
                </a:lnTo>
                <a:lnTo>
                  <a:pt x="602" y="512"/>
                </a:lnTo>
                <a:lnTo>
                  <a:pt x="583" y="537"/>
                </a:lnTo>
                <a:lnTo>
                  <a:pt x="561" y="561"/>
                </a:lnTo>
                <a:lnTo>
                  <a:pt x="539" y="582"/>
                </a:lnTo>
                <a:lnTo>
                  <a:pt x="513" y="600"/>
                </a:lnTo>
                <a:lnTo>
                  <a:pt x="486" y="618"/>
                </a:lnTo>
                <a:lnTo>
                  <a:pt x="457" y="631"/>
                </a:lnTo>
                <a:lnTo>
                  <a:pt x="427" y="642"/>
                </a:lnTo>
                <a:lnTo>
                  <a:pt x="411" y="647"/>
                </a:lnTo>
                <a:lnTo>
                  <a:pt x="396" y="650"/>
                </a:lnTo>
                <a:lnTo>
                  <a:pt x="379" y="653"/>
                </a:lnTo>
                <a:lnTo>
                  <a:pt x="363" y="655"/>
                </a:lnTo>
                <a:lnTo>
                  <a:pt x="346" y="657"/>
                </a:lnTo>
                <a:lnTo>
                  <a:pt x="329" y="657"/>
                </a:lnTo>
                <a:lnTo>
                  <a:pt x="329" y="657"/>
                </a:lnTo>
                <a:close/>
                <a:moveTo>
                  <a:pt x="329" y="38"/>
                </a:moveTo>
                <a:lnTo>
                  <a:pt x="329" y="38"/>
                </a:lnTo>
                <a:lnTo>
                  <a:pt x="299" y="39"/>
                </a:lnTo>
                <a:lnTo>
                  <a:pt x="271" y="43"/>
                </a:lnTo>
                <a:lnTo>
                  <a:pt x="243" y="51"/>
                </a:lnTo>
                <a:lnTo>
                  <a:pt x="216" y="60"/>
                </a:lnTo>
                <a:lnTo>
                  <a:pt x="191" y="73"/>
                </a:lnTo>
                <a:lnTo>
                  <a:pt x="166" y="87"/>
                </a:lnTo>
                <a:lnTo>
                  <a:pt x="144" y="103"/>
                </a:lnTo>
                <a:lnTo>
                  <a:pt x="123" y="122"/>
                </a:lnTo>
                <a:lnTo>
                  <a:pt x="105" y="144"/>
                </a:lnTo>
                <a:lnTo>
                  <a:pt x="89" y="165"/>
                </a:lnTo>
                <a:lnTo>
                  <a:pt x="74" y="189"/>
                </a:lnTo>
                <a:lnTo>
                  <a:pt x="62" y="215"/>
                </a:lnTo>
                <a:lnTo>
                  <a:pt x="51" y="242"/>
                </a:lnTo>
                <a:lnTo>
                  <a:pt x="44" y="270"/>
                </a:lnTo>
                <a:lnTo>
                  <a:pt x="40" y="298"/>
                </a:lnTo>
                <a:lnTo>
                  <a:pt x="37" y="329"/>
                </a:lnTo>
                <a:lnTo>
                  <a:pt x="37" y="329"/>
                </a:lnTo>
                <a:lnTo>
                  <a:pt x="40" y="359"/>
                </a:lnTo>
                <a:lnTo>
                  <a:pt x="44" y="387"/>
                </a:lnTo>
                <a:lnTo>
                  <a:pt x="51" y="415"/>
                </a:lnTo>
                <a:lnTo>
                  <a:pt x="62" y="442"/>
                </a:lnTo>
                <a:lnTo>
                  <a:pt x="74" y="467"/>
                </a:lnTo>
                <a:lnTo>
                  <a:pt x="89" y="492"/>
                </a:lnTo>
                <a:lnTo>
                  <a:pt x="105" y="513"/>
                </a:lnTo>
                <a:lnTo>
                  <a:pt x="123" y="535"/>
                </a:lnTo>
                <a:lnTo>
                  <a:pt x="144" y="553"/>
                </a:lnTo>
                <a:lnTo>
                  <a:pt x="166" y="570"/>
                </a:lnTo>
                <a:lnTo>
                  <a:pt x="191" y="584"/>
                </a:lnTo>
                <a:lnTo>
                  <a:pt x="216" y="596"/>
                </a:lnTo>
                <a:lnTo>
                  <a:pt x="243" y="607"/>
                </a:lnTo>
                <a:lnTo>
                  <a:pt x="271" y="614"/>
                </a:lnTo>
                <a:lnTo>
                  <a:pt x="299" y="618"/>
                </a:lnTo>
                <a:lnTo>
                  <a:pt x="329" y="619"/>
                </a:lnTo>
                <a:lnTo>
                  <a:pt x="329" y="619"/>
                </a:lnTo>
                <a:lnTo>
                  <a:pt x="359" y="618"/>
                </a:lnTo>
                <a:lnTo>
                  <a:pt x="388" y="614"/>
                </a:lnTo>
                <a:lnTo>
                  <a:pt x="416" y="607"/>
                </a:lnTo>
                <a:lnTo>
                  <a:pt x="443" y="596"/>
                </a:lnTo>
                <a:lnTo>
                  <a:pt x="467" y="584"/>
                </a:lnTo>
                <a:lnTo>
                  <a:pt x="491" y="570"/>
                </a:lnTo>
                <a:lnTo>
                  <a:pt x="514" y="553"/>
                </a:lnTo>
                <a:lnTo>
                  <a:pt x="534" y="535"/>
                </a:lnTo>
                <a:lnTo>
                  <a:pt x="553" y="513"/>
                </a:lnTo>
                <a:lnTo>
                  <a:pt x="571" y="492"/>
                </a:lnTo>
                <a:lnTo>
                  <a:pt x="586" y="467"/>
                </a:lnTo>
                <a:lnTo>
                  <a:pt x="598" y="442"/>
                </a:lnTo>
                <a:lnTo>
                  <a:pt x="607" y="415"/>
                </a:lnTo>
                <a:lnTo>
                  <a:pt x="615" y="387"/>
                </a:lnTo>
                <a:lnTo>
                  <a:pt x="619" y="359"/>
                </a:lnTo>
                <a:lnTo>
                  <a:pt x="620" y="329"/>
                </a:lnTo>
                <a:lnTo>
                  <a:pt x="620" y="329"/>
                </a:lnTo>
                <a:lnTo>
                  <a:pt x="619" y="298"/>
                </a:lnTo>
                <a:lnTo>
                  <a:pt x="615" y="270"/>
                </a:lnTo>
                <a:lnTo>
                  <a:pt x="607" y="242"/>
                </a:lnTo>
                <a:lnTo>
                  <a:pt x="598" y="215"/>
                </a:lnTo>
                <a:lnTo>
                  <a:pt x="586" y="189"/>
                </a:lnTo>
                <a:lnTo>
                  <a:pt x="571" y="165"/>
                </a:lnTo>
                <a:lnTo>
                  <a:pt x="553" y="144"/>
                </a:lnTo>
                <a:lnTo>
                  <a:pt x="534" y="122"/>
                </a:lnTo>
                <a:lnTo>
                  <a:pt x="514" y="103"/>
                </a:lnTo>
                <a:lnTo>
                  <a:pt x="491" y="87"/>
                </a:lnTo>
                <a:lnTo>
                  <a:pt x="467" y="73"/>
                </a:lnTo>
                <a:lnTo>
                  <a:pt x="443" y="60"/>
                </a:lnTo>
                <a:lnTo>
                  <a:pt x="416" y="51"/>
                </a:lnTo>
                <a:lnTo>
                  <a:pt x="388" y="43"/>
                </a:lnTo>
                <a:lnTo>
                  <a:pt x="359" y="39"/>
                </a:lnTo>
                <a:lnTo>
                  <a:pt x="329" y="38"/>
                </a:lnTo>
                <a:lnTo>
                  <a:pt x="329" y="38"/>
                </a:ln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23" name="Group 22">
            <a:extLst>
              <a:ext uri="{FF2B5EF4-FFF2-40B4-BE49-F238E27FC236}">
                <a16:creationId xmlns:a16="http://schemas.microsoft.com/office/drawing/2014/main" id="{0D5E58EC-6998-42F1-BC92-1B0824A63B14}"/>
              </a:ext>
            </a:extLst>
          </p:cNvPr>
          <p:cNvGrpSpPr/>
          <p:nvPr/>
        </p:nvGrpSpPr>
        <p:grpSpPr>
          <a:xfrm>
            <a:off x="3319298" y="2877175"/>
            <a:ext cx="445148" cy="445146"/>
            <a:chOff x="3362220" y="2881997"/>
            <a:chExt cx="359303" cy="359301"/>
          </a:xfrm>
        </p:grpSpPr>
        <p:sp>
          <p:nvSpPr>
            <p:cNvPr id="62" name="Freeform 113">
              <a:extLst>
                <a:ext uri="{FF2B5EF4-FFF2-40B4-BE49-F238E27FC236}">
                  <a16:creationId xmlns:a16="http://schemas.microsoft.com/office/drawing/2014/main" id="{7A2C8BFC-527B-44E7-A255-973CE30A2BF7}"/>
                </a:ext>
              </a:extLst>
            </p:cNvPr>
            <p:cNvSpPr>
              <a:spLocks/>
            </p:cNvSpPr>
            <p:nvPr/>
          </p:nvSpPr>
          <p:spPr bwMode="auto">
            <a:xfrm>
              <a:off x="3362220" y="2881997"/>
              <a:ext cx="359302" cy="264486"/>
            </a:xfrm>
            <a:custGeom>
              <a:avLst/>
              <a:gdLst>
                <a:gd name="T0" fmla="*/ 113 w 288"/>
                <a:gd name="T1" fmla="*/ 212 h 212"/>
                <a:gd name="T2" fmla="*/ 112 w 288"/>
                <a:gd name="T3" fmla="*/ 208 h 212"/>
                <a:gd name="T4" fmla="*/ 112 w 288"/>
                <a:gd name="T5" fmla="*/ 204 h 212"/>
                <a:gd name="T6" fmla="*/ 116 w 288"/>
                <a:gd name="T7" fmla="*/ 189 h 212"/>
                <a:gd name="T8" fmla="*/ 113 w 288"/>
                <a:gd name="T9" fmla="*/ 182 h 212"/>
                <a:gd name="T10" fmla="*/ 79 w 288"/>
                <a:gd name="T11" fmla="*/ 176 h 212"/>
                <a:gd name="T12" fmla="*/ 77 w 288"/>
                <a:gd name="T13" fmla="*/ 174 h 212"/>
                <a:gd name="T14" fmla="*/ 75 w 288"/>
                <a:gd name="T15" fmla="*/ 170 h 212"/>
                <a:gd name="T16" fmla="*/ 73 w 288"/>
                <a:gd name="T17" fmla="*/ 157 h 212"/>
                <a:gd name="T18" fmla="*/ 66 w 288"/>
                <a:gd name="T19" fmla="*/ 146 h 212"/>
                <a:gd name="T20" fmla="*/ 55 w 288"/>
                <a:gd name="T21" fmla="*/ 138 h 212"/>
                <a:gd name="T22" fmla="*/ 43 w 288"/>
                <a:gd name="T23" fmla="*/ 135 h 212"/>
                <a:gd name="T24" fmla="*/ 41 w 288"/>
                <a:gd name="T25" fmla="*/ 134 h 212"/>
                <a:gd name="T26" fmla="*/ 38 w 288"/>
                <a:gd name="T27" fmla="*/ 79 h 212"/>
                <a:gd name="T28" fmla="*/ 39 w 288"/>
                <a:gd name="T29" fmla="*/ 75 h 212"/>
                <a:gd name="T30" fmla="*/ 42 w 288"/>
                <a:gd name="T31" fmla="*/ 74 h 212"/>
                <a:gd name="T32" fmla="*/ 49 w 288"/>
                <a:gd name="T33" fmla="*/ 74 h 212"/>
                <a:gd name="T34" fmla="*/ 61 w 288"/>
                <a:gd name="T35" fmla="*/ 68 h 212"/>
                <a:gd name="T36" fmla="*/ 70 w 288"/>
                <a:gd name="T37" fmla="*/ 60 h 212"/>
                <a:gd name="T38" fmla="*/ 74 w 288"/>
                <a:gd name="T39" fmla="*/ 48 h 212"/>
                <a:gd name="T40" fmla="*/ 75 w 288"/>
                <a:gd name="T41" fmla="*/ 41 h 212"/>
                <a:gd name="T42" fmla="*/ 79 w 288"/>
                <a:gd name="T43" fmla="*/ 36 h 212"/>
                <a:gd name="T44" fmla="*/ 208 w 288"/>
                <a:gd name="T45" fmla="*/ 36 h 212"/>
                <a:gd name="T46" fmla="*/ 214 w 288"/>
                <a:gd name="T47" fmla="*/ 41 h 212"/>
                <a:gd name="T48" fmla="*/ 214 w 288"/>
                <a:gd name="T49" fmla="*/ 48 h 212"/>
                <a:gd name="T50" fmla="*/ 219 w 288"/>
                <a:gd name="T51" fmla="*/ 60 h 212"/>
                <a:gd name="T52" fmla="*/ 227 w 288"/>
                <a:gd name="T53" fmla="*/ 68 h 212"/>
                <a:gd name="T54" fmla="*/ 239 w 288"/>
                <a:gd name="T55" fmla="*/ 74 h 212"/>
                <a:gd name="T56" fmla="*/ 246 w 288"/>
                <a:gd name="T57" fmla="*/ 74 h 212"/>
                <a:gd name="T58" fmla="*/ 251 w 288"/>
                <a:gd name="T59" fmla="*/ 78 h 212"/>
                <a:gd name="T60" fmla="*/ 251 w 288"/>
                <a:gd name="T61" fmla="*/ 94 h 212"/>
                <a:gd name="T62" fmla="*/ 272 w 288"/>
                <a:gd name="T63" fmla="*/ 99 h 212"/>
                <a:gd name="T64" fmla="*/ 288 w 288"/>
                <a:gd name="T65" fmla="*/ 109 h 212"/>
                <a:gd name="T66" fmla="*/ 288 w 288"/>
                <a:gd name="T67" fmla="*/ 4 h 212"/>
                <a:gd name="T68" fmla="*/ 284 w 288"/>
                <a:gd name="T69" fmla="*/ 0 h 212"/>
                <a:gd name="T70" fmla="*/ 6 w 288"/>
                <a:gd name="T71" fmla="*/ 0 h 212"/>
                <a:gd name="T72" fmla="*/ 0 w 288"/>
                <a:gd name="T73" fmla="*/ 4 h 212"/>
                <a:gd name="T74" fmla="*/ 0 w 288"/>
                <a:gd name="T75" fmla="*/ 208 h 212"/>
                <a:gd name="T76" fmla="*/ 6 w 288"/>
                <a:gd name="T7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8" h="212">
                  <a:moveTo>
                    <a:pt x="6" y="212"/>
                  </a:moveTo>
                  <a:lnTo>
                    <a:pt x="113" y="212"/>
                  </a:lnTo>
                  <a:lnTo>
                    <a:pt x="113" y="212"/>
                  </a:lnTo>
                  <a:lnTo>
                    <a:pt x="112" y="208"/>
                  </a:lnTo>
                  <a:lnTo>
                    <a:pt x="112" y="204"/>
                  </a:lnTo>
                  <a:lnTo>
                    <a:pt x="112" y="204"/>
                  </a:lnTo>
                  <a:lnTo>
                    <a:pt x="113" y="196"/>
                  </a:lnTo>
                  <a:lnTo>
                    <a:pt x="116" y="189"/>
                  </a:lnTo>
                  <a:lnTo>
                    <a:pt x="116" y="189"/>
                  </a:lnTo>
                  <a:lnTo>
                    <a:pt x="113" y="182"/>
                  </a:lnTo>
                  <a:lnTo>
                    <a:pt x="112" y="176"/>
                  </a:lnTo>
                  <a:lnTo>
                    <a:pt x="79" y="176"/>
                  </a:lnTo>
                  <a:lnTo>
                    <a:pt x="79" y="176"/>
                  </a:lnTo>
                  <a:lnTo>
                    <a:pt x="77" y="174"/>
                  </a:lnTo>
                  <a:lnTo>
                    <a:pt x="75" y="170"/>
                  </a:lnTo>
                  <a:lnTo>
                    <a:pt x="75" y="170"/>
                  </a:lnTo>
                  <a:lnTo>
                    <a:pt x="74" y="164"/>
                  </a:lnTo>
                  <a:lnTo>
                    <a:pt x="73" y="157"/>
                  </a:lnTo>
                  <a:lnTo>
                    <a:pt x="70" y="152"/>
                  </a:lnTo>
                  <a:lnTo>
                    <a:pt x="66" y="146"/>
                  </a:lnTo>
                  <a:lnTo>
                    <a:pt x="61" y="142"/>
                  </a:lnTo>
                  <a:lnTo>
                    <a:pt x="55" y="138"/>
                  </a:lnTo>
                  <a:lnTo>
                    <a:pt x="50" y="137"/>
                  </a:lnTo>
                  <a:lnTo>
                    <a:pt x="43" y="135"/>
                  </a:lnTo>
                  <a:lnTo>
                    <a:pt x="43" y="135"/>
                  </a:lnTo>
                  <a:lnTo>
                    <a:pt x="41" y="134"/>
                  </a:lnTo>
                  <a:lnTo>
                    <a:pt x="39" y="131"/>
                  </a:lnTo>
                  <a:lnTo>
                    <a:pt x="38" y="79"/>
                  </a:lnTo>
                  <a:lnTo>
                    <a:pt x="38" y="79"/>
                  </a:lnTo>
                  <a:lnTo>
                    <a:pt x="39" y="75"/>
                  </a:lnTo>
                  <a:lnTo>
                    <a:pt x="39" y="75"/>
                  </a:lnTo>
                  <a:lnTo>
                    <a:pt x="42" y="74"/>
                  </a:lnTo>
                  <a:lnTo>
                    <a:pt x="42" y="74"/>
                  </a:lnTo>
                  <a:lnTo>
                    <a:pt x="49" y="74"/>
                  </a:lnTo>
                  <a:lnTo>
                    <a:pt x="55" y="71"/>
                  </a:lnTo>
                  <a:lnTo>
                    <a:pt x="61" y="68"/>
                  </a:lnTo>
                  <a:lnTo>
                    <a:pt x="66" y="64"/>
                  </a:lnTo>
                  <a:lnTo>
                    <a:pt x="70" y="60"/>
                  </a:lnTo>
                  <a:lnTo>
                    <a:pt x="73" y="53"/>
                  </a:lnTo>
                  <a:lnTo>
                    <a:pt x="74" y="48"/>
                  </a:lnTo>
                  <a:lnTo>
                    <a:pt x="75" y="41"/>
                  </a:lnTo>
                  <a:lnTo>
                    <a:pt x="75" y="41"/>
                  </a:lnTo>
                  <a:lnTo>
                    <a:pt x="77" y="37"/>
                  </a:lnTo>
                  <a:lnTo>
                    <a:pt x="79" y="36"/>
                  </a:lnTo>
                  <a:lnTo>
                    <a:pt x="208" y="36"/>
                  </a:lnTo>
                  <a:lnTo>
                    <a:pt x="208" y="36"/>
                  </a:lnTo>
                  <a:lnTo>
                    <a:pt x="212" y="37"/>
                  </a:lnTo>
                  <a:lnTo>
                    <a:pt x="214" y="41"/>
                  </a:lnTo>
                  <a:lnTo>
                    <a:pt x="214" y="41"/>
                  </a:lnTo>
                  <a:lnTo>
                    <a:pt x="214" y="48"/>
                  </a:lnTo>
                  <a:lnTo>
                    <a:pt x="217" y="53"/>
                  </a:lnTo>
                  <a:lnTo>
                    <a:pt x="219" y="60"/>
                  </a:lnTo>
                  <a:lnTo>
                    <a:pt x="223" y="64"/>
                  </a:lnTo>
                  <a:lnTo>
                    <a:pt x="227" y="68"/>
                  </a:lnTo>
                  <a:lnTo>
                    <a:pt x="233" y="71"/>
                  </a:lnTo>
                  <a:lnTo>
                    <a:pt x="239" y="74"/>
                  </a:lnTo>
                  <a:lnTo>
                    <a:pt x="246" y="74"/>
                  </a:lnTo>
                  <a:lnTo>
                    <a:pt x="246" y="74"/>
                  </a:lnTo>
                  <a:lnTo>
                    <a:pt x="249" y="75"/>
                  </a:lnTo>
                  <a:lnTo>
                    <a:pt x="251" y="78"/>
                  </a:lnTo>
                  <a:lnTo>
                    <a:pt x="251" y="94"/>
                  </a:lnTo>
                  <a:lnTo>
                    <a:pt x="251" y="94"/>
                  </a:lnTo>
                  <a:lnTo>
                    <a:pt x="262" y="95"/>
                  </a:lnTo>
                  <a:lnTo>
                    <a:pt x="272" y="99"/>
                  </a:lnTo>
                  <a:lnTo>
                    <a:pt x="281" y="103"/>
                  </a:lnTo>
                  <a:lnTo>
                    <a:pt x="288" y="109"/>
                  </a:lnTo>
                  <a:lnTo>
                    <a:pt x="288" y="4"/>
                  </a:lnTo>
                  <a:lnTo>
                    <a:pt x="288" y="4"/>
                  </a:lnTo>
                  <a:lnTo>
                    <a:pt x="286" y="1"/>
                  </a:lnTo>
                  <a:lnTo>
                    <a:pt x="284" y="0"/>
                  </a:lnTo>
                  <a:lnTo>
                    <a:pt x="6" y="0"/>
                  </a:lnTo>
                  <a:lnTo>
                    <a:pt x="6" y="0"/>
                  </a:lnTo>
                  <a:lnTo>
                    <a:pt x="2" y="1"/>
                  </a:lnTo>
                  <a:lnTo>
                    <a:pt x="0" y="4"/>
                  </a:lnTo>
                  <a:lnTo>
                    <a:pt x="0" y="208"/>
                  </a:lnTo>
                  <a:lnTo>
                    <a:pt x="0" y="208"/>
                  </a:lnTo>
                  <a:lnTo>
                    <a:pt x="2" y="211"/>
                  </a:lnTo>
                  <a:lnTo>
                    <a:pt x="6" y="212"/>
                  </a:lnTo>
                  <a:lnTo>
                    <a:pt x="6" y="2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3" name="Freeform 114">
              <a:extLst>
                <a:ext uri="{FF2B5EF4-FFF2-40B4-BE49-F238E27FC236}">
                  <a16:creationId xmlns:a16="http://schemas.microsoft.com/office/drawing/2014/main" id="{B8D88953-4DB8-4806-8460-7AF3CDA3822C}"/>
                </a:ext>
              </a:extLst>
            </p:cNvPr>
            <p:cNvSpPr>
              <a:spLocks noEditPoints="1"/>
            </p:cNvSpPr>
            <p:nvPr/>
          </p:nvSpPr>
          <p:spPr bwMode="auto">
            <a:xfrm>
              <a:off x="3422104" y="2939384"/>
              <a:ext cx="242031" cy="152205"/>
            </a:xfrm>
            <a:custGeom>
              <a:avLst/>
              <a:gdLst>
                <a:gd name="T0" fmla="*/ 190 w 195"/>
                <a:gd name="T1" fmla="*/ 47 h 121"/>
                <a:gd name="T2" fmla="*/ 195 w 195"/>
                <a:gd name="T3" fmla="*/ 38 h 121"/>
                <a:gd name="T4" fmla="*/ 187 w 195"/>
                <a:gd name="T5" fmla="*/ 37 h 121"/>
                <a:gd name="T6" fmla="*/ 175 w 195"/>
                <a:gd name="T7" fmla="*/ 30 h 121"/>
                <a:gd name="T8" fmla="*/ 165 w 195"/>
                <a:gd name="T9" fmla="*/ 21 h 121"/>
                <a:gd name="T10" fmla="*/ 159 w 195"/>
                <a:gd name="T11" fmla="*/ 8 h 121"/>
                <a:gd name="T12" fmla="*/ 37 w 195"/>
                <a:gd name="T13" fmla="*/ 0 h 121"/>
                <a:gd name="T14" fmla="*/ 35 w 195"/>
                <a:gd name="T15" fmla="*/ 8 h 121"/>
                <a:gd name="T16" fmla="*/ 30 w 195"/>
                <a:gd name="T17" fmla="*/ 21 h 121"/>
                <a:gd name="T18" fmla="*/ 20 w 195"/>
                <a:gd name="T19" fmla="*/ 30 h 121"/>
                <a:gd name="T20" fmla="*/ 7 w 195"/>
                <a:gd name="T21" fmla="*/ 37 h 121"/>
                <a:gd name="T22" fmla="*/ 0 w 195"/>
                <a:gd name="T23" fmla="*/ 82 h 121"/>
                <a:gd name="T24" fmla="*/ 8 w 195"/>
                <a:gd name="T25" fmla="*/ 84 h 121"/>
                <a:gd name="T26" fmla="*/ 20 w 195"/>
                <a:gd name="T27" fmla="*/ 90 h 121"/>
                <a:gd name="T28" fmla="*/ 30 w 195"/>
                <a:gd name="T29" fmla="*/ 100 h 121"/>
                <a:gd name="T30" fmla="*/ 35 w 195"/>
                <a:gd name="T31" fmla="*/ 113 h 121"/>
                <a:gd name="T32" fmla="*/ 66 w 195"/>
                <a:gd name="T33" fmla="*/ 121 h 121"/>
                <a:gd name="T34" fmla="*/ 70 w 195"/>
                <a:gd name="T35" fmla="*/ 116 h 121"/>
                <a:gd name="T36" fmla="*/ 81 w 195"/>
                <a:gd name="T37" fmla="*/ 105 h 121"/>
                <a:gd name="T38" fmla="*/ 96 w 195"/>
                <a:gd name="T39" fmla="*/ 98 h 121"/>
                <a:gd name="T40" fmla="*/ 114 w 195"/>
                <a:gd name="T41" fmla="*/ 94 h 121"/>
                <a:gd name="T42" fmla="*/ 125 w 195"/>
                <a:gd name="T43" fmla="*/ 93 h 121"/>
                <a:gd name="T44" fmla="*/ 132 w 195"/>
                <a:gd name="T45" fmla="*/ 93 h 121"/>
                <a:gd name="T46" fmla="*/ 129 w 195"/>
                <a:gd name="T47" fmla="*/ 84 h 121"/>
                <a:gd name="T48" fmla="*/ 131 w 195"/>
                <a:gd name="T49" fmla="*/ 77 h 121"/>
                <a:gd name="T50" fmla="*/ 140 w 195"/>
                <a:gd name="T51" fmla="*/ 64 h 121"/>
                <a:gd name="T52" fmla="*/ 156 w 195"/>
                <a:gd name="T53" fmla="*/ 53 h 121"/>
                <a:gd name="T54" fmla="*/ 178 w 195"/>
                <a:gd name="T55" fmla="*/ 47 h 121"/>
                <a:gd name="T56" fmla="*/ 190 w 195"/>
                <a:gd name="T57" fmla="*/ 47 h 121"/>
                <a:gd name="T58" fmla="*/ 97 w 195"/>
                <a:gd name="T59" fmla="*/ 93 h 121"/>
                <a:gd name="T60" fmla="*/ 85 w 195"/>
                <a:gd name="T61" fmla="*/ 90 h 121"/>
                <a:gd name="T62" fmla="*/ 74 w 195"/>
                <a:gd name="T63" fmla="*/ 84 h 121"/>
                <a:gd name="T64" fmla="*/ 67 w 195"/>
                <a:gd name="T65" fmla="*/ 74 h 121"/>
                <a:gd name="T66" fmla="*/ 65 w 195"/>
                <a:gd name="T67" fmla="*/ 61 h 121"/>
                <a:gd name="T68" fmla="*/ 66 w 195"/>
                <a:gd name="T69" fmla="*/ 54 h 121"/>
                <a:gd name="T70" fmla="*/ 70 w 195"/>
                <a:gd name="T71" fmla="*/ 43 h 121"/>
                <a:gd name="T72" fmla="*/ 80 w 195"/>
                <a:gd name="T73" fmla="*/ 34 h 121"/>
                <a:gd name="T74" fmla="*/ 90 w 195"/>
                <a:gd name="T75" fmla="*/ 30 h 121"/>
                <a:gd name="T76" fmla="*/ 97 w 195"/>
                <a:gd name="T77" fmla="*/ 29 h 121"/>
                <a:gd name="T78" fmla="*/ 110 w 195"/>
                <a:gd name="T79" fmla="*/ 31 h 121"/>
                <a:gd name="T80" fmla="*/ 120 w 195"/>
                <a:gd name="T81" fmla="*/ 38 h 121"/>
                <a:gd name="T82" fmla="*/ 127 w 195"/>
                <a:gd name="T83" fmla="*/ 49 h 121"/>
                <a:gd name="T84" fmla="*/ 129 w 195"/>
                <a:gd name="T85" fmla="*/ 61 h 121"/>
                <a:gd name="T86" fmla="*/ 129 w 195"/>
                <a:gd name="T87" fmla="*/ 68 h 121"/>
                <a:gd name="T88" fmla="*/ 124 w 195"/>
                <a:gd name="T89" fmla="*/ 80 h 121"/>
                <a:gd name="T90" fmla="*/ 116 w 195"/>
                <a:gd name="T91" fmla="*/ 88 h 121"/>
                <a:gd name="T92" fmla="*/ 104 w 195"/>
                <a:gd name="T93" fmla="*/ 93 h 121"/>
                <a:gd name="T94" fmla="*/ 97 w 195"/>
                <a:gd name="T95" fmla="*/ 9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5" h="121">
                  <a:moveTo>
                    <a:pt x="190" y="47"/>
                  </a:moveTo>
                  <a:lnTo>
                    <a:pt x="190" y="47"/>
                  </a:lnTo>
                  <a:lnTo>
                    <a:pt x="195" y="47"/>
                  </a:lnTo>
                  <a:lnTo>
                    <a:pt x="195" y="38"/>
                  </a:lnTo>
                  <a:lnTo>
                    <a:pt x="195" y="38"/>
                  </a:lnTo>
                  <a:lnTo>
                    <a:pt x="187" y="37"/>
                  </a:lnTo>
                  <a:lnTo>
                    <a:pt x="180" y="34"/>
                  </a:lnTo>
                  <a:lnTo>
                    <a:pt x="175" y="30"/>
                  </a:lnTo>
                  <a:lnTo>
                    <a:pt x="170" y="26"/>
                  </a:lnTo>
                  <a:lnTo>
                    <a:pt x="165" y="21"/>
                  </a:lnTo>
                  <a:lnTo>
                    <a:pt x="161" y="15"/>
                  </a:lnTo>
                  <a:lnTo>
                    <a:pt x="159" y="8"/>
                  </a:lnTo>
                  <a:lnTo>
                    <a:pt x="157" y="0"/>
                  </a:lnTo>
                  <a:lnTo>
                    <a:pt x="37" y="0"/>
                  </a:lnTo>
                  <a:lnTo>
                    <a:pt x="37" y="0"/>
                  </a:lnTo>
                  <a:lnTo>
                    <a:pt x="35" y="8"/>
                  </a:lnTo>
                  <a:lnTo>
                    <a:pt x="32" y="15"/>
                  </a:lnTo>
                  <a:lnTo>
                    <a:pt x="30" y="21"/>
                  </a:lnTo>
                  <a:lnTo>
                    <a:pt x="24" y="26"/>
                  </a:lnTo>
                  <a:lnTo>
                    <a:pt x="20" y="30"/>
                  </a:lnTo>
                  <a:lnTo>
                    <a:pt x="14" y="34"/>
                  </a:lnTo>
                  <a:lnTo>
                    <a:pt x="7" y="37"/>
                  </a:lnTo>
                  <a:lnTo>
                    <a:pt x="0" y="38"/>
                  </a:lnTo>
                  <a:lnTo>
                    <a:pt x="0" y="82"/>
                  </a:lnTo>
                  <a:lnTo>
                    <a:pt x="0" y="82"/>
                  </a:lnTo>
                  <a:lnTo>
                    <a:pt x="8" y="84"/>
                  </a:lnTo>
                  <a:lnTo>
                    <a:pt x="14" y="86"/>
                  </a:lnTo>
                  <a:lnTo>
                    <a:pt x="20" y="90"/>
                  </a:lnTo>
                  <a:lnTo>
                    <a:pt x="26" y="94"/>
                  </a:lnTo>
                  <a:lnTo>
                    <a:pt x="30" y="100"/>
                  </a:lnTo>
                  <a:lnTo>
                    <a:pt x="32" y="107"/>
                  </a:lnTo>
                  <a:lnTo>
                    <a:pt x="35" y="113"/>
                  </a:lnTo>
                  <a:lnTo>
                    <a:pt x="37" y="121"/>
                  </a:lnTo>
                  <a:lnTo>
                    <a:pt x="66" y="121"/>
                  </a:lnTo>
                  <a:lnTo>
                    <a:pt x="66" y="121"/>
                  </a:lnTo>
                  <a:lnTo>
                    <a:pt x="70" y="116"/>
                  </a:lnTo>
                  <a:lnTo>
                    <a:pt x="74" y="111"/>
                  </a:lnTo>
                  <a:lnTo>
                    <a:pt x="81" y="105"/>
                  </a:lnTo>
                  <a:lnTo>
                    <a:pt x="88" y="101"/>
                  </a:lnTo>
                  <a:lnTo>
                    <a:pt x="96" y="98"/>
                  </a:lnTo>
                  <a:lnTo>
                    <a:pt x="105" y="96"/>
                  </a:lnTo>
                  <a:lnTo>
                    <a:pt x="114" y="94"/>
                  </a:lnTo>
                  <a:lnTo>
                    <a:pt x="125" y="93"/>
                  </a:lnTo>
                  <a:lnTo>
                    <a:pt x="125" y="93"/>
                  </a:lnTo>
                  <a:lnTo>
                    <a:pt x="132" y="93"/>
                  </a:lnTo>
                  <a:lnTo>
                    <a:pt x="132" y="93"/>
                  </a:lnTo>
                  <a:lnTo>
                    <a:pt x="131" y="89"/>
                  </a:lnTo>
                  <a:lnTo>
                    <a:pt x="129" y="84"/>
                  </a:lnTo>
                  <a:lnTo>
                    <a:pt x="129" y="84"/>
                  </a:lnTo>
                  <a:lnTo>
                    <a:pt x="131" y="77"/>
                  </a:lnTo>
                  <a:lnTo>
                    <a:pt x="135" y="69"/>
                  </a:lnTo>
                  <a:lnTo>
                    <a:pt x="140" y="64"/>
                  </a:lnTo>
                  <a:lnTo>
                    <a:pt x="147" y="58"/>
                  </a:lnTo>
                  <a:lnTo>
                    <a:pt x="156" y="53"/>
                  </a:lnTo>
                  <a:lnTo>
                    <a:pt x="165" y="50"/>
                  </a:lnTo>
                  <a:lnTo>
                    <a:pt x="178" y="47"/>
                  </a:lnTo>
                  <a:lnTo>
                    <a:pt x="190" y="47"/>
                  </a:lnTo>
                  <a:lnTo>
                    <a:pt x="190" y="47"/>
                  </a:lnTo>
                  <a:close/>
                  <a:moveTo>
                    <a:pt x="97" y="93"/>
                  </a:moveTo>
                  <a:lnTo>
                    <a:pt x="97" y="93"/>
                  </a:lnTo>
                  <a:lnTo>
                    <a:pt x="90" y="93"/>
                  </a:lnTo>
                  <a:lnTo>
                    <a:pt x="85" y="90"/>
                  </a:lnTo>
                  <a:lnTo>
                    <a:pt x="80" y="88"/>
                  </a:lnTo>
                  <a:lnTo>
                    <a:pt x="74" y="84"/>
                  </a:lnTo>
                  <a:lnTo>
                    <a:pt x="70" y="80"/>
                  </a:lnTo>
                  <a:lnTo>
                    <a:pt x="67" y="74"/>
                  </a:lnTo>
                  <a:lnTo>
                    <a:pt x="66" y="68"/>
                  </a:lnTo>
                  <a:lnTo>
                    <a:pt x="65" y="61"/>
                  </a:lnTo>
                  <a:lnTo>
                    <a:pt x="65" y="61"/>
                  </a:lnTo>
                  <a:lnTo>
                    <a:pt x="66" y="54"/>
                  </a:lnTo>
                  <a:lnTo>
                    <a:pt x="67" y="49"/>
                  </a:lnTo>
                  <a:lnTo>
                    <a:pt x="70" y="43"/>
                  </a:lnTo>
                  <a:lnTo>
                    <a:pt x="74" y="38"/>
                  </a:lnTo>
                  <a:lnTo>
                    <a:pt x="80" y="34"/>
                  </a:lnTo>
                  <a:lnTo>
                    <a:pt x="85" y="31"/>
                  </a:lnTo>
                  <a:lnTo>
                    <a:pt x="90" y="30"/>
                  </a:lnTo>
                  <a:lnTo>
                    <a:pt x="97" y="29"/>
                  </a:lnTo>
                  <a:lnTo>
                    <a:pt x="97" y="29"/>
                  </a:lnTo>
                  <a:lnTo>
                    <a:pt x="104" y="30"/>
                  </a:lnTo>
                  <a:lnTo>
                    <a:pt x="110" y="31"/>
                  </a:lnTo>
                  <a:lnTo>
                    <a:pt x="116" y="34"/>
                  </a:lnTo>
                  <a:lnTo>
                    <a:pt x="120" y="38"/>
                  </a:lnTo>
                  <a:lnTo>
                    <a:pt x="124" y="43"/>
                  </a:lnTo>
                  <a:lnTo>
                    <a:pt x="127" y="49"/>
                  </a:lnTo>
                  <a:lnTo>
                    <a:pt x="129" y="54"/>
                  </a:lnTo>
                  <a:lnTo>
                    <a:pt x="129" y="61"/>
                  </a:lnTo>
                  <a:lnTo>
                    <a:pt x="129" y="61"/>
                  </a:lnTo>
                  <a:lnTo>
                    <a:pt x="129" y="68"/>
                  </a:lnTo>
                  <a:lnTo>
                    <a:pt x="127" y="74"/>
                  </a:lnTo>
                  <a:lnTo>
                    <a:pt x="124" y="80"/>
                  </a:lnTo>
                  <a:lnTo>
                    <a:pt x="120" y="84"/>
                  </a:lnTo>
                  <a:lnTo>
                    <a:pt x="116" y="88"/>
                  </a:lnTo>
                  <a:lnTo>
                    <a:pt x="110" y="90"/>
                  </a:lnTo>
                  <a:lnTo>
                    <a:pt x="104" y="93"/>
                  </a:lnTo>
                  <a:lnTo>
                    <a:pt x="97" y="93"/>
                  </a:lnTo>
                  <a:lnTo>
                    <a:pt x="9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4" name="Freeform 115">
              <a:extLst>
                <a:ext uri="{FF2B5EF4-FFF2-40B4-BE49-F238E27FC236}">
                  <a16:creationId xmlns:a16="http://schemas.microsoft.com/office/drawing/2014/main" id="{05287AFD-D550-4DE0-816E-F993E0001C4E}"/>
                </a:ext>
              </a:extLst>
            </p:cNvPr>
            <p:cNvSpPr>
              <a:spLocks/>
            </p:cNvSpPr>
            <p:nvPr/>
          </p:nvSpPr>
          <p:spPr bwMode="auto">
            <a:xfrm>
              <a:off x="3594269" y="3009249"/>
              <a:ext cx="127254" cy="69864"/>
            </a:xfrm>
            <a:custGeom>
              <a:avLst/>
              <a:gdLst>
                <a:gd name="T0" fmla="*/ 51 w 102"/>
                <a:gd name="T1" fmla="*/ 0 h 55"/>
                <a:gd name="T2" fmla="*/ 51 w 102"/>
                <a:gd name="T3" fmla="*/ 0 h 55"/>
                <a:gd name="T4" fmla="*/ 40 w 102"/>
                <a:gd name="T5" fmla="*/ 0 h 55"/>
                <a:gd name="T6" fmla="*/ 31 w 102"/>
                <a:gd name="T7" fmla="*/ 1 h 55"/>
                <a:gd name="T8" fmla="*/ 22 w 102"/>
                <a:gd name="T9" fmla="*/ 4 h 55"/>
                <a:gd name="T10" fmla="*/ 14 w 102"/>
                <a:gd name="T11" fmla="*/ 8 h 55"/>
                <a:gd name="T12" fmla="*/ 9 w 102"/>
                <a:gd name="T13" fmla="*/ 12 h 55"/>
                <a:gd name="T14" fmla="*/ 4 w 102"/>
                <a:gd name="T15" fmla="*/ 16 h 55"/>
                <a:gd name="T16" fmla="*/ 1 w 102"/>
                <a:gd name="T17" fmla="*/ 21 h 55"/>
                <a:gd name="T18" fmla="*/ 0 w 102"/>
                <a:gd name="T19" fmla="*/ 27 h 55"/>
                <a:gd name="T20" fmla="*/ 0 w 102"/>
                <a:gd name="T21" fmla="*/ 27 h 55"/>
                <a:gd name="T22" fmla="*/ 1 w 102"/>
                <a:gd name="T23" fmla="*/ 33 h 55"/>
                <a:gd name="T24" fmla="*/ 4 w 102"/>
                <a:gd name="T25" fmla="*/ 37 h 55"/>
                <a:gd name="T26" fmla="*/ 4 w 102"/>
                <a:gd name="T27" fmla="*/ 37 h 55"/>
                <a:gd name="T28" fmla="*/ 14 w 102"/>
                <a:gd name="T29" fmla="*/ 40 h 55"/>
                <a:gd name="T30" fmla="*/ 24 w 102"/>
                <a:gd name="T31" fmla="*/ 44 h 55"/>
                <a:gd name="T32" fmla="*/ 32 w 102"/>
                <a:gd name="T33" fmla="*/ 48 h 55"/>
                <a:gd name="T34" fmla="*/ 37 w 102"/>
                <a:gd name="T35" fmla="*/ 54 h 55"/>
                <a:gd name="T36" fmla="*/ 37 w 102"/>
                <a:gd name="T37" fmla="*/ 54 h 55"/>
                <a:gd name="T38" fmla="*/ 51 w 102"/>
                <a:gd name="T39" fmla="*/ 55 h 55"/>
                <a:gd name="T40" fmla="*/ 51 w 102"/>
                <a:gd name="T41" fmla="*/ 55 h 55"/>
                <a:gd name="T42" fmla="*/ 61 w 102"/>
                <a:gd name="T43" fmla="*/ 55 h 55"/>
                <a:gd name="T44" fmla="*/ 71 w 102"/>
                <a:gd name="T45" fmla="*/ 52 h 55"/>
                <a:gd name="T46" fmla="*/ 80 w 102"/>
                <a:gd name="T47" fmla="*/ 51 h 55"/>
                <a:gd name="T48" fmla="*/ 87 w 102"/>
                <a:gd name="T49" fmla="*/ 47 h 55"/>
                <a:gd name="T50" fmla="*/ 94 w 102"/>
                <a:gd name="T51" fmla="*/ 43 h 55"/>
                <a:gd name="T52" fmla="*/ 98 w 102"/>
                <a:gd name="T53" fmla="*/ 39 h 55"/>
                <a:gd name="T54" fmla="*/ 100 w 102"/>
                <a:gd name="T55" fmla="*/ 33 h 55"/>
                <a:gd name="T56" fmla="*/ 102 w 102"/>
                <a:gd name="T57" fmla="*/ 27 h 55"/>
                <a:gd name="T58" fmla="*/ 102 w 102"/>
                <a:gd name="T59" fmla="*/ 27 h 55"/>
                <a:gd name="T60" fmla="*/ 100 w 102"/>
                <a:gd name="T61" fmla="*/ 21 h 55"/>
                <a:gd name="T62" fmla="*/ 98 w 102"/>
                <a:gd name="T63" fmla="*/ 16 h 55"/>
                <a:gd name="T64" fmla="*/ 94 w 102"/>
                <a:gd name="T65" fmla="*/ 12 h 55"/>
                <a:gd name="T66" fmla="*/ 87 w 102"/>
                <a:gd name="T67" fmla="*/ 8 h 55"/>
                <a:gd name="T68" fmla="*/ 80 w 102"/>
                <a:gd name="T69" fmla="*/ 4 h 55"/>
                <a:gd name="T70" fmla="*/ 71 w 102"/>
                <a:gd name="T71" fmla="*/ 1 h 55"/>
                <a:gd name="T72" fmla="*/ 61 w 102"/>
                <a:gd name="T73" fmla="*/ 0 h 55"/>
                <a:gd name="T74" fmla="*/ 51 w 102"/>
                <a:gd name="T75" fmla="*/ 0 h 55"/>
                <a:gd name="T76" fmla="*/ 51 w 102"/>
                <a:gd name="T7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5">
                  <a:moveTo>
                    <a:pt x="51" y="0"/>
                  </a:moveTo>
                  <a:lnTo>
                    <a:pt x="51" y="0"/>
                  </a:lnTo>
                  <a:lnTo>
                    <a:pt x="40" y="0"/>
                  </a:lnTo>
                  <a:lnTo>
                    <a:pt x="31" y="1"/>
                  </a:lnTo>
                  <a:lnTo>
                    <a:pt x="22" y="4"/>
                  </a:lnTo>
                  <a:lnTo>
                    <a:pt x="14" y="8"/>
                  </a:lnTo>
                  <a:lnTo>
                    <a:pt x="9" y="12"/>
                  </a:lnTo>
                  <a:lnTo>
                    <a:pt x="4" y="16"/>
                  </a:lnTo>
                  <a:lnTo>
                    <a:pt x="1" y="21"/>
                  </a:lnTo>
                  <a:lnTo>
                    <a:pt x="0" y="27"/>
                  </a:lnTo>
                  <a:lnTo>
                    <a:pt x="0" y="27"/>
                  </a:lnTo>
                  <a:lnTo>
                    <a:pt x="1" y="33"/>
                  </a:lnTo>
                  <a:lnTo>
                    <a:pt x="4" y="37"/>
                  </a:lnTo>
                  <a:lnTo>
                    <a:pt x="4" y="37"/>
                  </a:lnTo>
                  <a:lnTo>
                    <a:pt x="14" y="40"/>
                  </a:lnTo>
                  <a:lnTo>
                    <a:pt x="24" y="44"/>
                  </a:lnTo>
                  <a:lnTo>
                    <a:pt x="32" y="48"/>
                  </a:lnTo>
                  <a:lnTo>
                    <a:pt x="37" y="54"/>
                  </a:lnTo>
                  <a:lnTo>
                    <a:pt x="37" y="54"/>
                  </a:lnTo>
                  <a:lnTo>
                    <a:pt x="51" y="55"/>
                  </a:lnTo>
                  <a:lnTo>
                    <a:pt x="51" y="55"/>
                  </a:lnTo>
                  <a:lnTo>
                    <a:pt x="61" y="55"/>
                  </a:lnTo>
                  <a:lnTo>
                    <a:pt x="71" y="52"/>
                  </a:lnTo>
                  <a:lnTo>
                    <a:pt x="80" y="51"/>
                  </a:lnTo>
                  <a:lnTo>
                    <a:pt x="87" y="47"/>
                  </a:lnTo>
                  <a:lnTo>
                    <a:pt x="94" y="43"/>
                  </a:lnTo>
                  <a:lnTo>
                    <a:pt x="98" y="39"/>
                  </a:lnTo>
                  <a:lnTo>
                    <a:pt x="100" y="33"/>
                  </a:lnTo>
                  <a:lnTo>
                    <a:pt x="102" y="27"/>
                  </a:lnTo>
                  <a:lnTo>
                    <a:pt x="102" y="27"/>
                  </a:lnTo>
                  <a:lnTo>
                    <a:pt x="100" y="21"/>
                  </a:lnTo>
                  <a:lnTo>
                    <a:pt x="98" y="16"/>
                  </a:lnTo>
                  <a:lnTo>
                    <a:pt x="94" y="12"/>
                  </a:lnTo>
                  <a:lnTo>
                    <a:pt x="87" y="8"/>
                  </a:lnTo>
                  <a:lnTo>
                    <a:pt x="80" y="4"/>
                  </a:lnTo>
                  <a:lnTo>
                    <a:pt x="71" y="1"/>
                  </a:lnTo>
                  <a:lnTo>
                    <a:pt x="61" y="0"/>
                  </a:lnTo>
                  <a:lnTo>
                    <a:pt x="51"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5" name="Freeform 116">
              <a:extLst>
                <a:ext uri="{FF2B5EF4-FFF2-40B4-BE49-F238E27FC236}">
                  <a16:creationId xmlns:a16="http://schemas.microsoft.com/office/drawing/2014/main" id="{D2AE5B39-E585-4AAB-90FA-DA3B4A3D1C8F}"/>
                </a:ext>
              </a:extLst>
            </p:cNvPr>
            <p:cNvSpPr>
              <a:spLocks/>
            </p:cNvSpPr>
            <p:nvPr/>
          </p:nvSpPr>
          <p:spPr bwMode="auto">
            <a:xfrm>
              <a:off x="3649162" y="3106560"/>
              <a:ext cx="72360" cy="39922"/>
            </a:xfrm>
            <a:custGeom>
              <a:avLst/>
              <a:gdLst>
                <a:gd name="T0" fmla="*/ 56 w 58"/>
                <a:gd name="T1" fmla="*/ 0 h 34"/>
                <a:gd name="T2" fmla="*/ 56 w 58"/>
                <a:gd name="T3" fmla="*/ 0 h 34"/>
                <a:gd name="T4" fmla="*/ 47 w 58"/>
                <a:gd name="T5" fmla="*/ 7 h 34"/>
                <a:gd name="T6" fmla="*/ 36 w 58"/>
                <a:gd name="T7" fmla="*/ 12 h 34"/>
                <a:gd name="T8" fmla="*/ 21 w 58"/>
                <a:gd name="T9" fmla="*/ 15 h 34"/>
                <a:gd name="T10" fmla="*/ 7 w 58"/>
                <a:gd name="T11" fmla="*/ 17 h 34"/>
                <a:gd name="T12" fmla="*/ 7 w 58"/>
                <a:gd name="T13" fmla="*/ 17 h 34"/>
                <a:gd name="T14" fmla="*/ 0 w 58"/>
                <a:gd name="T15" fmla="*/ 15 h 34"/>
                <a:gd name="T16" fmla="*/ 0 w 58"/>
                <a:gd name="T17" fmla="*/ 15 h 34"/>
                <a:gd name="T18" fmla="*/ 1 w 58"/>
                <a:gd name="T19" fmla="*/ 21 h 34"/>
                <a:gd name="T20" fmla="*/ 3 w 58"/>
                <a:gd name="T21" fmla="*/ 26 h 34"/>
                <a:gd name="T22" fmla="*/ 3 w 58"/>
                <a:gd name="T23" fmla="*/ 26 h 34"/>
                <a:gd name="T24" fmla="*/ 1 w 58"/>
                <a:gd name="T25" fmla="*/ 30 h 34"/>
                <a:gd name="T26" fmla="*/ 0 w 58"/>
                <a:gd name="T27" fmla="*/ 34 h 34"/>
                <a:gd name="T28" fmla="*/ 0 w 58"/>
                <a:gd name="T29" fmla="*/ 34 h 34"/>
                <a:gd name="T30" fmla="*/ 7 w 58"/>
                <a:gd name="T31" fmla="*/ 34 h 34"/>
                <a:gd name="T32" fmla="*/ 7 w 58"/>
                <a:gd name="T33" fmla="*/ 34 h 34"/>
                <a:gd name="T34" fmla="*/ 17 w 58"/>
                <a:gd name="T35" fmla="*/ 34 h 34"/>
                <a:gd name="T36" fmla="*/ 27 w 58"/>
                <a:gd name="T37" fmla="*/ 33 h 34"/>
                <a:gd name="T38" fmla="*/ 36 w 58"/>
                <a:gd name="T39" fmla="*/ 30 h 34"/>
                <a:gd name="T40" fmla="*/ 43 w 58"/>
                <a:gd name="T41" fmla="*/ 26 h 34"/>
                <a:gd name="T42" fmla="*/ 50 w 58"/>
                <a:gd name="T43" fmla="*/ 22 h 34"/>
                <a:gd name="T44" fmla="*/ 54 w 58"/>
                <a:gd name="T45" fmla="*/ 18 h 34"/>
                <a:gd name="T46" fmla="*/ 56 w 58"/>
                <a:gd name="T47" fmla="*/ 12 h 34"/>
                <a:gd name="T48" fmla="*/ 58 w 58"/>
                <a:gd name="T49" fmla="*/ 7 h 34"/>
                <a:gd name="T50" fmla="*/ 58 w 58"/>
                <a:gd name="T51" fmla="*/ 7 h 34"/>
                <a:gd name="T52" fmla="*/ 56 w 58"/>
                <a:gd name="T53" fmla="*/ 0 h 34"/>
                <a:gd name="T54" fmla="*/ 56 w 58"/>
                <a:gd name="T5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34">
                  <a:moveTo>
                    <a:pt x="56" y="0"/>
                  </a:moveTo>
                  <a:lnTo>
                    <a:pt x="56" y="0"/>
                  </a:lnTo>
                  <a:lnTo>
                    <a:pt x="47" y="7"/>
                  </a:lnTo>
                  <a:lnTo>
                    <a:pt x="36" y="12"/>
                  </a:lnTo>
                  <a:lnTo>
                    <a:pt x="21" y="15"/>
                  </a:lnTo>
                  <a:lnTo>
                    <a:pt x="7" y="17"/>
                  </a:lnTo>
                  <a:lnTo>
                    <a:pt x="7" y="17"/>
                  </a:lnTo>
                  <a:lnTo>
                    <a:pt x="0" y="15"/>
                  </a:lnTo>
                  <a:lnTo>
                    <a:pt x="0" y="15"/>
                  </a:lnTo>
                  <a:lnTo>
                    <a:pt x="1" y="21"/>
                  </a:lnTo>
                  <a:lnTo>
                    <a:pt x="3" y="26"/>
                  </a:lnTo>
                  <a:lnTo>
                    <a:pt x="3" y="26"/>
                  </a:lnTo>
                  <a:lnTo>
                    <a:pt x="1" y="30"/>
                  </a:lnTo>
                  <a:lnTo>
                    <a:pt x="0" y="34"/>
                  </a:lnTo>
                  <a:lnTo>
                    <a:pt x="0" y="34"/>
                  </a:lnTo>
                  <a:lnTo>
                    <a:pt x="7" y="34"/>
                  </a:lnTo>
                  <a:lnTo>
                    <a:pt x="7" y="34"/>
                  </a:lnTo>
                  <a:lnTo>
                    <a:pt x="17" y="34"/>
                  </a:lnTo>
                  <a:lnTo>
                    <a:pt x="27" y="33"/>
                  </a:lnTo>
                  <a:lnTo>
                    <a:pt x="36" y="30"/>
                  </a:lnTo>
                  <a:lnTo>
                    <a:pt x="43" y="26"/>
                  </a:lnTo>
                  <a:lnTo>
                    <a:pt x="50" y="22"/>
                  </a:lnTo>
                  <a:lnTo>
                    <a:pt x="54" y="18"/>
                  </a:lnTo>
                  <a:lnTo>
                    <a:pt x="56" y="12"/>
                  </a:lnTo>
                  <a:lnTo>
                    <a:pt x="58" y="7"/>
                  </a:lnTo>
                  <a:lnTo>
                    <a:pt x="58" y="7"/>
                  </a:lnTo>
                  <a:lnTo>
                    <a:pt x="56"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6" name="Freeform 117">
              <a:extLst>
                <a:ext uri="{FF2B5EF4-FFF2-40B4-BE49-F238E27FC236}">
                  <a16:creationId xmlns:a16="http://schemas.microsoft.com/office/drawing/2014/main" id="{A7636411-82D0-4495-93A8-DCC52808D1A7}"/>
                </a:ext>
              </a:extLst>
            </p:cNvPr>
            <p:cNvSpPr>
              <a:spLocks/>
            </p:cNvSpPr>
            <p:nvPr/>
          </p:nvSpPr>
          <p:spPr bwMode="auto">
            <a:xfrm>
              <a:off x="3649162" y="3071628"/>
              <a:ext cx="72360" cy="42418"/>
            </a:xfrm>
            <a:custGeom>
              <a:avLst/>
              <a:gdLst>
                <a:gd name="T0" fmla="*/ 56 w 58"/>
                <a:gd name="T1" fmla="*/ 0 h 35"/>
                <a:gd name="T2" fmla="*/ 56 w 58"/>
                <a:gd name="T3" fmla="*/ 0 h 35"/>
                <a:gd name="T4" fmla="*/ 47 w 58"/>
                <a:gd name="T5" fmla="*/ 7 h 35"/>
                <a:gd name="T6" fmla="*/ 36 w 58"/>
                <a:gd name="T7" fmla="*/ 12 h 35"/>
                <a:gd name="T8" fmla="*/ 21 w 58"/>
                <a:gd name="T9" fmla="*/ 15 h 35"/>
                <a:gd name="T10" fmla="*/ 7 w 58"/>
                <a:gd name="T11" fmla="*/ 16 h 35"/>
                <a:gd name="T12" fmla="*/ 7 w 58"/>
                <a:gd name="T13" fmla="*/ 16 h 35"/>
                <a:gd name="T14" fmla="*/ 0 w 58"/>
                <a:gd name="T15" fmla="*/ 16 h 35"/>
                <a:gd name="T16" fmla="*/ 0 w 58"/>
                <a:gd name="T17" fmla="*/ 16 h 35"/>
                <a:gd name="T18" fmla="*/ 1 w 58"/>
                <a:gd name="T19" fmla="*/ 20 h 35"/>
                <a:gd name="T20" fmla="*/ 3 w 58"/>
                <a:gd name="T21" fmla="*/ 26 h 35"/>
                <a:gd name="T22" fmla="*/ 3 w 58"/>
                <a:gd name="T23" fmla="*/ 26 h 35"/>
                <a:gd name="T24" fmla="*/ 1 w 58"/>
                <a:gd name="T25" fmla="*/ 30 h 35"/>
                <a:gd name="T26" fmla="*/ 0 w 58"/>
                <a:gd name="T27" fmla="*/ 35 h 35"/>
                <a:gd name="T28" fmla="*/ 0 w 58"/>
                <a:gd name="T29" fmla="*/ 35 h 35"/>
                <a:gd name="T30" fmla="*/ 7 w 58"/>
                <a:gd name="T31" fmla="*/ 35 h 35"/>
                <a:gd name="T32" fmla="*/ 7 w 58"/>
                <a:gd name="T33" fmla="*/ 35 h 35"/>
                <a:gd name="T34" fmla="*/ 17 w 58"/>
                <a:gd name="T35" fmla="*/ 34 h 35"/>
                <a:gd name="T36" fmla="*/ 27 w 58"/>
                <a:gd name="T37" fmla="*/ 32 h 35"/>
                <a:gd name="T38" fmla="*/ 36 w 58"/>
                <a:gd name="T39" fmla="*/ 30 h 35"/>
                <a:gd name="T40" fmla="*/ 43 w 58"/>
                <a:gd name="T41" fmla="*/ 27 h 35"/>
                <a:gd name="T42" fmla="*/ 50 w 58"/>
                <a:gd name="T43" fmla="*/ 23 h 35"/>
                <a:gd name="T44" fmla="*/ 54 w 58"/>
                <a:gd name="T45" fmla="*/ 18 h 35"/>
                <a:gd name="T46" fmla="*/ 56 w 58"/>
                <a:gd name="T47" fmla="*/ 12 h 35"/>
                <a:gd name="T48" fmla="*/ 58 w 58"/>
                <a:gd name="T49" fmla="*/ 7 h 35"/>
                <a:gd name="T50" fmla="*/ 58 w 58"/>
                <a:gd name="T51" fmla="*/ 7 h 35"/>
                <a:gd name="T52" fmla="*/ 56 w 58"/>
                <a:gd name="T53" fmla="*/ 0 h 35"/>
                <a:gd name="T54" fmla="*/ 56 w 58"/>
                <a:gd name="T5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35">
                  <a:moveTo>
                    <a:pt x="56" y="0"/>
                  </a:moveTo>
                  <a:lnTo>
                    <a:pt x="56" y="0"/>
                  </a:lnTo>
                  <a:lnTo>
                    <a:pt x="47" y="7"/>
                  </a:lnTo>
                  <a:lnTo>
                    <a:pt x="36" y="12"/>
                  </a:lnTo>
                  <a:lnTo>
                    <a:pt x="21" y="15"/>
                  </a:lnTo>
                  <a:lnTo>
                    <a:pt x="7" y="16"/>
                  </a:lnTo>
                  <a:lnTo>
                    <a:pt x="7" y="16"/>
                  </a:lnTo>
                  <a:lnTo>
                    <a:pt x="0" y="16"/>
                  </a:lnTo>
                  <a:lnTo>
                    <a:pt x="0" y="16"/>
                  </a:lnTo>
                  <a:lnTo>
                    <a:pt x="1" y="20"/>
                  </a:lnTo>
                  <a:lnTo>
                    <a:pt x="3" y="26"/>
                  </a:lnTo>
                  <a:lnTo>
                    <a:pt x="3" y="26"/>
                  </a:lnTo>
                  <a:lnTo>
                    <a:pt x="1" y="30"/>
                  </a:lnTo>
                  <a:lnTo>
                    <a:pt x="0" y="35"/>
                  </a:lnTo>
                  <a:lnTo>
                    <a:pt x="0" y="35"/>
                  </a:lnTo>
                  <a:lnTo>
                    <a:pt x="7" y="35"/>
                  </a:lnTo>
                  <a:lnTo>
                    <a:pt x="7" y="35"/>
                  </a:lnTo>
                  <a:lnTo>
                    <a:pt x="17" y="34"/>
                  </a:lnTo>
                  <a:lnTo>
                    <a:pt x="27" y="32"/>
                  </a:lnTo>
                  <a:lnTo>
                    <a:pt x="36" y="30"/>
                  </a:lnTo>
                  <a:lnTo>
                    <a:pt x="43" y="27"/>
                  </a:lnTo>
                  <a:lnTo>
                    <a:pt x="50" y="23"/>
                  </a:lnTo>
                  <a:lnTo>
                    <a:pt x="54" y="18"/>
                  </a:lnTo>
                  <a:lnTo>
                    <a:pt x="56" y="12"/>
                  </a:lnTo>
                  <a:lnTo>
                    <a:pt x="58" y="7"/>
                  </a:lnTo>
                  <a:lnTo>
                    <a:pt x="58" y="7"/>
                  </a:lnTo>
                  <a:lnTo>
                    <a:pt x="56"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7" name="Freeform 118">
              <a:extLst>
                <a:ext uri="{FF2B5EF4-FFF2-40B4-BE49-F238E27FC236}">
                  <a16:creationId xmlns:a16="http://schemas.microsoft.com/office/drawing/2014/main" id="{D18FF7E0-6E2D-47DB-8D91-16FF68BA5865}"/>
                </a:ext>
              </a:extLst>
            </p:cNvPr>
            <p:cNvSpPr>
              <a:spLocks/>
            </p:cNvSpPr>
            <p:nvPr/>
          </p:nvSpPr>
          <p:spPr bwMode="auto">
            <a:xfrm>
              <a:off x="3649162" y="3141492"/>
              <a:ext cx="72360" cy="42418"/>
            </a:xfrm>
            <a:custGeom>
              <a:avLst/>
              <a:gdLst>
                <a:gd name="T0" fmla="*/ 56 w 58"/>
                <a:gd name="T1" fmla="*/ 0 h 33"/>
                <a:gd name="T2" fmla="*/ 56 w 58"/>
                <a:gd name="T3" fmla="*/ 0 h 33"/>
                <a:gd name="T4" fmla="*/ 47 w 58"/>
                <a:gd name="T5" fmla="*/ 6 h 33"/>
                <a:gd name="T6" fmla="*/ 36 w 58"/>
                <a:gd name="T7" fmla="*/ 10 h 33"/>
                <a:gd name="T8" fmla="*/ 21 w 58"/>
                <a:gd name="T9" fmla="*/ 14 h 33"/>
                <a:gd name="T10" fmla="*/ 7 w 58"/>
                <a:gd name="T11" fmla="*/ 14 h 33"/>
                <a:gd name="T12" fmla="*/ 7 w 58"/>
                <a:gd name="T13" fmla="*/ 14 h 33"/>
                <a:gd name="T14" fmla="*/ 0 w 58"/>
                <a:gd name="T15" fmla="*/ 14 h 33"/>
                <a:gd name="T16" fmla="*/ 0 w 58"/>
                <a:gd name="T17" fmla="*/ 14 h 33"/>
                <a:gd name="T18" fmla="*/ 1 w 58"/>
                <a:gd name="T19" fmla="*/ 20 h 33"/>
                <a:gd name="T20" fmla="*/ 3 w 58"/>
                <a:gd name="T21" fmla="*/ 24 h 33"/>
                <a:gd name="T22" fmla="*/ 3 w 58"/>
                <a:gd name="T23" fmla="*/ 24 h 33"/>
                <a:gd name="T24" fmla="*/ 1 w 58"/>
                <a:gd name="T25" fmla="*/ 29 h 33"/>
                <a:gd name="T26" fmla="*/ 0 w 58"/>
                <a:gd name="T27" fmla="*/ 33 h 33"/>
                <a:gd name="T28" fmla="*/ 0 w 58"/>
                <a:gd name="T29" fmla="*/ 33 h 33"/>
                <a:gd name="T30" fmla="*/ 7 w 58"/>
                <a:gd name="T31" fmla="*/ 33 h 33"/>
                <a:gd name="T32" fmla="*/ 7 w 58"/>
                <a:gd name="T33" fmla="*/ 33 h 33"/>
                <a:gd name="T34" fmla="*/ 17 w 58"/>
                <a:gd name="T35" fmla="*/ 33 h 33"/>
                <a:gd name="T36" fmla="*/ 27 w 58"/>
                <a:gd name="T37" fmla="*/ 32 h 33"/>
                <a:gd name="T38" fmla="*/ 36 w 58"/>
                <a:gd name="T39" fmla="*/ 29 h 33"/>
                <a:gd name="T40" fmla="*/ 43 w 58"/>
                <a:gd name="T41" fmla="*/ 25 h 33"/>
                <a:gd name="T42" fmla="*/ 50 w 58"/>
                <a:gd name="T43" fmla="*/ 21 h 33"/>
                <a:gd name="T44" fmla="*/ 54 w 58"/>
                <a:gd name="T45" fmla="*/ 17 h 33"/>
                <a:gd name="T46" fmla="*/ 56 w 58"/>
                <a:gd name="T47" fmla="*/ 12 h 33"/>
                <a:gd name="T48" fmla="*/ 58 w 58"/>
                <a:gd name="T49" fmla="*/ 5 h 33"/>
                <a:gd name="T50" fmla="*/ 58 w 58"/>
                <a:gd name="T51" fmla="*/ 5 h 33"/>
                <a:gd name="T52" fmla="*/ 56 w 58"/>
                <a:gd name="T53" fmla="*/ 0 h 33"/>
                <a:gd name="T54" fmla="*/ 56 w 58"/>
                <a:gd name="T5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33">
                  <a:moveTo>
                    <a:pt x="56" y="0"/>
                  </a:moveTo>
                  <a:lnTo>
                    <a:pt x="56" y="0"/>
                  </a:lnTo>
                  <a:lnTo>
                    <a:pt x="47" y="6"/>
                  </a:lnTo>
                  <a:lnTo>
                    <a:pt x="36" y="10"/>
                  </a:lnTo>
                  <a:lnTo>
                    <a:pt x="21" y="14"/>
                  </a:lnTo>
                  <a:lnTo>
                    <a:pt x="7" y="14"/>
                  </a:lnTo>
                  <a:lnTo>
                    <a:pt x="7" y="14"/>
                  </a:lnTo>
                  <a:lnTo>
                    <a:pt x="0" y="14"/>
                  </a:lnTo>
                  <a:lnTo>
                    <a:pt x="0" y="14"/>
                  </a:lnTo>
                  <a:lnTo>
                    <a:pt x="1" y="20"/>
                  </a:lnTo>
                  <a:lnTo>
                    <a:pt x="3" y="24"/>
                  </a:lnTo>
                  <a:lnTo>
                    <a:pt x="3" y="24"/>
                  </a:lnTo>
                  <a:lnTo>
                    <a:pt x="1" y="29"/>
                  </a:lnTo>
                  <a:lnTo>
                    <a:pt x="0" y="33"/>
                  </a:lnTo>
                  <a:lnTo>
                    <a:pt x="0" y="33"/>
                  </a:lnTo>
                  <a:lnTo>
                    <a:pt x="7" y="33"/>
                  </a:lnTo>
                  <a:lnTo>
                    <a:pt x="7" y="33"/>
                  </a:lnTo>
                  <a:lnTo>
                    <a:pt x="17" y="33"/>
                  </a:lnTo>
                  <a:lnTo>
                    <a:pt x="27" y="32"/>
                  </a:lnTo>
                  <a:lnTo>
                    <a:pt x="36" y="29"/>
                  </a:lnTo>
                  <a:lnTo>
                    <a:pt x="43" y="25"/>
                  </a:lnTo>
                  <a:lnTo>
                    <a:pt x="50" y="21"/>
                  </a:lnTo>
                  <a:lnTo>
                    <a:pt x="54" y="17"/>
                  </a:lnTo>
                  <a:lnTo>
                    <a:pt x="56" y="12"/>
                  </a:lnTo>
                  <a:lnTo>
                    <a:pt x="58" y="5"/>
                  </a:lnTo>
                  <a:lnTo>
                    <a:pt x="58" y="5"/>
                  </a:lnTo>
                  <a:lnTo>
                    <a:pt x="56"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8" name="Freeform 119">
              <a:extLst>
                <a:ext uri="{FF2B5EF4-FFF2-40B4-BE49-F238E27FC236}">
                  <a16:creationId xmlns:a16="http://schemas.microsoft.com/office/drawing/2014/main" id="{25B16525-DD44-4E57-9ECA-7F976B8A1E04}"/>
                </a:ext>
              </a:extLst>
            </p:cNvPr>
            <p:cNvSpPr>
              <a:spLocks/>
            </p:cNvSpPr>
            <p:nvPr/>
          </p:nvSpPr>
          <p:spPr bwMode="auto">
            <a:xfrm>
              <a:off x="3514424" y="3198880"/>
              <a:ext cx="127254" cy="42418"/>
            </a:xfrm>
            <a:custGeom>
              <a:avLst/>
              <a:gdLst>
                <a:gd name="T0" fmla="*/ 51 w 102"/>
                <a:gd name="T1" fmla="*/ 35 h 35"/>
                <a:gd name="T2" fmla="*/ 51 w 102"/>
                <a:gd name="T3" fmla="*/ 35 h 35"/>
                <a:gd name="T4" fmla="*/ 62 w 102"/>
                <a:gd name="T5" fmla="*/ 34 h 35"/>
                <a:gd name="T6" fmla="*/ 71 w 102"/>
                <a:gd name="T7" fmla="*/ 33 h 35"/>
                <a:gd name="T8" fmla="*/ 79 w 102"/>
                <a:gd name="T9" fmla="*/ 30 h 35"/>
                <a:gd name="T10" fmla="*/ 87 w 102"/>
                <a:gd name="T11" fmla="*/ 27 h 35"/>
                <a:gd name="T12" fmla="*/ 93 w 102"/>
                <a:gd name="T13" fmla="*/ 23 h 35"/>
                <a:gd name="T14" fmla="*/ 98 w 102"/>
                <a:gd name="T15" fmla="*/ 18 h 35"/>
                <a:gd name="T16" fmla="*/ 101 w 102"/>
                <a:gd name="T17" fmla="*/ 12 h 35"/>
                <a:gd name="T18" fmla="*/ 102 w 102"/>
                <a:gd name="T19" fmla="*/ 7 h 35"/>
                <a:gd name="T20" fmla="*/ 102 w 102"/>
                <a:gd name="T21" fmla="*/ 7 h 35"/>
                <a:gd name="T22" fmla="*/ 101 w 102"/>
                <a:gd name="T23" fmla="*/ 0 h 35"/>
                <a:gd name="T24" fmla="*/ 101 w 102"/>
                <a:gd name="T25" fmla="*/ 0 h 35"/>
                <a:gd name="T26" fmla="*/ 91 w 102"/>
                <a:gd name="T27" fmla="*/ 7 h 35"/>
                <a:gd name="T28" fmla="*/ 79 w 102"/>
                <a:gd name="T29" fmla="*/ 12 h 35"/>
                <a:gd name="T30" fmla="*/ 66 w 102"/>
                <a:gd name="T31" fmla="*/ 15 h 35"/>
                <a:gd name="T32" fmla="*/ 51 w 102"/>
                <a:gd name="T33" fmla="*/ 16 h 35"/>
                <a:gd name="T34" fmla="*/ 51 w 102"/>
                <a:gd name="T35" fmla="*/ 16 h 35"/>
                <a:gd name="T36" fmla="*/ 36 w 102"/>
                <a:gd name="T37" fmla="*/ 15 h 35"/>
                <a:gd name="T38" fmla="*/ 23 w 102"/>
                <a:gd name="T39" fmla="*/ 12 h 35"/>
                <a:gd name="T40" fmla="*/ 11 w 102"/>
                <a:gd name="T41" fmla="*/ 7 h 35"/>
                <a:gd name="T42" fmla="*/ 1 w 102"/>
                <a:gd name="T43" fmla="*/ 0 h 35"/>
                <a:gd name="T44" fmla="*/ 1 w 102"/>
                <a:gd name="T45" fmla="*/ 0 h 35"/>
                <a:gd name="T46" fmla="*/ 0 w 102"/>
                <a:gd name="T47" fmla="*/ 7 h 35"/>
                <a:gd name="T48" fmla="*/ 0 w 102"/>
                <a:gd name="T49" fmla="*/ 7 h 35"/>
                <a:gd name="T50" fmla="*/ 1 w 102"/>
                <a:gd name="T51" fmla="*/ 12 h 35"/>
                <a:gd name="T52" fmla="*/ 4 w 102"/>
                <a:gd name="T53" fmla="*/ 18 h 35"/>
                <a:gd name="T54" fmla="*/ 8 w 102"/>
                <a:gd name="T55" fmla="*/ 23 h 35"/>
                <a:gd name="T56" fmla="*/ 15 w 102"/>
                <a:gd name="T57" fmla="*/ 27 h 35"/>
                <a:gd name="T58" fmla="*/ 23 w 102"/>
                <a:gd name="T59" fmla="*/ 30 h 35"/>
                <a:gd name="T60" fmla="*/ 31 w 102"/>
                <a:gd name="T61" fmla="*/ 33 h 35"/>
                <a:gd name="T62" fmla="*/ 40 w 102"/>
                <a:gd name="T63" fmla="*/ 34 h 35"/>
                <a:gd name="T64" fmla="*/ 51 w 102"/>
                <a:gd name="T65" fmla="*/ 35 h 35"/>
                <a:gd name="T66" fmla="*/ 51 w 102"/>
                <a:gd name="T6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35">
                  <a:moveTo>
                    <a:pt x="51" y="35"/>
                  </a:moveTo>
                  <a:lnTo>
                    <a:pt x="51" y="35"/>
                  </a:lnTo>
                  <a:lnTo>
                    <a:pt x="62" y="34"/>
                  </a:lnTo>
                  <a:lnTo>
                    <a:pt x="71" y="33"/>
                  </a:lnTo>
                  <a:lnTo>
                    <a:pt x="79" y="30"/>
                  </a:lnTo>
                  <a:lnTo>
                    <a:pt x="87" y="27"/>
                  </a:lnTo>
                  <a:lnTo>
                    <a:pt x="93" y="23"/>
                  </a:lnTo>
                  <a:lnTo>
                    <a:pt x="98" y="18"/>
                  </a:lnTo>
                  <a:lnTo>
                    <a:pt x="101" y="12"/>
                  </a:lnTo>
                  <a:lnTo>
                    <a:pt x="102" y="7"/>
                  </a:lnTo>
                  <a:lnTo>
                    <a:pt x="102" y="7"/>
                  </a:lnTo>
                  <a:lnTo>
                    <a:pt x="101" y="0"/>
                  </a:lnTo>
                  <a:lnTo>
                    <a:pt x="101" y="0"/>
                  </a:lnTo>
                  <a:lnTo>
                    <a:pt x="91" y="7"/>
                  </a:lnTo>
                  <a:lnTo>
                    <a:pt x="79" y="12"/>
                  </a:lnTo>
                  <a:lnTo>
                    <a:pt x="66" y="15"/>
                  </a:lnTo>
                  <a:lnTo>
                    <a:pt x="51" y="16"/>
                  </a:lnTo>
                  <a:lnTo>
                    <a:pt x="51" y="16"/>
                  </a:lnTo>
                  <a:lnTo>
                    <a:pt x="36" y="15"/>
                  </a:lnTo>
                  <a:lnTo>
                    <a:pt x="23" y="12"/>
                  </a:lnTo>
                  <a:lnTo>
                    <a:pt x="11" y="7"/>
                  </a:lnTo>
                  <a:lnTo>
                    <a:pt x="1" y="0"/>
                  </a:lnTo>
                  <a:lnTo>
                    <a:pt x="1" y="0"/>
                  </a:lnTo>
                  <a:lnTo>
                    <a:pt x="0" y="7"/>
                  </a:lnTo>
                  <a:lnTo>
                    <a:pt x="0" y="7"/>
                  </a:lnTo>
                  <a:lnTo>
                    <a:pt x="1" y="12"/>
                  </a:lnTo>
                  <a:lnTo>
                    <a:pt x="4" y="18"/>
                  </a:lnTo>
                  <a:lnTo>
                    <a:pt x="8" y="23"/>
                  </a:lnTo>
                  <a:lnTo>
                    <a:pt x="15" y="27"/>
                  </a:lnTo>
                  <a:lnTo>
                    <a:pt x="23" y="30"/>
                  </a:lnTo>
                  <a:lnTo>
                    <a:pt x="31" y="33"/>
                  </a:lnTo>
                  <a:lnTo>
                    <a:pt x="40" y="34"/>
                  </a:lnTo>
                  <a:lnTo>
                    <a:pt x="51" y="35"/>
                  </a:lnTo>
                  <a:lnTo>
                    <a:pt x="5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9" name="Freeform 120">
              <a:extLst>
                <a:ext uri="{FF2B5EF4-FFF2-40B4-BE49-F238E27FC236}">
                  <a16:creationId xmlns:a16="http://schemas.microsoft.com/office/drawing/2014/main" id="{716B7102-A0B4-4C5F-AB61-DAC9F8D37C14}"/>
                </a:ext>
              </a:extLst>
            </p:cNvPr>
            <p:cNvSpPr>
              <a:spLocks/>
            </p:cNvSpPr>
            <p:nvPr/>
          </p:nvSpPr>
          <p:spPr bwMode="auto">
            <a:xfrm>
              <a:off x="3514424" y="3163948"/>
              <a:ext cx="127254" cy="42418"/>
            </a:xfrm>
            <a:custGeom>
              <a:avLst/>
              <a:gdLst>
                <a:gd name="T0" fmla="*/ 51 w 102"/>
                <a:gd name="T1" fmla="*/ 34 h 34"/>
                <a:gd name="T2" fmla="*/ 51 w 102"/>
                <a:gd name="T3" fmla="*/ 34 h 34"/>
                <a:gd name="T4" fmla="*/ 62 w 102"/>
                <a:gd name="T5" fmla="*/ 33 h 34"/>
                <a:gd name="T6" fmla="*/ 71 w 102"/>
                <a:gd name="T7" fmla="*/ 31 h 34"/>
                <a:gd name="T8" fmla="*/ 79 w 102"/>
                <a:gd name="T9" fmla="*/ 29 h 34"/>
                <a:gd name="T10" fmla="*/ 87 w 102"/>
                <a:gd name="T11" fmla="*/ 26 h 34"/>
                <a:gd name="T12" fmla="*/ 93 w 102"/>
                <a:gd name="T13" fmla="*/ 22 h 34"/>
                <a:gd name="T14" fmla="*/ 98 w 102"/>
                <a:gd name="T15" fmla="*/ 17 h 34"/>
                <a:gd name="T16" fmla="*/ 101 w 102"/>
                <a:gd name="T17" fmla="*/ 11 h 34"/>
                <a:gd name="T18" fmla="*/ 102 w 102"/>
                <a:gd name="T19" fmla="*/ 6 h 34"/>
                <a:gd name="T20" fmla="*/ 102 w 102"/>
                <a:gd name="T21" fmla="*/ 6 h 34"/>
                <a:gd name="T22" fmla="*/ 101 w 102"/>
                <a:gd name="T23" fmla="*/ 0 h 34"/>
                <a:gd name="T24" fmla="*/ 101 w 102"/>
                <a:gd name="T25" fmla="*/ 0 h 34"/>
                <a:gd name="T26" fmla="*/ 91 w 102"/>
                <a:gd name="T27" fmla="*/ 6 h 34"/>
                <a:gd name="T28" fmla="*/ 79 w 102"/>
                <a:gd name="T29" fmla="*/ 11 h 34"/>
                <a:gd name="T30" fmla="*/ 66 w 102"/>
                <a:gd name="T31" fmla="*/ 14 h 34"/>
                <a:gd name="T32" fmla="*/ 51 w 102"/>
                <a:gd name="T33" fmla="*/ 15 h 34"/>
                <a:gd name="T34" fmla="*/ 51 w 102"/>
                <a:gd name="T35" fmla="*/ 15 h 34"/>
                <a:gd name="T36" fmla="*/ 36 w 102"/>
                <a:gd name="T37" fmla="*/ 14 h 34"/>
                <a:gd name="T38" fmla="*/ 23 w 102"/>
                <a:gd name="T39" fmla="*/ 11 h 34"/>
                <a:gd name="T40" fmla="*/ 11 w 102"/>
                <a:gd name="T41" fmla="*/ 6 h 34"/>
                <a:gd name="T42" fmla="*/ 1 w 102"/>
                <a:gd name="T43" fmla="*/ 0 h 34"/>
                <a:gd name="T44" fmla="*/ 1 w 102"/>
                <a:gd name="T45" fmla="*/ 0 h 34"/>
                <a:gd name="T46" fmla="*/ 0 w 102"/>
                <a:gd name="T47" fmla="*/ 6 h 34"/>
                <a:gd name="T48" fmla="*/ 0 w 102"/>
                <a:gd name="T49" fmla="*/ 6 h 34"/>
                <a:gd name="T50" fmla="*/ 1 w 102"/>
                <a:gd name="T51" fmla="*/ 11 h 34"/>
                <a:gd name="T52" fmla="*/ 4 w 102"/>
                <a:gd name="T53" fmla="*/ 17 h 34"/>
                <a:gd name="T54" fmla="*/ 8 w 102"/>
                <a:gd name="T55" fmla="*/ 22 h 34"/>
                <a:gd name="T56" fmla="*/ 15 w 102"/>
                <a:gd name="T57" fmla="*/ 26 h 34"/>
                <a:gd name="T58" fmla="*/ 23 w 102"/>
                <a:gd name="T59" fmla="*/ 29 h 34"/>
                <a:gd name="T60" fmla="*/ 31 w 102"/>
                <a:gd name="T61" fmla="*/ 31 h 34"/>
                <a:gd name="T62" fmla="*/ 40 w 102"/>
                <a:gd name="T63" fmla="*/ 33 h 34"/>
                <a:gd name="T64" fmla="*/ 51 w 102"/>
                <a:gd name="T65" fmla="*/ 34 h 34"/>
                <a:gd name="T66" fmla="*/ 51 w 102"/>
                <a:gd name="T6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34">
                  <a:moveTo>
                    <a:pt x="51" y="34"/>
                  </a:moveTo>
                  <a:lnTo>
                    <a:pt x="51" y="34"/>
                  </a:lnTo>
                  <a:lnTo>
                    <a:pt x="62" y="33"/>
                  </a:lnTo>
                  <a:lnTo>
                    <a:pt x="71" y="31"/>
                  </a:lnTo>
                  <a:lnTo>
                    <a:pt x="79" y="29"/>
                  </a:lnTo>
                  <a:lnTo>
                    <a:pt x="87" y="26"/>
                  </a:lnTo>
                  <a:lnTo>
                    <a:pt x="93" y="22"/>
                  </a:lnTo>
                  <a:lnTo>
                    <a:pt x="98" y="17"/>
                  </a:lnTo>
                  <a:lnTo>
                    <a:pt x="101" y="11"/>
                  </a:lnTo>
                  <a:lnTo>
                    <a:pt x="102" y="6"/>
                  </a:lnTo>
                  <a:lnTo>
                    <a:pt x="102" y="6"/>
                  </a:lnTo>
                  <a:lnTo>
                    <a:pt x="101" y="0"/>
                  </a:lnTo>
                  <a:lnTo>
                    <a:pt x="101" y="0"/>
                  </a:lnTo>
                  <a:lnTo>
                    <a:pt x="91" y="6"/>
                  </a:lnTo>
                  <a:lnTo>
                    <a:pt x="79" y="11"/>
                  </a:lnTo>
                  <a:lnTo>
                    <a:pt x="66" y="14"/>
                  </a:lnTo>
                  <a:lnTo>
                    <a:pt x="51" y="15"/>
                  </a:lnTo>
                  <a:lnTo>
                    <a:pt x="51" y="15"/>
                  </a:lnTo>
                  <a:lnTo>
                    <a:pt x="36" y="14"/>
                  </a:lnTo>
                  <a:lnTo>
                    <a:pt x="23" y="11"/>
                  </a:lnTo>
                  <a:lnTo>
                    <a:pt x="11" y="6"/>
                  </a:lnTo>
                  <a:lnTo>
                    <a:pt x="1" y="0"/>
                  </a:lnTo>
                  <a:lnTo>
                    <a:pt x="1" y="0"/>
                  </a:lnTo>
                  <a:lnTo>
                    <a:pt x="0" y="6"/>
                  </a:lnTo>
                  <a:lnTo>
                    <a:pt x="0" y="6"/>
                  </a:lnTo>
                  <a:lnTo>
                    <a:pt x="1" y="11"/>
                  </a:lnTo>
                  <a:lnTo>
                    <a:pt x="4" y="17"/>
                  </a:lnTo>
                  <a:lnTo>
                    <a:pt x="8" y="22"/>
                  </a:lnTo>
                  <a:lnTo>
                    <a:pt x="15" y="26"/>
                  </a:lnTo>
                  <a:lnTo>
                    <a:pt x="23" y="29"/>
                  </a:lnTo>
                  <a:lnTo>
                    <a:pt x="31" y="31"/>
                  </a:lnTo>
                  <a:lnTo>
                    <a:pt x="40" y="33"/>
                  </a:lnTo>
                  <a:lnTo>
                    <a:pt x="51" y="34"/>
                  </a:lnTo>
                  <a:lnTo>
                    <a:pt x="5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70" name="Freeform 121">
              <a:extLst>
                <a:ext uri="{FF2B5EF4-FFF2-40B4-BE49-F238E27FC236}">
                  <a16:creationId xmlns:a16="http://schemas.microsoft.com/office/drawing/2014/main" id="{2067DE4D-235B-460A-A437-D3B30291E673}"/>
                </a:ext>
              </a:extLst>
            </p:cNvPr>
            <p:cNvSpPr>
              <a:spLocks/>
            </p:cNvSpPr>
            <p:nvPr/>
          </p:nvSpPr>
          <p:spPr bwMode="auto">
            <a:xfrm>
              <a:off x="3514424" y="3129016"/>
              <a:ext cx="127254" cy="42418"/>
            </a:xfrm>
            <a:custGeom>
              <a:avLst/>
              <a:gdLst>
                <a:gd name="T0" fmla="*/ 51 w 102"/>
                <a:gd name="T1" fmla="*/ 34 h 34"/>
                <a:gd name="T2" fmla="*/ 51 w 102"/>
                <a:gd name="T3" fmla="*/ 34 h 34"/>
                <a:gd name="T4" fmla="*/ 62 w 102"/>
                <a:gd name="T5" fmla="*/ 34 h 34"/>
                <a:gd name="T6" fmla="*/ 71 w 102"/>
                <a:gd name="T7" fmla="*/ 32 h 34"/>
                <a:gd name="T8" fmla="*/ 79 w 102"/>
                <a:gd name="T9" fmla="*/ 30 h 34"/>
                <a:gd name="T10" fmla="*/ 87 w 102"/>
                <a:gd name="T11" fmla="*/ 26 h 34"/>
                <a:gd name="T12" fmla="*/ 93 w 102"/>
                <a:gd name="T13" fmla="*/ 22 h 34"/>
                <a:gd name="T14" fmla="*/ 98 w 102"/>
                <a:gd name="T15" fmla="*/ 18 h 34"/>
                <a:gd name="T16" fmla="*/ 101 w 102"/>
                <a:gd name="T17" fmla="*/ 12 h 34"/>
                <a:gd name="T18" fmla="*/ 102 w 102"/>
                <a:gd name="T19" fmla="*/ 7 h 34"/>
                <a:gd name="T20" fmla="*/ 102 w 102"/>
                <a:gd name="T21" fmla="*/ 7 h 34"/>
                <a:gd name="T22" fmla="*/ 101 w 102"/>
                <a:gd name="T23" fmla="*/ 0 h 34"/>
                <a:gd name="T24" fmla="*/ 101 w 102"/>
                <a:gd name="T25" fmla="*/ 0 h 34"/>
                <a:gd name="T26" fmla="*/ 91 w 102"/>
                <a:gd name="T27" fmla="*/ 7 h 34"/>
                <a:gd name="T28" fmla="*/ 79 w 102"/>
                <a:gd name="T29" fmla="*/ 11 h 34"/>
                <a:gd name="T30" fmla="*/ 66 w 102"/>
                <a:gd name="T31" fmla="*/ 15 h 34"/>
                <a:gd name="T32" fmla="*/ 51 w 102"/>
                <a:gd name="T33" fmla="*/ 15 h 34"/>
                <a:gd name="T34" fmla="*/ 51 w 102"/>
                <a:gd name="T35" fmla="*/ 15 h 34"/>
                <a:gd name="T36" fmla="*/ 36 w 102"/>
                <a:gd name="T37" fmla="*/ 15 h 34"/>
                <a:gd name="T38" fmla="*/ 23 w 102"/>
                <a:gd name="T39" fmla="*/ 11 h 34"/>
                <a:gd name="T40" fmla="*/ 11 w 102"/>
                <a:gd name="T41" fmla="*/ 7 h 34"/>
                <a:gd name="T42" fmla="*/ 1 w 102"/>
                <a:gd name="T43" fmla="*/ 0 h 34"/>
                <a:gd name="T44" fmla="*/ 1 w 102"/>
                <a:gd name="T45" fmla="*/ 0 h 34"/>
                <a:gd name="T46" fmla="*/ 0 w 102"/>
                <a:gd name="T47" fmla="*/ 7 h 34"/>
                <a:gd name="T48" fmla="*/ 0 w 102"/>
                <a:gd name="T49" fmla="*/ 7 h 34"/>
                <a:gd name="T50" fmla="*/ 1 w 102"/>
                <a:gd name="T51" fmla="*/ 12 h 34"/>
                <a:gd name="T52" fmla="*/ 4 w 102"/>
                <a:gd name="T53" fmla="*/ 18 h 34"/>
                <a:gd name="T54" fmla="*/ 8 w 102"/>
                <a:gd name="T55" fmla="*/ 22 h 34"/>
                <a:gd name="T56" fmla="*/ 15 w 102"/>
                <a:gd name="T57" fmla="*/ 26 h 34"/>
                <a:gd name="T58" fmla="*/ 23 w 102"/>
                <a:gd name="T59" fmla="*/ 30 h 34"/>
                <a:gd name="T60" fmla="*/ 31 w 102"/>
                <a:gd name="T61" fmla="*/ 32 h 34"/>
                <a:gd name="T62" fmla="*/ 40 w 102"/>
                <a:gd name="T63" fmla="*/ 34 h 34"/>
                <a:gd name="T64" fmla="*/ 51 w 102"/>
                <a:gd name="T65" fmla="*/ 34 h 34"/>
                <a:gd name="T66" fmla="*/ 51 w 102"/>
                <a:gd name="T6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34">
                  <a:moveTo>
                    <a:pt x="51" y="34"/>
                  </a:moveTo>
                  <a:lnTo>
                    <a:pt x="51" y="34"/>
                  </a:lnTo>
                  <a:lnTo>
                    <a:pt x="62" y="34"/>
                  </a:lnTo>
                  <a:lnTo>
                    <a:pt x="71" y="32"/>
                  </a:lnTo>
                  <a:lnTo>
                    <a:pt x="79" y="30"/>
                  </a:lnTo>
                  <a:lnTo>
                    <a:pt x="87" y="26"/>
                  </a:lnTo>
                  <a:lnTo>
                    <a:pt x="93" y="22"/>
                  </a:lnTo>
                  <a:lnTo>
                    <a:pt x="98" y="18"/>
                  </a:lnTo>
                  <a:lnTo>
                    <a:pt x="101" y="12"/>
                  </a:lnTo>
                  <a:lnTo>
                    <a:pt x="102" y="7"/>
                  </a:lnTo>
                  <a:lnTo>
                    <a:pt x="102" y="7"/>
                  </a:lnTo>
                  <a:lnTo>
                    <a:pt x="101" y="0"/>
                  </a:lnTo>
                  <a:lnTo>
                    <a:pt x="101" y="0"/>
                  </a:lnTo>
                  <a:lnTo>
                    <a:pt x="91" y="7"/>
                  </a:lnTo>
                  <a:lnTo>
                    <a:pt x="79" y="11"/>
                  </a:lnTo>
                  <a:lnTo>
                    <a:pt x="66" y="15"/>
                  </a:lnTo>
                  <a:lnTo>
                    <a:pt x="51" y="15"/>
                  </a:lnTo>
                  <a:lnTo>
                    <a:pt x="51" y="15"/>
                  </a:lnTo>
                  <a:lnTo>
                    <a:pt x="36" y="15"/>
                  </a:lnTo>
                  <a:lnTo>
                    <a:pt x="23" y="11"/>
                  </a:lnTo>
                  <a:lnTo>
                    <a:pt x="11" y="7"/>
                  </a:lnTo>
                  <a:lnTo>
                    <a:pt x="1" y="0"/>
                  </a:lnTo>
                  <a:lnTo>
                    <a:pt x="1" y="0"/>
                  </a:lnTo>
                  <a:lnTo>
                    <a:pt x="0" y="7"/>
                  </a:lnTo>
                  <a:lnTo>
                    <a:pt x="0" y="7"/>
                  </a:lnTo>
                  <a:lnTo>
                    <a:pt x="1" y="12"/>
                  </a:lnTo>
                  <a:lnTo>
                    <a:pt x="4" y="18"/>
                  </a:lnTo>
                  <a:lnTo>
                    <a:pt x="8" y="22"/>
                  </a:lnTo>
                  <a:lnTo>
                    <a:pt x="15" y="26"/>
                  </a:lnTo>
                  <a:lnTo>
                    <a:pt x="23" y="30"/>
                  </a:lnTo>
                  <a:lnTo>
                    <a:pt x="31" y="32"/>
                  </a:lnTo>
                  <a:lnTo>
                    <a:pt x="40" y="34"/>
                  </a:lnTo>
                  <a:lnTo>
                    <a:pt x="51" y="34"/>
                  </a:lnTo>
                  <a:lnTo>
                    <a:pt x="5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71" name="Freeform 122">
              <a:extLst>
                <a:ext uri="{FF2B5EF4-FFF2-40B4-BE49-F238E27FC236}">
                  <a16:creationId xmlns:a16="http://schemas.microsoft.com/office/drawing/2014/main" id="{53EDBC30-E88C-45F1-B77F-37F009225BA7}"/>
                </a:ext>
              </a:extLst>
            </p:cNvPr>
            <p:cNvSpPr>
              <a:spLocks/>
            </p:cNvSpPr>
            <p:nvPr/>
          </p:nvSpPr>
          <p:spPr bwMode="auto">
            <a:xfrm>
              <a:off x="3514424" y="3066638"/>
              <a:ext cx="127254" cy="69864"/>
            </a:xfrm>
            <a:custGeom>
              <a:avLst/>
              <a:gdLst>
                <a:gd name="T0" fmla="*/ 51 w 102"/>
                <a:gd name="T1" fmla="*/ 0 h 56"/>
                <a:gd name="T2" fmla="*/ 51 w 102"/>
                <a:gd name="T3" fmla="*/ 0 h 56"/>
                <a:gd name="T4" fmla="*/ 40 w 102"/>
                <a:gd name="T5" fmla="*/ 1 h 56"/>
                <a:gd name="T6" fmla="*/ 31 w 102"/>
                <a:gd name="T7" fmla="*/ 2 h 56"/>
                <a:gd name="T8" fmla="*/ 23 w 102"/>
                <a:gd name="T9" fmla="*/ 5 h 56"/>
                <a:gd name="T10" fmla="*/ 15 w 102"/>
                <a:gd name="T11" fmla="*/ 8 h 56"/>
                <a:gd name="T12" fmla="*/ 8 w 102"/>
                <a:gd name="T13" fmla="*/ 12 h 56"/>
                <a:gd name="T14" fmla="*/ 4 w 102"/>
                <a:gd name="T15" fmla="*/ 17 h 56"/>
                <a:gd name="T16" fmla="*/ 1 w 102"/>
                <a:gd name="T17" fmla="*/ 22 h 56"/>
                <a:gd name="T18" fmla="*/ 0 w 102"/>
                <a:gd name="T19" fmla="*/ 28 h 56"/>
                <a:gd name="T20" fmla="*/ 0 w 102"/>
                <a:gd name="T21" fmla="*/ 28 h 56"/>
                <a:gd name="T22" fmla="*/ 1 w 102"/>
                <a:gd name="T23" fmla="*/ 33 h 56"/>
                <a:gd name="T24" fmla="*/ 4 w 102"/>
                <a:gd name="T25" fmla="*/ 38 h 56"/>
                <a:gd name="T26" fmla="*/ 8 w 102"/>
                <a:gd name="T27" fmla="*/ 44 h 56"/>
                <a:gd name="T28" fmla="*/ 15 w 102"/>
                <a:gd name="T29" fmla="*/ 48 h 56"/>
                <a:gd name="T30" fmla="*/ 23 w 102"/>
                <a:gd name="T31" fmla="*/ 51 h 56"/>
                <a:gd name="T32" fmla="*/ 31 w 102"/>
                <a:gd name="T33" fmla="*/ 53 h 56"/>
                <a:gd name="T34" fmla="*/ 40 w 102"/>
                <a:gd name="T35" fmla="*/ 55 h 56"/>
                <a:gd name="T36" fmla="*/ 51 w 102"/>
                <a:gd name="T37" fmla="*/ 56 h 56"/>
                <a:gd name="T38" fmla="*/ 51 w 102"/>
                <a:gd name="T39" fmla="*/ 56 h 56"/>
                <a:gd name="T40" fmla="*/ 62 w 102"/>
                <a:gd name="T41" fmla="*/ 55 h 56"/>
                <a:gd name="T42" fmla="*/ 71 w 102"/>
                <a:gd name="T43" fmla="*/ 53 h 56"/>
                <a:gd name="T44" fmla="*/ 79 w 102"/>
                <a:gd name="T45" fmla="*/ 51 h 56"/>
                <a:gd name="T46" fmla="*/ 87 w 102"/>
                <a:gd name="T47" fmla="*/ 48 h 56"/>
                <a:gd name="T48" fmla="*/ 93 w 102"/>
                <a:gd name="T49" fmla="*/ 44 h 56"/>
                <a:gd name="T50" fmla="*/ 98 w 102"/>
                <a:gd name="T51" fmla="*/ 38 h 56"/>
                <a:gd name="T52" fmla="*/ 101 w 102"/>
                <a:gd name="T53" fmla="*/ 33 h 56"/>
                <a:gd name="T54" fmla="*/ 102 w 102"/>
                <a:gd name="T55" fmla="*/ 28 h 56"/>
                <a:gd name="T56" fmla="*/ 102 w 102"/>
                <a:gd name="T57" fmla="*/ 28 h 56"/>
                <a:gd name="T58" fmla="*/ 101 w 102"/>
                <a:gd name="T59" fmla="*/ 22 h 56"/>
                <a:gd name="T60" fmla="*/ 98 w 102"/>
                <a:gd name="T61" fmla="*/ 17 h 56"/>
                <a:gd name="T62" fmla="*/ 93 w 102"/>
                <a:gd name="T63" fmla="*/ 12 h 56"/>
                <a:gd name="T64" fmla="*/ 87 w 102"/>
                <a:gd name="T65" fmla="*/ 8 h 56"/>
                <a:gd name="T66" fmla="*/ 79 w 102"/>
                <a:gd name="T67" fmla="*/ 5 h 56"/>
                <a:gd name="T68" fmla="*/ 71 w 102"/>
                <a:gd name="T69" fmla="*/ 2 h 56"/>
                <a:gd name="T70" fmla="*/ 62 w 102"/>
                <a:gd name="T71" fmla="*/ 1 h 56"/>
                <a:gd name="T72" fmla="*/ 51 w 102"/>
                <a:gd name="T73" fmla="*/ 0 h 56"/>
                <a:gd name="T74" fmla="*/ 51 w 102"/>
                <a:gd name="T7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56">
                  <a:moveTo>
                    <a:pt x="51" y="0"/>
                  </a:moveTo>
                  <a:lnTo>
                    <a:pt x="51" y="0"/>
                  </a:lnTo>
                  <a:lnTo>
                    <a:pt x="40" y="1"/>
                  </a:lnTo>
                  <a:lnTo>
                    <a:pt x="31" y="2"/>
                  </a:lnTo>
                  <a:lnTo>
                    <a:pt x="23" y="5"/>
                  </a:lnTo>
                  <a:lnTo>
                    <a:pt x="15" y="8"/>
                  </a:lnTo>
                  <a:lnTo>
                    <a:pt x="8" y="12"/>
                  </a:lnTo>
                  <a:lnTo>
                    <a:pt x="4" y="17"/>
                  </a:lnTo>
                  <a:lnTo>
                    <a:pt x="1" y="22"/>
                  </a:lnTo>
                  <a:lnTo>
                    <a:pt x="0" y="28"/>
                  </a:lnTo>
                  <a:lnTo>
                    <a:pt x="0" y="28"/>
                  </a:lnTo>
                  <a:lnTo>
                    <a:pt x="1" y="33"/>
                  </a:lnTo>
                  <a:lnTo>
                    <a:pt x="4" y="38"/>
                  </a:lnTo>
                  <a:lnTo>
                    <a:pt x="8" y="44"/>
                  </a:lnTo>
                  <a:lnTo>
                    <a:pt x="15" y="48"/>
                  </a:lnTo>
                  <a:lnTo>
                    <a:pt x="23" y="51"/>
                  </a:lnTo>
                  <a:lnTo>
                    <a:pt x="31" y="53"/>
                  </a:lnTo>
                  <a:lnTo>
                    <a:pt x="40" y="55"/>
                  </a:lnTo>
                  <a:lnTo>
                    <a:pt x="51" y="56"/>
                  </a:lnTo>
                  <a:lnTo>
                    <a:pt x="51" y="56"/>
                  </a:lnTo>
                  <a:lnTo>
                    <a:pt x="62" y="55"/>
                  </a:lnTo>
                  <a:lnTo>
                    <a:pt x="71" y="53"/>
                  </a:lnTo>
                  <a:lnTo>
                    <a:pt x="79" y="51"/>
                  </a:lnTo>
                  <a:lnTo>
                    <a:pt x="87" y="48"/>
                  </a:lnTo>
                  <a:lnTo>
                    <a:pt x="93" y="44"/>
                  </a:lnTo>
                  <a:lnTo>
                    <a:pt x="98" y="38"/>
                  </a:lnTo>
                  <a:lnTo>
                    <a:pt x="101" y="33"/>
                  </a:lnTo>
                  <a:lnTo>
                    <a:pt x="102" y="28"/>
                  </a:lnTo>
                  <a:lnTo>
                    <a:pt x="102" y="28"/>
                  </a:lnTo>
                  <a:lnTo>
                    <a:pt x="101" y="22"/>
                  </a:lnTo>
                  <a:lnTo>
                    <a:pt x="98" y="17"/>
                  </a:lnTo>
                  <a:lnTo>
                    <a:pt x="93" y="12"/>
                  </a:lnTo>
                  <a:lnTo>
                    <a:pt x="87" y="8"/>
                  </a:lnTo>
                  <a:lnTo>
                    <a:pt x="79" y="5"/>
                  </a:lnTo>
                  <a:lnTo>
                    <a:pt x="71" y="2"/>
                  </a:lnTo>
                  <a:lnTo>
                    <a:pt x="62" y="1"/>
                  </a:lnTo>
                  <a:lnTo>
                    <a:pt x="51"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sp>
        <p:nvSpPr>
          <p:cNvPr id="24" name="Freeform 38">
            <a:extLst>
              <a:ext uri="{FF2B5EF4-FFF2-40B4-BE49-F238E27FC236}">
                <a16:creationId xmlns:a16="http://schemas.microsoft.com/office/drawing/2014/main" id="{01EE980E-A633-47AA-98D0-99D1BF550FE1}"/>
              </a:ext>
            </a:extLst>
          </p:cNvPr>
          <p:cNvSpPr>
            <a:spLocks noEditPoints="1"/>
          </p:cNvSpPr>
          <p:nvPr/>
        </p:nvSpPr>
        <p:spPr bwMode="auto">
          <a:xfrm>
            <a:off x="5155172" y="2639028"/>
            <a:ext cx="820907" cy="820907"/>
          </a:xfrm>
          <a:custGeom>
            <a:avLst/>
            <a:gdLst>
              <a:gd name="T0" fmla="*/ 312 w 657"/>
              <a:gd name="T1" fmla="*/ 657 h 657"/>
              <a:gd name="T2" fmla="*/ 262 w 657"/>
              <a:gd name="T3" fmla="*/ 650 h 657"/>
              <a:gd name="T4" fmla="*/ 200 w 657"/>
              <a:gd name="T5" fmla="*/ 632 h 657"/>
              <a:gd name="T6" fmla="*/ 120 w 657"/>
              <a:gd name="T7" fmla="*/ 582 h 657"/>
              <a:gd name="T8" fmla="*/ 55 w 657"/>
              <a:gd name="T9" fmla="*/ 512 h 657"/>
              <a:gd name="T10" fmla="*/ 15 w 657"/>
              <a:gd name="T11" fmla="*/ 426 h 657"/>
              <a:gd name="T12" fmla="*/ 3 w 657"/>
              <a:gd name="T13" fmla="*/ 379 h 657"/>
              <a:gd name="T14" fmla="*/ 0 w 657"/>
              <a:gd name="T15" fmla="*/ 329 h 657"/>
              <a:gd name="T16" fmla="*/ 2 w 657"/>
              <a:gd name="T17" fmla="*/ 296 h 657"/>
              <a:gd name="T18" fmla="*/ 10 w 657"/>
              <a:gd name="T19" fmla="*/ 246 h 657"/>
              <a:gd name="T20" fmla="*/ 39 w 657"/>
              <a:gd name="T21" fmla="*/ 172 h 657"/>
              <a:gd name="T22" fmla="*/ 96 w 657"/>
              <a:gd name="T23" fmla="*/ 97 h 657"/>
              <a:gd name="T24" fmla="*/ 172 w 657"/>
              <a:gd name="T25" fmla="*/ 39 h 657"/>
              <a:gd name="T26" fmla="*/ 246 w 657"/>
              <a:gd name="T27" fmla="*/ 10 h 657"/>
              <a:gd name="T28" fmla="*/ 294 w 657"/>
              <a:gd name="T29" fmla="*/ 2 h 657"/>
              <a:gd name="T30" fmla="*/ 328 w 657"/>
              <a:gd name="T31" fmla="*/ 0 h 657"/>
              <a:gd name="T32" fmla="*/ 379 w 657"/>
              <a:gd name="T33" fmla="*/ 4 h 657"/>
              <a:gd name="T34" fmla="*/ 426 w 657"/>
              <a:gd name="T35" fmla="*/ 15 h 657"/>
              <a:gd name="T36" fmla="*/ 512 w 657"/>
              <a:gd name="T37" fmla="*/ 57 h 657"/>
              <a:gd name="T38" fmla="*/ 582 w 657"/>
              <a:gd name="T39" fmla="*/ 120 h 657"/>
              <a:gd name="T40" fmla="*/ 632 w 657"/>
              <a:gd name="T41" fmla="*/ 200 h 657"/>
              <a:gd name="T42" fmla="*/ 650 w 657"/>
              <a:gd name="T43" fmla="*/ 262 h 657"/>
              <a:gd name="T44" fmla="*/ 657 w 657"/>
              <a:gd name="T45" fmla="*/ 312 h 657"/>
              <a:gd name="T46" fmla="*/ 657 w 657"/>
              <a:gd name="T47" fmla="*/ 346 h 657"/>
              <a:gd name="T48" fmla="*/ 650 w 657"/>
              <a:gd name="T49" fmla="*/ 395 h 657"/>
              <a:gd name="T50" fmla="*/ 632 w 657"/>
              <a:gd name="T51" fmla="*/ 457 h 657"/>
              <a:gd name="T52" fmla="*/ 582 w 657"/>
              <a:gd name="T53" fmla="*/ 538 h 657"/>
              <a:gd name="T54" fmla="*/ 512 w 657"/>
              <a:gd name="T55" fmla="*/ 601 h 657"/>
              <a:gd name="T56" fmla="*/ 426 w 657"/>
              <a:gd name="T57" fmla="*/ 642 h 657"/>
              <a:gd name="T58" fmla="*/ 379 w 657"/>
              <a:gd name="T59" fmla="*/ 653 h 657"/>
              <a:gd name="T60" fmla="*/ 328 w 657"/>
              <a:gd name="T61" fmla="*/ 657 h 657"/>
              <a:gd name="T62" fmla="*/ 328 w 657"/>
              <a:gd name="T63" fmla="*/ 38 h 657"/>
              <a:gd name="T64" fmla="*/ 242 w 657"/>
              <a:gd name="T65" fmla="*/ 51 h 657"/>
              <a:gd name="T66" fmla="*/ 166 w 657"/>
              <a:gd name="T67" fmla="*/ 88 h 657"/>
              <a:gd name="T68" fmla="*/ 104 w 657"/>
              <a:gd name="T69" fmla="*/ 144 h 657"/>
              <a:gd name="T70" fmla="*/ 61 w 657"/>
              <a:gd name="T71" fmla="*/ 215 h 657"/>
              <a:gd name="T72" fmla="*/ 39 w 657"/>
              <a:gd name="T73" fmla="*/ 298 h 657"/>
              <a:gd name="T74" fmla="*/ 39 w 657"/>
              <a:gd name="T75" fmla="*/ 359 h 657"/>
              <a:gd name="T76" fmla="*/ 61 w 657"/>
              <a:gd name="T77" fmla="*/ 442 h 657"/>
              <a:gd name="T78" fmla="*/ 104 w 657"/>
              <a:gd name="T79" fmla="*/ 513 h 657"/>
              <a:gd name="T80" fmla="*/ 166 w 657"/>
              <a:gd name="T81" fmla="*/ 570 h 657"/>
              <a:gd name="T82" fmla="*/ 242 w 657"/>
              <a:gd name="T83" fmla="*/ 607 h 657"/>
              <a:gd name="T84" fmla="*/ 328 w 657"/>
              <a:gd name="T85" fmla="*/ 620 h 657"/>
              <a:gd name="T86" fmla="*/ 387 w 657"/>
              <a:gd name="T87" fmla="*/ 614 h 657"/>
              <a:gd name="T88" fmla="*/ 468 w 657"/>
              <a:gd name="T89" fmla="*/ 585 h 657"/>
              <a:gd name="T90" fmla="*/ 535 w 657"/>
              <a:gd name="T91" fmla="*/ 535 h 657"/>
              <a:gd name="T92" fmla="*/ 585 w 657"/>
              <a:gd name="T93" fmla="*/ 468 h 657"/>
              <a:gd name="T94" fmla="*/ 614 w 657"/>
              <a:gd name="T95" fmla="*/ 387 h 657"/>
              <a:gd name="T96" fmla="*/ 620 w 657"/>
              <a:gd name="T97" fmla="*/ 329 h 657"/>
              <a:gd name="T98" fmla="*/ 606 w 657"/>
              <a:gd name="T99" fmla="*/ 242 h 657"/>
              <a:gd name="T100" fmla="*/ 570 w 657"/>
              <a:gd name="T101" fmla="*/ 166 h 657"/>
              <a:gd name="T102" fmla="*/ 513 w 657"/>
              <a:gd name="T103" fmla="*/ 104 h 657"/>
              <a:gd name="T104" fmla="*/ 442 w 657"/>
              <a:gd name="T105" fmla="*/ 61 h 657"/>
              <a:gd name="T106" fmla="*/ 358 w 657"/>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7">
                <a:moveTo>
                  <a:pt x="328" y="657"/>
                </a:moveTo>
                <a:lnTo>
                  <a:pt x="328" y="657"/>
                </a:lnTo>
                <a:lnTo>
                  <a:pt x="312" y="657"/>
                </a:lnTo>
                <a:lnTo>
                  <a:pt x="294" y="656"/>
                </a:lnTo>
                <a:lnTo>
                  <a:pt x="278" y="653"/>
                </a:lnTo>
                <a:lnTo>
                  <a:pt x="262" y="650"/>
                </a:lnTo>
                <a:lnTo>
                  <a:pt x="246" y="648"/>
                </a:lnTo>
                <a:lnTo>
                  <a:pt x="231" y="642"/>
                </a:lnTo>
                <a:lnTo>
                  <a:pt x="200" y="632"/>
                </a:lnTo>
                <a:lnTo>
                  <a:pt x="172" y="618"/>
                </a:lnTo>
                <a:lnTo>
                  <a:pt x="145" y="601"/>
                </a:lnTo>
                <a:lnTo>
                  <a:pt x="120" y="582"/>
                </a:lnTo>
                <a:lnTo>
                  <a:pt x="96" y="562"/>
                </a:lnTo>
                <a:lnTo>
                  <a:pt x="76" y="538"/>
                </a:lnTo>
                <a:lnTo>
                  <a:pt x="55" y="512"/>
                </a:lnTo>
                <a:lnTo>
                  <a:pt x="39" y="485"/>
                </a:lnTo>
                <a:lnTo>
                  <a:pt x="26" y="457"/>
                </a:lnTo>
                <a:lnTo>
                  <a:pt x="15" y="426"/>
                </a:lnTo>
                <a:lnTo>
                  <a:pt x="10" y="411"/>
                </a:lnTo>
                <a:lnTo>
                  <a:pt x="7" y="395"/>
                </a:lnTo>
                <a:lnTo>
                  <a:pt x="3" y="379"/>
                </a:lnTo>
                <a:lnTo>
                  <a:pt x="2" y="362"/>
                </a:lnTo>
                <a:lnTo>
                  <a:pt x="0" y="346"/>
                </a:lnTo>
                <a:lnTo>
                  <a:pt x="0" y="329"/>
                </a:lnTo>
                <a:lnTo>
                  <a:pt x="0" y="329"/>
                </a:lnTo>
                <a:lnTo>
                  <a:pt x="0" y="312"/>
                </a:lnTo>
                <a:lnTo>
                  <a:pt x="2" y="296"/>
                </a:lnTo>
                <a:lnTo>
                  <a:pt x="3" y="278"/>
                </a:lnTo>
                <a:lnTo>
                  <a:pt x="7" y="262"/>
                </a:lnTo>
                <a:lnTo>
                  <a:pt x="10" y="246"/>
                </a:lnTo>
                <a:lnTo>
                  <a:pt x="15" y="231"/>
                </a:lnTo>
                <a:lnTo>
                  <a:pt x="26" y="200"/>
                </a:lnTo>
                <a:lnTo>
                  <a:pt x="39" y="172"/>
                </a:lnTo>
                <a:lnTo>
                  <a:pt x="55" y="145"/>
                </a:lnTo>
                <a:lnTo>
                  <a:pt x="76" y="120"/>
                </a:lnTo>
                <a:lnTo>
                  <a:pt x="96" y="97"/>
                </a:lnTo>
                <a:lnTo>
                  <a:pt x="120" y="76"/>
                </a:lnTo>
                <a:lnTo>
                  <a:pt x="145" y="57"/>
                </a:lnTo>
                <a:lnTo>
                  <a:pt x="172" y="39"/>
                </a:lnTo>
                <a:lnTo>
                  <a:pt x="200" y="26"/>
                </a:lnTo>
                <a:lnTo>
                  <a:pt x="231" y="15"/>
                </a:lnTo>
                <a:lnTo>
                  <a:pt x="246" y="10"/>
                </a:lnTo>
                <a:lnTo>
                  <a:pt x="262" y="7"/>
                </a:lnTo>
                <a:lnTo>
                  <a:pt x="278" y="4"/>
                </a:lnTo>
                <a:lnTo>
                  <a:pt x="294" y="2"/>
                </a:lnTo>
                <a:lnTo>
                  <a:pt x="312" y="0"/>
                </a:lnTo>
                <a:lnTo>
                  <a:pt x="328" y="0"/>
                </a:lnTo>
                <a:lnTo>
                  <a:pt x="328" y="0"/>
                </a:lnTo>
                <a:lnTo>
                  <a:pt x="346" y="0"/>
                </a:lnTo>
                <a:lnTo>
                  <a:pt x="362" y="2"/>
                </a:lnTo>
                <a:lnTo>
                  <a:pt x="379" y="4"/>
                </a:lnTo>
                <a:lnTo>
                  <a:pt x="395" y="7"/>
                </a:lnTo>
                <a:lnTo>
                  <a:pt x="410" y="10"/>
                </a:lnTo>
                <a:lnTo>
                  <a:pt x="426" y="15"/>
                </a:lnTo>
                <a:lnTo>
                  <a:pt x="457" y="26"/>
                </a:lnTo>
                <a:lnTo>
                  <a:pt x="485" y="39"/>
                </a:lnTo>
                <a:lnTo>
                  <a:pt x="512" y="57"/>
                </a:lnTo>
                <a:lnTo>
                  <a:pt x="538" y="76"/>
                </a:lnTo>
                <a:lnTo>
                  <a:pt x="560" y="97"/>
                </a:lnTo>
                <a:lnTo>
                  <a:pt x="582" y="120"/>
                </a:lnTo>
                <a:lnTo>
                  <a:pt x="601" y="145"/>
                </a:lnTo>
                <a:lnTo>
                  <a:pt x="618" y="172"/>
                </a:lnTo>
                <a:lnTo>
                  <a:pt x="632" y="200"/>
                </a:lnTo>
                <a:lnTo>
                  <a:pt x="642" y="231"/>
                </a:lnTo>
                <a:lnTo>
                  <a:pt x="646" y="246"/>
                </a:lnTo>
                <a:lnTo>
                  <a:pt x="650" y="262"/>
                </a:lnTo>
                <a:lnTo>
                  <a:pt x="653" y="278"/>
                </a:lnTo>
                <a:lnTo>
                  <a:pt x="656" y="296"/>
                </a:lnTo>
                <a:lnTo>
                  <a:pt x="657" y="312"/>
                </a:lnTo>
                <a:lnTo>
                  <a:pt x="657" y="329"/>
                </a:lnTo>
                <a:lnTo>
                  <a:pt x="657" y="329"/>
                </a:lnTo>
                <a:lnTo>
                  <a:pt x="657" y="346"/>
                </a:lnTo>
                <a:lnTo>
                  <a:pt x="656" y="362"/>
                </a:lnTo>
                <a:lnTo>
                  <a:pt x="653" y="379"/>
                </a:lnTo>
                <a:lnTo>
                  <a:pt x="650" y="395"/>
                </a:lnTo>
                <a:lnTo>
                  <a:pt x="646" y="411"/>
                </a:lnTo>
                <a:lnTo>
                  <a:pt x="642" y="426"/>
                </a:lnTo>
                <a:lnTo>
                  <a:pt x="632" y="457"/>
                </a:lnTo>
                <a:lnTo>
                  <a:pt x="618" y="485"/>
                </a:lnTo>
                <a:lnTo>
                  <a:pt x="601" y="512"/>
                </a:lnTo>
                <a:lnTo>
                  <a:pt x="582" y="538"/>
                </a:lnTo>
                <a:lnTo>
                  <a:pt x="560" y="562"/>
                </a:lnTo>
                <a:lnTo>
                  <a:pt x="538" y="582"/>
                </a:lnTo>
                <a:lnTo>
                  <a:pt x="512" y="601"/>
                </a:lnTo>
                <a:lnTo>
                  <a:pt x="485" y="618"/>
                </a:lnTo>
                <a:lnTo>
                  <a:pt x="457" y="632"/>
                </a:lnTo>
                <a:lnTo>
                  <a:pt x="426" y="642"/>
                </a:lnTo>
                <a:lnTo>
                  <a:pt x="410" y="648"/>
                </a:lnTo>
                <a:lnTo>
                  <a:pt x="395" y="650"/>
                </a:lnTo>
                <a:lnTo>
                  <a:pt x="379" y="653"/>
                </a:lnTo>
                <a:lnTo>
                  <a:pt x="362" y="656"/>
                </a:lnTo>
                <a:lnTo>
                  <a:pt x="346" y="657"/>
                </a:lnTo>
                <a:lnTo>
                  <a:pt x="328" y="657"/>
                </a:lnTo>
                <a:lnTo>
                  <a:pt x="328" y="657"/>
                </a:lnTo>
                <a:close/>
                <a:moveTo>
                  <a:pt x="328" y="38"/>
                </a:moveTo>
                <a:lnTo>
                  <a:pt x="328" y="38"/>
                </a:lnTo>
                <a:lnTo>
                  <a:pt x="299" y="39"/>
                </a:lnTo>
                <a:lnTo>
                  <a:pt x="270" y="43"/>
                </a:lnTo>
                <a:lnTo>
                  <a:pt x="242" y="51"/>
                </a:lnTo>
                <a:lnTo>
                  <a:pt x="215" y="61"/>
                </a:lnTo>
                <a:lnTo>
                  <a:pt x="190" y="73"/>
                </a:lnTo>
                <a:lnTo>
                  <a:pt x="166" y="88"/>
                </a:lnTo>
                <a:lnTo>
                  <a:pt x="144" y="104"/>
                </a:lnTo>
                <a:lnTo>
                  <a:pt x="123" y="123"/>
                </a:lnTo>
                <a:lnTo>
                  <a:pt x="104" y="144"/>
                </a:lnTo>
                <a:lnTo>
                  <a:pt x="88" y="166"/>
                </a:lnTo>
                <a:lnTo>
                  <a:pt x="73" y="190"/>
                </a:lnTo>
                <a:lnTo>
                  <a:pt x="61" y="215"/>
                </a:lnTo>
                <a:lnTo>
                  <a:pt x="50" y="242"/>
                </a:lnTo>
                <a:lnTo>
                  <a:pt x="43" y="270"/>
                </a:lnTo>
                <a:lnTo>
                  <a:pt x="39" y="298"/>
                </a:lnTo>
                <a:lnTo>
                  <a:pt x="38" y="329"/>
                </a:lnTo>
                <a:lnTo>
                  <a:pt x="38" y="329"/>
                </a:lnTo>
                <a:lnTo>
                  <a:pt x="39" y="359"/>
                </a:lnTo>
                <a:lnTo>
                  <a:pt x="43" y="387"/>
                </a:lnTo>
                <a:lnTo>
                  <a:pt x="50" y="415"/>
                </a:lnTo>
                <a:lnTo>
                  <a:pt x="61" y="442"/>
                </a:lnTo>
                <a:lnTo>
                  <a:pt x="73" y="468"/>
                </a:lnTo>
                <a:lnTo>
                  <a:pt x="88" y="492"/>
                </a:lnTo>
                <a:lnTo>
                  <a:pt x="104" y="513"/>
                </a:lnTo>
                <a:lnTo>
                  <a:pt x="123" y="535"/>
                </a:lnTo>
                <a:lnTo>
                  <a:pt x="144" y="554"/>
                </a:lnTo>
                <a:lnTo>
                  <a:pt x="166" y="570"/>
                </a:lnTo>
                <a:lnTo>
                  <a:pt x="190" y="585"/>
                </a:lnTo>
                <a:lnTo>
                  <a:pt x="215" y="597"/>
                </a:lnTo>
                <a:lnTo>
                  <a:pt x="242" y="607"/>
                </a:lnTo>
                <a:lnTo>
                  <a:pt x="270" y="614"/>
                </a:lnTo>
                <a:lnTo>
                  <a:pt x="299" y="618"/>
                </a:lnTo>
                <a:lnTo>
                  <a:pt x="328" y="620"/>
                </a:lnTo>
                <a:lnTo>
                  <a:pt x="328" y="620"/>
                </a:lnTo>
                <a:lnTo>
                  <a:pt x="358" y="618"/>
                </a:lnTo>
                <a:lnTo>
                  <a:pt x="387" y="614"/>
                </a:lnTo>
                <a:lnTo>
                  <a:pt x="415" y="607"/>
                </a:lnTo>
                <a:lnTo>
                  <a:pt x="442" y="597"/>
                </a:lnTo>
                <a:lnTo>
                  <a:pt x="468" y="585"/>
                </a:lnTo>
                <a:lnTo>
                  <a:pt x="491" y="570"/>
                </a:lnTo>
                <a:lnTo>
                  <a:pt x="513" y="554"/>
                </a:lnTo>
                <a:lnTo>
                  <a:pt x="535" y="535"/>
                </a:lnTo>
                <a:lnTo>
                  <a:pt x="554" y="513"/>
                </a:lnTo>
                <a:lnTo>
                  <a:pt x="570" y="492"/>
                </a:lnTo>
                <a:lnTo>
                  <a:pt x="585" y="468"/>
                </a:lnTo>
                <a:lnTo>
                  <a:pt x="597" y="442"/>
                </a:lnTo>
                <a:lnTo>
                  <a:pt x="606" y="415"/>
                </a:lnTo>
                <a:lnTo>
                  <a:pt x="614" y="387"/>
                </a:lnTo>
                <a:lnTo>
                  <a:pt x="618" y="359"/>
                </a:lnTo>
                <a:lnTo>
                  <a:pt x="620" y="329"/>
                </a:lnTo>
                <a:lnTo>
                  <a:pt x="620" y="329"/>
                </a:lnTo>
                <a:lnTo>
                  <a:pt x="618" y="298"/>
                </a:lnTo>
                <a:lnTo>
                  <a:pt x="614" y="270"/>
                </a:lnTo>
                <a:lnTo>
                  <a:pt x="606" y="242"/>
                </a:lnTo>
                <a:lnTo>
                  <a:pt x="597" y="215"/>
                </a:lnTo>
                <a:lnTo>
                  <a:pt x="585" y="190"/>
                </a:lnTo>
                <a:lnTo>
                  <a:pt x="570" y="166"/>
                </a:lnTo>
                <a:lnTo>
                  <a:pt x="554" y="144"/>
                </a:lnTo>
                <a:lnTo>
                  <a:pt x="535" y="123"/>
                </a:lnTo>
                <a:lnTo>
                  <a:pt x="513" y="104"/>
                </a:lnTo>
                <a:lnTo>
                  <a:pt x="491" y="88"/>
                </a:lnTo>
                <a:lnTo>
                  <a:pt x="468" y="73"/>
                </a:lnTo>
                <a:lnTo>
                  <a:pt x="442" y="61"/>
                </a:lnTo>
                <a:lnTo>
                  <a:pt x="415" y="51"/>
                </a:lnTo>
                <a:lnTo>
                  <a:pt x="387" y="43"/>
                </a:lnTo>
                <a:lnTo>
                  <a:pt x="358" y="39"/>
                </a:lnTo>
                <a:lnTo>
                  <a:pt x="328" y="38"/>
                </a:lnTo>
                <a:lnTo>
                  <a:pt x="328" y="38"/>
                </a:lnTo>
                <a:close/>
              </a:path>
            </a:pathLst>
          </a:custGeom>
          <a:solidFill>
            <a:schemeClr val="accent3"/>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25" name="Group 24">
            <a:extLst>
              <a:ext uri="{FF2B5EF4-FFF2-40B4-BE49-F238E27FC236}">
                <a16:creationId xmlns:a16="http://schemas.microsoft.com/office/drawing/2014/main" id="{F908A9D2-5F0A-4291-B9C7-FF907F775593}"/>
              </a:ext>
            </a:extLst>
          </p:cNvPr>
          <p:cNvGrpSpPr/>
          <p:nvPr/>
        </p:nvGrpSpPr>
        <p:grpSpPr>
          <a:xfrm>
            <a:off x="5278630" y="2769025"/>
            <a:ext cx="571498" cy="560916"/>
            <a:chOff x="5362271" y="2851117"/>
            <a:chExt cx="404215" cy="396731"/>
          </a:xfrm>
        </p:grpSpPr>
        <p:sp>
          <p:nvSpPr>
            <p:cNvPr id="54" name="Freeform 161">
              <a:extLst>
                <a:ext uri="{FF2B5EF4-FFF2-40B4-BE49-F238E27FC236}">
                  <a16:creationId xmlns:a16="http://schemas.microsoft.com/office/drawing/2014/main" id="{4D2C3F7D-E290-45AC-8BF2-EDE8392C0166}"/>
                </a:ext>
              </a:extLst>
            </p:cNvPr>
            <p:cNvSpPr>
              <a:spLocks/>
            </p:cNvSpPr>
            <p:nvPr/>
          </p:nvSpPr>
          <p:spPr bwMode="auto">
            <a:xfrm>
              <a:off x="5362271" y="3040749"/>
              <a:ext cx="52399" cy="22457"/>
            </a:xfrm>
            <a:custGeom>
              <a:avLst/>
              <a:gdLst>
                <a:gd name="T0" fmla="*/ 32 w 42"/>
                <a:gd name="T1" fmla="*/ 0 h 19"/>
                <a:gd name="T2" fmla="*/ 9 w 42"/>
                <a:gd name="T3" fmla="*/ 0 h 19"/>
                <a:gd name="T4" fmla="*/ 9 w 42"/>
                <a:gd name="T5" fmla="*/ 0 h 19"/>
                <a:gd name="T6" fmla="*/ 7 w 42"/>
                <a:gd name="T7" fmla="*/ 0 h 19"/>
                <a:gd name="T8" fmla="*/ 3 w 42"/>
                <a:gd name="T9" fmla="*/ 3 h 19"/>
                <a:gd name="T10" fmla="*/ 1 w 42"/>
                <a:gd name="T11" fmla="*/ 6 h 19"/>
                <a:gd name="T12" fmla="*/ 0 w 42"/>
                <a:gd name="T13" fmla="*/ 10 h 19"/>
                <a:gd name="T14" fmla="*/ 0 w 42"/>
                <a:gd name="T15" fmla="*/ 10 h 19"/>
                <a:gd name="T16" fmla="*/ 1 w 42"/>
                <a:gd name="T17" fmla="*/ 12 h 19"/>
                <a:gd name="T18" fmla="*/ 3 w 42"/>
                <a:gd name="T19" fmla="*/ 16 h 19"/>
                <a:gd name="T20" fmla="*/ 7 w 42"/>
                <a:gd name="T21" fmla="*/ 18 h 19"/>
                <a:gd name="T22" fmla="*/ 9 w 42"/>
                <a:gd name="T23" fmla="*/ 19 h 19"/>
                <a:gd name="T24" fmla="*/ 32 w 42"/>
                <a:gd name="T25" fmla="*/ 19 h 19"/>
                <a:gd name="T26" fmla="*/ 32 w 42"/>
                <a:gd name="T27" fmla="*/ 19 h 19"/>
                <a:gd name="T28" fmla="*/ 35 w 42"/>
                <a:gd name="T29" fmla="*/ 18 h 19"/>
                <a:gd name="T30" fmla="*/ 39 w 42"/>
                <a:gd name="T31" fmla="*/ 16 h 19"/>
                <a:gd name="T32" fmla="*/ 40 w 42"/>
                <a:gd name="T33" fmla="*/ 12 h 19"/>
                <a:gd name="T34" fmla="*/ 42 w 42"/>
                <a:gd name="T35" fmla="*/ 10 h 19"/>
                <a:gd name="T36" fmla="*/ 42 w 42"/>
                <a:gd name="T37" fmla="*/ 10 h 19"/>
                <a:gd name="T38" fmla="*/ 40 w 42"/>
                <a:gd name="T39" fmla="*/ 6 h 19"/>
                <a:gd name="T40" fmla="*/ 39 w 42"/>
                <a:gd name="T41" fmla="*/ 3 h 19"/>
                <a:gd name="T42" fmla="*/ 35 w 42"/>
                <a:gd name="T43" fmla="*/ 0 h 19"/>
                <a:gd name="T44" fmla="*/ 32 w 42"/>
                <a:gd name="T45" fmla="*/ 0 h 19"/>
                <a:gd name="T46" fmla="*/ 32 w 42"/>
                <a:gd name="T4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19">
                  <a:moveTo>
                    <a:pt x="32" y="0"/>
                  </a:moveTo>
                  <a:lnTo>
                    <a:pt x="9" y="0"/>
                  </a:lnTo>
                  <a:lnTo>
                    <a:pt x="9" y="0"/>
                  </a:lnTo>
                  <a:lnTo>
                    <a:pt x="7" y="0"/>
                  </a:lnTo>
                  <a:lnTo>
                    <a:pt x="3" y="3"/>
                  </a:lnTo>
                  <a:lnTo>
                    <a:pt x="1" y="6"/>
                  </a:lnTo>
                  <a:lnTo>
                    <a:pt x="0" y="10"/>
                  </a:lnTo>
                  <a:lnTo>
                    <a:pt x="0" y="10"/>
                  </a:lnTo>
                  <a:lnTo>
                    <a:pt x="1" y="12"/>
                  </a:lnTo>
                  <a:lnTo>
                    <a:pt x="3" y="16"/>
                  </a:lnTo>
                  <a:lnTo>
                    <a:pt x="7" y="18"/>
                  </a:lnTo>
                  <a:lnTo>
                    <a:pt x="9" y="19"/>
                  </a:lnTo>
                  <a:lnTo>
                    <a:pt x="32" y="19"/>
                  </a:lnTo>
                  <a:lnTo>
                    <a:pt x="32" y="19"/>
                  </a:lnTo>
                  <a:lnTo>
                    <a:pt x="35" y="18"/>
                  </a:lnTo>
                  <a:lnTo>
                    <a:pt x="39" y="16"/>
                  </a:lnTo>
                  <a:lnTo>
                    <a:pt x="40" y="12"/>
                  </a:lnTo>
                  <a:lnTo>
                    <a:pt x="42" y="10"/>
                  </a:lnTo>
                  <a:lnTo>
                    <a:pt x="42" y="10"/>
                  </a:lnTo>
                  <a:lnTo>
                    <a:pt x="40" y="6"/>
                  </a:lnTo>
                  <a:lnTo>
                    <a:pt x="39" y="3"/>
                  </a:lnTo>
                  <a:lnTo>
                    <a:pt x="35" y="0"/>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5" name="Freeform 162">
              <a:extLst>
                <a:ext uri="{FF2B5EF4-FFF2-40B4-BE49-F238E27FC236}">
                  <a16:creationId xmlns:a16="http://schemas.microsoft.com/office/drawing/2014/main" id="{993CEAE5-483A-406D-9BAC-4C74583BE477}"/>
                </a:ext>
              </a:extLst>
            </p:cNvPr>
            <p:cNvSpPr>
              <a:spLocks/>
            </p:cNvSpPr>
            <p:nvPr/>
          </p:nvSpPr>
          <p:spPr bwMode="auto">
            <a:xfrm>
              <a:off x="5419659" y="2906010"/>
              <a:ext cx="42418" cy="42418"/>
            </a:xfrm>
            <a:custGeom>
              <a:avLst/>
              <a:gdLst>
                <a:gd name="T0" fmla="*/ 32 w 35"/>
                <a:gd name="T1" fmla="*/ 31 h 33"/>
                <a:gd name="T2" fmla="*/ 32 w 35"/>
                <a:gd name="T3" fmla="*/ 31 h 33"/>
                <a:gd name="T4" fmla="*/ 34 w 35"/>
                <a:gd name="T5" fmla="*/ 28 h 33"/>
                <a:gd name="T6" fmla="*/ 35 w 35"/>
                <a:gd name="T7" fmla="*/ 24 h 33"/>
                <a:gd name="T8" fmla="*/ 35 w 35"/>
                <a:gd name="T9" fmla="*/ 24 h 33"/>
                <a:gd name="T10" fmla="*/ 34 w 35"/>
                <a:gd name="T11" fmla="*/ 20 h 33"/>
                <a:gd name="T12" fmla="*/ 32 w 35"/>
                <a:gd name="T13" fmla="*/ 17 h 33"/>
                <a:gd name="T14" fmla="*/ 16 w 35"/>
                <a:gd name="T15" fmla="*/ 3 h 33"/>
                <a:gd name="T16" fmla="*/ 16 w 35"/>
                <a:gd name="T17" fmla="*/ 3 h 33"/>
                <a:gd name="T18" fmla="*/ 14 w 35"/>
                <a:gd name="T19" fmla="*/ 0 h 33"/>
                <a:gd name="T20" fmla="*/ 11 w 35"/>
                <a:gd name="T21" fmla="*/ 0 h 33"/>
                <a:gd name="T22" fmla="*/ 7 w 35"/>
                <a:gd name="T23" fmla="*/ 0 h 33"/>
                <a:gd name="T24" fmla="*/ 4 w 35"/>
                <a:gd name="T25" fmla="*/ 3 h 33"/>
                <a:gd name="T26" fmla="*/ 4 w 35"/>
                <a:gd name="T27" fmla="*/ 3 h 33"/>
                <a:gd name="T28" fmla="*/ 2 w 35"/>
                <a:gd name="T29" fmla="*/ 5 h 33"/>
                <a:gd name="T30" fmla="*/ 0 w 35"/>
                <a:gd name="T31" fmla="*/ 9 h 33"/>
                <a:gd name="T32" fmla="*/ 2 w 35"/>
                <a:gd name="T33" fmla="*/ 12 h 33"/>
                <a:gd name="T34" fmla="*/ 4 w 35"/>
                <a:gd name="T35" fmla="*/ 16 h 33"/>
                <a:gd name="T36" fmla="*/ 19 w 35"/>
                <a:gd name="T37" fmla="*/ 31 h 33"/>
                <a:gd name="T38" fmla="*/ 19 w 35"/>
                <a:gd name="T39" fmla="*/ 31 h 33"/>
                <a:gd name="T40" fmla="*/ 19 w 35"/>
                <a:gd name="T41" fmla="*/ 31 h 33"/>
                <a:gd name="T42" fmla="*/ 22 w 35"/>
                <a:gd name="T43" fmla="*/ 33 h 33"/>
                <a:gd name="T44" fmla="*/ 26 w 35"/>
                <a:gd name="T45" fmla="*/ 33 h 33"/>
                <a:gd name="T46" fmla="*/ 26 w 35"/>
                <a:gd name="T47" fmla="*/ 33 h 33"/>
                <a:gd name="T48" fmla="*/ 30 w 35"/>
                <a:gd name="T49" fmla="*/ 33 h 33"/>
                <a:gd name="T50" fmla="*/ 32 w 35"/>
                <a:gd name="T51" fmla="*/ 31 h 33"/>
                <a:gd name="T52" fmla="*/ 32 w 35"/>
                <a:gd name="T5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3">
                  <a:moveTo>
                    <a:pt x="32" y="31"/>
                  </a:moveTo>
                  <a:lnTo>
                    <a:pt x="32" y="31"/>
                  </a:lnTo>
                  <a:lnTo>
                    <a:pt x="34" y="28"/>
                  </a:lnTo>
                  <a:lnTo>
                    <a:pt x="35" y="24"/>
                  </a:lnTo>
                  <a:lnTo>
                    <a:pt x="35" y="24"/>
                  </a:lnTo>
                  <a:lnTo>
                    <a:pt x="34" y="20"/>
                  </a:lnTo>
                  <a:lnTo>
                    <a:pt x="32" y="17"/>
                  </a:lnTo>
                  <a:lnTo>
                    <a:pt x="16" y="3"/>
                  </a:lnTo>
                  <a:lnTo>
                    <a:pt x="16" y="3"/>
                  </a:lnTo>
                  <a:lnTo>
                    <a:pt x="14" y="0"/>
                  </a:lnTo>
                  <a:lnTo>
                    <a:pt x="11" y="0"/>
                  </a:lnTo>
                  <a:lnTo>
                    <a:pt x="7" y="0"/>
                  </a:lnTo>
                  <a:lnTo>
                    <a:pt x="4" y="3"/>
                  </a:lnTo>
                  <a:lnTo>
                    <a:pt x="4" y="3"/>
                  </a:lnTo>
                  <a:lnTo>
                    <a:pt x="2" y="5"/>
                  </a:lnTo>
                  <a:lnTo>
                    <a:pt x="0" y="9"/>
                  </a:lnTo>
                  <a:lnTo>
                    <a:pt x="2" y="12"/>
                  </a:lnTo>
                  <a:lnTo>
                    <a:pt x="4" y="16"/>
                  </a:lnTo>
                  <a:lnTo>
                    <a:pt x="19" y="31"/>
                  </a:lnTo>
                  <a:lnTo>
                    <a:pt x="19" y="31"/>
                  </a:lnTo>
                  <a:lnTo>
                    <a:pt x="19" y="31"/>
                  </a:lnTo>
                  <a:lnTo>
                    <a:pt x="22" y="33"/>
                  </a:lnTo>
                  <a:lnTo>
                    <a:pt x="26" y="33"/>
                  </a:lnTo>
                  <a:lnTo>
                    <a:pt x="26" y="33"/>
                  </a:lnTo>
                  <a:lnTo>
                    <a:pt x="30" y="33"/>
                  </a:lnTo>
                  <a:lnTo>
                    <a:pt x="32" y="31"/>
                  </a:lnTo>
                  <a:lnTo>
                    <a:pt x="3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6" name="Freeform 163">
              <a:extLst>
                <a:ext uri="{FF2B5EF4-FFF2-40B4-BE49-F238E27FC236}">
                  <a16:creationId xmlns:a16="http://schemas.microsoft.com/office/drawing/2014/main" id="{6F0FE14A-A59C-4EEE-A76A-4A90189E5861}"/>
                </a:ext>
              </a:extLst>
            </p:cNvPr>
            <p:cNvSpPr>
              <a:spLocks/>
            </p:cNvSpPr>
            <p:nvPr/>
          </p:nvSpPr>
          <p:spPr bwMode="auto">
            <a:xfrm>
              <a:off x="5551903" y="2851117"/>
              <a:ext cx="24952" cy="49903"/>
            </a:xfrm>
            <a:custGeom>
              <a:avLst/>
              <a:gdLst>
                <a:gd name="T0" fmla="*/ 9 w 18"/>
                <a:gd name="T1" fmla="*/ 40 h 40"/>
                <a:gd name="T2" fmla="*/ 9 w 18"/>
                <a:gd name="T3" fmla="*/ 40 h 40"/>
                <a:gd name="T4" fmla="*/ 13 w 18"/>
                <a:gd name="T5" fmla="*/ 38 h 40"/>
                <a:gd name="T6" fmla="*/ 16 w 18"/>
                <a:gd name="T7" fmla="*/ 37 h 40"/>
                <a:gd name="T8" fmla="*/ 18 w 18"/>
                <a:gd name="T9" fmla="*/ 34 h 40"/>
                <a:gd name="T10" fmla="*/ 18 w 18"/>
                <a:gd name="T11" fmla="*/ 30 h 40"/>
                <a:gd name="T12" fmla="*/ 18 w 18"/>
                <a:gd name="T13" fmla="*/ 9 h 40"/>
                <a:gd name="T14" fmla="*/ 18 w 18"/>
                <a:gd name="T15" fmla="*/ 9 h 40"/>
                <a:gd name="T16" fmla="*/ 18 w 18"/>
                <a:gd name="T17" fmla="*/ 5 h 40"/>
                <a:gd name="T18" fmla="*/ 16 w 18"/>
                <a:gd name="T19" fmla="*/ 2 h 40"/>
                <a:gd name="T20" fmla="*/ 13 w 18"/>
                <a:gd name="T21" fmla="*/ 0 h 40"/>
                <a:gd name="T22" fmla="*/ 9 w 18"/>
                <a:gd name="T23" fmla="*/ 0 h 40"/>
                <a:gd name="T24" fmla="*/ 9 w 18"/>
                <a:gd name="T25" fmla="*/ 0 h 40"/>
                <a:gd name="T26" fmla="*/ 6 w 18"/>
                <a:gd name="T27" fmla="*/ 0 h 40"/>
                <a:gd name="T28" fmla="*/ 2 w 18"/>
                <a:gd name="T29" fmla="*/ 2 h 40"/>
                <a:gd name="T30" fmla="*/ 1 w 18"/>
                <a:gd name="T31" fmla="*/ 5 h 40"/>
                <a:gd name="T32" fmla="*/ 0 w 18"/>
                <a:gd name="T33" fmla="*/ 9 h 40"/>
                <a:gd name="T34" fmla="*/ 0 w 18"/>
                <a:gd name="T35" fmla="*/ 30 h 40"/>
                <a:gd name="T36" fmla="*/ 0 w 18"/>
                <a:gd name="T37" fmla="*/ 30 h 40"/>
                <a:gd name="T38" fmla="*/ 1 w 18"/>
                <a:gd name="T39" fmla="*/ 34 h 40"/>
                <a:gd name="T40" fmla="*/ 2 w 18"/>
                <a:gd name="T41" fmla="*/ 37 h 40"/>
                <a:gd name="T42" fmla="*/ 6 w 18"/>
                <a:gd name="T43" fmla="*/ 38 h 40"/>
                <a:gd name="T44" fmla="*/ 9 w 18"/>
                <a:gd name="T45" fmla="*/ 40 h 40"/>
                <a:gd name="T46" fmla="*/ 9 w 18"/>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40">
                  <a:moveTo>
                    <a:pt x="9" y="40"/>
                  </a:moveTo>
                  <a:lnTo>
                    <a:pt x="9" y="40"/>
                  </a:lnTo>
                  <a:lnTo>
                    <a:pt x="13" y="38"/>
                  </a:lnTo>
                  <a:lnTo>
                    <a:pt x="16" y="37"/>
                  </a:lnTo>
                  <a:lnTo>
                    <a:pt x="18" y="34"/>
                  </a:lnTo>
                  <a:lnTo>
                    <a:pt x="18" y="30"/>
                  </a:lnTo>
                  <a:lnTo>
                    <a:pt x="18" y="9"/>
                  </a:lnTo>
                  <a:lnTo>
                    <a:pt x="18" y="9"/>
                  </a:lnTo>
                  <a:lnTo>
                    <a:pt x="18" y="5"/>
                  </a:lnTo>
                  <a:lnTo>
                    <a:pt x="16" y="2"/>
                  </a:lnTo>
                  <a:lnTo>
                    <a:pt x="13" y="0"/>
                  </a:lnTo>
                  <a:lnTo>
                    <a:pt x="9" y="0"/>
                  </a:lnTo>
                  <a:lnTo>
                    <a:pt x="9" y="0"/>
                  </a:lnTo>
                  <a:lnTo>
                    <a:pt x="6" y="0"/>
                  </a:lnTo>
                  <a:lnTo>
                    <a:pt x="2" y="2"/>
                  </a:lnTo>
                  <a:lnTo>
                    <a:pt x="1" y="5"/>
                  </a:lnTo>
                  <a:lnTo>
                    <a:pt x="0" y="9"/>
                  </a:lnTo>
                  <a:lnTo>
                    <a:pt x="0" y="30"/>
                  </a:lnTo>
                  <a:lnTo>
                    <a:pt x="0" y="30"/>
                  </a:lnTo>
                  <a:lnTo>
                    <a:pt x="1" y="34"/>
                  </a:lnTo>
                  <a:lnTo>
                    <a:pt x="2" y="37"/>
                  </a:lnTo>
                  <a:lnTo>
                    <a:pt x="6" y="38"/>
                  </a:lnTo>
                  <a:lnTo>
                    <a:pt x="9" y="40"/>
                  </a:lnTo>
                  <a:lnTo>
                    <a:pt x="9"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7" name="Freeform 164">
              <a:extLst>
                <a:ext uri="{FF2B5EF4-FFF2-40B4-BE49-F238E27FC236}">
                  <a16:creationId xmlns:a16="http://schemas.microsoft.com/office/drawing/2014/main" id="{354B4B65-DBB0-4D2C-81F1-2A24B50DBFE1}"/>
                </a:ext>
              </a:extLst>
            </p:cNvPr>
            <p:cNvSpPr>
              <a:spLocks/>
            </p:cNvSpPr>
            <p:nvPr/>
          </p:nvSpPr>
          <p:spPr bwMode="auto">
            <a:xfrm>
              <a:off x="5669174" y="2906010"/>
              <a:ext cx="39922" cy="42418"/>
            </a:xfrm>
            <a:custGeom>
              <a:avLst/>
              <a:gdLst>
                <a:gd name="T0" fmla="*/ 18 w 34"/>
                <a:gd name="T1" fmla="*/ 3 h 33"/>
                <a:gd name="T2" fmla="*/ 3 w 34"/>
                <a:gd name="T3" fmla="*/ 17 h 33"/>
                <a:gd name="T4" fmla="*/ 3 w 34"/>
                <a:gd name="T5" fmla="*/ 17 h 33"/>
                <a:gd name="T6" fmla="*/ 0 w 34"/>
                <a:gd name="T7" fmla="*/ 20 h 33"/>
                <a:gd name="T8" fmla="*/ 0 w 34"/>
                <a:gd name="T9" fmla="*/ 24 h 33"/>
                <a:gd name="T10" fmla="*/ 0 w 34"/>
                <a:gd name="T11" fmla="*/ 24 h 33"/>
                <a:gd name="T12" fmla="*/ 0 w 34"/>
                <a:gd name="T13" fmla="*/ 28 h 33"/>
                <a:gd name="T14" fmla="*/ 3 w 34"/>
                <a:gd name="T15" fmla="*/ 31 h 33"/>
                <a:gd name="T16" fmla="*/ 3 w 34"/>
                <a:gd name="T17" fmla="*/ 31 h 33"/>
                <a:gd name="T18" fmla="*/ 6 w 34"/>
                <a:gd name="T19" fmla="*/ 33 h 33"/>
                <a:gd name="T20" fmla="*/ 10 w 34"/>
                <a:gd name="T21" fmla="*/ 33 h 33"/>
                <a:gd name="T22" fmla="*/ 10 w 34"/>
                <a:gd name="T23" fmla="*/ 33 h 33"/>
                <a:gd name="T24" fmla="*/ 12 w 34"/>
                <a:gd name="T25" fmla="*/ 33 h 33"/>
                <a:gd name="T26" fmla="*/ 16 w 34"/>
                <a:gd name="T27" fmla="*/ 31 h 33"/>
                <a:gd name="T28" fmla="*/ 31 w 34"/>
                <a:gd name="T29" fmla="*/ 16 h 33"/>
                <a:gd name="T30" fmla="*/ 31 w 34"/>
                <a:gd name="T31" fmla="*/ 16 h 33"/>
                <a:gd name="T32" fmla="*/ 34 w 34"/>
                <a:gd name="T33" fmla="*/ 12 h 33"/>
                <a:gd name="T34" fmla="*/ 34 w 34"/>
                <a:gd name="T35" fmla="*/ 9 h 33"/>
                <a:gd name="T36" fmla="*/ 34 w 34"/>
                <a:gd name="T37" fmla="*/ 5 h 33"/>
                <a:gd name="T38" fmla="*/ 31 w 34"/>
                <a:gd name="T39" fmla="*/ 3 h 33"/>
                <a:gd name="T40" fmla="*/ 31 w 34"/>
                <a:gd name="T41" fmla="*/ 3 h 33"/>
                <a:gd name="T42" fmla="*/ 29 w 34"/>
                <a:gd name="T43" fmla="*/ 0 h 33"/>
                <a:gd name="T44" fmla="*/ 25 w 34"/>
                <a:gd name="T45" fmla="*/ 0 h 33"/>
                <a:gd name="T46" fmla="*/ 22 w 34"/>
                <a:gd name="T47" fmla="*/ 0 h 33"/>
                <a:gd name="T48" fmla="*/ 18 w 34"/>
                <a:gd name="T49" fmla="*/ 3 h 33"/>
                <a:gd name="T50" fmla="*/ 18 w 34"/>
                <a:gd name="T51"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 h="33">
                  <a:moveTo>
                    <a:pt x="18" y="3"/>
                  </a:moveTo>
                  <a:lnTo>
                    <a:pt x="3" y="17"/>
                  </a:lnTo>
                  <a:lnTo>
                    <a:pt x="3" y="17"/>
                  </a:lnTo>
                  <a:lnTo>
                    <a:pt x="0" y="20"/>
                  </a:lnTo>
                  <a:lnTo>
                    <a:pt x="0" y="24"/>
                  </a:lnTo>
                  <a:lnTo>
                    <a:pt x="0" y="24"/>
                  </a:lnTo>
                  <a:lnTo>
                    <a:pt x="0" y="28"/>
                  </a:lnTo>
                  <a:lnTo>
                    <a:pt x="3" y="31"/>
                  </a:lnTo>
                  <a:lnTo>
                    <a:pt x="3" y="31"/>
                  </a:lnTo>
                  <a:lnTo>
                    <a:pt x="6" y="33"/>
                  </a:lnTo>
                  <a:lnTo>
                    <a:pt x="10" y="33"/>
                  </a:lnTo>
                  <a:lnTo>
                    <a:pt x="10" y="33"/>
                  </a:lnTo>
                  <a:lnTo>
                    <a:pt x="12" y="33"/>
                  </a:lnTo>
                  <a:lnTo>
                    <a:pt x="16" y="31"/>
                  </a:lnTo>
                  <a:lnTo>
                    <a:pt x="31" y="16"/>
                  </a:lnTo>
                  <a:lnTo>
                    <a:pt x="31" y="16"/>
                  </a:lnTo>
                  <a:lnTo>
                    <a:pt x="34" y="12"/>
                  </a:lnTo>
                  <a:lnTo>
                    <a:pt x="34" y="9"/>
                  </a:lnTo>
                  <a:lnTo>
                    <a:pt x="34" y="5"/>
                  </a:lnTo>
                  <a:lnTo>
                    <a:pt x="31" y="3"/>
                  </a:lnTo>
                  <a:lnTo>
                    <a:pt x="31" y="3"/>
                  </a:lnTo>
                  <a:lnTo>
                    <a:pt x="29" y="0"/>
                  </a:lnTo>
                  <a:lnTo>
                    <a:pt x="25" y="0"/>
                  </a:lnTo>
                  <a:lnTo>
                    <a:pt x="22" y="0"/>
                  </a:lnTo>
                  <a:lnTo>
                    <a:pt x="18" y="3"/>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8" name="Freeform 165">
              <a:extLst>
                <a:ext uri="{FF2B5EF4-FFF2-40B4-BE49-F238E27FC236}">
                  <a16:creationId xmlns:a16="http://schemas.microsoft.com/office/drawing/2014/main" id="{A6938643-F2AE-47A1-A741-20743841C4F1}"/>
                </a:ext>
              </a:extLst>
            </p:cNvPr>
            <p:cNvSpPr>
              <a:spLocks/>
            </p:cNvSpPr>
            <p:nvPr/>
          </p:nvSpPr>
          <p:spPr bwMode="auto">
            <a:xfrm>
              <a:off x="5714087" y="3040749"/>
              <a:ext cx="52399" cy="22457"/>
            </a:xfrm>
            <a:custGeom>
              <a:avLst/>
              <a:gdLst>
                <a:gd name="T0" fmla="*/ 31 w 40"/>
                <a:gd name="T1" fmla="*/ 0 h 19"/>
                <a:gd name="T2" fmla="*/ 9 w 40"/>
                <a:gd name="T3" fmla="*/ 0 h 19"/>
                <a:gd name="T4" fmla="*/ 9 w 40"/>
                <a:gd name="T5" fmla="*/ 0 h 19"/>
                <a:gd name="T6" fmla="*/ 5 w 40"/>
                <a:gd name="T7" fmla="*/ 0 h 19"/>
                <a:gd name="T8" fmla="*/ 3 w 40"/>
                <a:gd name="T9" fmla="*/ 3 h 19"/>
                <a:gd name="T10" fmla="*/ 1 w 40"/>
                <a:gd name="T11" fmla="*/ 6 h 19"/>
                <a:gd name="T12" fmla="*/ 0 w 40"/>
                <a:gd name="T13" fmla="*/ 10 h 19"/>
                <a:gd name="T14" fmla="*/ 0 w 40"/>
                <a:gd name="T15" fmla="*/ 10 h 19"/>
                <a:gd name="T16" fmla="*/ 1 w 40"/>
                <a:gd name="T17" fmla="*/ 12 h 19"/>
                <a:gd name="T18" fmla="*/ 3 w 40"/>
                <a:gd name="T19" fmla="*/ 16 h 19"/>
                <a:gd name="T20" fmla="*/ 5 w 40"/>
                <a:gd name="T21" fmla="*/ 18 h 19"/>
                <a:gd name="T22" fmla="*/ 9 w 40"/>
                <a:gd name="T23" fmla="*/ 19 h 19"/>
                <a:gd name="T24" fmla="*/ 31 w 40"/>
                <a:gd name="T25" fmla="*/ 19 h 19"/>
                <a:gd name="T26" fmla="*/ 31 w 40"/>
                <a:gd name="T27" fmla="*/ 19 h 19"/>
                <a:gd name="T28" fmla="*/ 35 w 40"/>
                <a:gd name="T29" fmla="*/ 18 h 19"/>
                <a:gd name="T30" fmla="*/ 38 w 40"/>
                <a:gd name="T31" fmla="*/ 16 h 19"/>
                <a:gd name="T32" fmla="*/ 40 w 40"/>
                <a:gd name="T33" fmla="*/ 12 h 19"/>
                <a:gd name="T34" fmla="*/ 40 w 40"/>
                <a:gd name="T35" fmla="*/ 10 h 19"/>
                <a:gd name="T36" fmla="*/ 40 w 40"/>
                <a:gd name="T37" fmla="*/ 10 h 19"/>
                <a:gd name="T38" fmla="*/ 40 w 40"/>
                <a:gd name="T39" fmla="*/ 6 h 19"/>
                <a:gd name="T40" fmla="*/ 38 w 40"/>
                <a:gd name="T41" fmla="*/ 3 h 19"/>
                <a:gd name="T42" fmla="*/ 35 w 40"/>
                <a:gd name="T43" fmla="*/ 0 h 19"/>
                <a:gd name="T44" fmla="*/ 31 w 40"/>
                <a:gd name="T45" fmla="*/ 0 h 19"/>
                <a:gd name="T46" fmla="*/ 31 w 40"/>
                <a:gd name="T4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19">
                  <a:moveTo>
                    <a:pt x="31" y="0"/>
                  </a:moveTo>
                  <a:lnTo>
                    <a:pt x="9" y="0"/>
                  </a:lnTo>
                  <a:lnTo>
                    <a:pt x="9" y="0"/>
                  </a:lnTo>
                  <a:lnTo>
                    <a:pt x="5" y="0"/>
                  </a:lnTo>
                  <a:lnTo>
                    <a:pt x="3" y="3"/>
                  </a:lnTo>
                  <a:lnTo>
                    <a:pt x="1" y="6"/>
                  </a:lnTo>
                  <a:lnTo>
                    <a:pt x="0" y="10"/>
                  </a:lnTo>
                  <a:lnTo>
                    <a:pt x="0" y="10"/>
                  </a:lnTo>
                  <a:lnTo>
                    <a:pt x="1" y="12"/>
                  </a:lnTo>
                  <a:lnTo>
                    <a:pt x="3" y="16"/>
                  </a:lnTo>
                  <a:lnTo>
                    <a:pt x="5" y="18"/>
                  </a:lnTo>
                  <a:lnTo>
                    <a:pt x="9" y="19"/>
                  </a:lnTo>
                  <a:lnTo>
                    <a:pt x="31" y="19"/>
                  </a:lnTo>
                  <a:lnTo>
                    <a:pt x="31" y="19"/>
                  </a:lnTo>
                  <a:lnTo>
                    <a:pt x="35" y="18"/>
                  </a:lnTo>
                  <a:lnTo>
                    <a:pt x="38" y="16"/>
                  </a:lnTo>
                  <a:lnTo>
                    <a:pt x="40" y="12"/>
                  </a:lnTo>
                  <a:lnTo>
                    <a:pt x="40" y="10"/>
                  </a:lnTo>
                  <a:lnTo>
                    <a:pt x="40" y="10"/>
                  </a:lnTo>
                  <a:lnTo>
                    <a:pt x="40" y="6"/>
                  </a:lnTo>
                  <a:lnTo>
                    <a:pt x="38" y="3"/>
                  </a:lnTo>
                  <a:lnTo>
                    <a:pt x="35" y="0"/>
                  </a:lnTo>
                  <a:lnTo>
                    <a:pt x="31" y="0"/>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9" name="Freeform 166">
              <a:extLst>
                <a:ext uri="{FF2B5EF4-FFF2-40B4-BE49-F238E27FC236}">
                  <a16:creationId xmlns:a16="http://schemas.microsoft.com/office/drawing/2014/main" id="{FAF91497-5F7C-48AB-8F17-B327596D01DF}"/>
                </a:ext>
              </a:extLst>
            </p:cNvPr>
            <p:cNvSpPr>
              <a:spLocks/>
            </p:cNvSpPr>
            <p:nvPr/>
          </p:nvSpPr>
          <p:spPr bwMode="auto">
            <a:xfrm>
              <a:off x="5449600" y="2935952"/>
              <a:ext cx="229554" cy="242031"/>
            </a:xfrm>
            <a:custGeom>
              <a:avLst/>
              <a:gdLst>
                <a:gd name="T0" fmla="*/ 91 w 184"/>
                <a:gd name="T1" fmla="*/ 0 h 195"/>
                <a:gd name="T2" fmla="*/ 74 w 184"/>
                <a:gd name="T3" fmla="*/ 1 h 195"/>
                <a:gd name="T4" fmla="*/ 56 w 184"/>
                <a:gd name="T5" fmla="*/ 7 h 195"/>
                <a:gd name="T6" fmla="*/ 40 w 184"/>
                <a:gd name="T7" fmla="*/ 16 h 195"/>
                <a:gd name="T8" fmla="*/ 27 w 184"/>
                <a:gd name="T9" fmla="*/ 27 h 195"/>
                <a:gd name="T10" fmla="*/ 16 w 184"/>
                <a:gd name="T11" fmla="*/ 40 h 195"/>
                <a:gd name="T12" fmla="*/ 6 w 184"/>
                <a:gd name="T13" fmla="*/ 56 h 195"/>
                <a:gd name="T14" fmla="*/ 1 w 184"/>
                <a:gd name="T15" fmla="*/ 74 h 195"/>
                <a:gd name="T16" fmla="*/ 0 w 184"/>
                <a:gd name="T17" fmla="*/ 93 h 195"/>
                <a:gd name="T18" fmla="*/ 1 w 184"/>
                <a:gd name="T19" fmla="*/ 106 h 195"/>
                <a:gd name="T20" fmla="*/ 8 w 184"/>
                <a:gd name="T21" fmla="*/ 130 h 195"/>
                <a:gd name="T22" fmla="*/ 23 w 184"/>
                <a:gd name="T23" fmla="*/ 152 h 195"/>
                <a:gd name="T24" fmla="*/ 41 w 184"/>
                <a:gd name="T25" fmla="*/ 169 h 195"/>
                <a:gd name="T26" fmla="*/ 53 w 184"/>
                <a:gd name="T27" fmla="*/ 189 h 195"/>
                <a:gd name="T28" fmla="*/ 53 w 184"/>
                <a:gd name="T29" fmla="*/ 192 h 195"/>
                <a:gd name="T30" fmla="*/ 57 w 184"/>
                <a:gd name="T31" fmla="*/ 195 h 195"/>
                <a:gd name="T32" fmla="*/ 125 w 184"/>
                <a:gd name="T33" fmla="*/ 195 h 195"/>
                <a:gd name="T34" fmla="*/ 126 w 184"/>
                <a:gd name="T35" fmla="*/ 195 h 195"/>
                <a:gd name="T36" fmla="*/ 129 w 184"/>
                <a:gd name="T37" fmla="*/ 192 h 195"/>
                <a:gd name="T38" fmla="*/ 130 w 184"/>
                <a:gd name="T39" fmla="*/ 176 h 195"/>
                <a:gd name="T40" fmla="*/ 141 w 184"/>
                <a:gd name="T41" fmla="*/ 169 h 195"/>
                <a:gd name="T42" fmla="*/ 161 w 184"/>
                <a:gd name="T43" fmla="*/ 152 h 195"/>
                <a:gd name="T44" fmla="*/ 176 w 184"/>
                <a:gd name="T45" fmla="*/ 130 h 195"/>
                <a:gd name="T46" fmla="*/ 182 w 184"/>
                <a:gd name="T47" fmla="*/ 106 h 195"/>
                <a:gd name="T48" fmla="*/ 184 w 184"/>
                <a:gd name="T49" fmla="*/ 93 h 195"/>
                <a:gd name="T50" fmla="*/ 181 w 184"/>
                <a:gd name="T51" fmla="*/ 74 h 195"/>
                <a:gd name="T52" fmla="*/ 176 w 184"/>
                <a:gd name="T53" fmla="*/ 56 h 195"/>
                <a:gd name="T54" fmla="*/ 168 w 184"/>
                <a:gd name="T55" fmla="*/ 40 h 195"/>
                <a:gd name="T56" fmla="*/ 157 w 184"/>
                <a:gd name="T57" fmla="*/ 27 h 195"/>
                <a:gd name="T58" fmla="*/ 143 w 184"/>
                <a:gd name="T59" fmla="*/ 16 h 195"/>
                <a:gd name="T60" fmla="*/ 127 w 184"/>
                <a:gd name="T61" fmla="*/ 7 h 195"/>
                <a:gd name="T62" fmla="*/ 110 w 184"/>
                <a:gd name="T63" fmla="*/ 1 h 195"/>
                <a:gd name="T64" fmla="*/ 91 w 184"/>
                <a:gd name="T65"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4" h="195">
                  <a:moveTo>
                    <a:pt x="91" y="0"/>
                  </a:moveTo>
                  <a:lnTo>
                    <a:pt x="91" y="0"/>
                  </a:lnTo>
                  <a:lnTo>
                    <a:pt x="82" y="0"/>
                  </a:lnTo>
                  <a:lnTo>
                    <a:pt x="74" y="1"/>
                  </a:lnTo>
                  <a:lnTo>
                    <a:pt x="64" y="4"/>
                  </a:lnTo>
                  <a:lnTo>
                    <a:pt x="56" y="7"/>
                  </a:lnTo>
                  <a:lnTo>
                    <a:pt x="48" y="11"/>
                  </a:lnTo>
                  <a:lnTo>
                    <a:pt x="40" y="16"/>
                  </a:lnTo>
                  <a:lnTo>
                    <a:pt x="33" y="22"/>
                  </a:lnTo>
                  <a:lnTo>
                    <a:pt x="27" y="27"/>
                  </a:lnTo>
                  <a:lnTo>
                    <a:pt x="20" y="34"/>
                  </a:lnTo>
                  <a:lnTo>
                    <a:pt x="16" y="40"/>
                  </a:lnTo>
                  <a:lnTo>
                    <a:pt x="10" y="48"/>
                  </a:lnTo>
                  <a:lnTo>
                    <a:pt x="6" y="56"/>
                  </a:lnTo>
                  <a:lnTo>
                    <a:pt x="4" y="65"/>
                  </a:lnTo>
                  <a:lnTo>
                    <a:pt x="1" y="74"/>
                  </a:lnTo>
                  <a:lnTo>
                    <a:pt x="0" y="83"/>
                  </a:lnTo>
                  <a:lnTo>
                    <a:pt x="0" y="93"/>
                  </a:lnTo>
                  <a:lnTo>
                    <a:pt x="0" y="93"/>
                  </a:lnTo>
                  <a:lnTo>
                    <a:pt x="1" y="106"/>
                  </a:lnTo>
                  <a:lnTo>
                    <a:pt x="4" y="118"/>
                  </a:lnTo>
                  <a:lnTo>
                    <a:pt x="8" y="130"/>
                  </a:lnTo>
                  <a:lnTo>
                    <a:pt x="15" y="142"/>
                  </a:lnTo>
                  <a:lnTo>
                    <a:pt x="23" y="152"/>
                  </a:lnTo>
                  <a:lnTo>
                    <a:pt x="31" y="161"/>
                  </a:lnTo>
                  <a:lnTo>
                    <a:pt x="41" y="169"/>
                  </a:lnTo>
                  <a:lnTo>
                    <a:pt x="53" y="176"/>
                  </a:lnTo>
                  <a:lnTo>
                    <a:pt x="53" y="189"/>
                  </a:lnTo>
                  <a:lnTo>
                    <a:pt x="53" y="189"/>
                  </a:lnTo>
                  <a:lnTo>
                    <a:pt x="53" y="192"/>
                  </a:lnTo>
                  <a:lnTo>
                    <a:pt x="55" y="193"/>
                  </a:lnTo>
                  <a:lnTo>
                    <a:pt x="57" y="195"/>
                  </a:lnTo>
                  <a:lnTo>
                    <a:pt x="59" y="195"/>
                  </a:lnTo>
                  <a:lnTo>
                    <a:pt x="125" y="195"/>
                  </a:lnTo>
                  <a:lnTo>
                    <a:pt x="125" y="195"/>
                  </a:lnTo>
                  <a:lnTo>
                    <a:pt x="126" y="195"/>
                  </a:lnTo>
                  <a:lnTo>
                    <a:pt x="127" y="193"/>
                  </a:lnTo>
                  <a:lnTo>
                    <a:pt x="129" y="192"/>
                  </a:lnTo>
                  <a:lnTo>
                    <a:pt x="130" y="189"/>
                  </a:lnTo>
                  <a:lnTo>
                    <a:pt x="130" y="176"/>
                  </a:lnTo>
                  <a:lnTo>
                    <a:pt x="130" y="176"/>
                  </a:lnTo>
                  <a:lnTo>
                    <a:pt x="141" y="169"/>
                  </a:lnTo>
                  <a:lnTo>
                    <a:pt x="152" y="161"/>
                  </a:lnTo>
                  <a:lnTo>
                    <a:pt x="161" y="152"/>
                  </a:lnTo>
                  <a:lnTo>
                    <a:pt x="169" y="142"/>
                  </a:lnTo>
                  <a:lnTo>
                    <a:pt x="176" y="130"/>
                  </a:lnTo>
                  <a:lnTo>
                    <a:pt x="180" y="118"/>
                  </a:lnTo>
                  <a:lnTo>
                    <a:pt x="182" y="106"/>
                  </a:lnTo>
                  <a:lnTo>
                    <a:pt x="184" y="93"/>
                  </a:lnTo>
                  <a:lnTo>
                    <a:pt x="184" y="93"/>
                  </a:lnTo>
                  <a:lnTo>
                    <a:pt x="184" y="83"/>
                  </a:lnTo>
                  <a:lnTo>
                    <a:pt x="181" y="74"/>
                  </a:lnTo>
                  <a:lnTo>
                    <a:pt x="180" y="65"/>
                  </a:lnTo>
                  <a:lnTo>
                    <a:pt x="176" y="56"/>
                  </a:lnTo>
                  <a:lnTo>
                    <a:pt x="173" y="48"/>
                  </a:lnTo>
                  <a:lnTo>
                    <a:pt x="168" y="40"/>
                  </a:lnTo>
                  <a:lnTo>
                    <a:pt x="162" y="34"/>
                  </a:lnTo>
                  <a:lnTo>
                    <a:pt x="157" y="27"/>
                  </a:lnTo>
                  <a:lnTo>
                    <a:pt x="150" y="22"/>
                  </a:lnTo>
                  <a:lnTo>
                    <a:pt x="143" y="16"/>
                  </a:lnTo>
                  <a:lnTo>
                    <a:pt x="135" y="11"/>
                  </a:lnTo>
                  <a:lnTo>
                    <a:pt x="127" y="7"/>
                  </a:lnTo>
                  <a:lnTo>
                    <a:pt x="119" y="4"/>
                  </a:lnTo>
                  <a:lnTo>
                    <a:pt x="110" y="1"/>
                  </a:lnTo>
                  <a:lnTo>
                    <a:pt x="100" y="0"/>
                  </a:lnTo>
                  <a:lnTo>
                    <a:pt x="91" y="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0" name="Freeform 167">
              <a:extLst>
                <a:ext uri="{FF2B5EF4-FFF2-40B4-BE49-F238E27FC236}">
                  <a16:creationId xmlns:a16="http://schemas.microsoft.com/office/drawing/2014/main" id="{14075B14-7E33-4601-9239-31D912C285E1}"/>
                </a:ext>
              </a:extLst>
            </p:cNvPr>
            <p:cNvSpPr>
              <a:spLocks/>
            </p:cNvSpPr>
            <p:nvPr/>
          </p:nvSpPr>
          <p:spPr bwMode="auto">
            <a:xfrm>
              <a:off x="5516970" y="3202933"/>
              <a:ext cx="97312" cy="14971"/>
            </a:xfrm>
            <a:custGeom>
              <a:avLst/>
              <a:gdLst>
                <a:gd name="T0" fmla="*/ 72 w 77"/>
                <a:gd name="T1" fmla="*/ 0 h 11"/>
                <a:gd name="T2" fmla="*/ 6 w 77"/>
                <a:gd name="T3" fmla="*/ 0 h 11"/>
                <a:gd name="T4" fmla="*/ 6 w 77"/>
                <a:gd name="T5" fmla="*/ 0 h 11"/>
                <a:gd name="T6" fmla="*/ 4 w 77"/>
                <a:gd name="T7" fmla="*/ 0 h 11"/>
                <a:gd name="T8" fmla="*/ 2 w 77"/>
                <a:gd name="T9" fmla="*/ 1 h 11"/>
                <a:gd name="T10" fmla="*/ 0 w 77"/>
                <a:gd name="T11" fmla="*/ 3 h 11"/>
                <a:gd name="T12" fmla="*/ 0 w 77"/>
                <a:gd name="T13" fmla="*/ 5 h 11"/>
                <a:gd name="T14" fmla="*/ 0 w 77"/>
                <a:gd name="T15" fmla="*/ 5 h 11"/>
                <a:gd name="T16" fmla="*/ 0 w 77"/>
                <a:gd name="T17" fmla="*/ 7 h 11"/>
                <a:gd name="T18" fmla="*/ 2 w 77"/>
                <a:gd name="T19" fmla="*/ 9 h 11"/>
                <a:gd name="T20" fmla="*/ 4 w 77"/>
                <a:gd name="T21" fmla="*/ 11 h 11"/>
                <a:gd name="T22" fmla="*/ 6 w 77"/>
                <a:gd name="T23" fmla="*/ 11 h 11"/>
                <a:gd name="T24" fmla="*/ 72 w 77"/>
                <a:gd name="T25" fmla="*/ 11 h 11"/>
                <a:gd name="T26" fmla="*/ 72 w 77"/>
                <a:gd name="T27" fmla="*/ 11 h 11"/>
                <a:gd name="T28" fmla="*/ 73 w 77"/>
                <a:gd name="T29" fmla="*/ 11 h 11"/>
                <a:gd name="T30" fmla="*/ 74 w 77"/>
                <a:gd name="T31" fmla="*/ 9 h 11"/>
                <a:gd name="T32" fmla="*/ 76 w 77"/>
                <a:gd name="T33" fmla="*/ 7 h 11"/>
                <a:gd name="T34" fmla="*/ 77 w 77"/>
                <a:gd name="T35" fmla="*/ 5 h 11"/>
                <a:gd name="T36" fmla="*/ 77 w 77"/>
                <a:gd name="T37" fmla="*/ 5 h 11"/>
                <a:gd name="T38" fmla="*/ 76 w 77"/>
                <a:gd name="T39" fmla="*/ 3 h 11"/>
                <a:gd name="T40" fmla="*/ 74 w 77"/>
                <a:gd name="T41" fmla="*/ 1 h 11"/>
                <a:gd name="T42" fmla="*/ 73 w 77"/>
                <a:gd name="T43" fmla="*/ 0 h 11"/>
                <a:gd name="T44" fmla="*/ 72 w 77"/>
                <a:gd name="T45" fmla="*/ 0 h 11"/>
                <a:gd name="T46" fmla="*/ 72 w 77"/>
                <a:gd name="T4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1">
                  <a:moveTo>
                    <a:pt x="72" y="0"/>
                  </a:moveTo>
                  <a:lnTo>
                    <a:pt x="6" y="0"/>
                  </a:lnTo>
                  <a:lnTo>
                    <a:pt x="6" y="0"/>
                  </a:lnTo>
                  <a:lnTo>
                    <a:pt x="4" y="0"/>
                  </a:lnTo>
                  <a:lnTo>
                    <a:pt x="2" y="1"/>
                  </a:lnTo>
                  <a:lnTo>
                    <a:pt x="0" y="3"/>
                  </a:lnTo>
                  <a:lnTo>
                    <a:pt x="0" y="5"/>
                  </a:lnTo>
                  <a:lnTo>
                    <a:pt x="0" y="5"/>
                  </a:lnTo>
                  <a:lnTo>
                    <a:pt x="0" y="7"/>
                  </a:lnTo>
                  <a:lnTo>
                    <a:pt x="2" y="9"/>
                  </a:lnTo>
                  <a:lnTo>
                    <a:pt x="4" y="11"/>
                  </a:lnTo>
                  <a:lnTo>
                    <a:pt x="6" y="11"/>
                  </a:lnTo>
                  <a:lnTo>
                    <a:pt x="72" y="11"/>
                  </a:lnTo>
                  <a:lnTo>
                    <a:pt x="72" y="11"/>
                  </a:lnTo>
                  <a:lnTo>
                    <a:pt x="73" y="11"/>
                  </a:lnTo>
                  <a:lnTo>
                    <a:pt x="74" y="9"/>
                  </a:lnTo>
                  <a:lnTo>
                    <a:pt x="76" y="7"/>
                  </a:lnTo>
                  <a:lnTo>
                    <a:pt x="77" y="5"/>
                  </a:lnTo>
                  <a:lnTo>
                    <a:pt x="77" y="5"/>
                  </a:lnTo>
                  <a:lnTo>
                    <a:pt x="76" y="3"/>
                  </a:lnTo>
                  <a:lnTo>
                    <a:pt x="74" y="1"/>
                  </a:lnTo>
                  <a:lnTo>
                    <a:pt x="73" y="0"/>
                  </a:lnTo>
                  <a:lnTo>
                    <a:pt x="72"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61" name="Freeform 168">
              <a:extLst>
                <a:ext uri="{FF2B5EF4-FFF2-40B4-BE49-F238E27FC236}">
                  <a16:creationId xmlns:a16="http://schemas.microsoft.com/office/drawing/2014/main" id="{6CD5885C-ED39-4305-AD16-78D2C5A1636B}"/>
                </a:ext>
              </a:extLst>
            </p:cNvPr>
            <p:cNvSpPr>
              <a:spLocks/>
            </p:cNvSpPr>
            <p:nvPr/>
          </p:nvSpPr>
          <p:spPr bwMode="auto">
            <a:xfrm>
              <a:off x="5544416" y="3235371"/>
              <a:ext cx="39922" cy="12477"/>
            </a:xfrm>
            <a:custGeom>
              <a:avLst/>
              <a:gdLst>
                <a:gd name="T0" fmla="*/ 27 w 32"/>
                <a:gd name="T1" fmla="*/ 0 h 11"/>
                <a:gd name="T2" fmla="*/ 5 w 32"/>
                <a:gd name="T3" fmla="*/ 0 h 11"/>
                <a:gd name="T4" fmla="*/ 5 w 32"/>
                <a:gd name="T5" fmla="*/ 0 h 11"/>
                <a:gd name="T6" fmla="*/ 4 w 32"/>
                <a:gd name="T7" fmla="*/ 1 h 11"/>
                <a:gd name="T8" fmla="*/ 1 w 32"/>
                <a:gd name="T9" fmla="*/ 3 h 11"/>
                <a:gd name="T10" fmla="*/ 1 w 32"/>
                <a:gd name="T11" fmla="*/ 4 h 11"/>
                <a:gd name="T12" fmla="*/ 0 w 32"/>
                <a:gd name="T13" fmla="*/ 6 h 11"/>
                <a:gd name="T14" fmla="*/ 0 w 32"/>
                <a:gd name="T15" fmla="*/ 6 h 11"/>
                <a:gd name="T16" fmla="*/ 1 w 32"/>
                <a:gd name="T17" fmla="*/ 8 h 11"/>
                <a:gd name="T18" fmla="*/ 1 w 32"/>
                <a:gd name="T19" fmla="*/ 10 h 11"/>
                <a:gd name="T20" fmla="*/ 4 w 32"/>
                <a:gd name="T21" fmla="*/ 11 h 11"/>
                <a:gd name="T22" fmla="*/ 5 w 32"/>
                <a:gd name="T23" fmla="*/ 11 h 11"/>
                <a:gd name="T24" fmla="*/ 27 w 32"/>
                <a:gd name="T25" fmla="*/ 11 h 11"/>
                <a:gd name="T26" fmla="*/ 27 w 32"/>
                <a:gd name="T27" fmla="*/ 11 h 11"/>
                <a:gd name="T28" fmla="*/ 29 w 32"/>
                <a:gd name="T29" fmla="*/ 11 h 11"/>
                <a:gd name="T30" fmla="*/ 31 w 32"/>
                <a:gd name="T31" fmla="*/ 10 h 11"/>
                <a:gd name="T32" fmla="*/ 32 w 32"/>
                <a:gd name="T33" fmla="*/ 8 h 11"/>
                <a:gd name="T34" fmla="*/ 32 w 32"/>
                <a:gd name="T35" fmla="*/ 6 h 11"/>
                <a:gd name="T36" fmla="*/ 32 w 32"/>
                <a:gd name="T37" fmla="*/ 6 h 11"/>
                <a:gd name="T38" fmla="*/ 32 w 32"/>
                <a:gd name="T39" fmla="*/ 4 h 11"/>
                <a:gd name="T40" fmla="*/ 31 w 32"/>
                <a:gd name="T41" fmla="*/ 3 h 11"/>
                <a:gd name="T42" fmla="*/ 29 w 32"/>
                <a:gd name="T43" fmla="*/ 1 h 11"/>
                <a:gd name="T44" fmla="*/ 27 w 32"/>
                <a:gd name="T45" fmla="*/ 0 h 11"/>
                <a:gd name="T46" fmla="*/ 27 w 32"/>
                <a:gd name="T4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11">
                  <a:moveTo>
                    <a:pt x="27" y="0"/>
                  </a:moveTo>
                  <a:lnTo>
                    <a:pt x="5" y="0"/>
                  </a:lnTo>
                  <a:lnTo>
                    <a:pt x="5" y="0"/>
                  </a:lnTo>
                  <a:lnTo>
                    <a:pt x="4" y="1"/>
                  </a:lnTo>
                  <a:lnTo>
                    <a:pt x="1" y="3"/>
                  </a:lnTo>
                  <a:lnTo>
                    <a:pt x="1" y="4"/>
                  </a:lnTo>
                  <a:lnTo>
                    <a:pt x="0" y="6"/>
                  </a:lnTo>
                  <a:lnTo>
                    <a:pt x="0" y="6"/>
                  </a:lnTo>
                  <a:lnTo>
                    <a:pt x="1" y="8"/>
                  </a:lnTo>
                  <a:lnTo>
                    <a:pt x="1" y="10"/>
                  </a:lnTo>
                  <a:lnTo>
                    <a:pt x="4" y="11"/>
                  </a:lnTo>
                  <a:lnTo>
                    <a:pt x="5" y="11"/>
                  </a:lnTo>
                  <a:lnTo>
                    <a:pt x="27" y="11"/>
                  </a:lnTo>
                  <a:lnTo>
                    <a:pt x="27" y="11"/>
                  </a:lnTo>
                  <a:lnTo>
                    <a:pt x="29" y="11"/>
                  </a:lnTo>
                  <a:lnTo>
                    <a:pt x="31" y="10"/>
                  </a:lnTo>
                  <a:lnTo>
                    <a:pt x="32" y="8"/>
                  </a:lnTo>
                  <a:lnTo>
                    <a:pt x="32" y="6"/>
                  </a:lnTo>
                  <a:lnTo>
                    <a:pt x="32" y="6"/>
                  </a:lnTo>
                  <a:lnTo>
                    <a:pt x="32" y="4"/>
                  </a:lnTo>
                  <a:lnTo>
                    <a:pt x="31" y="3"/>
                  </a:lnTo>
                  <a:lnTo>
                    <a:pt x="29" y="1"/>
                  </a:lnTo>
                  <a:lnTo>
                    <a:pt x="27"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sp>
        <p:nvSpPr>
          <p:cNvPr id="26" name="Freeform 29">
            <a:extLst>
              <a:ext uri="{FF2B5EF4-FFF2-40B4-BE49-F238E27FC236}">
                <a16:creationId xmlns:a16="http://schemas.microsoft.com/office/drawing/2014/main" id="{FC8DE164-0226-4A53-8F25-5B46FFFC7C45}"/>
              </a:ext>
            </a:extLst>
          </p:cNvPr>
          <p:cNvSpPr>
            <a:spLocks noEditPoints="1"/>
          </p:cNvSpPr>
          <p:nvPr/>
        </p:nvSpPr>
        <p:spPr bwMode="auto">
          <a:xfrm>
            <a:off x="7285506" y="2639028"/>
            <a:ext cx="820907" cy="820907"/>
          </a:xfrm>
          <a:custGeom>
            <a:avLst/>
            <a:gdLst>
              <a:gd name="T0" fmla="*/ 312 w 659"/>
              <a:gd name="T1" fmla="*/ 658 h 658"/>
              <a:gd name="T2" fmla="*/ 262 w 659"/>
              <a:gd name="T3" fmla="*/ 651 h 658"/>
              <a:gd name="T4" fmla="*/ 202 w 659"/>
              <a:gd name="T5" fmla="*/ 633 h 658"/>
              <a:gd name="T6" fmla="*/ 120 w 659"/>
              <a:gd name="T7" fmla="*/ 583 h 658"/>
              <a:gd name="T8" fmla="*/ 57 w 659"/>
              <a:gd name="T9" fmla="*/ 513 h 658"/>
              <a:gd name="T10" fmla="*/ 15 w 659"/>
              <a:gd name="T11" fmla="*/ 427 h 658"/>
              <a:gd name="T12" fmla="*/ 4 w 659"/>
              <a:gd name="T13" fmla="*/ 379 h 658"/>
              <a:gd name="T14" fmla="*/ 0 w 659"/>
              <a:gd name="T15" fmla="*/ 329 h 658"/>
              <a:gd name="T16" fmla="*/ 1 w 659"/>
              <a:gd name="T17" fmla="*/ 295 h 658"/>
              <a:gd name="T18" fmla="*/ 11 w 659"/>
              <a:gd name="T19" fmla="*/ 247 h 658"/>
              <a:gd name="T20" fmla="*/ 40 w 659"/>
              <a:gd name="T21" fmla="*/ 173 h 658"/>
              <a:gd name="T22" fmla="*/ 97 w 659"/>
              <a:gd name="T23" fmla="*/ 96 h 658"/>
              <a:gd name="T24" fmla="*/ 172 w 659"/>
              <a:gd name="T25" fmla="*/ 40 h 658"/>
              <a:gd name="T26" fmla="*/ 247 w 659"/>
              <a:gd name="T27" fmla="*/ 10 h 658"/>
              <a:gd name="T28" fmla="*/ 296 w 659"/>
              <a:gd name="T29" fmla="*/ 2 h 658"/>
              <a:gd name="T30" fmla="*/ 329 w 659"/>
              <a:gd name="T31" fmla="*/ 0 h 658"/>
              <a:gd name="T32" fmla="*/ 379 w 659"/>
              <a:gd name="T33" fmla="*/ 4 h 658"/>
              <a:gd name="T34" fmla="*/ 426 w 659"/>
              <a:gd name="T35" fmla="*/ 14 h 658"/>
              <a:gd name="T36" fmla="*/ 514 w 659"/>
              <a:gd name="T37" fmla="*/ 56 h 658"/>
              <a:gd name="T38" fmla="*/ 583 w 659"/>
              <a:gd name="T39" fmla="*/ 121 h 658"/>
              <a:gd name="T40" fmla="*/ 632 w 659"/>
              <a:gd name="T41" fmla="*/ 201 h 658"/>
              <a:gd name="T42" fmla="*/ 652 w 659"/>
              <a:gd name="T43" fmla="*/ 263 h 658"/>
              <a:gd name="T44" fmla="*/ 657 w 659"/>
              <a:gd name="T45" fmla="*/ 313 h 658"/>
              <a:gd name="T46" fmla="*/ 657 w 659"/>
              <a:gd name="T47" fmla="*/ 346 h 658"/>
              <a:gd name="T48" fmla="*/ 652 w 659"/>
              <a:gd name="T49" fmla="*/ 395 h 658"/>
              <a:gd name="T50" fmla="*/ 632 w 659"/>
              <a:gd name="T51" fmla="*/ 457 h 658"/>
              <a:gd name="T52" fmla="*/ 583 w 659"/>
              <a:gd name="T53" fmla="*/ 539 h 658"/>
              <a:gd name="T54" fmla="*/ 514 w 659"/>
              <a:gd name="T55" fmla="*/ 602 h 658"/>
              <a:gd name="T56" fmla="*/ 426 w 659"/>
              <a:gd name="T57" fmla="*/ 643 h 658"/>
              <a:gd name="T58" fmla="*/ 379 w 659"/>
              <a:gd name="T59" fmla="*/ 654 h 658"/>
              <a:gd name="T60" fmla="*/ 329 w 659"/>
              <a:gd name="T61" fmla="*/ 658 h 658"/>
              <a:gd name="T62" fmla="*/ 329 w 659"/>
              <a:gd name="T63" fmla="*/ 37 h 658"/>
              <a:gd name="T64" fmla="*/ 242 w 659"/>
              <a:gd name="T65" fmla="*/ 51 h 658"/>
              <a:gd name="T66" fmla="*/ 167 w 659"/>
              <a:gd name="T67" fmla="*/ 88 h 658"/>
              <a:gd name="T68" fmla="*/ 105 w 659"/>
              <a:gd name="T69" fmla="*/ 143 h 658"/>
              <a:gd name="T70" fmla="*/ 61 w 659"/>
              <a:gd name="T71" fmla="*/ 216 h 658"/>
              <a:gd name="T72" fmla="*/ 39 w 659"/>
              <a:gd name="T73" fmla="*/ 299 h 658"/>
              <a:gd name="T74" fmla="*/ 39 w 659"/>
              <a:gd name="T75" fmla="*/ 358 h 658"/>
              <a:gd name="T76" fmla="*/ 61 w 659"/>
              <a:gd name="T77" fmla="*/ 443 h 658"/>
              <a:gd name="T78" fmla="*/ 105 w 659"/>
              <a:gd name="T79" fmla="*/ 514 h 658"/>
              <a:gd name="T80" fmla="*/ 167 w 659"/>
              <a:gd name="T81" fmla="*/ 571 h 658"/>
              <a:gd name="T82" fmla="*/ 242 w 659"/>
              <a:gd name="T83" fmla="*/ 607 h 658"/>
              <a:gd name="T84" fmla="*/ 329 w 659"/>
              <a:gd name="T85" fmla="*/ 621 h 658"/>
              <a:gd name="T86" fmla="*/ 387 w 659"/>
              <a:gd name="T87" fmla="*/ 615 h 658"/>
              <a:gd name="T88" fmla="*/ 468 w 659"/>
              <a:gd name="T89" fmla="*/ 586 h 658"/>
              <a:gd name="T90" fmla="*/ 535 w 659"/>
              <a:gd name="T91" fmla="*/ 535 h 658"/>
              <a:gd name="T92" fmla="*/ 585 w 659"/>
              <a:gd name="T93" fmla="*/ 467 h 658"/>
              <a:gd name="T94" fmla="*/ 614 w 659"/>
              <a:gd name="T95" fmla="*/ 388 h 658"/>
              <a:gd name="T96" fmla="*/ 621 w 659"/>
              <a:gd name="T97" fmla="*/ 329 h 658"/>
              <a:gd name="T98" fmla="*/ 608 w 659"/>
              <a:gd name="T99" fmla="*/ 243 h 658"/>
              <a:gd name="T100" fmla="*/ 570 w 659"/>
              <a:gd name="T101" fmla="*/ 166 h 658"/>
              <a:gd name="T102" fmla="*/ 515 w 659"/>
              <a:gd name="T103" fmla="*/ 104 h 658"/>
              <a:gd name="T104" fmla="*/ 442 w 659"/>
              <a:gd name="T105" fmla="*/ 61 h 658"/>
              <a:gd name="T106" fmla="*/ 359 w 659"/>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9" h="658">
                <a:moveTo>
                  <a:pt x="329" y="658"/>
                </a:moveTo>
                <a:lnTo>
                  <a:pt x="329" y="658"/>
                </a:lnTo>
                <a:lnTo>
                  <a:pt x="312" y="658"/>
                </a:lnTo>
                <a:lnTo>
                  <a:pt x="296" y="657"/>
                </a:lnTo>
                <a:lnTo>
                  <a:pt x="280" y="654"/>
                </a:lnTo>
                <a:lnTo>
                  <a:pt x="262" y="651"/>
                </a:lnTo>
                <a:lnTo>
                  <a:pt x="247" y="647"/>
                </a:lnTo>
                <a:lnTo>
                  <a:pt x="231" y="643"/>
                </a:lnTo>
                <a:lnTo>
                  <a:pt x="202" y="633"/>
                </a:lnTo>
                <a:lnTo>
                  <a:pt x="172" y="618"/>
                </a:lnTo>
                <a:lnTo>
                  <a:pt x="145" y="602"/>
                </a:lnTo>
                <a:lnTo>
                  <a:pt x="120" y="583"/>
                </a:lnTo>
                <a:lnTo>
                  <a:pt x="97" y="561"/>
                </a:lnTo>
                <a:lnTo>
                  <a:pt x="75" y="539"/>
                </a:lnTo>
                <a:lnTo>
                  <a:pt x="57" y="513"/>
                </a:lnTo>
                <a:lnTo>
                  <a:pt x="40" y="486"/>
                </a:lnTo>
                <a:lnTo>
                  <a:pt x="26" y="457"/>
                </a:lnTo>
                <a:lnTo>
                  <a:pt x="15" y="427"/>
                </a:lnTo>
                <a:lnTo>
                  <a:pt x="11" y="411"/>
                </a:lnTo>
                <a:lnTo>
                  <a:pt x="7" y="395"/>
                </a:lnTo>
                <a:lnTo>
                  <a:pt x="4" y="379"/>
                </a:lnTo>
                <a:lnTo>
                  <a:pt x="1" y="362"/>
                </a:lnTo>
                <a:lnTo>
                  <a:pt x="0" y="346"/>
                </a:lnTo>
                <a:lnTo>
                  <a:pt x="0" y="329"/>
                </a:lnTo>
                <a:lnTo>
                  <a:pt x="0" y="329"/>
                </a:lnTo>
                <a:lnTo>
                  <a:pt x="0" y="313"/>
                </a:lnTo>
                <a:lnTo>
                  <a:pt x="1" y="295"/>
                </a:lnTo>
                <a:lnTo>
                  <a:pt x="4" y="279"/>
                </a:lnTo>
                <a:lnTo>
                  <a:pt x="7" y="263"/>
                </a:lnTo>
                <a:lnTo>
                  <a:pt x="11" y="247"/>
                </a:lnTo>
                <a:lnTo>
                  <a:pt x="15" y="232"/>
                </a:lnTo>
                <a:lnTo>
                  <a:pt x="26" y="201"/>
                </a:lnTo>
                <a:lnTo>
                  <a:pt x="40" y="173"/>
                </a:lnTo>
                <a:lnTo>
                  <a:pt x="57" y="145"/>
                </a:lnTo>
                <a:lnTo>
                  <a:pt x="75" y="121"/>
                </a:lnTo>
                <a:lnTo>
                  <a:pt x="97" y="96"/>
                </a:lnTo>
                <a:lnTo>
                  <a:pt x="120" y="75"/>
                </a:lnTo>
                <a:lnTo>
                  <a:pt x="145" y="56"/>
                </a:lnTo>
                <a:lnTo>
                  <a:pt x="172" y="40"/>
                </a:lnTo>
                <a:lnTo>
                  <a:pt x="202" y="26"/>
                </a:lnTo>
                <a:lnTo>
                  <a:pt x="231" y="14"/>
                </a:lnTo>
                <a:lnTo>
                  <a:pt x="247" y="10"/>
                </a:lnTo>
                <a:lnTo>
                  <a:pt x="262" y="6"/>
                </a:lnTo>
                <a:lnTo>
                  <a:pt x="280" y="4"/>
                </a:lnTo>
                <a:lnTo>
                  <a:pt x="296" y="2"/>
                </a:lnTo>
                <a:lnTo>
                  <a:pt x="312" y="1"/>
                </a:lnTo>
                <a:lnTo>
                  <a:pt x="329" y="0"/>
                </a:lnTo>
                <a:lnTo>
                  <a:pt x="329" y="0"/>
                </a:lnTo>
                <a:lnTo>
                  <a:pt x="346" y="1"/>
                </a:lnTo>
                <a:lnTo>
                  <a:pt x="363" y="2"/>
                </a:lnTo>
                <a:lnTo>
                  <a:pt x="379" y="4"/>
                </a:lnTo>
                <a:lnTo>
                  <a:pt x="395" y="6"/>
                </a:lnTo>
                <a:lnTo>
                  <a:pt x="411" y="10"/>
                </a:lnTo>
                <a:lnTo>
                  <a:pt x="426" y="14"/>
                </a:lnTo>
                <a:lnTo>
                  <a:pt x="457" y="26"/>
                </a:lnTo>
                <a:lnTo>
                  <a:pt x="485" y="40"/>
                </a:lnTo>
                <a:lnTo>
                  <a:pt x="514" y="56"/>
                </a:lnTo>
                <a:lnTo>
                  <a:pt x="538" y="75"/>
                </a:lnTo>
                <a:lnTo>
                  <a:pt x="562" y="96"/>
                </a:lnTo>
                <a:lnTo>
                  <a:pt x="583" y="121"/>
                </a:lnTo>
                <a:lnTo>
                  <a:pt x="602" y="145"/>
                </a:lnTo>
                <a:lnTo>
                  <a:pt x="618" y="173"/>
                </a:lnTo>
                <a:lnTo>
                  <a:pt x="632" y="201"/>
                </a:lnTo>
                <a:lnTo>
                  <a:pt x="644" y="232"/>
                </a:lnTo>
                <a:lnTo>
                  <a:pt x="648" y="247"/>
                </a:lnTo>
                <a:lnTo>
                  <a:pt x="652" y="263"/>
                </a:lnTo>
                <a:lnTo>
                  <a:pt x="655" y="279"/>
                </a:lnTo>
                <a:lnTo>
                  <a:pt x="656" y="295"/>
                </a:lnTo>
                <a:lnTo>
                  <a:pt x="657" y="313"/>
                </a:lnTo>
                <a:lnTo>
                  <a:pt x="659" y="329"/>
                </a:lnTo>
                <a:lnTo>
                  <a:pt x="659" y="329"/>
                </a:lnTo>
                <a:lnTo>
                  <a:pt x="657" y="346"/>
                </a:lnTo>
                <a:lnTo>
                  <a:pt x="656" y="362"/>
                </a:lnTo>
                <a:lnTo>
                  <a:pt x="655" y="379"/>
                </a:lnTo>
                <a:lnTo>
                  <a:pt x="652" y="395"/>
                </a:lnTo>
                <a:lnTo>
                  <a:pt x="648" y="411"/>
                </a:lnTo>
                <a:lnTo>
                  <a:pt x="644" y="427"/>
                </a:lnTo>
                <a:lnTo>
                  <a:pt x="632" y="457"/>
                </a:lnTo>
                <a:lnTo>
                  <a:pt x="618" y="486"/>
                </a:lnTo>
                <a:lnTo>
                  <a:pt x="602" y="513"/>
                </a:lnTo>
                <a:lnTo>
                  <a:pt x="583" y="539"/>
                </a:lnTo>
                <a:lnTo>
                  <a:pt x="562" y="561"/>
                </a:lnTo>
                <a:lnTo>
                  <a:pt x="538" y="583"/>
                </a:lnTo>
                <a:lnTo>
                  <a:pt x="514" y="602"/>
                </a:lnTo>
                <a:lnTo>
                  <a:pt x="485" y="618"/>
                </a:lnTo>
                <a:lnTo>
                  <a:pt x="457" y="633"/>
                </a:lnTo>
                <a:lnTo>
                  <a:pt x="426" y="643"/>
                </a:lnTo>
                <a:lnTo>
                  <a:pt x="411" y="647"/>
                </a:lnTo>
                <a:lnTo>
                  <a:pt x="395" y="651"/>
                </a:lnTo>
                <a:lnTo>
                  <a:pt x="379" y="654"/>
                </a:lnTo>
                <a:lnTo>
                  <a:pt x="363" y="657"/>
                </a:lnTo>
                <a:lnTo>
                  <a:pt x="346" y="658"/>
                </a:lnTo>
                <a:lnTo>
                  <a:pt x="329" y="658"/>
                </a:lnTo>
                <a:lnTo>
                  <a:pt x="329" y="658"/>
                </a:lnTo>
                <a:close/>
                <a:moveTo>
                  <a:pt x="329" y="37"/>
                </a:moveTo>
                <a:lnTo>
                  <a:pt x="329" y="37"/>
                </a:lnTo>
                <a:lnTo>
                  <a:pt x="300" y="40"/>
                </a:lnTo>
                <a:lnTo>
                  <a:pt x="270" y="44"/>
                </a:lnTo>
                <a:lnTo>
                  <a:pt x="242" y="51"/>
                </a:lnTo>
                <a:lnTo>
                  <a:pt x="215" y="61"/>
                </a:lnTo>
                <a:lnTo>
                  <a:pt x="191" y="74"/>
                </a:lnTo>
                <a:lnTo>
                  <a:pt x="167" y="88"/>
                </a:lnTo>
                <a:lnTo>
                  <a:pt x="144" y="104"/>
                </a:lnTo>
                <a:lnTo>
                  <a:pt x="124" y="123"/>
                </a:lnTo>
                <a:lnTo>
                  <a:pt x="105" y="143"/>
                </a:lnTo>
                <a:lnTo>
                  <a:pt x="88" y="166"/>
                </a:lnTo>
                <a:lnTo>
                  <a:pt x="73" y="190"/>
                </a:lnTo>
                <a:lnTo>
                  <a:pt x="61" y="216"/>
                </a:lnTo>
                <a:lnTo>
                  <a:pt x="51" y="243"/>
                </a:lnTo>
                <a:lnTo>
                  <a:pt x="43" y="271"/>
                </a:lnTo>
                <a:lnTo>
                  <a:pt x="39" y="299"/>
                </a:lnTo>
                <a:lnTo>
                  <a:pt x="38" y="329"/>
                </a:lnTo>
                <a:lnTo>
                  <a:pt x="38" y="329"/>
                </a:lnTo>
                <a:lnTo>
                  <a:pt x="39" y="358"/>
                </a:lnTo>
                <a:lnTo>
                  <a:pt x="43" y="388"/>
                </a:lnTo>
                <a:lnTo>
                  <a:pt x="51" y="416"/>
                </a:lnTo>
                <a:lnTo>
                  <a:pt x="61" y="443"/>
                </a:lnTo>
                <a:lnTo>
                  <a:pt x="73" y="467"/>
                </a:lnTo>
                <a:lnTo>
                  <a:pt x="88" y="492"/>
                </a:lnTo>
                <a:lnTo>
                  <a:pt x="105" y="514"/>
                </a:lnTo>
                <a:lnTo>
                  <a:pt x="124" y="535"/>
                </a:lnTo>
                <a:lnTo>
                  <a:pt x="144" y="553"/>
                </a:lnTo>
                <a:lnTo>
                  <a:pt x="167" y="571"/>
                </a:lnTo>
                <a:lnTo>
                  <a:pt x="191" y="586"/>
                </a:lnTo>
                <a:lnTo>
                  <a:pt x="215" y="598"/>
                </a:lnTo>
                <a:lnTo>
                  <a:pt x="242" y="607"/>
                </a:lnTo>
                <a:lnTo>
                  <a:pt x="270" y="615"/>
                </a:lnTo>
                <a:lnTo>
                  <a:pt x="300" y="619"/>
                </a:lnTo>
                <a:lnTo>
                  <a:pt x="329" y="621"/>
                </a:lnTo>
                <a:lnTo>
                  <a:pt x="329" y="621"/>
                </a:lnTo>
                <a:lnTo>
                  <a:pt x="359" y="619"/>
                </a:lnTo>
                <a:lnTo>
                  <a:pt x="387" y="615"/>
                </a:lnTo>
                <a:lnTo>
                  <a:pt x="415" y="607"/>
                </a:lnTo>
                <a:lnTo>
                  <a:pt x="442" y="598"/>
                </a:lnTo>
                <a:lnTo>
                  <a:pt x="468" y="586"/>
                </a:lnTo>
                <a:lnTo>
                  <a:pt x="492" y="571"/>
                </a:lnTo>
                <a:lnTo>
                  <a:pt x="515" y="553"/>
                </a:lnTo>
                <a:lnTo>
                  <a:pt x="535" y="535"/>
                </a:lnTo>
                <a:lnTo>
                  <a:pt x="554" y="514"/>
                </a:lnTo>
                <a:lnTo>
                  <a:pt x="570" y="492"/>
                </a:lnTo>
                <a:lnTo>
                  <a:pt x="585" y="467"/>
                </a:lnTo>
                <a:lnTo>
                  <a:pt x="597" y="443"/>
                </a:lnTo>
                <a:lnTo>
                  <a:pt x="608" y="416"/>
                </a:lnTo>
                <a:lnTo>
                  <a:pt x="614" y="388"/>
                </a:lnTo>
                <a:lnTo>
                  <a:pt x="618" y="358"/>
                </a:lnTo>
                <a:lnTo>
                  <a:pt x="621" y="329"/>
                </a:lnTo>
                <a:lnTo>
                  <a:pt x="621" y="329"/>
                </a:lnTo>
                <a:lnTo>
                  <a:pt x="618" y="299"/>
                </a:lnTo>
                <a:lnTo>
                  <a:pt x="614" y="271"/>
                </a:lnTo>
                <a:lnTo>
                  <a:pt x="608" y="243"/>
                </a:lnTo>
                <a:lnTo>
                  <a:pt x="597" y="216"/>
                </a:lnTo>
                <a:lnTo>
                  <a:pt x="585" y="190"/>
                </a:lnTo>
                <a:lnTo>
                  <a:pt x="570" y="166"/>
                </a:lnTo>
                <a:lnTo>
                  <a:pt x="554" y="143"/>
                </a:lnTo>
                <a:lnTo>
                  <a:pt x="535" y="123"/>
                </a:lnTo>
                <a:lnTo>
                  <a:pt x="515" y="104"/>
                </a:lnTo>
                <a:lnTo>
                  <a:pt x="492" y="88"/>
                </a:lnTo>
                <a:lnTo>
                  <a:pt x="468" y="74"/>
                </a:lnTo>
                <a:lnTo>
                  <a:pt x="442" y="61"/>
                </a:lnTo>
                <a:lnTo>
                  <a:pt x="415" y="51"/>
                </a:lnTo>
                <a:lnTo>
                  <a:pt x="387" y="44"/>
                </a:lnTo>
                <a:lnTo>
                  <a:pt x="359" y="40"/>
                </a:lnTo>
                <a:lnTo>
                  <a:pt x="329" y="37"/>
                </a:lnTo>
                <a:lnTo>
                  <a:pt x="329" y="37"/>
                </a:lnTo>
                <a:close/>
              </a:path>
            </a:pathLst>
          </a:custGeom>
          <a:solidFill>
            <a:schemeClr val="accent4"/>
          </a:solidFill>
          <a:ln w="9525">
            <a:solidFill>
              <a:schemeClr val="accent4"/>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27" name="Group 26">
            <a:extLst>
              <a:ext uri="{FF2B5EF4-FFF2-40B4-BE49-F238E27FC236}">
                <a16:creationId xmlns:a16="http://schemas.microsoft.com/office/drawing/2014/main" id="{206F1071-62FA-4070-9B77-5D503FD4E3E9}"/>
              </a:ext>
            </a:extLst>
          </p:cNvPr>
          <p:cNvGrpSpPr/>
          <p:nvPr/>
        </p:nvGrpSpPr>
        <p:grpSpPr>
          <a:xfrm>
            <a:off x="7399669" y="2758440"/>
            <a:ext cx="590088" cy="587074"/>
            <a:chOff x="7450186" y="2808699"/>
            <a:chExt cx="489053" cy="486556"/>
          </a:xfrm>
        </p:grpSpPr>
        <p:sp>
          <p:nvSpPr>
            <p:cNvPr id="49" name="Freeform 142">
              <a:extLst>
                <a:ext uri="{FF2B5EF4-FFF2-40B4-BE49-F238E27FC236}">
                  <a16:creationId xmlns:a16="http://schemas.microsoft.com/office/drawing/2014/main" id="{4ACA74B0-ED98-4CDD-858E-A2409686D666}"/>
                </a:ext>
              </a:extLst>
            </p:cNvPr>
            <p:cNvSpPr>
              <a:spLocks/>
            </p:cNvSpPr>
            <p:nvPr/>
          </p:nvSpPr>
          <p:spPr bwMode="auto">
            <a:xfrm>
              <a:off x="7450186" y="2888544"/>
              <a:ext cx="142225" cy="139729"/>
            </a:xfrm>
            <a:custGeom>
              <a:avLst/>
              <a:gdLst>
                <a:gd name="T0" fmla="*/ 45 w 114"/>
                <a:gd name="T1" fmla="*/ 87 h 113"/>
                <a:gd name="T2" fmla="*/ 45 w 114"/>
                <a:gd name="T3" fmla="*/ 87 h 113"/>
                <a:gd name="T4" fmla="*/ 53 w 114"/>
                <a:gd name="T5" fmla="*/ 87 h 113"/>
                <a:gd name="T6" fmla="*/ 59 w 114"/>
                <a:gd name="T7" fmla="*/ 85 h 113"/>
                <a:gd name="T8" fmla="*/ 66 w 114"/>
                <a:gd name="T9" fmla="*/ 82 h 113"/>
                <a:gd name="T10" fmla="*/ 71 w 114"/>
                <a:gd name="T11" fmla="*/ 79 h 113"/>
                <a:gd name="T12" fmla="*/ 104 w 114"/>
                <a:gd name="T13" fmla="*/ 111 h 113"/>
                <a:gd name="T14" fmla="*/ 104 w 114"/>
                <a:gd name="T15" fmla="*/ 111 h 113"/>
                <a:gd name="T16" fmla="*/ 105 w 114"/>
                <a:gd name="T17" fmla="*/ 113 h 113"/>
                <a:gd name="T18" fmla="*/ 108 w 114"/>
                <a:gd name="T19" fmla="*/ 113 h 113"/>
                <a:gd name="T20" fmla="*/ 108 w 114"/>
                <a:gd name="T21" fmla="*/ 113 h 113"/>
                <a:gd name="T22" fmla="*/ 110 w 114"/>
                <a:gd name="T23" fmla="*/ 113 h 113"/>
                <a:gd name="T24" fmla="*/ 112 w 114"/>
                <a:gd name="T25" fmla="*/ 111 h 113"/>
                <a:gd name="T26" fmla="*/ 112 w 114"/>
                <a:gd name="T27" fmla="*/ 111 h 113"/>
                <a:gd name="T28" fmla="*/ 113 w 114"/>
                <a:gd name="T29" fmla="*/ 109 h 113"/>
                <a:gd name="T30" fmla="*/ 114 w 114"/>
                <a:gd name="T31" fmla="*/ 106 h 113"/>
                <a:gd name="T32" fmla="*/ 113 w 114"/>
                <a:gd name="T33" fmla="*/ 103 h 113"/>
                <a:gd name="T34" fmla="*/ 112 w 114"/>
                <a:gd name="T35" fmla="*/ 102 h 113"/>
                <a:gd name="T36" fmla="*/ 79 w 114"/>
                <a:gd name="T37" fmla="*/ 70 h 113"/>
                <a:gd name="T38" fmla="*/ 79 w 114"/>
                <a:gd name="T39" fmla="*/ 70 h 113"/>
                <a:gd name="T40" fmla="*/ 84 w 114"/>
                <a:gd name="T41" fmla="*/ 64 h 113"/>
                <a:gd name="T42" fmla="*/ 86 w 114"/>
                <a:gd name="T43" fmla="*/ 58 h 113"/>
                <a:gd name="T44" fmla="*/ 89 w 114"/>
                <a:gd name="T45" fmla="*/ 51 h 113"/>
                <a:gd name="T46" fmla="*/ 89 w 114"/>
                <a:gd name="T47" fmla="*/ 43 h 113"/>
                <a:gd name="T48" fmla="*/ 89 w 114"/>
                <a:gd name="T49" fmla="*/ 43 h 113"/>
                <a:gd name="T50" fmla="*/ 88 w 114"/>
                <a:gd name="T51" fmla="*/ 35 h 113"/>
                <a:gd name="T52" fmla="*/ 85 w 114"/>
                <a:gd name="T53" fmla="*/ 27 h 113"/>
                <a:gd name="T54" fmla="*/ 81 w 114"/>
                <a:gd name="T55" fmla="*/ 19 h 113"/>
                <a:gd name="T56" fmla="*/ 75 w 114"/>
                <a:gd name="T57" fmla="*/ 12 h 113"/>
                <a:gd name="T58" fmla="*/ 70 w 114"/>
                <a:gd name="T59" fmla="*/ 7 h 113"/>
                <a:gd name="T60" fmla="*/ 62 w 114"/>
                <a:gd name="T61" fmla="*/ 3 h 113"/>
                <a:gd name="T62" fmla="*/ 54 w 114"/>
                <a:gd name="T63" fmla="*/ 0 h 113"/>
                <a:gd name="T64" fmla="*/ 45 w 114"/>
                <a:gd name="T65" fmla="*/ 0 h 113"/>
                <a:gd name="T66" fmla="*/ 45 w 114"/>
                <a:gd name="T67" fmla="*/ 0 h 113"/>
                <a:gd name="T68" fmla="*/ 36 w 114"/>
                <a:gd name="T69" fmla="*/ 0 h 113"/>
                <a:gd name="T70" fmla="*/ 27 w 114"/>
                <a:gd name="T71" fmla="*/ 3 h 113"/>
                <a:gd name="T72" fmla="*/ 20 w 114"/>
                <a:gd name="T73" fmla="*/ 7 h 113"/>
                <a:gd name="T74" fmla="*/ 14 w 114"/>
                <a:gd name="T75" fmla="*/ 12 h 113"/>
                <a:gd name="T76" fmla="*/ 8 w 114"/>
                <a:gd name="T77" fmla="*/ 19 h 113"/>
                <a:gd name="T78" fmla="*/ 4 w 114"/>
                <a:gd name="T79" fmla="*/ 27 h 113"/>
                <a:gd name="T80" fmla="*/ 2 w 114"/>
                <a:gd name="T81" fmla="*/ 35 h 113"/>
                <a:gd name="T82" fmla="*/ 0 w 114"/>
                <a:gd name="T83" fmla="*/ 43 h 113"/>
                <a:gd name="T84" fmla="*/ 0 w 114"/>
                <a:gd name="T85" fmla="*/ 43 h 113"/>
                <a:gd name="T86" fmla="*/ 2 w 114"/>
                <a:gd name="T87" fmla="*/ 52 h 113"/>
                <a:gd name="T88" fmla="*/ 4 w 114"/>
                <a:gd name="T89" fmla="*/ 60 h 113"/>
                <a:gd name="T90" fmla="*/ 8 w 114"/>
                <a:gd name="T91" fmla="*/ 68 h 113"/>
                <a:gd name="T92" fmla="*/ 14 w 114"/>
                <a:gd name="T93" fmla="*/ 75 h 113"/>
                <a:gd name="T94" fmla="*/ 20 w 114"/>
                <a:gd name="T95" fmla="*/ 80 h 113"/>
                <a:gd name="T96" fmla="*/ 27 w 114"/>
                <a:gd name="T97" fmla="*/ 85 h 113"/>
                <a:gd name="T98" fmla="*/ 36 w 114"/>
                <a:gd name="T99" fmla="*/ 86 h 113"/>
                <a:gd name="T100" fmla="*/ 45 w 114"/>
                <a:gd name="T101" fmla="*/ 87 h 113"/>
                <a:gd name="T102" fmla="*/ 45 w 114"/>
                <a:gd name="T103" fmla="*/ 8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 h="113">
                  <a:moveTo>
                    <a:pt x="45" y="87"/>
                  </a:moveTo>
                  <a:lnTo>
                    <a:pt x="45" y="87"/>
                  </a:lnTo>
                  <a:lnTo>
                    <a:pt x="53" y="87"/>
                  </a:lnTo>
                  <a:lnTo>
                    <a:pt x="59" y="85"/>
                  </a:lnTo>
                  <a:lnTo>
                    <a:pt x="66" y="82"/>
                  </a:lnTo>
                  <a:lnTo>
                    <a:pt x="71" y="79"/>
                  </a:lnTo>
                  <a:lnTo>
                    <a:pt x="104" y="111"/>
                  </a:lnTo>
                  <a:lnTo>
                    <a:pt x="104" y="111"/>
                  </a:lnTo>
                  <a:lnTo>
                    <a:pt x="105" y="113"/>
                  </a:lnTo>
                  <a:lnTo>
                    <a:pt x="108" y="113"/>
                  </a:lnTo>
                  <a:lnTo>
                    <a:pt x="108" y="113"/>
                  </a:lnTo>
                  <a:lnTo>
                    <a:pt x="110" y="113"/>
                  </a:lnTo>
                  <a:lnTo>
                    <a:pt x="112" y="111"/>
                  </a:lnTo>
                  <a:lnTo>
                    <a:pt x="112" y="111"/>
                  </a:lnTo>
                  <a:lnTo>
                    <a:pt x="113" y="109"/>
                  </a:lnTo>
                  <a:lnTo>
                    <a:pt x="114" y="106"/>
                  </a:lnTo>
                  <a:lnTo>
                    <a:pt x="113" y="103"/>
                  </a:lnTo>
                  <a:lnTo>
                    <a:pt x="112" y="102"/>
                  </a:lnTo>
                  <a:lnTo>
                    <a:pt x="79" y="70"/>
                  </a:lnTo>
                  <a:lnTo>
                    <a:pt x="79" y="70"/>
                  </a:lnTo>
                  <a:lnTo>
                    <a:pt x="84" y="64"/>
                  </a:lnTo>
                  <a:lnTo>
                    <a:pt x="86" y="58"/>
                  </a:lnTo>
                  <a:lnTo>
                    <a:pt x="89" y="51"/>
                  </a:lnTo>
                  <a:lnTo>
                    <a:pt x="89" y="43"/>
                  </a:lnTo>
                  <a:lnTo>
                    <a:pt x="89" y="43"/>
                  </a:lnTo>
                  <a:lnTo>
                    <a:pt x="88" y="35"/>
                  </a:lnTo>
                  <a:lnTo>
                    <a:pt x="85" y="27"/>
                  </a:lnTo>
                  <a:lnTo>
                    <a:pt x="81" y="19"/>
                  </a:lnTo>
                  <a:lnTo>
                    <a:pt x="75" y="12"/>
                  </a:lnTo>
                  <a:lnTo>
                    <a:pt x="70" y="7"/>
                  </a:lnTo>
                  <a:lnTo>
                    <a:pt x="62" y="3"/>
                  </a:lnTo>
                  <a:lnTo>
                    <a:pt x="54" y="0"/>
                  </a:lnTo>
                  <a:lnTo>
                    <a:pt x="45" y="0"/>
                  </a:lnTo>
                  <a:lnTo>
                    <a:pt x="45" y="0"/>
                  </a:lnTo>
                  <a:lnTo>
                    <a:pt x="36" y="0"/>
                  </a:lnTo>
                  <a:lnTo>
                    <a:pt x="27" y="3"/>
                  </a:lnTo>
                  <a:lnTo>
                    <a:pt x="20" y="7"/>
                  </a:lnTo>
                  <a:lnTo>
                    <a:pt x="14" y="12"/>
                  </a:lnTo>
                  <a:lnTo>
                    <a:pt x="8" y="19"/>
                  </a:lnTo>
                  <a:lnTo>
                    <a:pt x="4" y="27"/>
                  </a:lnTo>
                  <a:lnTo>
                    <a:pt x="2" y="35"/>
                  </a:lnTo>
                  <a:lnTo>
                    <a:pt x="0" y="43"/>
                  </a:lnTo>
                  <a:lnTo>
                    <a:pt x="0" y="43"/>
                  </a:lnTo>
                  <a:lnTo>
                    <a:pt x="2" y="52"/>
                  </a:lnTo>
                  <a:lnTo>
                    <a:pt x="4" y="60"/>
                  </a:lnTo>
                  <a:lnTo>
                    <a:pt x="8" y="68"/>
                  </a:lnTo>
                  <a:lnTo>
                    <a:pt x="14" y="75"/>
                  </a:lnTo>
                  <a:lnTo>
                    <a:pt x="20" y="80"/>
                  </a:lnTo>
                  <a:lnTo>
                    <a:pt x="27" y="85"/>
                  </a:lnTo>
                  <a:lnTo>
                    <a:pt x="36" y="86"/>
                  </a:lnTo>
                  <a:lnTo>
                    <a:pt x="45" y="87"/>
                  </a:lnTo>
                  <a:lnTo>
                    <a:pt x="45"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0" name="Freeform 143">
              <a:extLst>
                <a:ext uri="{FF2B5EF4-FFF2-40B4-BE49-F238E27FC236}">
                  <a16:creationId xmlns:a16="http://schemas.microsoft.com/office/drawing/2014/main" id="{A2E819FD-4E99-4D49-9E28-1AD8078209BD}"/>
                </a:ext>
              </a:extLst>
            </p:cNvPr>
            <p:cNvSpPr>
              <a:spLocks/>
            </p:cNvSpPr>
            <p:nvPr/>
          </p:nvSpPr>
          <p:spPr bwMode="auto">
            <a:xfrm>
              <a:off x="7639818" y="2808699"/>
              <a:ext cx="109787" cy="174661"/>
            </a:xfrm>
            <a:custGeom>
              <a:avLst/>
              <a:gdLst>
                <a:gd name="T0" fmla="*/ 44 w 89"/>
                <a:gd name="T1" fmla="*/ 138 h 138"/>
                <a:gd name="T2" fmla="*/ 44 w 89"/>
                <a:gd name="T3" fmla="*/ 138 h 138"/>
                <a:gd name="T4" fmla="*/ 47 w 89"/>
                <a:gd name="T5" fmla="*/ 137 h 138"/>
                <a:gd name="T6" fmla="*/ 48 w 89"/>
                <a:gd name="T7" fmla="*/ 135 h 138"/>
                <a:gd name="T8" fmla="*/ 50 w 89"/>
                <a:gd name="T9" fmla="*/ 134 h 138"/>
                <a:gd name="T10" fmla="*/ 50 w 89"/>
                <a:gd name="T11" fmla="*/ 131 h 138"/>
                <a:gd name="T12" fmla="*/ 50 w 89"/>
                <a:gd name="T13" fmla="*/ 87 h 138"/>
                <a:gd name="T14" fmla="*/ 50 w 89"/>
                <a:gd name="T15" fmla="*/ 87 h 138"/>
                <a:gd name="T16" fmla="*/ 58 w 89"/>
                <a:gd name="T17" fmla="*/ 86 h 138"/>
                <a:gd name="T18" fmla="*/ 66 w 89"/>
                <a:gd name="T19" fmla="*/ 82 h 138"/>
                <a:gd name="T20" fmla="*/ 71 w 89"/>
                <a:gd name="T21" fmla="*/ 78 h 138"/>
                <a:gd name="T22" fmla="*/ 77 w 89"/>
                <a:gd name="T23" fmla="*/ 72 h 138"/>
                <a:gd name="T24" fmla="*/ 82 w 89"/>
                <a:gd name="T25" fmla="*/ 66 h 138"/>
                <a:gd name="T26" fmla="*/ 85 w 89"/>
                <a:gd name="T27" fmla="*/ 59 h 138"/>
                <a:gd name="T28" fmla="*/ 87 w 89"/>
                <a:gd name="T29" fmla="*/ 51 h 138"/>
                <a:gd name="T30" fmla="*/ 89 w 89"/>
                <a:gd name="T31" fmla="*/ 43 h 138"/>
                <a:gd name="T32" fmla="*/ 89 w 89"/>
                <a:gd name="T33" fmla="*/ 43 h 138"/>
                <a:gd name="T34" fmla="*/ 87 w 89"/>
                <a:gd name="T35" fmla="*/ 35 h 138"/>
                <a:gd name="T36" fmla="*/ 85 w 89"/>
                <a:gd name="T37" fmla="*/ 27 h 138"/>
                <a:gd name="T38" fmla="*/ 81 w 89"/>
                <a:gd name="T39" fmla="*/ 18 h 138"/>
                <a:gd name="T40" fmla="*/ 75 w 89"/>
                <a:gd name="T41" fmla="*/ 12 h 138"/>
                <a:gd name="T42" fmla="*/ 69 w 89"/>
                <a:gd name="T43" fmla="*/ 6 h 138"/>
                <a:gd name="T44" fmla="*/ 62 w 89"/>
                <a:gd name="T45" fmla="*/ 2 h 138"/>
                <a:gd name="T46" fmla="*/ 52 w 89"/>
                <a:gd name="T47" fmla="*/ 0 h 138"/>
                <a:gd name="T48" fmla="*/ 44 w 89"/>
                <a:gd name="T49" fmla="*/ 0 h 138"/>
                <a:gd name="T50" fmla="*/ 44 w 89"/>
                <a:gd name="T51" fmla="*/ 0 h 138"/>
                <a:gd name="T52" fmla="*/ 35 w 89"/>
                <a:gd name="T53" fmla="*/ 0 h 138"/>
                <a:gd name="T54" fmla="*/ 27 w 89"/>
                <a:gd name="T55" fmla="*/ 2 h 138"/>
                <a:gd name="T56" fmla="*/ 19 w 89"/>
                <a:gd name="T57" fmla="*/ 6 h 138"/>
                <a:gd name="T58" fmla="*/ 14 w 89"/>
                <a:gd name="T59" fmla="*/ 12 h 138"/>
                <a:gd name="T60" fmla="*/ 8 w 89"/>
                <a:gd name="T61" fmla="*/ 18 h 138"/>
                <a:gd name="T62" fmla="*/ 4 w 89"/>
                <a:gd name="T63" fmla="*/ 27 h 138"/>
                <a:gd name="T64" fmla="*/ 1 w 89"/>
                <a:gd name="T65" fmla="*/ 35 h 138"/>
                <a:gd name="T66" fmla="*/ 0 w 89"/>
                <a:gd name="T67" fmla="*/ 43 h 138"/>
                <a:gd name="T68" fmla="*/ 0 w 89"/>
                <a:gd name="T69" fmla="*/ 43 h 138"/>
                <a:gd name="T70" fmla="*/ 0 w 89"/>
                <a:gd name="T71" fmla="*/ 51 h 138"/>
                <a:gd name="T72" fmla="*/ 3 w 89"/>
                <a:gd name="T73" fmla="*/ 59 h 138"/>
                <a:gd name="T74" fmla="*/ 7 w 89"/>
                <a:gd name="T75" fmla="*/ 66 h 138"/>
                <a:gd name="T76" fmla="*/ 11 w 89"/>
                <a:gd name="T77" fmla="*/ 72 h 138"/>
                <a:gd name="T78" fmla="*/ 16 w 89"/>
                <a:gd name="T79" fmla="*/ 78 h 138"/>
                <a:gd name="T80" fmla="*/ 23 w 89"/>
                <a:gd name="T81" fmla="*/ 82 h 138"/>
                <a:gd name="T82" fmla="*/ 30 w 89"/>
                <a:gd name="T83" fmla="*/ 86 h 138"/>
                <a:gd name="T84" fmla="*/ 38 w 89"/>
                <a:gd name="T85" fmla="*/ 87 h 138"/>
                <a:gd name="T86" fmla="*/ 38 w 89"/>
                <a:gd name="T87" fmla="*/ 131 h 138"/>
                <a:gd name="T88" fmla="*/ 38 w 89"/>
                <a:gd name="T89" fmla="*/ 131 h 138"/>
                <a:gd name="T90" fmla="*/ 38 w 89"/>
                <a:gd name="T91" fmla="*/ 134 h 138"/>
                <a:gd name="T92" fmla="*/ 39 w 89"/>
                <a:gd name="T93" fmla="*/ 135 h 138"/>
                <a:gd name="T94" fmla="*/ 42 w 89"/>
                <a:gd name="T95" fmla="*/ 137 h 138"/>
                <a:gd name="T96" fmla="*/ 44 w 89"/>
                <a:gd name="T97" fmla="*/ 138 h 138"/>
                <a:gd name="T98" fmla="*/ 44 w 89"/>
                <a:gd name="T99"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 h="138">
                  <a:moveTo>
                    <a:pt x="44" y="138"/>
                  </a:moveTo>
                  <a:lnTo>
                    <a:pt x="44" y="138"/>
                  </a:lnTo>
                  <a:lnTo>
                    <a:pt x="47" y="137"/>
                  </a:lnTo>
                  <a:lnTo>
                    <a:pt x="48" y="135"/>
                  </a:lnTo>
                  <a:lnTo>
                    <a:pt x="50" y="134"/>
                  </a:lnTo>
                  <a:lnTo>
                    <a:pt x="50" y="131"/>
                  </a:lnTo>
                  <a:lnTo>
                    <a:pt x="50" y="87"/>
                  </a:lnTo>
                  <a:lnTo>
                    <a:pt x="50" y="87"/>
                  </a:lnTo>
                  <a:lnTo>
                    <a:pt x="58" y="86"/>
                  </a:lnTo>
                  <a:lnTo>
                    <a:pt x="66" y="82"/>
                  </a:lnTo>
                  <a:lnTo>
                    <a:pt x="71" y="78"/>
                  </a:lnTo>
                  <a:lnTo>
                    <a:pt x="77" y="72"/>
                  </a:lnTo>
                  <a:lnTo>
                    <a:pt x="82" y="66"/>
                  </a:lnTo>
                  <a:lnTo>
                    <a:pt x="85" y="59"/>
                  </a:lnTo>
                  <a:lnTo>
                    <a:pt x="87" y="51"/>
                  </a:lnTo>
                  <a:lnTo>
                    <a:pt x="89" y="43"/>
                  </a:lnTo>
                  <a:lnTo>
                    <a:pt x="89" y="43"/>
                  </a:lnTo>
                  <a:lnTo>
                    <a:pt x="87" y="35"/>
                  </a:lnTo>
                  <a:lnTo>
                    <a:pt x="85" y="27"/>
                  </a:lnTo>
                  <a:lnTo>
                    <a:pt x="81" y="18"/>
                  </a:lnTo>
                  <a:lnTo>
                    <a:pt x="75" y="12"/>
                  </a:lnTo>
                  <a:lnTo>
                    <a:pt x="69" y="6"/>
                  </a:lnTo>
                  <a:lnTo>
                    <a:pt x="62" y="2"/>
                  </a:lnTo>
                  <a:lnTo>
                    <a:pt x="52" y="0"/>
                  </a:lnTo>
                  <a:lnTo>
                    <a:pt x="44" y="0"/>
                  </a:lnTo>
                  <a:lnTo>
                    <a:pt x="44" y="0"/>
                  </a:lnTo>
                  <a:lnTo>
                    <a:pt x="35" y="0"/>
                  </a:lnTo>
                  <a:lnTo>
                    <a:pt x="27" y="2"/>
                  </a:lnTo>
                  <a:lnTo>
                    <a:pt x="19" y="6"/>
                  </a:lnTo>
                  <a:lnTo>
                    <a:pt x="14" y="12"/>
                  </a:lnTo>
                  <a:lnTo>
                    <a:pt x="8" y="18"/>
                  </a:lnTo>
                  <a:lnTo>
                    <a:pt x="4" y="27"/>
                  </a:lnTo>
                  <a:lnTo>
                    <a:pt x="1" y="35"/>
                  </a:lnTo>
                  <a:lnTo>
                    <a:pt x="0" y="43"/>
                  </a:lnTo>
                  <a:lnTo>
                    <a:pt x="0" y="43"/>
                  </a:lnTo>
                  <a:lnTo>
                    <a:pt x="0" y="51"/>
                  </a:lnTo>
                  <a:lnTo>
                    <a:pt x="3" y="59"/>
                  </a:lnTo>
                  <a:lnTo>
                    <a:pt x="7" y="66"/>
                  </a:lnTo>
                  <a:lnTo>
                    <a:pt x="11" y="72"/>
                  </a:lnTo>
                  <a:lnTo>
                    <a:pt x="16" y="78"/>
                  </a:lnTo>
                  <a:lnTo>
                    <a:pt x="23" y="82"/>
                  </a:lnTo>
                  <a:lnTo>
                    <a:pt x="30" y="86"/>
                  </a:lnTo>
                  <a:lnTo>
                    <a:pt x="38" y="87"/>
                  </a:lnTo>
                  <a:lnTo>
                    <a:pt x="38" y="131"/>
                  </a:lnTo>
                  <a:lnTo>
                    <a:pt x="38" y="131"/>
                  </a:lnTo>
                  <a:lnTo>
                    <a:pt x="38" y="134"/>
                  </a:lnTo>
                  <a:lnTo>
                    <a:pt x="39" y="135"/>
                  </a:lnTo>
                  <a:lnTo>
                    <a:pt x="42" y="137"/>
                  </a:lnTo>
                  <a:lnTo>
                    <a:pt x="44" y="138"/>
                  </a:lnTo>
                  <a:lnTo>
                    <a:pt x="44"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1" name="Freeform 144">
              <a:extLst>
                <a:ext uri="{FF2B5EF4-FFF2-40B4-BE49-F238E27FC236}">
                  <a16:creationId xmlns:a16="http://schemas.microsoft.com/office/drawing/2014/main" id="{EBDAE7A5-8687-4E75-A368-DAB4C31B58A4}"/>
                </a:ext>
              </a:extLst>
            </p:cNvPr>
            <p:cNvSpPr>
              <a:spLocks/>
            </p:cNvSpPr>
            <p:nvPr/>
          </p:nvSpPr>
          <p:spPr bwMode="auto">
            <a:xfrm>
              <a:off x="7797014" y="2888544"/>
              <a:ext cx="142225" cy="139729"/>
            </a:xfrm>
            <a:custGeom>
              <a:avLst/>
              <a:gdLst>
                <a:gd name="T0" fmla="*/ 69 w 113"/>
                <a:gd name="T1" fmla="*/ 0 h 113"/>
                <a:gd name="T2" fmla="*/ 69 w 113"/>
                <a:gd name="T3" fmla="*/ 0 h 113"/>
                <a:gd name="T4" fmla="*/ 61 w 113"/>
                <a:gd name="T5" fmla="*/ 0 h 113"/>
                <a:gd name="T6" fmla="*/ 53 w 113"/>
                <a:gd name="T7" fmla="*/ 3 h 113"/>
                <a:gd name="T8" fmla="*/ 45 w 113"/>
                <a:gd name="T9" fmla="*/ 7 h 113"/>
                <a:gd name="T10" fmla="*/ 38 w 113"/>
                <a:gd name="T11" fmla="*/ 12 h 113"/>
                <a:gd name="T12" fmla="*/ 33 w 113"/>
                <a:gd name="T13" fmla="*/ 19 h 113"/>
                <a:gd name="T14" fmla="*/ 29 w 113"/>
                <a:gd name="T15" fmla="*/ 27 h 113"/>
                <a:gd name="T16" fmla="*/ 26 w 113"/>
                <a:gd name="T17" fmla="*/ 35 h 113"/>
                <a:gd name="T18" fmla="*/ 25 w 113"/>
                <a:gd name="T19" fmla="*/ 43 h 113"/>
                <a:gd name="T20" fmla="*/ 25 w 113"/>
                <a:gd name="T21" fmla="*/ 43 h 113"/>
                <a:gd name="T22" fmla="*/ 26 w 113"/>
                <a:gd name="T23" fmla="*/ 51 h 113"/>
                <a:gd name="T24" fmla="*/ 27 w 113"/>
                <a:gd name="T25" fmla="*/ 58 h 113"/>
                <a:gd name="T26" fmla="*/ 30 w 113"/>
                <a:gd name="T27" fmla="*/ 64 h 113"/>
                <a:gd name="T28" fmla="*/ 34 w 113"/>
                <a:gd name="T29" fmla="*/ 70 h 113"/>
                <a:gd name="T30" fmla="*/ 2 w 113"/>
                <a:gd name="T31" fmla="*/ 102 h 113"/>
                <a:gd name="T32" fmla="*/ 2 w 113"/>
                <a:gd name="T33" fmla="*/ 102 h 113"/>
                <a:gd name="T34" fmla="*/ 0 w 113"/>
                <a:gd name="T35" fmla="*/ 103 h 113"/>
                <a:gd name="T36" fmla="*/ 0 w 113"/>
                <a:gd name="T37" fmla="*/ 106 h 113"/>
                <a:gd name="T38" fmla="*/ 0 w 113"/>
                <a:gd name="T39" fmla="*/ 109 h 113"/>
                <a:gd name="T40" fmla="*/ 2 w 113"/>
                <a:gd name="T41" fmla="*/ 111 h 113"/>
                <a:gd name="T42" fmla="*/ 2 w 113"/>
                <a:gd name="T43" fmla="*/ 111 h 113"/>
                <a:gd name="T44" fmla="*/ 4 w 113"/>
                <a:gd name="T45" fmla="*/ 113 h 113"/>
                <a:gd name="T46" fmla="*/ 6 w 113"/>
                <a:gd name="T47" fmla="*/ 113 h 113"/>
                <a:gd name="T48" fmla="*/ 6 w 113"/>
                <a:gd name="T49" fmla="*/ 113 h 113"/>
                <a:gd name="T50" fmla="*/ 8 w 113"/>
                <a:gd name="T51" fmla="*/ 113 h 113"/>
                <a:gd name="T52" fmla="*/ 11 w 113"/>
                <a:gd name="T53" fmla="*/ 111 h 113"/>
                <a:gd name="T54" fmla="*/ 43 w 113"/>
                <a:gd name="T55" fmla="*/ 79 h 113"/>
                <a:gd name="T56" fmla="*/ 43 w 113"/>
                <a:gd name="T57" fmla="*/ 79 h 113"/>
                <a:gd name="T58" fmla="*/ 49 w 113"/>
                <a:gd name="T59" fmla="*/ 82 h 113"/>
                <a:gd name="T60" fmla="*/ 56 w 113"/>
                <a:gd name="T61" fmla="*/ 85 h 113"/>
                <a:gd name="T62" fmla="*/ 62 w 113"/>
                <a:gd name="T63" fmla="*/ 87 h 113"/>
                <a:gd name="T64" fmla="*/ 69 w 113"/>
                <a:gd name="T65" fmla="*/ 87 h 113"/>
                <a:gd name="T66" fmla="*/ 69 w 113"/>
                <a:gd name="T67" fmla="*/ 87 h 113"/>
                <a:gd name="T68" fmla="*/ 78 w 113"/>
                <a:gd name="T69" fmla="*/ 86 h 113"/>
                <a:gd name="T70" fmla="*/ 86 w 113"/>
                <a:gd name="T71" fmla="*/ 85 h 113"/>
                <a:gd name="T72" fmla="*/ 94 w 113"/>
                <a:gd name="T73" fmla="*/ 80 h 113"/>
                <a:gd name="T74" fmla="*/ 100 w 113"/>
                <a:gd name="T75" fmla="*/ 75 h 113"/>
                <a:gd name="T76" fmla="*/ 107 w 113"/>
                <a:gd name="T77" fmla="*/ 68 h 113"/>
                <a:gd name="T78" fmla="*/ 111 w 113"/>
                <a:gd name="T79" fmla="*/ 60 h 113"/>
                <a:gd name="T80" fmla="*/ 112 w 113"/>
                <a:gd name="T81" fmla="*/ 52 h 113"/>
                <a:gd name="T82" fmla="*/ 113 w 113"/>
                <a:gd name="T83" fmla="*/ 43 h 113"/>
                <a:gd name="T84" fmla="*/ 113 w 113"/>
                <a:gd name="T85" fmla="*/ 43 h 113"/>
                <a:gd name="T86" fmla="*/ 112 w 113"/>
                <a:gd name="T87" fmla="*/ 35 h 113"/>
                <a:gd name="T88" fmla="*/ 111 w 113"/>
                <a:gd name="T89" fmla="*/ 27 h 113"/>
                <a:gd name="T90" fmla="*/ 107 w 113"/>
                <a:gd name="T91" fmla="*/ 19 h 113"/>
                <a:gd name="T92" fmla="*/ 100 w 113"/>
                <a:gd name="T93" fmla="*/ 12 h 113"/>
                <a:gd name="T94" fmla="*/ 94 w 113"/>
                <a:gd name="T95" fmla="*/ 7 h 113"/>
                <a:gd name="T96" fmla="*/ 86 w 113"/>
                <a:gd name="T97" fmla="*/ 3 h 113"/>
                <a:gd name="T98" fmla="*/ 78 w 113"/>
                <a:gd name="T99" fmla="*/ 0 h 113"/>
                <a:gd name="T100" fmla="*/ 69 w 113"/>
                <a:gd name="T101" fmla="*/ 0 h 113"/>
                <a:gd name="T102" fmla="*/ 69 w 113"/>
                <a:gd name="T10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 h="113">
                  <a:moveTo>
                    <a:pt x="69" y="0"/>
                  </a:moveTo>
                  <a:lnTo>
                    <a:pt x="69" y="0"/>
                  </a:lnTo>
                  <a:lnTo>
                    <a:pt x="61" y="0"/>
                  </a:lnTo>
                  <a:lnTo>
                    <a:pt x="53" y="3"/>
                  </a:lnTo>
                  <a:lnTo>
                    <a:pt x="45" y="7"/>
                  </a:lnTo>
                  <a:lnTo>
                    <a:pt x="38" y="12"/>
                  </a:lnTo>
                  <a:lnTo>
                    <a:pt x="33" y="19"/>
                  </a:lnTo>
                  <a:lnTo>
                    <a:pt x="29" y="27"/>
                  </a:lnTo>
                  <a:lnTo>
                    <a:pt x="26" y="35"/>
                  </a:lnTo>
                  <a:lnTo>
                    <a:pt x="25" y="43"/>
                  </a:lnTo>
                  <a:lnTo>
                    <a:pt x="25" y="43"/>
                  </a:lnTo>
                  <a:lnTo>
                    <a:pt x="26" y="51"/>
                  </a:lnTo>
                  <a:lnTo>
                    <a:pt x="27" y="58"/>
                  </a:lnTo>
                  <a:lnTo>
                    <a:pt x="30" y="64"/>
                  </a:lnTo>
                  <a:lnTo>
                    <a:pt x="34" y="70"/>
                  </a:lnTo>
                  <a:lnTo>
                    <a:pt x="2" y="102"/>
                  </a:lnTo>
                  <a:lnTo>
                    <a:pt x="2" y="102"/>
                  </a:lnTo>
                  <a:lnTo>
                    <a:pt x="0" y="103"/>
                  </a:lnTo>
                  <a:lnTo>
                    <a:pt x="0" y="106"/>
                  </a:lnTo>
                  <a:lnTo>
                    <a:pt x="0" y="109"/>
                  </a:lnTo>
                  <a:lnTo>
                    <a:pt x="2" y="111"/>
                  </a:lnTo>
                  <a:lnTo>
                    <a:pt x="2" y="111"/>
                  </a:lnTo>
                  <a:lnTo>
                    <a:pt x="4" y="113"/>
                  </a:lnTo>
                  <a:lnTo>
                    <a:pt x="6" y="113"/>
                  </a:lnTo>
                  <a:lnTo>
                    <a:pt x="6" y="113"/>
                  </a:lnTo>
                  <a:lnTo>
                    <a:pt x="8" y="113"/>
                  </a:lnTo>
                  <a:lnTo>
                    <a:pt x="11" y="111"/>
                  </a:lnTo>
                  <a:lnTo>
                    <a:pt x="43" y="79"/>
                  </a:lnTo>
                  <a:lnTo>
                    <a:pt x="43" y="79"/>
                  </a:lnTo>
                  <a:lnTo>
                    <a:pt x="49" y="82"/>
                  </a:lnTo>
                  <a:lnTo>
                    <a:pt x="56" y="85"/>
                  </a:lnTo>
                  <a:lnTo>
                    <a:pt x="62" y="87"/>
                  </a:lnTo>
                  <a:lnTo>
                    <a:pt x="69" y="87"/>
                  </a:lnTo>
                  <a:lnTo>
                    <a:pt x="69" y="87"/>
                  </a:lnTo>
                  <a:lnTo>
                    <a:pt x="78" y="86"/>
                  </a:lnTo>
                  <a:lnTo>
                    <a:pt x="86" y="85"/>
                  </a:lnTo>
                  <a:lnTo>
                    <a:pt x="94" y="80"/>
                  </a:lnTo>
                  <a:lnTo>
                    <a:pt x="100" y="75"/>
                  </a:lnTo>
                  <a:lnTo>
                    <a:pt x="107" y="68"/>
                  </a:lnTo>
                  <a:lnTo>
                    <a:pt x="111" y="60"/>
                  </a:lnTo>
                  <a:lnTo>
                    <a:pt x="112" y="52"/>
                  </a:lnTo>
                  <a:lnTo>
                    <a:pt x="113" y="43"/>
                  </a:lnTo>
                  <a:lnTo>
                    <a:pt x="113" y="43"/>
                  </a:lnTo>
                  <a:lnTo>
                    <a:pt x="112" y="35"/>
                  </a:lnTo>
                  <a:lnTo>
                    <a:pt x="111" y="27"/>
                  </a:lnTo>
                  <a:lnTo>
                    <a:pt x="107" y="19"/>
                  </a:lnTo>
                  <a:lnTo>
                    <a:pt x="100" y="12"/>
                  </a:lnTo>
                  <a:lnTo>
                    <a:pt x="94" y="7"/>
                  </a:lnTo>
                  <a:lnTo>
                    <a:pt x="86" y="3"/>
                  </a:lnTo>
                  <a:lnTo>
                    <a:pt x="78" y="0"/>
                  </a:lnTo>
                  <a:lnTo>
                    <a:pt x="69" y="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2" name="Freeform 145">
              <a:extLst>
                <a:ext uri="{FF2B5EF4-FFF2-40B4-BE49-F238E27FC236}">
                  <a16:creationId xmlns:a16="http://schemas.microsoft.com/office/drawing/2014/main" id="{63C0F915-B874-44F5-B52C-FE4ED7D23CE2}"/>
                </a:ext>
              </a:extLst>
            </p:cNvPr>
            <p:cNvSpPr>
              <a:spLocks/>
            </p:cNvSpPr>
            <p:nvPr/>
          </p:nvSpPr>
          <p:spPr bwMode="auto">
            <a:xfrm>
              <a:off x="7607382" y="3028272"/>
              <a:ext cx="172167" cy="189632"/>
            </a:xfrm>
            <a:custGeom>
              <a:avLst/>
              <a:gdLst>
                <a:gd name="T0" fmla="*/ 69 w 138"/>
                <a:gd name="T1" fmla="*/ 0 h 150"/>
                <a:gd name="T2" fmla="*/ 69 w 138"/>
                <a:gd name="T3" fmla="*/ 0 h 150"/>
                <a:gd name="T4" fmla="*/ 55 w 138"/>
                <a:gd name="T5" fmla="*/ 1 h 150"/>
                <a:gd name="T6" fmla="*/ 43 w 138"/>
                <a:gd name="T7" fmla="*/ 5 h 150"/>
                <a:gd name="T8" fmla="*/ 30 w 138"/>
                <a:gd name="T9" fmla="*/ 12 h 150"/>
                <a:gd name="T10" fmla="*/ 20 w 138"/>
                <a:gd name="T11" fmla="*/ 20 h 150"/>
                <a:gd name="T12" fmla="*/ 12 w 138"/>
                <a:gd name="T13" fmla="*/ 31 h 150"/>
                <a:gd name="T14" fmla="*/ 5 w 138"/>
                <a:gd name="T15" fmla="*/ 41 h 150"/>
                <a:gd name="T16" fmla="*/ 1 w 138"/>
                <a:gd name="T17" fmla="*/ 55 h 150"/>
                <a:gd name="T18" fmla="*/ 0 w 138"/>
                <a:gd name="T19" fmla="*/ 68 h 150"/>
                <a:gd name="T20" fmla="*/ 0 w 138"/>
                <a:gd name="T21" fmla="*/ 82 h 150"/>
                <a:gd name="T22" fmla="*/ 0 w 138"/>
                <a:gd name="T23" fmla="*/ 82 h 150"/>
                <a:gd name="T24" fmla="*/ 1 w 138"/>
                <a:gd name="T25" fmla="*/ 95 h 150"/>
                <a:gd name="T26" fmla="*/ 5 w 138"/>
                <a:gd name="T27" fmla="*/ 109 h 150"/>
                <a:gd name="T28" fmla="*/ 12 w 138"/>
                <a:gd name="T29" fmla="*/ 121 h 150"/>
                <a:gd name="T30" fmla="*/ 20 w 138"/>
                <a:gd name="T31" fmla="*/ 130 h 150"/>
                <a:gd name="T32" fmla="*/ 30 w 138"/>
                <a:gd name="T33" fmla="*/ 140 h 150"/>
                <a:gd name="T34" fmla="*/ 43 w 138"/>
                <a:gd name="T35" fmla="*/ 145 h 150"/>
                <a:gd name="T36" fmla="*/ 55 w 138"/>
                <a:gd name="T37" fmla="*/ 149 h 150"/>
                <a:gd name="T38" fmla="*/ 69 w 138"/>
                <a:gd name="T39" fmla="*/ 150 h 150"/>
                <a:gd name="T40" fmla="*/ 69 w 138"/>
                <a:gd name="T41" fmla="*/ 150 h 150"/>
                <a:gd name="T42" fmla="*/ 83 w 138"/>
                <a:gd name="T43" fmla="*/ 149 h 150"/>
                <a:gd name="T44" fmla="*/ 96 w 138"/>
                <a:gd name="T45" fmla="*/ 145 h 150"/>
                <a:gd name="T46" fmla="*/ 108 w 138"/>
                <a:gd name="T47" fmla="*/ 140 h 150"/>
                <a:gd name="T48" fmla="*/ 118 w 138"/>
                <a:gd name="T49" fmla="*/ 130 h 150"/>
                <a:gd name="T50" fmla="*/ 127 w 138"/>
                <a:gd name="T51" fmla="*/ 121 h 150"/>
                <a:gd name="T52" fmla="*/ 133 w 138"/>
                <a:gd name="T53" fmla="*/ 109 h 150"/>
                <a:gd name="T54" fmla="*/ 137 w 138"/>
                <a:gd name="T55" fmla="*/ 95 h 150"/>
                <a:gd name="T56" fmla="*/ 138 w 138"/>
                <a:gd name="T57" fmla="*/ 82 h 150"/>
                <a:gd name="T58" fmla="*/ 138 w 138"/>
                <a:gd name="T59" fmla="*/ 68 h 150"/>
                <a:gd name="T60" fmla="*/ 138 w 138"/>
                <a:gd name="T61" fmla="*/ 68 h 150"/>
                <a:gd name="T62" fmla="*/ 137 w 138"/>
                <a:gd name="T63" fmla="*/ 55 h 150"/>
                <a:gd name="T64" fmla="*/ 133 w 138"/>
                <a:gd name="T65" fmla="*/ 41 h 150"/>
                <a:gd name="T66" fmla="*/ 127 w 138"/>
                <a:gd name="T67" fmla="*/ 31 h 150"/>
                <a:gd name="T68" fmla="*/ 118 w 138"/>
                <a:gd name="T69" fmla="*/ 20 h 150"/>
                <a:gd name="T70" fmla="*/ 108 w 138"/>
                <a:gd name="T71" fmla="*/ 12 h 150"/>
                <a:gd name="T72" fmla="*/ 96 w 138"/>
                <a:gd name="T73" fmla="*/ 5 h 150"/>
                <a:gd name="T74" fmla="*/ 83 w 138"/>
                <a:gd name="T75" fmla="*/ 1 h 150"/>
                <a:gd name="T76" fmla="*/ 69 w 138"/>
                <a:gd name="T77" fmla="*/ 0 h 150"/>
                <a:gd name="T78" fmla="*/ 69 w 138"/>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8" h="150">
                  <a:moveTo>
                    <a:pt x="69" y="0"/>
                  </a:moveTo>
                  <a:lnTo>
                    <a:pt x="69" y="0"/>
                  </a:lnTo>
                  <a:lnTo>
                    <a:pt x="55" y="1"/>
                  </a:lnTo>
                  <a:lnTo>
                    <a:pt x="43" y="5"/>
                  </a:lnTo>
                  <a:lnTo>
                    <a:pt x="30" y="12"/>
                  </a:lnTo>
                  <a:lnTo>
                    <a:pt x="20" y="20"/>
                  </a:lnTo>
                  <a:lnTo>
                    <a:pt x="12" y="31"/>
                  </a:lnTo>
                  <a:lnTo>
                    <a:pt x="5" y="41"/>
                  </a:lnTo>
                  <a:lnTo>
                    <a:pt x="1" y="55"/>
                  </a:lnTo>
                  <a:lnTo>
                    <a:pt x="0" y="68"/>
                  </a:lnTo>
                  <a:lnTo>
                    <a:pt x="0" y="82"/>
                  </a:lnTo>
                  <a:lnTo>
                    <a:pt x="0" y="82"/>
                  </a:lnTo>
                  <a:lnTo>
                    <a:pt x="1" y="95"/>
                  </a:lnTo>
                  <a:lnTo>
                    <a:pt x="5" y="109"/>
                  </a:lnTo>
                  <a:lnTo>
                    <a:pt x="12" y="121"/>
                  </a:lnTo>
                  <a:lnTo>
                    <a:pt x="20" y="130"/>
                  </a:lnTo>
                  <a:lnTo>
                    <a:pt x="30" y="140"/>
                  </a:lnTo>
                  <a:lnTo>
                    <a:pt x="43" y="145"/>
                  </a:lnTo>
                  <a:lnTo>
                    <a:pt x="55" y="149"/>
                  </a:lnTo>
                  <a:lnTo>
                    <a:pt x="69" y="150"/>
                  </a:lnTo>
                  <a:lnTo>
                    <a:pt x="69" y="150"/>
                  </a:lnTo>
                  <a:lnTo>
                    <a:pt x="83" y="149"/>
                  </a:lnTo>
                  <a:lnTo>
                    <a:pt x="96" y="145"/>
                  </a:lnTo>
                  <a:lnTo>
                    <a:pt x="108" y="140"/>
                  </a:lnTo>
                  <a:lnTo>
                    <a:pt x="118" y="130"/>
                  </a:lnTo>
                  <a:lnTo>
                    <a:pt x="127" y="121"/>
                  </a:lnTo>
                  <a:lnTo>
                    <a:pt x="133" y="109"/>
                  </a:lnTo>
                  <a:lnTo>
                    <a:pt x="137" y="95"/>
                  </a:lnTo>
                  <a:lnTo>
                    <a:pt x="138" y="82"/>
                  </a:lnTo>
                  <a:lnTo>
                    <a:pt x="138" y="68"/>
                  </a:lnTo>
                  <a:lnTo>
                    <a:pt x="138" y="68"/>
                  </a:lnTo>
                  <a:lnTo>
                    <a:pt x="137" y="55"/>
                  </a:lnTo>
                  <a:lnTo>
                    <a:pt x="133" y="41"/>
                  </a:lnTo>
                  <a:lnTo>
                    <a:pt x="127" y="31"/>
                  </a:lnTo>
                  <a:lnTo>
                    <a:pt x="118" y="20"/>
                  </a:lnTo>
                  <a:lnTo>
                    <a:pt x="108" y="12"/>
                  </a:lnTo>
                  <a:lnTo>
                    <a:pt x="96" y="5"/>
                  </a:lnTo>
                  <a:lnTo>
                    <a:pt x="83" y="1"/>
                  </a:lnTo>
                  <a:lnTo>
                    <a:pt x="69" y="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3" name="Freeform 146">
              <a:extLst>
                <a:ext uri="{FF2B5EF4-FFF2-40B4-BE49-F238E27FC236}">
                  <a16:creationId xmlns:a16="http://schemas.microsoft.com/office/drawing/2014/main" id="{024E6300-837F-4EC6-88B0-CB0C52B35DF3}"/>
                </a:ext>
              </a:extLst>
            </p:cNvPr>
            <p:cNvSpPr>
              <a:spLocks/>
            </p:cNvSpPr>
            <p:nvPr/>
          </p:nvSpPr>
          <p:spPr bwMode="auto">
            <a:xfrm>
              <a:off x="7545002" y="3197943"/>
              <a:ext cx="299419" cy="97312"/>
            </a:xfrm>
            <a:custGeom>
              <a:avLst/>
              <a:gdLst>
                <a:gd name="T0" fmla="*/ 119 w 239"/>
                <a:gd name="T1" fmla="*/ 28 h 77"/>
                <a:gd name="T2" fmla="*/ 119 w 239"/>
                <a:gd name="T3" fmla="*/ 28 h 77"/>
                <a:gd name="T4" fmla="*/ 110 w 239"/>
                <a:gd name="T5" fmla="*/ 26 h 77"/>
                <a:gd name="T6" fmla="*/ 101 w 239"/>
                <a:gd name="T7" fmla="*/ 25 h 77"/>
                <a:gd name="T8" fmla="*/ 93 w 239"/>
                <a:gd name="T9" fmla="*/ 24 h 77"/>
                <a:gd name="T10" fmla="*/ 84 w 239"/>
                <a:gd name="T11" fmla="*/ 20 h 77"/>
                <a:gd name="T12" fmla="*/ 76 w 239"/>
                <a:gd name="T13" fmla="*/ 16 h 77"/>
                <a:gd name="T14" fmla="*/ 70 w 239"/>
                <a:gd name="T15" fmla="*/ 10 h 77"/>
                <a:gd name="T16" fmla="*/ 63 w 239"/>
                <a:gd name="T17" fmla="*/ 5 h 77"/>
                <a:gd name="T18" fmla="*/ 58 w 239"/>
                <a:gd name="T19" fmla="*/ 0 h 77"/>
                <a:gd name="T20" fmla="*/ 2 w 239"/>
                <a:gd name="T21" fmla="*/ 28 h 77"/>
                <a:gd name="T22" fmla="*/ 2 w 239"/>
                <a:gd name="T23" fmla="*/ 28 h 77"/>
                <a:gd name="T24" fmla="*/ 0 w 239"/>
                <a:gd name="T25" fmla="*/ 30 h 77"/>
                <a:gd name="T26" fmla="*/ 0 w 239"/>
                <a:gd name="T27" fmla="*/ 34 h 77"/>
                <a:gd name="T28" fmla="*/ 0 w 239"/>
                <a:gd name="T29" fmla="*/ 72 h 77"/>
                <a:gd name="T30" fmla="*/ 0 w 239"/>
                <a:gd name="T31" fmla="*/ 72 h 77"/>
                <a:gd name="T32" fmla="*/ 0 w 239"/>
                <a:gd name="T33" fmla="*/ 73 h 77"/>
                <a:gd name="T34" fmla="*/ 1 w 239"/>
                <a:gd name="T35" fmla="*/ 76 h 77"/>
                <a:gd name="T36" fmla="*/ 4 w 239"/>
                <a:gd name="T37" fmla="*/ 77 h 77"/>
                <a:gd name="T38" fmla="*/ 5 w 239"/>
                <a:gd name="T39" fmla="*/ 77 h 77"/>
                <a:gd name="T40" fmla="*/ 232 w 239"/>
                <a:gd name="T41" fmla="*/ 77 h 77"/>
                <a:gd name="T42" fmla="*/ 232 w 239"/>
                <a:gd name="T43" fmla="*/ 77 h 77"/>
                <a:gd name="T44" fmla="*/ 235 w 239"/>
                <a:gd name="T45" fmla="*/ 77 h 77"/>
                <a:gd name="T46" fmla="*/ 236 w 239"/>
                <a:gd name="T47" fmla="*/ 76 h 77"/>
                <a:gd name="T48" fmla="*/ 238 w 239"/>
                <a:gd name="T49" fmla="*/ 73 h 77"/>
                <a:gd name="T50" fmla="*/ 239 w 239"/>
                <a:gd name="T51" fmla="*/ 72 h 77"/>
                <a:gd name="T52" fmla="*/ 239 w 239"/>
                <a:gd name="T53" fmla="*/ 34 h 77"/>
                <a:gd name="T54" fmla="*/ 239 w 239"/>
                <a:gd name="T55" fmla="*/ 34 h 77"/>
                <a:gd name="T56" fmla="*/ 238 w 239"/>
                <a:gd name="T57" fmla="*/ 30 h 77"/>
                <a:gd name="T58" fmla="*/ 235 w 239"/>
                <a:gd name="T59" fmla="*/ 28 h 77"/>
                <a:gd name="T60" fmla="*/ 181 w 239"/>
                <a:gd name="T61" fmla="*/ 0 h 77"/>
                <a:gd name="T62" fmla="*/ 181 w 239"/>
                <a:gd name="T63" fmla="*/ 0 h 77"/>
                <a:gd name="T64" fmla="*/ 175 w 239"/>
                <a:gd name="T65" fmla="*/ 5 h 77"/>
                <a:gd name="T66" fmla="*/ 168 w 239"/>
                <a:gd name="T67" fmla="*/ 10 h 77"/>
                <a:gd name="T68" fmla="*/ 161 w 239"/>
                <a:gd name="T69" fmla="*/ 16 h 77"/>
                <a:gd name="T70" fmla="*/ 153 w 239"/>
                <a:gd name="T71" fmla="*/ 20 h 77"/>
                <a:gd name="T72" fmla="*/ 145 w 239"/>
                <a:gd name="T73" fmla="*/ 24 h 77"/>
                <a:gd name="T74" fmla="*/ 137 w 239"/>
                <a:gd name="T75" fmla="*/ 25 h 77"/>
                <a:gd name="T76" fmla="*/ 129 w 239"/>
                <a:gd name="T77" fmla="*/ 26 h 77"/>
                <a:gd name="T78" fmla="*/ 119 w 239"/>
                <a:gd name="T79" fmla="*/ 28 h 77"/>
                <a:gd name="T80" fmla="*/ 119 w 239"/>
                <a:gd name="T8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77">
                  <a:moveTo>
                    <a:pt x="119" y="28"/>
                  </a:moveTo>
                  <a:lnTo>
                    <a:pt x="119" y="28"/>
                  </a:lnTo>
                  <a:lnTo>
                    <a:pt x="110" y="26"/>
                  </a:lnTo>
                  <a:lnTo>
                    <a:pt x="101" y="25"/>
                  </a:lnTo>
                  <a:lnTo>
                    <a:pt x="93" y="24"/>
                  </a:lnTo>
                  <a:lnTo>
                    <a:pt x="84" y="20"/>
                  </a:lnTo>
                  <a:lnTo>
                    <a:pt x="76" y="16"/>
                  </a:lnTo>
                  <a:lnTo>
                    <a:pt x="70" y="10"/>
                  </a:lnTo>
                  <a:lnTo>
                    <a:pt x="63" y="5"/>
                  </a:lnTo>
                  <a:lnTo>
                    <a:pt x="58" y="0"/>
                  </a:lnTo>
                  <a:lnTo>
                    <a:pt x="2" y="28"/>
                  </a:lnTo>
                  <a:lnTo>
                    <a:pt x="2" y="28"/>
                  </a:lnTo>
                  <a:lnTo>
                    <a:pt x="0" y="30"/>
                  </a:lnTo>
                  <a:lnTo>
                    <a:pt x="0" y="34"/>
                  </a:lnTo>
                  <a:lnTo>
                    <a:pt x="0" y="72"/>
                  </a:lnTo>
                  <a:lnTo>
                    <a:pt x="0" y="72"/>
                  </a:lnTo>
                  <a:lnTo>
                    <a:pt x="0" y="73"/>
                  </a:lnTo>
                  <a:lnTo>
                    <a:pt x="1" y="76"/>
                  </a:lnTo>
                  <a:lnTo>
                    <a:pt x="4" y="77"/>
                  </a:lnTo>
                  <a:lnTo>
                    <a:pt x="5" y="77"/>
                  </a:lnTo>
                  <a:lnTo>
                    <a:pt x="232" y="77"/>
                  </a:lnTo>
                  <a:lnTo>
                    <a:pt x="232" y="77"/>
                  </a:lnTo>
                  <a:lnTo>
                    <a:pt x="235" y="77"/>
                  </a:lnTo>
                  <a:lnTo>
                    <a:pt x="236" y="76"/>
                  </a:lnTo>
                  <a:lnTo>
                    <a:pt x="238" y="73"/>
                  </a:lnTo>
                  <a:lnTo>
                    <a:pt x="239" y="72"/>
                  </a:lnTo>
                  <a:lnTo>
                    <a:pt x="239" y="34"/>
                  </a:lnTo>
                  <a:lnTo>
                    <a:pt x="239" y="34"/>
                  </a:lnTo>
                  <a:lnTo>
                    <a:pt x="238" y="30"/>
                  </a:lnTo>
                  <a:lnTo>
                    <a:pt x="235" y="28"/>
                  </a:lnTo>
                  <a:lnTo>
                    <a:pt x="181" y="0"/>
                  </a:lnTo>
                  <a:lnTo>
                    <a:pt x="181" y="0"/>
                  </a:lnTo>
                  <a:lnTo>
                    <a:pt x="175" y="5"/>
                  </a:lnTo>
                  <a:lnTo>
                    <a:pt x="168" y="10"/>
                  </a:lnTo>
                  <a:lnTo>
                    <a:pt x="161" y="16"/>
                  </a:lnTo>
                  <a:lnTo>
                    <a:pt x="153" y="20"/>
                  </a:lnTo>
                  <a:lnTo>
                    <a:pt x="145" y="24"/>
                  </a:lnTo>
                  <a:lnTo>
                    <a:pt x="137" y="25"/>
                  </a:lnTo>
                  <a:lnTo>
                    <a:pt x="129" y="26"/>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sp>
        <p:nvSpPr>
          <p:cNvPr id="28" name="Freeform 5">
            <a:extLst>
              <a:ext uri="{FF2B5EF4-FFF2-40B4-BE49-F238E27FC236}">
                <a16:creationId xmlns:a16="http://schemas.microsoft.com/office/drawing/2014/main" id="{F4D03FFA-C5C5-41CD-B51D-5553090B1019}"/>
              </a:ext>
            </a:extLst>
          </p:cNvPr>
          <p:cNvSpPr>
            <a:spLocks noEditPoints="1"/>
          </p:cNvSpPr>
          <p:nvPr/>
        </p:nvSpPr>
        <p:spPr bwMode="auto">
          <a:xfrm>
            <a:off x="1016727" y="2639028"/>
            <a:ext cx="818412" cy="820907"/>
          </a:xfrm>
          <a:custGeom>
            <a:avLst/>
            <a:gdLst>
              <a:gd name="T0" fmla="*/ 312 w 657"/>
              <a:gd name="T1" fmla="*/ 656 h 658"/>
              <a:gd name="T2" fmla="*/ 262 w 657"/>
              <a:gd name="T3" fmla="*/ 651 h 658"/>
              <a:gd name="T4" fmla="*/ 200 w 657"/>
              <a:gd name="T5" fmla="*/ 631 h 658"/>
              <a:gd name="T6" fmla="*/ 120 w 657"/>
              <a:gd name="T7" fmla="*/ 582 h 658"/>
              <a:gd name="T8" fmla="*/ 57 w 657"/>
              <a:gd name="T9" fmla="*/ 513 h 658"/>
              <a:gd name="T10" fmla="*/ 15 w 657"/>
              <a:gd name="T11" fmla="*/ 427 h 658"/>
              <a:gd name="T12" fmla="*/ 4 w 657"/>
              <a:gd name="T13" fmla="*/ 378 h 658"/>
              <a:gd name="T14" fmla="*/ 0 w 657"/>
              <a:gd name="T15" fmla="*/ 329 h 658"/>
              <a:gd name="T16" fmla="*/ 2 w 657"/>
              <a:gd name="T17" fmla="*/ 295 h 658"/>
              <a:gd name="T18" fmla="*/ 10 w 657"/>
              <a:gd name="T19" fmla="*/ 247 h 658"/>
              <a:gd name="T20" fmla="*/ 39 w 657"/>
              <a:gd name="T21" fmla="*/ 172 h 658"/>
              <a:gd name="T22" fmla="*/ 97 w 657"/>
              <a:gd name="T23" fmla="*/ 96 h 658"/>
              <a:gd name="T24" fmla="*/ 172 w 657"/>
              <a:gd name="T25" fmla="*/ 40 h 658"/>
              <a:gd name="T26" fmla="*/ 246 w 657"/>
              <a:gd name="T27" fmla="*/ 10 h 658"/>
              <a:gd name="T28" fmla="*/ 296 w 657"/>
              <a:gd name="T29" fmla="*/ 1 h 658"/>
              <a:gd name="T30" fmla="*/ 328 w 657"/>
              <a:gd name="T31" fmla="*/ 0 h 658"/>
              <a:gd name="T32" fmla="*/ 379 w 657"/>
              <a:gd name="T33" fmla="*/ 4 h 658"/>
              <a:gd name="T34" fmla="*/ 426 w 657"/>
              <a:gd name="T35" fmla="*/ 14 h 658"/>
              <a:gd name="T36" fmla="*/ 512 w 657"/>
              <a:gd name="T37" fmla="*/ 56 h 658"/>
              <a:gd name="T38" fmla="*/ 582 w 657"/>
              <a:gd name="T39" fmla="*/ 119 h 658"/>
              <a:gd name="T40" fmla="*/ 631 w 657"/>
              <a:gd name="T41" fmla="*/ 201 h 658"/>
              <a:gd name="T42" fmla="*/ 650 w 657"/>
              <a:gd name="T43" fmla="*/ 263 h 658"/>
              <a:gd name="T44" fmla="*/ 657 w 657"/>
              <a:gd name="T45" fmla="*/ 311 h 658"/>
              <a:gd name="T46" fmla="*/ 657 w 657"/>
              <a:gd name="T47" fmla="*/ 346 h 658"/>
              <a:gd name="T48" fmla="*/ 650 w 657"/>
              <a:gd name="T49" fmla="*/ 394 h 658"/>
              <a:gd name="T50" fmla="*/ 631 w 657"/>
              <a:gd name="T51" fmla="*/ 456 h 658"/>
              <a:gd name="T52" fmla="*/ 582 w 657"/>
              <a:gd name="T53" fmla="*/ 538 h 658"/>
              <a:gd name="T54" fmla="*/ 512 w 657"/>
              <a:gd name="T55" fmla="*/ 601 h 658"/>
              <a:gd name="T56" fmla="*/ 426 w 657"/>
              <a:gd name="T57" fmla="*/ 643 h 658"/>
              <a:gd name="T58" fmla="*/ 379 w 657"/>
              <a:gd name="T59" fmla="*/ 654 h 658"/>
              <a:gd name="T60" fmla="*/ 328 w 657"/>
              <a:gd name="T61" fmla="*/ 658 h 658"/>
              <a:gd name="T62" fmla="*/ 328 w 657"/>
              <a:gd name="T63" fmla="*/ 37 h 658"/>
              <a:gd name="T64" fmla="*/ 242 w 657"/>
              <a:gd name="T65" fmla="*/ 51 h 658"/>
              <a:gd name="T66" fmla="*/ 166 w 657"/>
              <a:gd name="T67" fmla="*/ 87 h 658"/>
              <a:gd name="T68" fmla="*/ 104 w 657"/>
              <a:gd name="T69" fmla="*/ 143 h 658"/>
              <a:gd name="T70" fmla="*/ 61 w 657"/>
              <a:gd name="T71" fmla="*/ 216 h 658"/>
              <a:gd name="T72" fmla="*/ 39 w 657"/>
              <a:gd name="T73" fmla="*/ 299 h 658"/>
              <a:gd name="T74" fmla="*/ 39 w 657"/>
              <a:gd name="T75" fmla="*/ 358 h 658"/>
              <a:gd name="T76" fmla="*/ 61 w 657"/>
              <a:gd name="T77" fmla="*/ 441 h 658"/>
              <a:gd name="T78" fmla="*/ 104 w 657"/>
              <a:gd name="T79" fmla="*/ 514 h 658"/>
              <a:gd name="T80" fmla="*/ 166 w 657"/>
              <a:gd name="T81" fmla="*/ 570 h 658"/>
              <a:gd name="T82" fmla="*/ 242 w 657"/>
              <a:gd name="T83" fmla="*/ 607 h 658"/>
              <a:gd name="T84" fmla="*/ 328 w 657"/>
              <a:gd name="T85" fmla="*/ 620 h 658"/>
              <a:gd name="T86" fmla="*/ 387 w 657"/>
              <a:gd name="T87" fmla="*/ 613 h 658"/>
              <a:gd name="T88" fmla="*/ 468 w 657"/>
              <a:gd name="T89" fmla="*/ 585 h 658"/>
              <a:gd name="T90" fmla="*/ 535 w 657"/>
              <a:gd name="T91" fmla="*/ 534 h 658"/>
              <a:gd name="T92" fmla="*/ 584 w 657"/>
              <a:gd name="T93" fmla="*/ 467 h 658"/>
              <a:gd name="T94" fmla="*/ 614 w 657"/>
              <a:gd name="T95" fmla="*/ 388 h 658"/>
              <a:gd name="T96" fmla="*/ 619 w 657"/>
              <a:gd name="T97" fmla="*/ 329 h 658"/>
              <a:gd name="T98" fmla="*/ 606 w 657"/>
              <a:gd name="T99" fmla="*/ 243 h 658"/>
              <a:gd name="T100" fmla="*/ 570 w 657"/>
              <a:gd name="T101" fmla="*/ 166 h 658"/>
              <a:gd name="T102" fmla="*/ 513 w 657"/>
              <a:gd name="T103" fmla="*/ 104 h 658"/>
              <a:gd name="T104" fmla="*/ 442 w 657"/>
              <a:gd name="T105" fmla="*/ 60 h 658"/>
              <a:gd name="T106" fmla="*/ 359 w 657"/>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8">
                <a:moveTo>
                  <a:pt x="328" y="658"/>
                </a:moveTo>
                <a:lnTo>
                  <a:pt x="328" y="658"/>
                </a:lnTo>
                <a:lnTo>
                  <a:pt x="312" y="656"/>
                </a:lnTo>
                <a:lnTo>
                  <a:pt x="296" y="655"/>
                </a:lnTo>
                <a:lnTo>
                  <a:pt x="278" y="654"/>
                </a:lnTo>
                <a:lnTo>
                  <a:pt x="262" y="651"/>
                </a:lnTo>
                <a:lnTo>
                  <a:pt x="246" y="647"/>
                </a:lnTo>
                <a:lnTo>
                  <a:pt x="231" y="643"/>
                </a:lnTo>
                <a:lnTo>
                  <a:pt x="200" y="631"/>
                </a:lnTo>
                <a:lnTo>
                  <a:pt x="172" y="617"/>
                </a:lnTo>
                <a:lnTo>
                  <a:pt x="145" y="601"/>
                </a:lnTo>
                <a:lnTo>
                  <a:pt x="120" y="582"/>
                </a:lnTo>
                <a:lnTo>
                  <a:pt x="97" y="561"/>
                </a:lnTo>
                <a:lnTo>
                  <a:pt x="76" y="538"/>
                </a:lnTo>
                <a:lnTo>
                  <a:pt x="57" y="513"/>
                </a:lnTo>
                <a:lnTo>
                  <a:pt x="39" y="486"/>
                </a:lnTo>
                <a:lnTo>
                  <a:pt x="26" y="456"/>
                </a:lnTo>
                <a:lnTo>
                  <a:pt x="15" y="427"/>
                </a:lnTo>
                <a:lnTo>
                  <a:pt x="10" y="411"/>
                </a:lnTo>
                <a:lnTo>
                  <a:pt x="7" y="394"/>
                </a:lnTo>
                <a:lnTo>
                  <a:pt x="4" y="378"/>
                </a:lnTo>
                <a:lnTo>
                  <a:pt x="2" y="362"/>
                </a:lnTo>
                <a:lnTo>
                  <a:pt x="0" y="346"/>
                </a:lnTo>
                <a:lnTo>
                  <a:pt x="0" y="329"/>
                </a:lnTo>
                <a:lnTo>
                  <a:pt x="0" y="329"/>
                </a:lnTo>
                <a:lnTo>
                  <a:pt x="0" y="311"/>
                </a:lnTo>
                <a:lnTo>
                  <a:pt x="2" y="295"/>
                </a:lnTo>
                <a:lnTo>
                  <a:pt x="4" y="279"/>
                </a:lnTo>
                <a:lnTo>
                  <a:pt x="7" y="263"/>
                </a:lnTo>
                <a:lnTo>
                  <a:pt x="10" y="247"/>
                </a:lnTo>
                <a:lnTo>
                  <a:pt x="15" y="231"/>
                </a:lnTo>
                <a:lnTo>
                  <a:pt x="26" y="201"/>
                </a:lnTo>
                <a:lnTo>
                  <a:pt x="39" y="172"/>
                </a:lnTo>
                <a:lnTo>
                  <a:pt x="57" y="145"/>
                </a:lnTo>
                <a:lnTo>
                  <a:pt x="76" y="119"/>
                </a:lnTo>
                <a:lnTo>
                  <a:pt x="97" y="96"/>
                </a:lnTo>
                <a:lnTo>
                  <a:pt x="120" y="75"/>
                </a:lnTo>
                <a:lnTo>
                  <a:pt x="145" y="56"/>
                </a:lnTo>
                <a:lnTo>
                  <a:pt x="172" y="40"/>
                </a:lnTo>
                <a:lnTo>
                  <a:pt x="200" y="25"/>
                </a:lnTo>
                <a:lnTo>
                  <a:pt x="231" y="14"/>
                </a:lnTo>
                <a:lnTo>
                  <a:pt x="246" y="10"/>
                </a:lnTo>
                <a:lnTo>
                  <a:pt x="262" y="6"/>
                </a:lnTo>
                <a:lnTo>
                  <a:pt x="278" y="4"/>
                </a:lnTo>
                <a:lnTo>
                  <a:pt x="296" y="1"/>
                </a:lnTo>
                <a:lnTo>
                  <a:pt x="312" y="1"/>
                </a:lnTo>
                <a:lnTo>
                  <a:pt x="328" y="0"/>
                </a:lnTo>
                <a:lnTo>
                  <a:pt x="328" y="0"/>
                </a:lnTo>
                <a:lnTo>
                  <a:pt x="345" y="1"/>
                </a:lnTo>
                <a:lnTo>
                  <a:pt x="362" y="1"/>
                </a:lnTo>
                <a:lnTo>
                  <a:pt x="379" y="4"/>
                </a:lnTo>
                <a:lnTo>
                  <a:pt x="395" y="6"/>
                </a:lnTo>
                <a:lnTo>
                  <a:pt x="411" y="10"/>
                </a:lnTo>
                <a:lnTo>
                  <a:pt x="426" y="14"/>
                </a:lnTo>
                <a:lnTo>
                  <a:pt x="457" y="25"/>
                </a:lnTo>
                <a:lnTo>
                  <a:pt x="485" y="40"/>
                </a:lnTo>
                <a:lnTo>
                  <a:pt x="512" y="56"/>
                </a:lnTo>
                <a:lnTo>
                  <a:pt x="537" y="75"/>
                </a:lnTo>
                <a:lnTo>
                  <a:pt x="560" y="96"/>
                </a:lnTo>
                <a:lnTo>
                  <a:pt x="582" y="119"/>
                </a:lnTo>
                <a:lnTo>
                  <a:pt x="601" y="145"/>
                </a:lnTo>
                <a:lnTo>
                  <a:pt x="618" y="172"/>
                </a:lnTo>
                <a:lnTo>
                  <a:pt x="631" y="201"/>
                </a:lnTo>
                <a:lnTo>
                  <a:pt x="642" y="231"/>
                </a:lnTo>
                <a:lnTo>
                  <a:pt x="648" y="247"/>
                </a:lnTo>
                <a:lnTo>
                  <a:pt x="650" y="263"/>
                </a:lnTo>
                <a:lnTo>
                  <a:pt x="653" y="279"/>
                </a:lnTo>
                <a:lnTo>
                  <a:pt x="656" y="295"/>
                </a:lnTo>
                <a:lnTo>
                  <a:pt x="657" y="311"/>
                </a:lnTo>
                <a:lnTo>
                  <a:pt x="657" y="329"/>
                </a:lnTo>
                <a:lnTo>
                  <a:pt x="657" y="329"/>
                </a:lnTo>
                <a:lnTo>
                  <a:pt x="657" y="346"/>
                </a:lnTo>
                <a:lnTo>
                  <a:pt x="656" y="362"/>
                </a:lnTo>
                <a:lnTo>
                  <a:pt x="653" y="378"/>
                </a:lnTo>
                <a:lnTo>
                  <a:pt x="650" y="394"/>
                </a:lnTo>
                <a:lnTo>
                  <a:pt x="648" y="411"/>
                </a:lnTo>
                <a:lnTo>
                  <a:pt x="642" y="427"/>
                </a:lnTo>
                <a:lnTo>
                  <a:pt x="631" y="456"/>
                </a:lnTo>
                <a:lnTo>
                  <a:pt x="618" y="486"/>
                </a:lnTo>
                <a:lnTo>
                  <a:pt x="601" y="513"/>
                </a:lnTo>
                <a:lnTo>
                  <a:pt x="582" y="538"/>
                </a:lnTo>
                <a:lnTo>
                  <a:pt x="560" y="561"/>
                </a:lnTo>
                <a:lnTo>
                  <a:pt x="537" y="582"/>
                </a:lnTo>
                <a:lnTo>
                  <a:pt x="512" y="601"/>
                </a:lnTo>
                <a:lnTo>
                  <a:pt x="485" y="617"/>
                </a:lnTo>
                <a:lnTo>
                  <a:pt x="457" y="631"/>
                </a:lnTo>
                <a:lnTo>
                  <a:pt x="426" y="643"/>
                </a:lnTo>
                <a:lnTo>
                  <a:pt x="411" y="647"/>
                </a:lnTo>
                <a:lnTo>
                  <a:pt x="395" y="651"/>
                </a:lnTo>
                <a:lnTo>
                  <a:pt x="379" y="654"/>
                </a:lnTo>
                <a:lnTo>
                  <a:pt x="362" y="655"/>
                </a:lnTo>
                <a:lnTo>
                  <a:pt x="345" y="656"/>
                </a:lnTo>
                <a:lnTo>
                  <a:pt x="328" y="658"/>
                </a:lnTo>
                <a:lnTo>
                  <a:pt x="328" y="658"/>
                </a:lnTo>
                <a:close/>
                <a:moveTo>
                  <a:pt x="328" y="37"/>
                </a:moveTo>
                <a:lnTo>
                  <a:pt x="328" y="37"/>
                </a:lnTo>
                <a:lnTo>
                  <a:pt x="298" y="39"/>
                </a:lnTo>
                <a:lnTo>
                  <a:pt x="270" y="44"/>
                </a:lnTo>
                <a:lnTo>
                  <a:pt x="242" y="51"/>
                </a:lnTo>
                <a:lnTo>
                  <a:pt x="215" y="60"/>
                </a:lnTo>
                <a:lnTo>
                  <a:pt x="190" y="72"/>
                </a:lnTo>
                <a:lnTo>
                  <a:pt x="166" y="87"/>
                </a:lnTo>
                <a:lnTo>
                  <a:pt x="144" y="104"/>
                </a:lnTo>
                <a:lnTo>
                  <a:pt x="123" y="123"/>
                </a:lnTo>
                <a:lnTo>
                  <a:pt x="104" y="143"/>
                </a:lnTo>
                <a:lnTo>
                  <a:pt x="88" y="166"/>
                </a:lnTo>
                <a:lnTo>
                  <a:pt x="73" y="190"/>
                </a:lnTo>
                <a:lnTo>
                  <a:pt x="61" y="216"/>
                </a:lnTo>
                <a:lnTo>
                  <a:pt x="50" y="243"/>
                </a:lnTo>
                <a:lnTo>
                  <a:pt x="43" y="270"/>
                </a:lnTo>
                <a:lnTo>
                  <a:pt x="39" y="299"/>
                </a:lnTo>
                <a:lnTo>
                  <a:pt x="38" y="329"/>
                </a:lnTo>
                <a:lnTo>
                  <a:pt x="38" y="329"/>
                </a:lnTo>
                <a:lnTo>
                  <a:pt x="39" y="358"/>
                </a:lnTo>
                <a:lnTo>
                  <a:pt x="43" y="388"/>
                </a:lnTo>
                <a:lnTo>
                  <a:pt x="50" y="415"/>
                </a:lnTo>
                <a:lnTo>
                  <a:pt x="61" y="441"/>
                </a:lnTo>
                <a:lnTo>
                  <a:pt x="73" y="467"/>
                </a:lnTo>
                <a:lnTo>
                  <a:pt x="88" y="491"/>
                </a:lnTo>
                <a:lnTo>
                  <a:pt x="104" y="514"/>
                </a:lnTo>
                <a:lnTo>
                  <a:pt x="123" y="534"/>
                </a:lnTo>
                <a:lnTo>
                  <a:pt x="144" y="553"/>
                </a:lnTo>
                <a:lnTo>
                  <a:pt x="166" y="570"/>
                </a:lnTo>
                <a:lnTo>
                  <a:pt x="190" y="585"/>
                </a:lnTo>
                <a:lnTo>
                  <a:pt x="215" y="597"/>
                </a:lnTo>
                <a:lnTo>
                  <a:pt x="242" y="607"/>
                </a:lnTo>
                <a:lnTo>
                  <a:pt x="270" y="613"/>
                </a:lnTo>
                <a:lnTo>
                  <a:pt x="298" y="619"/>
                </a:lnTo>
                <a:lnTo>
                  <a:pt x="328" y="620"/>
                </a:lnTo>
                <a:lnTo>
                  <a:pt x="328" y="620"/>
                </a:lnTo>
                <a:lnTo>
                  <a:pt x="359" y="619"/>
                </a:lnTo>
                <a:lnTo>
                  <a:pt x="387" y="613"/>
                </a:lnTo>
                <a:lnTo>
                  <a:pt x="415" y="607"/>
                </a:lnTo>
                <a:lnTo>
                  <a:pt x="442" y="597"/>
                </a:lnTo>
                <a:lnTo>
                  <a:pt x="468" y="585"/>
                </a:lnTo>
                <a:lnTo>
                  <a:pt x="492" y="570"/>
                </a:lnTo>
                <a:lnTo>
                  <a:pt x="513" y="553"/>
                </a:lnTo>
                <a:lnTo>
                  <a:pt x="535" y="534"/>
                </a:lnTo>
                <a:lnTo>
                  <a:pt x="554" y="514"/>
                </a:lnTo>
                <a:lnTo>
                  <a:pt x="570" y="491"/>
                </a:lnTo>
                <a:lnTo>
                  <a:pt x="584" y="467"/>
                </a:lnTo>
                <a:lnTo>
                  <a:pt x="597" y="441"/>
                </a:lnTo>
                <a:lnTo>
                  <a:pt x="606" y="415"/>
                </a:lnTo>
                <a:lnTo>
                  <a:pt x="614" y="388"/>
                </a:lnTo>
                <a:lnTo>
                  <a:pt x="618" y="358"/>
                </a:lnTo>
                <a:lnTo>
                  <a:pt x="619" y="329"/>
                </a:lnTo>
                <a:lnTo>
                  <a:pt x="619" y="329"/>
                </a:lnTo>
                <a:lnTo>
                  <a:pt x="618" y="299"/>
                </a:lnTo>
                <a:lnTo>
                  <a:pt x="614" y="270"/>
                </a:lnTo>
                <a:lnTo>
                  <a:pt x="606" y="243"/>
                </a:lnTo>
                <a:lnTo>
                  <a:pt x="597" y="216"/>
                </a:lnTo>
                <a:lnTo>
                  <a:pt x="584" y="190"/>
                </a:lnTo>
                <a:lnTo>
                  <a:pt x="570" y="166"/>
                </a:lnTo>
                <a:lnTo>
                  <a:pt x="554" y="143"/>
                </a:lnTo>
                <a:lnTo>
                  <a:pt x="535" y="123"/>
                </a:lnTo>
                <a:lnTo>
                  <a:pt x="513" y="104"/>
                </a:lnTo>
                <a:lnTo>
                  <a:pt x="492" y="87"/>
                </a:lnTo>
                <a:lnTo>
                  <a:pt x="468" y="72"/>
                </a:lnTo>
                <a:lnTo>
                  <a:pt x="442" y="60"/>
                </a:lnTo>
                <a:lnTo>
                  <a:pt x="415" y="51"/>
                </a:lnTo>
                <a:lnTo>
                  <a:pt x="387" y="44"/>
                </a:lnTo>
                <a:lnTo>
                  <a:pt x="359" y="39"/>
                </a:lnTo>
                <a:lnTo>
                  <a:pt x="328" y="37"/>
                </a:lnTo>
                <a:lnTo>
                  <a:pt x="328" y="37"/>
                </a:lnTo>
                <a:close/>
              </a:path>
            </a:pathLst>
          </a:custGeom>
          <a:solidFill>
            <a:schemeClr val="accent1"/>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29" name="Group 28">
            <a:extLst>
              <a:ext uri="{FF2B5EF4-FFF2-40B4-BE49-F238E27FC236}">
                <a16:creationId xmlns:a16="http://schemas.microsoft.com/office/drawing/2014/main" id="{BED2E997-A4CC-4740-A657-6E21EF986E37}"/>
              </a:ext>
            </a:extLst>
          </p:cNvPr>
          <p:cNvGrpSpPr/>
          <p:nvPr/>
        </p:nvGrpSpPr>
        <p:grpSpPr>
          <a:xfrm>
            <a:off x="1226579" y="2748351"/>
            <a:ext cx="381242" cy="577308"/>
            <a:chOff x="1286204" y="2838640"/>
            <a:chExt cx="261991" cy="396729"/>
          </a:xfrm>
        </p:grpSpPr>
        <p:sp>
          <p:nvSpPr>
            <p:cNvPr id="43" name="Freeform 109">
              <a:extLst>
                <a:ext uri="{FF2B5EF4-FFF2-40B4-BE49-F238E27FC236}">
                  <a16:creationId xmlns:a16="http://schemas.microsoft.com/office/drawing/2014/main" id="{40F1FE9A-E95A-4EAC-AADE-06CAD48E4C8C}"/>
                </a:ext>
              </a:extLst>
            </p:cNvPr>
            <p:cNvSpPr>
              <a:spLocks/>
            </p:cNvSpPr>
            <p:nvPr/>
          </p:nvSpPr>
          <p:spPr bwMode="auto">
            <a:xfrm>
              <a:off x="1378524" y="2838640"/>
              <a:ext cx="24952" cy="49903"/>
            </a:xfrm>
            <a:custGeom>
              <a:avLst/>
              <a:gdLst>
                <a:gd name="T0" fmla="*/ 9 w 19"/>
                <a:gd name="T1" fmla="*/ 39 h 39"/>
                <a:gd name="T2" fmla="*/ 9 w 19"/>
                <a:gd name="T3" fmla="*/ 39 h 39"/>
                <a:gd name="T4" fmla="*/ 12 w 19"/>
                <a:gd name="T5" fmla="*/ 39 h 39"/>
                <a:gd name="T6" fmla="*/ 16 w 19"/>
                <a:gd name="T7" fmla="*/ 37 h 39"/>
                <a:gd name="T8" fmla="*/ 17 w 19"/>
                <a:gd name="T9" fmla="*/ 34 h 39"/>
                <a:gd name="T10" fmla="*/ 19 w 19"/>
                <a:gd name="T11" fmla="*/ 30 h 39"/>
                <a:gd name="T12" fmla="*/ 19 w 19"/>
                <a:gd name="T13" fmla="*/ 9 h 39"/>
                <a:gd name="T14" fmla="*/ 19 w 19"/>
                <a:gd name="T15" fmla="*/ 9 h 39"/>
                <a:gd name="T16" fmla="*/ 17 w 19"/>
                <a:gd name="T17" fmla="*/ 6 h 39"/>
                <a:gd name="T18" fmla="*/ 16 w 19"/>
                <a:gd name="T19" fmla="*/ 3 h 39"/>
                <a:gd name="T20" fmla="*/ 12 w 19"/>
                <a:gd name="T21" fmla="*/ 0 h 39"/>
                <a:gd name="T22" fmla="*/ 9 w 19"/>
                <a:gd name="T23" fmla="*/ 0 h 39"/>
                <a:gd name="T24" fmla="*/ 9 w 19"/>
                <a:gd name="T25" fmla="*/ 0 h 39"/>
                <a:gd name="T26" fmla="*/ 5 w 19"/>
                <a:gd name="T27" fmla="*/ 0 h 39"/>
                <a:gd name="T28" fmla="*/ 2 w 19"/>
                <a:gd name="T29" fmla="*/ 3 h 39"/>
                <a:gd name="T30" fmla="*/ 0 w 19"/>
                <a:gd name="T31" fmla="*/ 6 h 39"/>
                <a:gd name="T32" fmla="*/ 0 w 19"/>
                <a:gd name="T33" fmla="*/ 9 h 39"/>
                <a:gd name="T34" fmla="*/ 0 w 19"/>
                <a:gd name="T35" fmla="*/ 30 h 39"/>
                <a:gd name="T36" fmla="*/ 0 w 19"/>
                <a:gd name="T37" fmla="*/ 30 h 39"/>
                <a:gd name="T38" fmla="*/ 0 w 19"/>
                <a:gd name="T39" fmla="*/ 34 h 39"/>
                <a:gd name="T40" fmla="*/ 2 w 19"/>
                <a:gd name="T41" fmla="*/ 37 h 39"/>
                <a:gd name="T42" fmla="*/ 5 w 19"/>
                <a:gd name="T43" fmla="*/ 39 h 39"/>
                <a:gd name="T44" fmla="*/ 9 w 19"/>
                <a:gd name="T45" fmla="*/ 39 h 39"/>
                <a:gd name="T46" fmla="*/ 9 w 19"/>
                <a:gd name="T4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39">
                  <a:moveTo>
                    <a:pt x="9" y="39"/>
                  </a:moveTo>
                  <a:lnTo>
                    <a:pt x="9" y="39"/>
                  </a:lnTo>
                  <a:lnTo>
                    <a:pt x="12" y="39"/>
                  </a:lnTo>
                  <a:lnTo>
                    <a:pt x="16" y="37"/>
                  </a:lnTo>
                  <a:lnTo>
                    <a:pt x="17" y="34"/>
                  </a:lnTo>
                  <a:lnTo>
                    <a:pt x="19" y="30"/>
                  </a:lnTo>
                  <a:lnTo>
                    <a:pt x="19" y="9"/>
                  </a:lnTo>
                  <a:lnTo>
                    <a:pt x="19" y="9"/>
                  </a:lnTo>
                  <a:lnTo>
                    <a:pt x="17" y="6"/>
                  </a:lnTo>
                  <a:lnTo>
                    <a:pt x="16" y="3"/>
                  </a:lnTo>
                  <a:lnTo>
                    <a:pt x="12" y="0"/>
                  </a:lnTo>
                  <a:lnTo>
                    <a:pt x="9" y="0"/>
                  </a:lnTo>
                  <a:lnTo>
                    <a:pt x="9" y="0"/>
                  </a:lnTo>
                  <a:lnTo>
                    <a:pt x="5" y="0"/>
                  </a:lnTo>
                  <a:lnTo>
                    <a:pt x="2" y="3"/>
                  </a:lnTo>
                  <a:lnTo>
                    <a:pt x="0" y="6"/>
                  </a:lnTo>
                  <a:lnTo>
                    <a:pt x="0" y="9"/>
                  </a:lnTo>
                  <a:lnTo>
                    <a:pt x="0" y="30"/>
                  </a:lnTo>
                  <a:lnTo>
                    <a:pt x="0" y="30"/>
                  </a:lnTo>
                  <a:lnTo>
                    <a:pt x="0" y="34"/>
                  </a:lnTo>
                  <a:lnTo>
                    <a:pt x="2" y="37"/>
                  </a:lnTo>
                  <a:lnTo>
                    <a:pt x="5" y="39"/>
                  </a:lnTo>
                  <a:lnTo>
                    <a:pt x="9" y="39"/>
                  </a:lnTo>
                  <a:lnTo>
                    <a:pt x="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4" name="Freeform 110">
              <a:extLst>
                <a:ext uri="{FF2B5EF4-FFF2-40B4-BE49-F238E27FC236}">
                  <a16:creationId xmlns:a16="http://schemas.microsoft.com/office/drawing/2014/main" id="{E2FAF7ED-DCB6-4E53-925D-8BA597DA2572}"/>
                </a:ext>
              </a:extLst>
            </p:cNvPr>
            <p:cNvSpPr>
              <a:spLocks/>
            </p:cNvSpPr>
            <p:nvPr/>
          </p:nvSpPr>
          <p:spPr bwMode="auto">
            <a:xfrm>
              <a:off x="1425933" y="2866086"/>
              <a:ext cx="42418" cy="42418"/>
            </a:xfrm>
            <a:custGeom>
              <a:avLst/>
              <a:gdLst>
                <a:gd name="T0" fmla="*/ 10 w 34"/>
                <a:gd name="T1" fmla="*/ 33 h 33"/>
                <a:gd name="T2" fmla="*/ 10 w 34"/>
                <a:gd name="T3" fmla="*/ 33 h 33"/>
                <a:gd name="T4" fmla="*/ 12 w 34"/>
                <a:gd name="T5" fmla="*/ 32 h 33"/>
                <a:gd name="T6" fmla="*/ 16 w 34"/>
                <a:gd name="T7" fmla="*/ 31 h 33"/>
                <a:gd name="T8" fmla="*/ 31 w 34"/>
                <a:gd name="T9" fmla="*/ 16 h 33"/>
                <a:gd name="T10" fmla="*/ 31 w 34"/>
                <a:gd name="T11" fmla="*/ 16 h 33"/>
                <a:gd name="T12" fmla="*/ 33 w 34"/>
                <a:gd name="T13" fmla="*/ 12 h 33"/>
                <a:gd name="T14" fmla="*/ 34 w 34"/>
                <a:gd name="T15" fmla="*/ 9 h 33"/>
                <a:gd name="T16" fmla="*/ 33 w 34"/>
                <a:gd name="T17" fmla="*/ 5 h 33"/>
                <a:gd name="T18" fmla="*/ 31 w 34"/>
                <a:gd name="T19" fmla="*/ 3 h 33"/>
                <a:gd name="T20" fmla="*/ 31 w 34"/>
                <a:gd name="T21" fmla="*/ 3 h 33"/>
                <a:gd name="T22" fmla="*/ 29 w 34"/>
                <a:gd name="T23" fmla="*/ 0 h 33"/>
                <a:gd name="T24" fmla="*/ 25 w 34"/>
                <a:gd name="T25" fmla="*/ 0 h 33"/>
                <a:gd name="T26" fmla="*/ 21 w 34"/>
                <a:gd name="T27" fmla="*/ 0 h 33"/>
                <a:gd name="T28" fmla="*/ 18 w 34"/>
                <a:gd name="T29" fmla="*/ 3 h 33"/>
                <a:gd name="T30" fmla="*/ 3 w 34"/>
                <a:gd name="T31" fmla="*/ 17 h 33"/>
                <a:gd name="T32" fmla="*/ 3 w 34"/>
                <a:gd name="T33" fmla="*/ 17 h 33"/>
                <a:gd name="T34" fmla="*/ 0 w 34"/>
                <a:gd name="T35" fmla="*/ 20 h 33"/>
                <a:gd name="T36" fmla="*/ 0 w 34"/>
                <a:gd name="T37" fmla="*/ 24 h 33"/>
                <a:gd name="T38" fmla="*/ 0 w 34"/>
                <a:gd name="T39" fmla="*/ 27 h 33"/>
                <a:gd name="T40" fmla="*/ 3 w 34"/>
                <a:gd name="T41" fmla="*/ 31 h 33"/>
                <a:gd name="T42" fmla="*/ 3 w 34"/>
                <a:gd name="T43" fmla="*/ 31 h 33"/>
                <a:gd name="T44" fmla="*/ 6 w 34"/>
                <a:gd name="T45" fmla="*/ 32 h 33"/>
                <a:gd name="T46" fmla="*/ 10 w 34"/>
                <a:gd name="T47" fmla="*/ 33 h 33"/>
                <a:gd name="T48" fmla="*/ 10 w 34"/>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3">
                  <a:moveTo>
                    <a:pt x="10" y="33"/>
                  </a:moveTo>
                  <a:lnTo>
                    <a:pt x="10" y="33"/>
                  </a:lnTo>
                  <a:lnTo>
                    <a:pt x="12" y="32"/>
                  </a:lnTo>
                  <a:lnTo>
                    <a:pt x="16" y="31"/>
                  </a:lnTo>
                  <a:lnTo>
                    <a:pt x="31" y="16"/>
                  </a:lnTo>
                  <a:lnTo>
                    <a:pt x="31" y="16"/>
                  </a:lnTo>
                  <a:lnTo>
                    <a:pt x="33" y="12"/>
                  </a:lnTo>
                  <a:lnTo>
                    <a:pt x="34" y="9"/>
                  </a:lnTo>
                  <a:lnTo>
                    <a:pt x="33" y="5"/>
                  </a:lnTo>
                  <a:lnTo>
                    <a:pt x="31" y="3"/>
                  </a:lnTo>
                  <a:lnTo>
                    <a:pt x="31" y="3"/>
                  </a:lnTo>
                  <a:lnTo>
                    <a:pt x="29" y="0"/>
                  </a:lnTo>
                  <a:lnTo>
                    <a:pt x="25" y="0"/>
                  </a:lnTo>
                  <a:lnTo>
                    <a:pt x="21" y="0"/>
                  </a:lnTo>
                  <a:lnTo>
                    <a:pt x="18" y="3"/>
                  </a:lnTo>
                  <a:lnTo>
                    <a:pt x="3" y="17"/>
                  </a:lnTo>
                  <a:lnTo>
                    <a:pt x="3" y="17"/>
                  </a:lnTo>
                  <a:lnTo>
                    <a:pt x="0" y="20"/>
                  </a:lnTo>
                  <a:lnTo>
                    <a:pt x="0" y="24"/>
                  </a:lnTo>
                  <a:lnTo>
                    <a:pt x="0" y="27"/>
                  </a:lnTo>
                  <a:lnTo>
                    <a:pt x="3" y="31"/>
                  </a:lnTo>
                  <a:lnTo>
                    <a:pt x="3" y="31"/>
                  </a:lnTo>
                  <a:lnTo>
                    <a:pt x="6" y="32"/>
                  </a:lnTo>
                  <a:lnTo>
                    <a:pt x="10" y="33"/>
                  </a:lnTo>
                  <a:lnTo>
                    <a:pt x="1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5" name="Freeform 111">
              <a:extLst>
                <a:ext uri="{FF2B5EF4-FFF2-40B4-BE49-F238E27FC236}">
                  <a16:creationId xmlns:a16="http://schemas.microsoft.com/office/drawing/2014/main" id="{0D882E79-9AAF-402B-A6D8-F5445A9FF951}"/>
                </a:ext>
              </a:extLst>
            </p:cNvPr>
            <p:cNvSpPr>
              <a:spLocks/>
            </p:cNvSpPr>
            <p:nvPr/>
          </p:nvSpPr>
          <p:spPr bwMode="auto">
            <a:xfrm>
              <a:off x="1445894" y="2930960"/>
              <a:ext cx="49903" cy="24952"/>
            </a:xfrm>
            <a:custGeom>
              <a:avLst/>
              <a:gdLst>
                <a:gd name="T0" fmla="*/ 0 w 40"/>
                <a:gd name="T1" fmla="*/ 10 h 19"/>
                <a:gd name="T2" fmla="*/ 0 w 40"/>
                <a:gd name="T3" fmla="*/ 10 h 19"/>
                <a:gd name="T4" fmla="*/ 1 w 40"/>
                <a:gd name="T5" fmla="*/ 12 h 19"/>
                <a:gd name="T6" fmla="*/ 3 w 40"/>
                <a:gd name="T7" fmla="*/ 16 h 19"/>
                <a:gd name="T8" fmla="*/ 7 w 40"/>
                <a:gd name="T9" fmla="*/ 18 h 19"/>
                <a:gd name="T10" fmla="*/ 10 w 40"/>
                <a:gd name="T11" fmla="*/ 19 h 19"/>
                <a:gd name="T12" fmla="*/ 31 w 40"/>
                <a:gd name="T13" fmla="*/ 19 h 19"/>
                <a:gd name="T14" fmla="*/ 31 w 40"/>
                <a:gd name="T15" fmla="*/ 19 h 19"/>
                <a:gd name="T16" fmla="*/ 35 w 40"/>
                <a:gd name="T17" fmla="*/ 18 h 19"/>
                <a:gd name="T18" fmla="*/ 38 w 40"/>
                <a:gd name="T19" fmla="*/ 16 h 19"/>
                <a:gd name="T20" fmla="*/ 39 w 40"/>
                <a:gd name="T21" fmla="*/ 12 h 19"/>
                <a:gd name="T22" fmla="*/ 40 w 40"/>
                <a:gd name="T23" fmla="*/ 10 h 19"/>
                <a:gd name="T24" fmla="*/ 40 w 40"/>
                <a:gd name="T25" fmla="*/ 10 h 19"/>
                <a:gd name="T26" fmla="*/ 39 w 40"/>
                <a:gd name="T27" fmla="*/ 6 h 19"/>
                <a:gd name="T28" fmla="*/ 38 w 40"/>
                <a:gd name="T29" fmla="*/ 3 h 19"/>
                <a:gd name="T30" fmla="*/ 35 w 40"/>
                <a:gd name="T31" fmla="*/ 0 h 19"/>
                <a:gd name="T32" fmla="*/ 31 w 40"/>
                <a:gd name="T33" fmla="*/ 0 h 19"/>
                <a:gd name="T34" fmla="*/ 10 w 40"/>
                <a:gd name="T35" fmla="*/ 0 h 19"/>
                <a:gd name="T36" fmla="*/ 10 w 40"/>
                <a:gd name="T37" fmla="*/ 0 h 19"/>
                <a:gd name="T38" fmla="*/ 7 w 40"/>
                <a:gd name="T39" fmla="*/ 0 h 19"/>
                <a:gd name="T40" fmla="*/ 3 w 40"/>
                <a:gd name="T41" fmla="*/ 3 h 19"/>
                <a:gd name="T42" fmla="*/ 1 w 40"/>
                <a:gd name="T43" fmla="*/ 6 h 19"/>
                <a:gd name="T44" fmla="*/ 0 w 40"/>
                <a:gd name="T45" fmla="*/ 10 h 19"/>
                <a:gd name="T46" fmla="*/ 0 w 40"/>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19">
                  <a:moveTo>
                    <a:pt x="0" y="10"/>
                  </a:moveTo>
                  <a:lnTo>
                    <a:pt x="0" y="10"/>
                  </a:lnTo>
                  <a:lnTo>
                    <a:pt x="1" y="12"/>
                  </a:lnTo>
                  <a:lnTo>
                    <a:pt x="3" y="16"/>
                  </a:lnTo>
                  <a:lnTo>
                    <a:pt x="7" y="18"/>
                  </a:lnTo>
                  <a:lnTo>
                    <a:pt x="10" y="19"/>
                  </a:lnTo>
                  <a:lnTo>
                    <a:pt x="31" y="19"/>
                  </a:lnTo>
                  <a:lnTo>
                    <a:pt x="31" y="19"/>
                  </a:lnTo>
                  <a:lnTo>
                    <a:pt x="35" y="18"/>
                  </a:lnTo>
                  <a:lnTo>
                    <a:pt x="38" y="16"/>
                  </a:lnTo>
                  <a:lnTo>
                    <a:pt x="39" y="12"/>
                  </a:lnTo>
                  <a:lnTo>
                    <a:pt x="40" y="10"/>
                  </a:lnTo>
                  <a:lnTo>
                    <a:pt x="40" y="10"/>
                  </a:lnTo>
                  <a:lnTo>
                    <a:pt x="39" y="6"/>
                  </a:lnTo>
                  <a:lnTo>
                    <a:pt x="38" y="3"/>
                  </a:lnTo>
                  <a:lnTo>
                    <a:pt x="35" y="0"/>
                  </a:lnTo>
                  <a:lnTo>
                    <a:pt x="31" y="0"/>
                  </a:lnTo>
                  <a:lnTo>
                    <a:pt x="10" y="0"/>
                  </a:lnTo>
                  <a:lnTo>
                    <a:pt x="10" y="0"/>
                  </a:lnTo>
                  <a:lnTo>
                    <a:pt x="7" y="0"/>
                  </a:lnTo>
                  <a:lnTo>
                    <a:pt x="3" y="3"/>
                  </a:lnTo>
                  <a:lnTo>
                    <a:pt x="1" y="6"/>
                  </a:lnTo>
                  <a:lnTo>
                    <a:pt x="0"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6" name="Freeform 112">
              <a:extLst>
                <a:ext uri="{FF2B5EF4-FFF2-40B4-BE49-F238E27FC236}">
                  <a16:creationId xmlns:a16="http://schemas.microsoft.com/office/drawing/2014/main" id="{2AE54035-E57B-4BEE-AC0B-713E290EC861}"/>
                </a:ext>
              </a:extLst>
            </p:cNvPr>
            <p:cNvSpPr>
              <a:spLocks/>
            </p:cNvSpPr>
            <p:nvPr/>
          </p:nvSpPr>
          <p:spPr bwMode="auto">
            <a:xfrm>
              <a:off x="1313650" y="2866086"/>
              <a:ext cx="42418" cy="42418"/>
            </a:xfrm>
            <a:custGeom>
              <a:avLst/>
              <a:gdLst>
                <a:gd name="T0" fmla="*/ 18 w 34"/>
                <a:gd name="T1" fmla="*/ 31 h 33"/>
                <a:gd name="T2" fmla="*/ 18 w 34"/>
                <a:gd name="T3" fmla="*/ 31 h 33"/>
                <a:gd name="T4" fmla="*/ 21 w 34"/>
                <a:gd name="T5" fmla="*/ 32 h 33"/>
                <a:gd name="T6" fmla="*/ 25 w 34"/>
                <a:gd name="T7" fmla="*/ 33 h 33"/>
                <a:gd name="T8" fmla="*/ 25 w 34"/>
                <a:gd name="T9" fmla="*/ 33 h 33"/>
                <a:gd name="T10" fmla="*/ 29 w 34"/>
                <a:gd name="T11" fmla="*/ 32 h 33"/>
                <a:gd name="T12" fmla="*/ 31 w 34"/>
                <a:gd name="T13" fmla="*/ 31 h 33"/>
                <a:gd name="T14" fmla="*/ 31 w 34"/>
                <a:gd name="T15" fmla="*/ 31 h 33"/>
                <a:gd name="T16" fmla="*/ 33 w 34"/>
                <a:gd name="T17" fmla="*/ 27 h 33"/>
                <a:gd name="T18" fmla="*/ 34 w 34"/>
                <a:gd name="T19" fmla="*/ 24 h 33"/>
                <a:gd name="T20" fmla="*/ 33 w 34"/>
                <a:gd name="T21" fmla="*/ 20 h 33"/>
                <a:gd name="T22" fmla="*/ 31 w 34"/>
                <a:gd name="T23" fmla="*/ 17 h 33"/>
                <a:gd name="T24" fmla="*/ 17 w 34"/>
                <a:gd name="T25" fmla="*/ 3 h 33"/>
                <a:gd name="T26" fmla="*/ 17 w 34"/>
                <a:gd name="T27" fmla="*/ 3 h 33"/>
                <a:gd name="T28" fmla="*/ 13 w 34"/>
                <a:gd name="T29" fmla="*/ 0 h 33"/>
                <a:gd name="T30" fmla="*/ 10 w 34"/>
                <a:gd name="T31" fmla="*/ 0 h 33"/>
                <a:gd name="T32" fmla="*/ 6 w 34"/>
                <a:gd name="T33" fmla="*/ 0 h 33"/>
                <a:gd name="T34" fmla="*/ 3 w 34"/>
                <a:gd name="T35" fmla="*/ 3 h 33"/>
                <a:gd name="T36" fmla="*/ 3 w 34"/>
                <a:gd name="T37" fmla="*/ 3 h 33"/>
                <a:gd name="T38" fmla="*/ 0 w 34"/>
                <a:gd name="T39" fmla="*/ 5 h 33"/>
                <a:gd name="T40" fmla="*/ 0 w 34"/>
                <a:gd name="T41" fmla="*/ 9 h 33"/>
                <a:gd name="T42" fmla="*/ 0 w 34"/>
                <a:gd name="T43" fmla="*/ 12 h 33"/>
                <a:gd name="T44" fmla="*/ 3 w 34"/>
                <a:gd name="T45" fmla="*/ 16 h 33"/>
                <a:gd name="T46" fmla="*/ 18 w 34"/>
                <a:gd name="T4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3">
                  <a:moveTo>
                    <a:pt x="18" y="31"/>
                  </a:moveTo>
                  <a:lnTo>
                    <a:pt x="18" y="31"/>
                  </a:lnTo>
                  <a:lnTo>
                    <a:pt x="21" y="32"/>
                  </a:lnTo>
                  <a:lnTo>
                    <a:pt x="25" y="33"/>
                  </a:lnTo>
                  <a:lnTo>
                    <a:pt x="25" y="33"/>
                  </a:lnTo>
                  <a:lnTo>
                    <a:pt x="29" y="32"/>
                  </a:lnTo>
                  <a:lnTo>
                    <a:pt x="31" y="31"/>
                  </a:lnTo>
                  <a:lnTo>
                    <a:pt x="31" y="31"/>
                  </a:lnTo>
                  <a:lnTo>
                    <a:pt x="33" y="27"/>
                  </a:lnTo>
                  <a:lnTo>
                    <a:pt x="34" y="24"/>
                  </a:lnTo>
                  <a:lnTo>
                    <a:pt x="33" y="20"/>
                  </a:lnTo>
                  <a:lnTo>
                    <a:pt x="31" y="17"/>
                  </a:lnTo>
                  <a:lnTo>
                    <a:pt x="17" y="3"/>
                  </a:lnTo>
                  <a:lnTo>
                    <a:pt x="17" y="3"/>
                  </a:lnTo>
                  <a:lnTo>
                    <a:pt x="13" y="0"/>
                  </a:lnTo>
                  <a:lnTo>
                    <a:pt x="10" y="0"/>
                  </a:lnTo>
                  <a:lnTo>
                    <a:pt x="6" y="0"/>
                  </a:lnTo>
                  <a:lnTo>
                    <a:pt x="3" y="3"/>
                  </a:lnTo>
                  <a:lnTo>
                    <a:pt x="3" y="3"/>
                  </a:lnTo>
                  <a:lnTo>
                    <a:pt x="0" y="5"/>
                  </a:lnTo>
                  <a:lnTo>
                    <a:pt x="0" y="9"/>
                  </a:lnTo>
                  <a:lnTo>
                    <a:pt x="0" y="12"/>
                  </a:lnTo>
                  <a:lnTo>
                    <a:pt x="3" y="16"/>
                  </a:lnTo>
                  <a:lnTo>
                    <a:pt x="1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7" name="Freeform 113">
              <a:extLst>
                <a:ext uri="{FF2B5EF4-FFF2-40B4-BE49-F238E27FC236}">
                  <a16:creationId xmlns:a16="http://schemas.microsoft.com/office/drawing/2014/main" id="{9D095024-E3AF-4A14-B74A-178052F2B45A}"/>
                </a:ext>
              </a:extLst>
            </p:cNvPr>
            <p:cNvSpPr>
              <a:spLocks/>
            </p:cNvSpPr>
            <p:nvPr/>
          </p:nvSpPr>
          <p:spPr bwMode="auto">
            <a:xfrm>
              <a:off x="1286204" y="2930960"/>
              <a:ext cx="49903" cy="24952"/>
            </a:xfrm>
            <a:custGeom>
              <a:avLst/>
              <a:gdLst>
                <a:gd name="T0" fmla="*/ 39 w 39"/>
                <a:gd name="T1" fmla="*/ 10 h 19"/>
                <a:gd name="T2" fmla="*/ 39 w 39"/>
                <a:gd name="T3" fmla="*/ 10 h 19"/>
                <a:gd name="T4" fmla="*/ 39 w 39"/>
                <a:gd name="T5" fmla="*/ 6 h 19"/>
                <a:gd name="T6" fmla="*/ 36 w 39"/>
                <a:gd name="T7" fmla="*/ 3 h 19"/>
                <a:gd name="T8" fmla="*/ 34 w 39"/>
                <a:gd name="T9" fmla="*/ 0 h 19"/>
                <a:gd name="T10" fmla="*/ 29 w 39"/>
                <a:gd name="T11" fmla="*/ 0 h 19"/>
                <a:gd name="T12" fmla="*/ 8 w 39"/>
                <a:gd name="T13" fmla="*/ 0 h 19"/>
                <a:gd name="T14" fmla="*/ 8 w 39"/>
                <a:gd name="T15" fmla="*/ 0 h 19"/>
                <a:gd name="T16" fmla="*/ 5 w 39"/>
                <a:gd name="T17" fmla="*/ 0 h 19"/>
                <a:gd name="T18" fmla="*/ 3 w 39"/>
                <a:gd name="T19" fmla="*/ 3 h 19"/>
                <a:gd name="T20" fmla="*/ 0 w 39"/>
                <a:gd name="T21" fmla="*/ 6 h 19"/>
                <a:gd name="T22" fmla="*/ 0 w 39"/>
                <a:gd name="T23" fmla="*/ 10 h 19"/>
                <a:gd name="T24" fmla="*/ 0 w 39"/>
                <a:gd name="T25" fmla="*/ 10 h 19"/>
                <a:gd name="T26" fmla="*/ 0 w 39"/>
                <a:gd name="T27" fmla="*/ 12 h 19"/>
                <a:gd name="T28" fmla="*/ 3 w 39"/>
                <a:gd name="T29" fmla="*/ 16 h 19"/>
                <a:gd name="T30" fmla="*/ 5 w 39"/>
                <a:gd name="T31" fmla="*/ 18 h 19"/>
                <a:gd name="T32" fmla="*/ 8 w 39"/>
                <a:gd name="T33" fmla="*/ 19 h 19"/>
                <a:gd name="T34" fmla="*/ 29 w 39"/>
                <a:gd name="T35" fmla="*/ 19 h 19"/>
                <a:gd name="T36" fmla="*/ 29 w 39"/>
                <a:gd name="T37" fmla="*/ 19 h 19"/>
                <a:gd name="T38" fmla="*/ 34 w 39"/>
                <a:gd name="T39" fmla="*/ 18 h 19"/>
                <a:gd name="T40" fmla="*/ 36 w 39"/>
                <a:gd name="T41" fmla="*/ 16 h 19"/>
                <a:gd name="T42" fmla="*/ 39 w 39"/>
                <a:gd name="T43" fmla="*/ 12 h 19"/>
                <a:gd name="T44" fmla="*/ 39 w 39"/>
                <a:gd name="T45" fmla="*/ 10 h 19"/>
                <a:gd name="T46" fmla="*/ 39 w 3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19">
                  <a:moveTo>
                    <a:pt x="39" y="10"/>
                  </a:moveTo>
                  <a:lnTo>
                    <a:pt x="39" y="10"/>
                  </a:lnTo>
                  <a:lnTo>
                    <a:pt x="39" y="6"/>
                  </a:lnTo>
                  <a:lnTo>
                    <a:pt x="36" y="3"/>
                  </a:lnTo>
                  <a:lnTo>
                    <a:pt x="34" y="0"/>
                  </a:lnTo>
                  <a:lnTo>
                    <a:pt x="29" y="0"/>
                  </a:lnTo>
                  <a:lnTo>
                    <a:pt x="8" y="0"/>
                  </a:lnTo>
                  <a:lnTo>
                    <a:pt x="8" y="0"/>
                  </a:lnTo>
                  <a:lnTo>
                    <a:pt x="5" y="0"/>
                  </a:lnTo>
                  <a:lnTo>
                    <a:pt x="3" y="3"/>
                  </a:lnTo>
                  <a:lnTo>
                    <a:pt x="0" y="6"/>
                  </a:lnTo>
                  <a:lnTo>
                    <a:pt x="0" y="10"/>
                  </a:lnTo>
                  <a:lnTo>
                    <a:pt x="0" y="10"/>
                  </a:lnTo>
                  <a:lnTo>
                    <a:pt x="0" y="12"/>
                  </a:lnTo>
                  <a:lnTo>
                    <a:pt x="3" y="16"/>
                  </a:lnTo>
                  <a:lnTo>
                    <a:pt x="5" y="18"/>
                  </a:lnTo>
                  <a:lnTo>
                    <a:pt x="8" y="19"/>
                  </a:lnTo>
                  <a:lnTo>
                    <a:pt x="29" y="19"/>
                  </a:lnTo>
                  <a:lnTo>
                    <a:pt x="29" y="19"/>
                  </a:lnTo>
                  <a:lnTo>
                    <a:pt x="34" y="18"/>
                  </a:lnTo>
                  <a:lnTo>
                    <a:pt x="36" y="16"/>
                  </a:lnTo>
                  <a:lnTo>
                    <a:pt x="39" y="12"/>
                  </a:lnTo>
                  <a:lnTo>
                    <a:pt x="39" y="10"/>
                  </a:lnTo>
                  <a:lnTo>
                    <a:pt x="3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8" name="Freeform 114">
              <a:extLst>
                <a:ext uri="{FF2B5EF4-FFF2-40B4-BE49-F238E27FC236}">
                  <a16:creationId xmlns:a16="http://schemas.microsoft.com/office/drawing/2014/main" id="{9B9E4D9F-558B-4A19-B533-AC3F0A61D994}"/>
                </a:ext>
              </a:extLst>
            </p:cNvPr>
            <p:cNvSpPr>
              <a:spLocks/>
            </p:cNvSpPr>
            <p:nvPr/>
          </p:nvSpPr>
          <p:spPr bwMode="auto">
            <a:xfrm>
              <a:off x="1318640" y="2915989"/>
              <a:ext cx="229555" cy="319380"/>
            </a:xfrm>
            <a:custGeom>
              <a:avLst/>
              <a:gdLst>
                <a:gd name="T0" fmla="*/ 167 w 184"/>
                <a:gd name="T1" fmla="*/ 106 h 255"/>
                <a:gd name="T2" fmla="*/ 156 w 184"/>
                <a:gd name="T3" fmla="*/ 110 h 255"/>
                <a:gd name="T4" fmla="*/ 150 w 184"/>
                <a:gd name="T5" fmla="*/ 117 h 255"/>
                <a:gd name="T6" fmla="*/ 149 w 184"/>
                <a:gd name="T7" fmla="*/ 117 h 255"/>
                <a:gd name="T8" fmla="*/ 149 w 184"/>
                <a:gd name="T9" fmla="*/ 117 h 255"/>
                <a:gd name="T10" fmla="*/ 142 w 184"/>
                <a:gd name="T11" fmla="*/ 106 h 255"/>
                <a:gd name="T12" fmla="*/ 132 w 184"/>
                <a:gd name="T13" fmla="*/ 101 h 255"/>
                <a:gd name="T14" fmla="*/ 125 w 184"/>
                <a:gd name="T15" fmla="*/ 102 h 255"/>
                <a:gd name="T16" fmla="*/ 116 w 184"/>
                <a:gd name="T17" fmla="*/ 109 h 255"/>
                <a:gd name="T18" fmla="*/ 113 w 184"/>
                <a:gd name="T19" fmla="*/ 114 h 255"/>
                <a:gd name="T20" fmla="*/ 112 w 184"/>
                <a:gd name="T21" fmla="*/ 113 h 255"/>
                <a:gd name="T22" fmla="*/ 110 w 184"/>
                <a:gd name="T23" fmla="*/ 108 h 255"/>
                <a:gd name="T24" fmla="*/ 101 w 184"/>
                <a:gd name="T25" fmla="*/ 97 h 255"/>
                <a:gd name="T26" fmla="*/ 94 w 184"/>
                <a:gd name="T27" fmla="*/ 96 h 255"/>
                <a:gd name="T28" fmla="*/ 87 w 184"/>
                <a:gd name="T29" fmla="*/ 97 h 255"/>
                <a:gd name="T30" fmla="*/ 79 w 184"/>
                <a:gd name="T31" fmla="*/ 102 h 255"/>
                <a:gd name="T32" fmla="*/ 77 w 184"/>
                <a:gd name="T33" fmla="*/ 106 h 255"/>
                <a:gd name="T34" fmla="*/ 75 w 184"/>
                <a:gd name="T35" fmla="*/ 106 h 255"/>
                <a:gd name="T36" fmla="*/ 75 w 184"/>
                <a:gd name="T37" fmla="*/ 20 h 255"/>
                <a:gd name="T38" fmla="*/ 74 w 184"/>
                <a:gd name="T39" fmla="*/ 12 h 255"/>
                <a:gd name="T40" fmla="*/ 65 w 184"/>
                <a:gd name="T41" fmla="*/ 2 h 255"/>
                <a:gd name="T42" fmla="*/ 58 w 184"/>
                <a:gd name="T43" fmla="*/ 0 h 255"/>
                <a:gd name="T44" fmla="*/ 50 w 184"/>
                <a:gd name="T45" fmla="*/ 2 h 255"/>
                <a:gd name="T46" fmla="*/ 39 w 184"/>
                <a:gd name="T47" fmla="*/ 11 h 255"/>
                <a:gd name="T48" fmla="*/ 38 w 184"/>
                <a:gd name="T49" fmla="*/ 19 h 255"/>
                <a:gd name="T50" fmla="*/ 38 w 184"/>
                <a:gd name="T51" fmla="*/ 149 h 255"/>
                <a:gd name="T52" fmla="*/ 36 w 184"/>
                <a:gd name="T53" fmla="*/ 152 h 255"/>
                <a:gd name="T54" fmla="*/ 32 w 184"/>
                <a:gd name="T55" fmla="*/ 155 h 255"/>
                <a:gd name="T56" fmla="*/ 30 w 184"/>
                <a:gd name="T57" fmla="*/ 153 h 255"/>
                <a:gd name="T58" fmla="*/ 27 w 184"/>
                <a:gd name="T59" fmla="*/ 151 h 255"/>
                <a:gd name="T60" fmla="*/ 27 w 184"/>
                <a:gd name="T61" fmla="*/ 128 h 255"/>
                <a:gd name="T62" fmla="*/ 16 w 184"/>
                <a:gd name="T63" fmla="*/ 128 h 255"/>
                <a:gd name="T64" fmla="*/ 5 w 184"/>
                <a:gd name="T65" fmla="*/ 132 h 255"/>
                <a:gd name="T66" fmla="*/ 0 w 184"/>
                <a:gd name="T67" fmla="*/ 144 h 255"/>
                <a:gd name="T68" fmla="*/ 0 w 184"/>
                <a:gd name="T69" fmla="*/ 180 h 255"/>
                <a:gd name="T70" fmla="*/ 7 w 184"/>
                <a:gd name="T71" fmla="*/ 200 h 255"/>
                <a:gd name="T72" fmla="*/ 19 w 184"/>
                <a:gd name="T73" fmla="*/ 219 h 255"/>
                <a:gd name="T74" fmla="*/ 36 w 184"/>
                <a:gd name="T75" fmla="*/ 247 h 255"/>
                <a:gd name="T76" fmla="*/ 165 w 184"/>
                <a:gd name="T77" fmla="*/ 255 h 255"/>
                <a:gd name="T78" fmla="*/ 184 w 184"/>
                <a:gd name="T79" fmla="*/ 125 h 255"/>
                <a:gd name="T80" fmla="*/ 183 w 184"/>
                <a:gd name="T81" fmla="*/ 118 h 255"/>
                <a:gd name="T82" fmla="*/ 175 w 184"/>
                <a:gd name="T83" fmla="*/ 108 h 255"/>
                <a:gd name="T84" fmla="*/ 167 w 184"/>
                <a:gd name="T85" fmla="*/ 106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 h="255">
                  <a:moveTo>
                    <a:pt x="167" y="106"/>
                  </a:moveTo>
                  <a:lnTo>
                    <a:pt x="167" y="106"/>
                  </a:lnTo>
                  <a:lnTo>
                    <a:pt x="161" y="108"/>
                  </a:lnTo>
                  <a:lnTo>
                    <a:pt x="156" y="110"/>
                  </a:lnTo>
                  <a:lnTo>
                    <a:pt x="153" y="113"/>
                  </a:lnTo>
                  <a:lnTo>
                    <a:pt x="150" y="117"/>
                  </a:lnTo>
                  <a:lnTo>
                    <a:pt x="150" y="117"/>
                  </a:lnTo>
                  <a:lnTo>
                    <a:pt x="149" y="117"/>
                  </a:lnTo>
                  <a:lnTo>
                    <a:pt x="149" y="117"/>
                  </a:lnTo>
                  <a:lnTo>
                    <a:pt x="149" y="117"/>
                  </a:lnTo>
                  <a:lnTo>
                    <a:pt x="146" y="110"/>
                  </a:lnTo>
                  <a:lnTo>
                    <a:pt x="142" y="106"/>
                  </a:lnTo>
                  <a:lnTo>
                    <a:pt x="138" y="102"/>
                  </a:lnTo>
                  <a:lnTo>
                    <a:pt x="132" y="101"/>
                  </a:lnTo>
                  <a:lnTo>
                    <a:pt x="132" y="101"/>
                  </a:lnTo>
                  <a:lnTo>
                    <a:pt x="125" y="102"/>
                  </a:lnTo>
                  <a:lnTo>
                    <a:pt x="120" y="105"/>
                  </a:lnTo>
                  <a:lnTo>
                    <a:pt x="116" y="109"/>
                  </a:lnTo>
                  <a:lnTo>
                    <a:pt x="113" y="114"/>
                  </a:lnTo>
                  <a:lnTo>
                    <a:pt x="113" y="114"/>
                  </a:lnTo>
                  <a:lnTo>
                    <a:pt x="112" y="114"/>
                  </a:lnTo>
                  <a:lnTo>
                    <a:pt x="112" y="113"/>
                  </a:lnTo>
                  <a:lnTo>
                    <a:pt x="112" y="113"/>
                  </a:lnTo>
                  <a:lnTo>
                    <a:pt x="110" y="108"/>
                  </a:lnTo>
                  <a:lnTo>
                    <a:pt x="106" y="102"/>
                  </a:lnTo>
                  <a:lnTo>
                    <a:pt x="101" y="97"/>
                  </a:lnTo>
                  <a:lnTo>
                    <a:pt x="98" y="96"/>
                  </a:lnTo>
                  <a:lnTo>
                    <a:pt x="94" y="96"/>
                  </a:lnTo>
                  <a:lnTo>
                    <a:pt x="94" y="96"/>
                  </a:lnTo>
                  <a:lnTo>
                    <a:pt x="87" y="97"/>
                  </a:lnTo>
                  <a:lnTo>
                    <a:pt x="82" y="100"/>
                  </a:lnTo>
                  <a:lnTo>
                    <a:pt x="79" y="102"/>
                  </a:lnTo>
                  <a:lnTo>
                    <a:pt x="77" y="106"/>
                  </a:lnTo>
                  <a:lnTo>
                    <a:pt x="77" y="106"/>
                  </a:lnTo>
                  <a:lnTo>
                    <a:pt x="75" y="108"/>
                  </a:lnTo>
                  <a:lnTo>
                    <a:pt x="75" y="106"/>
                  </a:lnTo>
                  <a:lnTo>
                    <a:pt x="75" y="106"/>
                  </a:lnTo>
                  <a:lnTo>
                    <a:pt x="75" y="20"/>
                  </a:lnTo>
                  <a:lnTo>
                    <a:pt x="75" y="20"/>
                  </a:lnTo>
                  <a:lnTo>
                    <a:pt x="74" y="12"/>
                  </a:lnTo>
                  <a:lnTo>
                    <a:pt x="70" y="7"/>
                  </a:lnTo>
                  <a:lnTo>
                    <a:pt x="65" y="2"/>
                  </a:lnTo>
                  <a:lnTo>
                    <a:pt x="58" y="0"/>
                  </a:lnTo>
                  <a:lnTo>
                    <a:pt x="58" y="0"/>
                  </a:lnTo>
                  <a:lnTo>
                    <a:pt x="54" y="0"/>
                  </a:lnTo>
                  <a:lnTo>
                    <a:pt x="50" y="2"/>
                  </a:lnTo>
                  <a:lnTo>
                    <a:pt x="43" y="6"/>
                  </a:lnTo>
                  <a:lnTo>
                    <a:pt x="39" y="11"/>
                  </a:lnTo>
                  <a:lnTo>
                    <a:pt x="38" y="15"/>
                  </a:lnTo>
                  <a:lnTo>
                    <a:pt x="38" y="19"/>
                  </a:lnTo>
                  <a:lnTo>
                    <a:pt x="38" y="149"/>
                  </a:lnTo>
                  <a:lnTo>
                    <a:pt x="38" y="149"/>
                  </a:lnTo>
                  <a:lnTo>
                    <a:pt x="38" y="151"/>
                  </a:lnTo>
                  <a:lnTo>
                    <a:pt x="36" y="152"/>
                  </a:lnTo>
                  <a:lnTo>
                    <a:pt x="35" y="153"/>
                  </a:lnTo>
                  <a:lnTo>
                    <a:pt x="32" y="155"/>
                  </a:lnTo>
                  <a:lnTo>
                    <a:pt x="32" y="155"/>
                  </a:lnTo>
                  <a:lnTo>
                    <a:pt x="30" y="153"/>
                  </a:lnTo>
                  <a:lnTo>
                    <a:pt x="28" y="152"/>
                  </a:lnTo>
                  <a:lnTo>
                    <a:pt x="27" y="151"/>
                  </a:lnTo>
                  <a:lnTo>
                    <a:pt x="27" y="149"/>
                  </a:lnTo>
                  <a:lnTo>
                    <a:pt x="27" y="128"/>
                  </a:lnTo>
                  <a:lnTo>
                    <a:pt x="16" y="128"/>
                  </a:lnTo>
                  <a:lnTo>
                    <a:pt x="16" y="128"/>
                  </a:lnTo>
                  <a:lnTo>
                    <a:pt x="11" y="129"/>
                  </a:lnTo>
                  <a:lnTo>
                    <a:pt x="5" y="132"/>
                  </a:lnTo>
                  <a:lnTo>
                    <a:pt x="1" y="137"/>
                  </a:lnTo>
                  <a:lnTo>
                    <a:pt x="0" y="144"/>
                  </a:lnTo>
                  <a:lnTo>
                    <a:pt x="0" y="180"/>
                  </a:lnTo>
                  <a:lnTo>
                    <a:pt x="0" y="180"/>
                  </a:lnTo>
                  <a:lnTo>
                    <a:pt x="3" y="190"/>
                  </a:lnTo>
                  <a:lnTo>
                    <a:pt x="7" y="200"/>
                  </a:lnTo>
                  <a:lnTo>
                    <a:pt x="12" y="210"/>
                  </a:lnTo>
                  <a:lnTo>
                    <a:pt x="19" y="219"/>
                  </a:lnTo>
                  <a:lnTo>
                    <a:pt x="32" y="238"/>
                  </a:lnTo>
                  <a:lnTo>
                    <a:pt x="36" y="247"/>
                  </a:lnTo>
                  <a:lnTo>
                    <a:pt x="38" y="255"/>
                  </a:lnTo>
                  <a:lnTo>
                    <a:pt x="165" y="255"/>
                  </a:lnTo>
                  <a:lnTo>
                    <a:pt x="184" y="125"/>
                  </a:lnTo>
                  <a:lnTo>
                    <a:pt x="184" y="125"/>
                  </a:lnTo>
                  <a:lnTo>
                    <a:pt x="184" y="121"/>
                  </a:lnTo>
                  <a:lnTo>
                    <a:pt x="183" y="118"/>
                  </a:lnTo>
                  <a:lnTo>
                    <a:pt x="180" y="112"/>
                  </a:lnTo>
                  <a:lnTo>
                    <a:pt x="175" y="108"/>
                  </a:lnTo>
                  <a:lnTo>
                    <a:pt x="171" y="106"/>
                  </a:lnTo>
                  <a:lnTo>
                    <a:pt x="167" y="106"/>
                  </a:lnTo>
                  <a:lnTo>
                    <a:pt x="167"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30" name="Freeform 31">
            <a:extLst>
              <a:ext uri="{FF2B5EF4-FFF2-40B4-BE49-F238E27FC236}">
                <a16:creationId xmlns:a16="http://schemas.microsoft.com/office/drawing/2014/main" id="{986B9F83-FD0A-4E68-9913-C33DCB73CCCA}"/>
              </a:ext>
            </a:extLst>
          </p:cNvPr>
          <p:cNvSpPr>
            <a:spLocks noEditPoints="1"/>
          </p:cNvSpPr>
          <p:nvPr/>
        </p:nvSpPr>
        <p:spPr bwMode="auto">
          <a:xfrm>
            <a:off x="9363237" y="2639028"/>
            <a:ext cx="820907" cy="820907"/>
          </a:xfrm>
          <a:custGeom>
            <a:avLst/>
            <a:gdLst>
              <a:gd name="T0" fmla="*/ 312 w 657"/>
              <a:gd name="T1" fmla="*/ 656 h 658"/>
              <a:gd name="T2" fmla="*/ 262 w 657"/>
              <a:gd name="T3" fmla="*/ 651 h 658"/>
              <a:gd name="T4" fmla="*/ 200 w 657"/>
              <a:gd name="T5" fmla="*/ 631 h 658"/>
              <a:gd name="T6" fmla="*/ 120 w 657"/>
              <a:gd name="T7" fmla="*/ 583 h 658"/>
              <a:gd name="T8" fmla="*/ 56 w 657"/>
              <a:gd name="T9" fmla="*/ 513 h 658"/>
              <a:gd name="T10" fmla="*/ 15 w 657"/>
              <a:gd name="T11" fmla="*/ 427 h 658"/>
              <a:gd name="T12" fmla="*/ 4 w 657"/>
              <a:gd name="T13" fmla="*/ 378 h 658"/>
              <a:gd name="T14" fmla="*/ 0 w 657"/>
              <a:gd name="T15" fmla="*/ 329 h 658"/>
              <a:gd name="T16" fmla="*/ 1 w 657"/>
              <a:gd name="T17" fmla="*/ 295 h 658"/>
              <a:gd name="T18" fmla="*/ 9 w 657"/>
              <a:gd name="T19" fmla="*/ 247 h 658"/>
              <a:gd name="T20" fmla="*/ 39 w 657"/>
              <a:gd name="T21" fmla="*/ 171 h 658"/>
              <a:gd name="T22" fmla="*/ 97 w 657"/>
              <a:gd name="T23" fmla="*/ 96 h 658"/>
              <a:gd name="T24" fmla="*/ 172 w 657"/>
              <a:gd name="T25" fmla="*/ 40 h 658"/>
              <a:gd name="T26" fmla="*/ 246 w 657"/>
              <a:gd name="T27" fmla="*/ 10 h 658"/>
              <a:gd name="T28" fmla="*/ 295 w 657"/>
              <a:gd name="T29" fmla="*/ 1 h 658"/>
              <a:gd name="T30" fmla="*/ 329 w 657"/>
              <a:gd name="T31" fmla="*/ 0 h 658"/>
              <a:gd name="T32" fmla="*/ 379 w 657"/>
              <a:gd name="T33" fmla="*/ 4 h 658"/>
              <a:gd name="T34" fmla="*/ 426 w 657"/>
              <a:gd name="T35" fmla="*/ 14 h 658"/>
              <a:gd name="T36" fmla="*/ 512 w 657"/>
              <a:gd name="T37" fmla="*/ 56 h 658"/>
              <a:gd name="T38" fmla="*/ 582 w 657"/>
              <a:gd name="T39" fmla="*/ 119 h 658"/>
              <a:gd name="T40" fmla="*/ 631 w 657"/>
              <a:gd name="T41" fmla="*/ 201 h 658"/>
              <a:gd name="T42" fmla="*/ 650 w 657"/>
              <a:gd name="T43" fmla="*/ 263 h 658"/>
              <a:gd name="T44" fmla="*/ 657 w 657"/>
              <a:gd name="T45" fmla="*/ 311 h 658"/>
              <a:gd name="T46" fmla="*/ 657 w 657"/>
              <a:gd name="T47" fmla="*/ 346 h 658"/>
              <a:gd name="T48" fmla="*/ 650 w 657"/>
              <a:gd name="T49" fmla="*/ 394 h 658"/>
              <a:gd name="T50" fmla="*/ 631 w 657"/>
              <a:gd name="T51" fmla="*/ 456 h 658"/>
              <a:gd name="T52" fmla="*/ 582 w 657"/>
              <a:gd name="T53" fmla="*/ 538 h 658"/>
              <a:gd name="T54" fmla="*/ 512 w 657"/>
              <a:gd name="T55" fmla="*/ 601 h 658"/>
              <a:gd name="T56" fmla="*/ 426 w 657"/>
              <a:gd name="T57" fmla="*/ 643 h 658"/>
              <a:gd name="T58" fmla="*/ 379 w 657"/>
              <a:gd name="T59" fmla="*/ 654 h 658"/>
              <a:gd name="T60" fmla="*/ 329 w 657"/>
              <a:gd name="T61" fmla="*/ 658 h 658"/>
              <a:gd name="T62" fmla="*/ 329 w 657"/>
              <a:gd name="T63" fmla="*/ 37 h 658"/>
              <a:gd name="T64" fmla="*/ 242 w 657"/>
              <a:gd name="T65" fmla="*/ 51 h 658"/>
              <a:gd name="T66" fmla="*/ 165 w 657"/>
              <a:gd name="T67" fmla="*/ 87 h 658"/>
              <a:gd name="T68" fmla="*/ 103 w 657"/>
              <a:gd name="T69" fmla="*/ 143 h 658"/>
              <a:gd name="T70" fmla="*/ 60 w 657"/>
              <a:gd name="T71" fmla="*/ 216 h 658"/>
              <a:gd name="T72" fmla="*/ 39 w 657"/>
              <a:gd name="T73" fmla="*/ 299 h 658"/>
              <a:gd name="T74" fmla="*/ 39 w 657"/>
              <a:gd name="T75" fmla="*/ 358 h 658"/>
              <a:gd name="T76" fmla="*/ 60 w 657"/>
              <a:gd name="T77" fmla="*/ 441 h 658"/>
              <a:gd name="T78" fmla="*/ 103 w 657"/>
              <a:gd name="T79" fmla="*/ 514 h 658"/>
              <a:gd name="T80" fmla="*/ 165 w 657"/>
              <a:gd name="T81" fmla="*/ 570 h 658"/>
              <a:gd name="T82" fmla="*/ 242 w 657"/>
              <a:gd name="T83" fmla="*/ 607 h 658"/>
              <a:gd name="T84" fmla="*/ 329 w 657"/>
              <a:gd name="T85" fmla="*/ 620 h 658"/>
              <a:gd name="T86" fmla="*/ 387 w 657"/>
              <a:gd name="T87" fmla="*/ 613 h 658"/>
              <a:gd name="T88" fmla="*/ 467 w 657"/>
              <a:gd name="T89" fmla="*/ 585 h 658"/>
              <a:gd name="T90" fmla="*/ 535 w 657"/>
              <a:gd name="T91" fmla="*/ 534 h 658"/>
              <a:gd name="T92" fmla="*/ 584 w 657"/>
              <a:gd name="T93" fmla="*/ 467 h 658"/>
              <a:gd name="T94" fmla="*/ 614 w 657"/>
              <a:gd name="T95" fmla="*/ 388 h 658"/>
              <a:gd name="T96" fmla="*/ 619 w 657"/>
              <a:gd name="T97" fmla="*/ 329 h 658"/>
              <a:gd name="T98" fmla="*/ 607 w 657"/>
              <a:gd name="T99" fmla="*/ 243 h 658"/>
              <a:gd name="T100" fmla="*/ 569 w 657"/>
              <a:gd name="T101" fmla="*/ 166 h 658"/>
              <a:gd name="T102" fmla="*/ 513 w 657"/>
              <a:gd name="T103" fmla="*/ 104 h 658"/>
              <a:gd name="T104" fmla="*/ 442 w 657"/>
              <a:gd name="T105" fmla="*/ 60 h 658"/>
              <a:gd name="T106" fmla="*/ 359 w 657"/>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8">
                <a:moveTo>
                  <a:pt x="329" y="658"/>
                </a:moveTo>
                <a:lnTo>
                  <a:pt x="329" y="658"/>
                </a:lnTo>
                <a:lnTo>
                  <a:pt x="312" y="656"/>
                </a:lnTo>
                <a:lnTo>
                  <a:pt x="295" y="655"/>
                </a:lnTo>
                <a:lnTo>
                  <a:pt x="278" y="654"/>
                </a:lnTo>
                <a:lnTo>
                  <a:pt x="262" y="651"/>
                </a:lnTo>
                <a:lnTo>
                  <a:pt x="246" y="647"/>
                </a:lnTo>
                <a:lnTo>
                  <a:pt x="231" y="643"/>
                </a:lnTo>
                <a:lnTo>
                  <a:pt x="200" y="631"/>
                </a:lnTo>
                <a:lnTo>
                  <a:pt x="172" y="617"/>
                </a:lnTo>
                <a:lnTo>
                  <a:pt x="145" y="601"/>
                </a:lnTo>
                <a:lnTo>
                  <a:pt x="120" y="583"/>
                </a:lnTo>
                <a:lnTo>
                  <a:pt x="97" y="561"/>
                </a:lnTo>
                <a:lnTo>
                  <a:pt x="75" y="538"/>
                </a:lnTo>
                <a:lnTo>
                  <a:pt x="56" y="513"/>
                </a:lnTo>
                <a:lnTo>
                  <a:pt x="39" y="486"/>
                </a:lnTo>
                <a:lnTo>
                  <a:pt x="25" y="456"/>
                </a:lnTo>
                <a:lnTo>
                  <a:pt x="15" y="427"/>
                </a:lnTo>
                <a:lnTo>
                  <a:pt x="9" y="411"/>
                </a:lnTo>
                <a:lnTo>
                  <a:pt x="7" y="394"/>
                </a:lnTo>
                <a:lnTo>
                  <a:pt x="4" y="378"/>
                </a:lnTo>
                <a:lnTo>
                  <a:pt x="1" y="362"/>
                </a:lnTo>
                <a:lnTo>
                  <a:pt x="0" y="346"/>
                </a:lnTo>
                <a:lnTo>
                  <a:pt x="0" y="329"/>
                </a:lnTo>
                <a:lnTo>
                  <a:pt x="0" y="329"/>
                </a:lnTo>
                <a:lnTo>
                  <a:pt x="0" y="311"/>
                </a:lnTo>
                <a:lnTo>
                  <a:pt x="1" y="295"/>
                </a:lnTo>
                <a:lnTo>
                  <a:pt x="4" y="279"/>
                </a:lnTo>
                <a:lnTo>
                  <a:pt x="7" y="263"/>
                </a:lnTo>
                <a:lnTo>
                  <a:pt x="9" y="247"/>
                </a:lnTo>
                <a:lnTo>
                  <a:pt x="15" y="231"/>
                </a:lnTo>
                <a:lnTo>
                  <a:pt x="25" y="201"/>
                </a:lnTo>
                <a:lnTo>
                  <a:pt x="39" y="171"/>
                </a:lnTo>
                <a:lnTo>
                  <a:pt x="56" y="145"/>
                </a:lnTo>
                <a:lnTo>
                  <a:pt x="75" y="119"/>
                </a:lnTo>
                <a:lnTo>
                  <a:pt x="97" y="96"/>
                </a:lnTo>
                <a:lnTo>
                  <a:pt x="120" y="75"/>
                </a:lnTo>
                <a:lnTo>
                  <a:pt x="145" y="56"/>
                </a:lnTo>
                <a:lnTo>
                  <a:pt x="172" y="40"/>
                </a:lnTo>
                <a:lnTo>
                  <a:pt x="200" y="25"/>
                </a:lnTo>
                <a:lnTo>
                  <a:pt x="231" y="14"/>
                </a:lnTo>
                <a:lnTo>
                  <a:pt x="246" y="10"/>
                </a:lnTo>
                <a:lnTo>
                  <a:pt x="262" y="6"/>
                </a:lnTo>
                <a:lnTo>
                  <a:pt x="278" y="4"/>
                </a:lnTo>
                <a:lnTo>
                  <a:pt x="295" y="1"/>
                </a:lnTo>
                <a:lnTo>
                  <a:pt x="312" y="1"/>
                </a:lnTo>
                <a:lnTo>
                  <a:pt x="329" y="0"/>
                </a:lnTo>
                <a:lnTo>
                  <a:pt x="329" y="0"/>
                </a:lnTo>
                <a:lnTo>
                  <a:pt x="345" y="1"/>
                </a:lnTo>
                <a:lnTo>
                  <a:pt x="361" y="1"/>
                </a:lnTo>
                <a:lnTo>
                  <a:pt x="379" y="4"/>
                </a:lnTo>
                <a:lnTo>
                  <a:pt x="395" y="6"/>
                </a:lnTo>
                <a:lnTo>
                  <a:pt x="411" y="10"/>
                </a:lnTo>
                <a:lnTo>
                  <a:pt x="426" y="14"/>
                </a:lnTo>
                <a:lnTo>
                  <a:pt x="457" y="25"/>
                </a:lnTo>
                <a:lnTo>
                  <a:pt x="485" y="40"/>
                </a:lnTo>
                <a:lnTo>
                  <a:pt x="512" y="56"/>
                </a:lnTo>
                <a:lnTo>
                  <a:pt x="537" y="75"/>
                </a:lnTo>
                <a:lnTo>
                  <a:pt x="560" y="96"/>
                </a:lnTo>
                <a:lnTo>
                  <a:pt x="582" y="119"/>
                </a:lnTo>
                <a:lnTo>
                  <a:pt x="600" y="145"/>
                </a:lnTo>
                <a:lnTo>
                  <a:pt x="618" y="171"/>
                </a:lnTo>
                <a:lnTo>
                  <a:pt x="631" y="201"/>
                </a:lnTo>
                <a:lnTo>
                  <a:pt x="642" y="231"/>
                </a:lnTo>
                <a:lnTo>
                  <a:pt x="647" y="247"/>
                </a:lnTo>
                <a:lnTo>
                  <a:pt x="650" y="263"/>
                </a:lnTo>
                <a:lnTo>
                  <a:pt x="653" y="279"/>
                </a:lnTo>
                <a:lnTo>
                  <a:pt x="655" y="295"/>
                </a:lnTo>
                <a:lnTo>
                  <a:pt x="657" y="311"/>
                </a:lnTo>
                <a:lnTo>
                  <a:pt x="657" y="329"/>
                </a:lnTo>
                <a:lnTo>
                  <a:pt x="657" y="329"/>
                </a:lnTo>
                <a:lnTo>
                  <a:pt x="657" y="346"/>
                </a:lnTo>
                <a:lnTo>
                  <a:pt x="655" y="362"/>
                </a:lnTo>
                <a:lnTo>
                  <a:pt x="653" y="378"/>
                </a:lnTo>
                <a:lnTo>
                  <a:pt x="650" y="394"/>
                </a:lnTo>
                <a:lnTo>
                  <a:pt x="647" y="411"/>
                </a:lnTo>
                <a:lnTo>
                  <a:pt x="642" y="427"/>
                </a:lnTo>
                <a:lnTo>
                  <a:pt x="631" y="456"/>
                </a:lnTo>
                <a:lnTo>
                  <a:pt x="618" y="486"/>
                </a:lnTo>
                <a:lnTo>
                  <a:pt x="600" y="513"/>
                </a:lnTo>
                <a:lnTo>
                  <a:pt x="582" y="538"/>
                </a:lnTo>
                <a:lnTo>
                  <a:pt x="560" y="561"/>
                </a:lnTo>
                <a:lnTo>
                  <a:pt x="537" y="583"/>
                </a:lnTo>
                <a:lnTo>
                  <a:pt x="512" y="601"/>
                </a:lnTo>
                <a:lnTo>
                  <a:pt x="485" y="617"/>
                </a:lnTo>
                <a:lnTo>
                  <a:pt x="457" y="631"/>
                </a:lnTo>
                <a:lnTo>
                  <a:pt x="426" y="643"/>
                </a:lnTo>
                <a:lnTo>
                  <a:pt x="411" y="647"/>
                </a:lnTo>
                <a:lnTo>
                  <a:pt x="395" y="651"/>
                </a:lnTo>
                <a:lnTo>
                  <a:pt x="379" y="654"/>
                </a:lnTo>
                <a:lnTo>
                  <a:pt x="361" y="655"/>
                </a:lnTo>
                <a:lnTo>
                  <a:pt x="345" y="656"/>
                </a:lnTo>
                <a:lnTo>
                  <a:pt x="329" y="658"/>
                </a:lnTo>
                <a:lnTo>
                  <a:pt x="329" y="658"/>
                </a:lnTo>
                <a:close/>
                <a:moveTo>
                  <a:pt x="329" y="37"/>
                </a:moveTo>
                <a:lnTo>
                  <a:pt x="329" y="37"/>
                </a:lnTo>
                <a:lnTo>
                  <a:pt x="298" y="39"/>
                </a:lnTo>
                <a:lnTo>
                  <a:pt x="270" y="44"/>
                </a:lnTo>
                <a:lnTo>
                  <a:pt x="242" y="51"/>
                </a:lnTo>
                <a:lnTo>
                  <a:pt x="215" y="60"/>
                </a:lnTo>
                <a:lnTo>
                  <a:pt x="189" y="72"/>
                </a:lnTo>
                <a:lnTo>
                  <a:pt x="165" y="87"/>
                </a:lnTo>
                <a:lnTo>
                  <a:pt x="144" y="104"/>
                </a:lnTo>
                <a:lnTo>
                  <a:pt x="122" y="123"/>
                </a:lnTo>
                <a:lnTo>
                  <a:pt x="103" y="143"/>
                </a:lnTo>
                <a:lnTo>
                  <a:pt x="87" y="166"/>
                </a:lnTo>
                <a:lnTo>
                  <a:pt x="73" y="190"/>
                </a:lnTo>
                <a:lnTo>
                  <a:pt x="60" y="216"/>
                </a:lnTo>
                <a:lnTo>
                  <a:pt x="51" y="243"/>
                </a:lnTo>
                <a:lnTo>
                  <a:pt x="43" y="270"/>
                </a:lnTo>
                <a:lnTo>
                  <a:pt x="39" y="299"/>
                </a:lnTo>
                <a:lnTo>
                  <a:pt x="38" y="329"/>
                </a:lnTo>
                <a:lnTo>
                  <a:pt x="38" y="329"/>
                </a:lnTo>
                <a:lnTo>
                  <a:pt x="39" y="358"/>
                </a:lnTo>
                <a:lnTo>
                  <a:pt x="43" y="388"/>
                </a:lnTo>
                <a:lnTo>
                  <a:pt x="51" y="415"/>
                </a:lnTo>
                <a:lnTo>
                  <a:pt x="60" y="441"/>
                </a:lnTo>
                <a:lnTo>
                  <a:pt x="73" y="467"/>
                </a:lnTo>
                <a:lnTo>
                  <a:pt x="87" y="491"/>
                </a:lnTo>
                <a:lnTo>
                  <a:pt x="103" y="514"/>
                </a:lnTo>
                <a:lnTo>
                  <a:pt x="122" y="534"/>
                </a:lnTo>
                <a:lnTo>
                  <a:pt x="144" y="553"/>
                </a:lnTo>
                <a:lnTo>
                  <a:pt x="165" y="570"/>
                </a:lnTo>
                <a:lnTo>
                  <a:pt x="189" y="585"/>
                </a:lnTo>
                <a:lnTo>
                  <a:pt x="215" y="597"/>
                </a:lnTo>
                <a:lnTo>
                  <a:pt x="242" y="607"/>
                </a:lnTo>
                <a:lnTo>
                  <a:pt x="270" y="613"/>
                </a:lnTo>
                <a:lnTo>
                  <a:pt x="298" y="619"/>
                </a:lnTo>
                <a:lnTo>
                  <a:pt x="329" y="620"/>
                </a:lnTo>
                <a:lnTo>
                  <a:pt x="329" y="620"/>
                </a:lnTo>
                <a:lnTo>
                  <a:pt x="359" y="619"/>
                </a:lnTo>
                <a:lnTo>
                  <a:pt x="387" y="613"/>
                </a:lnTo>
                <a:lnTo>
                  <a:pt x="415" y="607"/>
                </a:lnTo>
                <a:lnTo>
                  <a:pt x="442" y="597"/>
                </a:lnTo>
                <a:lnTo>
                  <a:pt x="467" y="585"/>
                </a:lnTo>
                <a:lnTo>
                  <a:pt x="492" y="570"/>
                </a:lnTo>
                <a:lnTo>
                  <a:pt x="513" y="553"/>
                </a:lnTo>
                <a:lnTo>
                  <a:pt x="535" y="534"/>
                </a:lnTo>
                <a:lnTo>
                  <a:pt x="553" y="514"/>
                </a:lnTo>
                <a:lnTo>
                  <a:pt x="569" y="491"/>
                </a:lnTo>
                <a:lnTo>
                  <a:pt x="584" y="467"/>
                </a:lnTo>
                <a:lnTo>
                  <a:pt x="596" y="441"/>
                </a:lnTo>
                <a:lnTo>
                  <a:pt x="607" y="415"/>
                </a:lnTo>
                <a:lnTo>
                  <a:pt x="614" y="388"/>
                </a:lnTo>
                <a:lnTo>
                  <a:pt x="618" y="358"/>
                </a:lnTo>
                <a:lnTo>
                  <a:pt x="619" y="329"/>
                </a:lnTo>
                <a:lnTo>
                  <a:pt x="619" y="329"/>
                </a:lnTo>
                <a:lnTo>
                  <a:pt x="618" y="299"/>
                </a:lnTo>
                <a:lnTo>
                  <a:pt x="614" y="270"/>
                </a:lnTo>
                <a:lnTo>
                  <a:pt x="607" y="243"/>
                </a:lnTo>
                <a:lnTo>
                  <a:pt x="596" y="216"/>
                </a:lnTo>
                <a:lnTo>
                  <a:pt x="584" y="190"/>
                </a:lnTo>
                <a:lnTo>
                  <a:pt x="569" y="166"/>
                </a:lnTo>
                <a:lnTo>
                  <a:pt x="553" y="143"/>
                </a:lnTo>
                <a:lnTo>
                  <a:pt x="535" y="123"/>
                </a:lnTo>
                <a:lnTo>
                  <a:pt x="513" y="104"/>
                </a:lnTo>
                <a:lnTo>
                  <a:pt x="492" y="87"/>
                </a:lnTo>
                <a:lnTo>
                  <a:pt x="467" y="72"/>
                </a:lnTo>
                <a:lnTo>
                  <a:pt x="442" y="60"/>
                </a:lnTo>
                <a:lnTo>
                  <a:pt x="415" y="51"/>
                </a:lnTo>
                <a:lnTo>
                  <a:pt x="387" y="44"/>
                </a:lnTo>
                <a:lnTo>
                  <a:pt x="359" y="39"/>
                </a:lnTo>
                <a:lnTo>
                  <a:pt x="329" y="37"/>
                </a:lnTo>
                <a:lnTo>
                  <a:pt x="329" y="37"/>
                </a:lnTo>
                <a:close/>
              </a:path>
            </a:pathLst>
          </a:custGeom>
          <a:solidFill>
            <a:schemeClr val="accent1">
              <a:lumMod val="75000"/>
            </a:schemeClr>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31" name="Group 30">
            <a:extLst>
              <a:ext uri="{FF2B5EF4-FFF2-40B4-BE49-F238E27FC236}">
                <a16:creationId xmlns:a16="http://schemas.microsoft.com/office/drawing/2014/main" id="{30735664-BFBA-491A-A7C2-8A52AF30D1C9}"/>
              </a:ext>
            </a:extLst>
          </p:cNvPr>
          <p:cNvGrpSpPr/>
          <p:nvPr/>
        </p:nvGrpSpPr>
        <p:grpSpPr>
          <a:xfrm>
            <a:off x="9501174" y="2769860"/>
            <a:ext cx="545034" cy="506846"/>
            <a:chOff x="9577820" y="2841136"/>
            <a:chExt cx="391741" cy="364293"/>
          </a:xfrm>
        </p:grpSpPr>
        <p:sp>
          <p:nvSpPr>
            <p:cNvPr id="38" name="Freeform 128">
              <a:extLst>
                <a:ext uri="{FF2B5EF4-FFF2-40B4-BE49-F238E27FC236}">
                  <a16:creationId xmlns:a16="http://schemas.microsoft.com/office/drawing/2014/main" id="{7646F54A-2B53-4E17-96B9-94B25B364643}"/>
                </a:ext>
              </a:extLst>
            </p:cNvPr>
            <p:cNvSpPr>
              <a:spLocks/>
            </p:cNvSpPr>
            <p:nvPr/>
          </p:nvSpPr>
          <p:spPr bwMode="auto">
            <a:xfrm>
              <a:off x="9612753" y="2958408"/>
              <a:ext cx="321876" cy="129748"/>
            </a:xfrm>
            <a:custGeom>
              <a:avLst/>
              <a:gdLst>
                <a:gd name="T0" fmla="*/ 9 w 258"/>
                <a:gd name="T1" fmla="*/ 105 h 105"/>
                <a:gd name="T2" fmla="*/ 16 w 258"/>
                <a:gd name="T3" fmla="*/ 102 h 105"/>
                <a:gd name="T4" fmla="*/ 19 w 258"/>
                <a:gd name="T5" fmla="*/ 95 h 105"/>
                <a:gd name="T6" fmla="*/ 119 w 258"/>
                <a:gd name="T7" fmla="*/ 62 h 105"/>
                <a:gd name="T8" fmla="*/ 119 w 258"/>
                <a:gd name="T9" fmla="*/ 95 h 105"/>
                <a:gd name="T10" fmla="*/ 122 w 258"/>
                <a:gd name="T11" fmla="*/ 102 h 105"/>
                <a:gd name="T12" fmla="*/ 129 w 258"/>
                <a:gd name="T13" fmla="*/ 105 h 105"/>
                <a:gd name="T14" fmla="*/ 133 w 258"/>
                <a:gd name="T15" fmla="*/ 105 h 105"/>
                <a:gd name="T16" fmla="*/ 137 w 258"/>
                <a:gd name="T17" fmla="*/ 99 h 105"/>
                <a:gd name="T18" fmla="*/ 138 w 258"/>
                <a:gd name="T19" fmla="*/ 62 h 105"/>
                <a:gd name="T20" fmla="*/ 239 w 258"/>
                <a:gd name="T21" fmla="*/ 95 h 105"/>
                <a:gd name="T22" fmla="*/ 239 w 258"/>
                <a:gd name="T23" fmla="*/ 99 h 105"/>
                <a:gd name="T24" fmla="*/ 244 w 258"/>
                <a:gd name="T25" fmla="*/ 105 h 105"/>
                <a:gd name="T26" fmla="*/ 248 w 258"/>
                <a:gd name="T27" fmla="*/ 105 h 105"/>
                <a:gd name="T28" fmla="*/ 255 w 258"/>
                <a:gd name="T29" fmla="*/ 102 h 105"/>
                <a:gd name="T30" fmla="*/ 258 w 258"/>
                <a:gd name="T31" fmla="*/ 95 h 105"/>
                <a:gd name="T32" fmla="*/ 258 w 258"/>
                <a:gd name="T33" fmla="*/ 52 h 105"/>
                <a:gd name="T34" fmla="*/ 255 w 258"/>
                <a:gd name="T35" fmla="*/ 45 h 105"/>
                <a:gd name="T36" fmla="*/ 248 w 258"/>
                <a:gd name="T37" fmla="*/ 43 h 105"/>
                <a:gd name="T38" fmla="*/ 138 w 258"/>
                <a:gd name="T39" fmla="*/ 9 h 105"/>
                <a:gd name="T40" fmla="*/ 137 w 258"/>
                <a:gd name="T41" fmla="*/ 5 h 105"/>
                <a:gd name="T42" fmla="*/ 133 w 258"/>
                <a:gd name="T43" fmla="*/ 0 h 105"/>
                <a:gd name="T44" fmla="*/ 129 w 258"/>
                <a:gd name="T45" fmla="*/ 0 h 105"/>
                <a:gd name="T46" fmla="*/ 122 w 258"/>
                <a:gd name="T47" fmla="*/ 2 h 105"/>
                <a:gd name="T48" fmla="*/ 119 w 258"/>
                <a:gd name="T49" fmla="*/ 9 h 105"/>
                <a:gd name="T50" fmla="*/ 9 w 258"/>
                <a:gd name="T51" fmla="*/ 43 h 105"/>
                <a:gd name="T52" fmla="*/ 6 w 258"/>
                <a:gd name="T53" fmla="*/ 43 h 105"/>
                <a:gd name="T54" fmla="*/ 1 w 258"/>
                <a:gd name="T55" fmla="*/ 48 h 105"/>
                <a:gd name="T56" fmla="*/ 0 w 258"/>
                <a:gd name="T57" fmla="*/ 95 h 105"/>
                <a:gd name="T58" fmla="*/ 1 w 258"/>
                <a:gd name="T59" fmla="*/ 99 h 105"/>
                <a:gd name="T60" fmla="*/ 6 w 258"/>
                <a:gd name="T61" fmla="*/ 105 h 105"/>
                <a:gd name="T62" fmla="*/ 9 w 258"/>
                <a:gd name="T6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8" h="105">
                  <a:moveTo>
                    <a:pt x="9" y="105"/>
                  </a:moveTo>
                  <a:lnTo>
                    <a:pt x="9" y="105"/>
                  </a:lnTo>
                  <a:lnTo>
                    <a:pt x="13" y="105"/>
                  </a:lnTo>
                  <a:lnTo>
                    <a:pt x="16" y="102"/>
                  </a:lnTo>
                  <a:lnTo>
                    <a:pt x="19" y="99"/>
                  </a:lnTo>
                  <a:lnTo>
                    <a:pt x="19" y="95"/>
                  </a:lnTo>
                  <a:lnTo>
                    <a:pt x="19" y="62"/>
                  </a:lnTo>
                  <a:lnTo>
                    <a:pt x="119" y="62"/>
                  </a:lnTo>
                  <a:lnTo>
                    <a:pt x="119" y="95"/>
                  </a:lnTo>
                  <a:lnTo>
                    <a:pt x="119" y="95"/>
                  </a:lnTo>
                  <a:lnTo>
                    <a:pt x="119" y="99"/>
                  </a:lnTo>
                  <a:lnTo>
                    <a:pt x="122" y="102"/>
                  </a:lnTo>
                  <a:lnTo>
                    <a:pt x="125" y="105"/>
                  </a:lnTo>
                  <a:lnTo>
                    <a:pt x="129" y="105"/>
                  </a:lnTo>
                  <a:lnTo>
                    <a:pt x="129" y="105"/>
                  </a:lnTo>
                  <a:lnTo>
                    <a:pt x="133" y="105"/>
                  </a:lnTo>
                  <a:lnTo>
                    <a:pt x="135" y="102"/>
                  </a:lnTo>
                  <a:lnTo>
                    <a:pt x="137" y="99"/>
                  </a:lnTo>
                  <a:lnTo>
                    <a:pt x="138" y="95"/>
                  </a:lnTo>
                  <a:lnTo>
                    <a:pt x="138" y="62"/>
                  </a:lnTo>
                  <a:lnTo>
                    <a:pt x="239" y="62"/>
                  </a:lnTo>
                  <a:lnTo>
                    <a:pt x="239" y="95"/>
                  </a:lnTo>
                  <a:lnTo>
                    <a:pt x="239" y="95"/>
                  </a:lnTo>
                  <a:lnTo>
                    <a:pt x="239" y="99"/>
                  </a:lnTo>
                  <a:lnTo>
                    <a:pt x="242" y="102"/>
                  </a:lnTo>
                  <a:lnTo>
                    <a:pt x="244" y="105"/>
                  </a:lnTo>
                  <a:lnTo>
                    <a:pt x="248" y="105"/>
                  </a:lnTo>
                  <a:lnTo>
                    <a:pt x="248" y="105"/>
                  </a:lnTo>
                  <a:lnTo>
                    <a:pt x="251" y="105"/>
                  </a:lnTo>
                  <a:lnTo>
                    <a:pt x="255" y="102"/>
                  </a:lnTo>
                  <a:lnTo>
                    <a:pt x="256" y="99"/>
                  </a:lnTo>
                  <a:lnTo>
                    <a:pt x="258" y="95"/>
                  </a:lnTo>
                  <a:lnTo>
                    <a:pt x="258" y="52"/>
                  </a:lnTo>
                  <a:lnTo>
                    <a:pt x="258" y="52"/>
                  </a:lnTo>
                  <a:lnTo>
                    <a:pt x="256" y="48"/>
                  </a:lnTo>
                  <a:lnTo>
                    <a:pt x="255" y="45"/>
                  </a:lnTo>
                  <a:lnTo>
                    <a:pt x="251" y="43"/>
                  </a:lnTo>
                  <a:lnTo>
                    <a:pt x="248" y="43"/>
                  </a:lnTo>
                  <a:lnTo>
                    <a:pt x="138" y="43"/>
                  </a:lnTo>
                  <a:lnTo>
                    <a:pt x="138" y="9"/>
                  </a:lnTo>
                  <a:lnTo>
                    <a:pt x="138" y="9"/>
                  </a:lnTo>
                  <a:lnTo>
                    <a:pt x="137" y="5"/>
                  </a:lnTo>
                  <a:lnTo>
                    <a:pt x="135" y="2"/>
                  </a:lnTo>
                  <a:lnTo>
                    <a:pt x="133" y="0"/>
                  </a:lnTo>
                  <a:lnTo>
                    <a:pt x="129" y="0"/>
                  </a:lnTo>
                  <a:lnTo>
                    <a:pt x="129" y="0"/>
                  </a:lnTo>
                  <a:lnTo>
                    <a:pt x="125" y="0"/>
                  </a:lnTo>
                  <a:lnTo>
                    <a:pt x="122" y="2"/>
                  </a:lnTo>
                  <a:lnTo>
                    <a:pt x="119" y="5"/>
                  </a:lnTo>
                  <a:lnTo>
                    <a:pt x="119" y="9"/>
                  </a:lnTo>
                  <a:lnTo>
                    <a:pt x="119" y="43"/>
                  </a:lnTo>
                  <a:lnTo>
                    <a:pt x="9" y="43"/>
                  </a:lnTo>
                  <a:lnTo>
                    <a:pt x="9" y="43"/>
                  </a:lnTo>
                  <a:lnTo>
                    <a:pt x="6" y="43"/>
                  </a:lnTo>
                  <a:lnTo>
                    <a:pt x="2" y="45"/>
                  </a:lnTo>
                  <a:lnTo>
                    <a:pt x="1" y="48"/>
                  </a:lnTo>
                  <a:lnTo>
                    <a:pt x="0" y="52"/>
                  </a:lnTo>
                  <a:lnTo>
                    <a:pt x="0" y="95"/>
                  </a:lnTo>
                  <a:lnTo>
                    <a:pt x="0" y="95"/>
                  </a:lnTo>
                  <a:lnTo>
                    <a:pt x="1" y="99"/>
                  </a:lnTo>
                  <a:lnTo>
                    <a:pt x="2" y="102"/>
                  </a:lnTo>
                  <a:lnTo>
                    <a:pt x="6" y="105"/>
                  </a:lnTo>
                  <a:lnTo>
                    <a:pt x="9" y="105"/>
                  </a:lnTo>
                  <a:lnTo>
                    <a:pt x="9"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9" name="Freeform 129">
              <a:extLst>
                <a:ext uri="{FF2B5EF4-FFF2-40B4-BE49-F238E27FC236}">
                  <a16:creationId xmlns:a16="http://schemas.microsoft.com/office/drawing/2014/main" id="{67F7DC12-F5F0-4A1B-BA0F-25777875C5ED}"/>
                </a:ext>
              </a:extLst>
            </p:cNvPr>
            <p:cNvSpPr>
              <a:spLocks/>
            </p:cNvSpPr>
            <p:nvPr/>
          </p:nvSpPr>
          <p:spPr bwMode="auto">
            <a:xfrm>
              <a:off x="9727530" y="2841136"/>
              <a:ext cx="92322" cy="92322"/>
            </a:xfrm>
            <a:custGeom>
              <a:avLst/>
              <a:gdLst>
                <a:gd name="T0" fmla="*/ 38 w 75"/>
                <a:gd name="T1" fmla="*/ 75 h 75"/>
                <a:gd name="T2" fmla="*/ 38 w 75"/>
                <a:gd name="T3" fmla="*/ 75 h 75"/>
                <a:gd name="T4" fmla="*/ 46 w 75"/>
                <a:gd name="T5" fmla="*/ 75 h 75"/>
                <a:gd name="T6" fmla="*/ 52 w 75"/>
                <a:gd name="T7" fmla="*/ 72 h 75"/>
                <a:gd name="T8" fmla="*/ 59 w 75"/>
                <a:gd name="T9" fmla="*/ 70 h 75"/>
                <a:gd name="T10" fmla="*/ 65 w 75"/>
                <a:gd name="T11" fmla="*/ 64 h 75"/>
                <a:gd name="T12" fmla="*/ 69 w 75"/>
                <a:gd name="T13" fmla="*/ 59 h 75"/>
                <a:gd name="T14" fmla="*/ 73 w 75"/>
                <a:gd name="T15" fmla="*/ 52 h 75"/>
                <a:gd name="T16" fmla="*/ 75 w 75"/>
                <a:gd name="T17" fmla="*/ 45 h 75"/>
                <a:gd name="T18" fmla="*/ 75 w 75"/>
                <a:gd name="T19" fmla="*/ 37 h 75"/>
                <a:gd name="T20" fmla="*/ 75 w 75"/>
                <a:gd name="T21" fmla="*/ 37 h 75"/>
                <a:gd name="T22" fmla="*/ 75 w 75"/>
                <a:gd name="T23" fmla="*/ 31 h 75"/>
                <a:gd name="T24" fmla="*/ 73 w 75"/>
                <a:gd name="T25" fmla="*/ 23 h 75"/>
                <a:gd name="T26" fmla="*/ 69 w 75"/>
                <a:gd name="T27" fmla="*/ 16 h 75"/>
                <a:gd name="T28" fmla="*/ 65 w 75"/>
                <a:gd name="T29" fmla="*/ 10 h 75"/>
                <a:gd name="T30" fmla="*/ 59 w 75"/>
                <a:gd name="T31" fmla="*/ 6 h 75"/>
                <a:gd name="T32" fmla="*/ 52 w 75"/>
                <a:gd name="T33" fmla="*/ 2 h 75"/>
                <a:gd name="T34" fmla="*/ 46 w 75"/>
                <a:gd name="T35" fmla="*/ 1 h 75"/>
                <a:gd name="T36" fmla="*/ 38 w 75"/>
                <a:gd name="T37" fmla="*/ 0 h 75"/>
                <a:gd name="T38" fmla="*/ 38 w 75"/>
                <a:gd name="T39" fmla="*/ 0 h 75"/>
                <a:gd name="T40" fmla="*/ 30 w 75"/>
                <a:gd name="T41" fmla="*/ 1 h 75"/>
                <a:gd name="T42" fmla="*/ 23 w 75"/>
                <a:gd name="T43" fmla="*/ 2 h 75"/>
                <a:gd name="T44" fmla="*/ 16 w 75"/>
                <a:gd name="T45" fmla="*/ 6 h 75"/>
                <a:gd name="T46" fmla="*/ 11 w 75"/>
                <a:gd name="T47" fmla="*/ 10 h 75"/>
                <a:gd name="T48" fmla="*/ 7 w 75"/>
                <a:gd name="T49" fmla="*/ 16 h 75"/>
                <a:gd name="T50" fmla="*/ 3 w 75"/>
                <a:gd name="T51" fmla="*/ 23 h 75"/>
                <a:gd name="T52" fmla="*/ 0 w 75"/>
                <a:gd name="T53" fmla="*/ 31 h 75"/>
                <a:gd name="T54" fmla="*/ 0 w 75"/>
                <a:gd name="T55" fmla="*/ 37 h 75"/>
                <a:gd name="T56" fmla="*/ 0 w 75"/>
                <a:gd name="T57" fmla="*/ 37 h 75"/>
                <a:gd name="T58" fmla="*/ 0 w 75"/>
                <a:gd name="T59" fmla="*/ 45 h 75"/>
                <a:gd name="T60" fmla="*/ 3 w 75"/>
                <a:gd name="T61" fmla="*/ 52 h 75"/>
                <a:gd name="T62" fmla="*/ 7 w 75"/>
                <a:gd name="T63" fmla="*/ 59 h 75"/>
                <a:gd name="T64" fmla="*/ 11 w 75"/>
                <a:gd name="T65" fmla="*/ 64 h 75"/>
                <a:gd name="T66" fmla="*/ 16 w 75"/>
                <a:gd name="T67" fmla="*/ 70 h 75"/>
                <a:gd name="T68" fmla="*/ 23 w 75"/>
                <a:gd name="T69" fmla="*/ 72 h 75"/>
                <a:gd name="T70" fmla="*/ 30 w 75"/>
                <a:gd name="T71" fmla="*/ 75 h 75"/>
                <a:gd name="T72" fmla="*/ 38 w 75"/>
                <a:gd name="T73" fmla="*/ 75 h 75"/>
                <a:gd name="T74" fmla="*/ 38 w 75"/>
                <a:gd name="T7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8" y="75"/>
                  </a:moveTo>
                  <a:lnTo>
                    <a:pt x="38" y="75"/>
                  </a:lnTo>
                  <a:lnTo>
                    <a:pt x="46" y="75"/>
                  </a:lnTo>
                  <a:lnTo>
                    <a:pt x="52" y="72"/>
                  </a:lnTo>
                  <a:lnTo>
                    <a:pt x="59" y="70"/>
                  </a:lnTo>
                  <a:lnTo>
                    <a:pt x="65" y="64"/>
                  </a:lnTo>
                  <a:lnTo>
                    <a:pt x="69" y="59"/>
                  </a:lnTo>
                  <a:lnTo>
                    <a:pt x="73" y="52"/>
                  </a:lnTo>
                  <a:lnTo>
                    <a:pt x="75" y="45"/>
                  </a:lnTo>
                  <a:lnTo>
                    <a:pt x="75" y="37"/>
                  </a:lnTo>
                  <a:lnTo>
                    <a:pt x="75" y="37"/>
                  </a:lnTo>
                  <a:lnTo>
                    <a:pt x="75" y="31"/>
                  </a:lnTo>
                  <a:lnTo>
                    <a:pt x="73" y="23"/>
                  </a:lnTo>
                  <a:lnTo>
                    <a:pt x="69" y="16"/>
                  </a:lnTo>
                  <a:lnTo>
                    <a:pt x="65" y="10"/>
                  </a:lnTo>
                  <a:lnTo>
                    <a:pt x="59" y="6"/>
                  </a:lnTo>
                  <a:lnTo>
                    <a:pt x="52" y="2"/>
                  </a:lnTo>
                  <a:lnTo>
                    <a:pt x="46" y="1"/>
                  </a:lnTo>
                  <a:lnTo>
                    <a:pt x="38" y="0"/>
                  </a:lnTo>
                  <a:lnTo>
                    <a:pt x="38" y="0"/>
                  </a:lnTo>
                  <a:lnTo>
                    <a:pt x="30" y="1"/>
                  </a:lnTo>
                  <a:lnTo>
                    <a:pt x="23" y="2"/>
                  </a:lnTo>
                  <a:lnTo>
                    <a:pt x="16" y="6"/>
                  </a:lnTo>
                  <a:lnTo>
                    <a:pt x="11" y="10"/>
                  </a:lnTo>
                  <a:lnTo>
                    <a:pt x="7" y="16"/>
                  </a:lnTo>
                  <a:lnTo>
                    <a:pt x="3" y="23"/>
                  </a:lnTo>
                  <a:lnTo>
                    <a:pt x="0" y="31"/>
                  </a:lnTo>
                  <a:lnTo>
                    <a:pt x="0" y="37"/>
                  </a:lnTo>
                  <a:lnTo>
                    <a:pt x="0" y="37"/>
                  </a:lnTo>
                  <a:lnTo>
                    <a:pt x="0" y="45"/>
                  </a:lnTo>
                  <a:lnTo>
                    <a:pt x="3" y="52"/>
                  </a:lnTo>
                  <a:lnTo>
                    <a:pt x="7" y="59"/>
                  </a:lnTo>
                  <a:lnTo>
                    <a:pt x="11" y="64"/>
                  </a:lnTo>
                  <a:lnTo>
                    <a:pt x="16" y="70"/>
                  </a:lnTo>
                  <a:lnTo>
                    <a:pt x="23" y="72"/>
                  </a:lnTo>
                  <a:lnTo>
                    <a:pt x="30" y="75"/>
                  </a:lnTo>
                  <a:lnTo>
                    <a:pt x="38" y="75"/>
                  </a:lnTo>
                  <a:lnTo>
                    <a:pt x="38"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0" name="Freeform 130">
              <a:extLst>
                <a:ext uri="{FF2B5EF4-FFF2-40B4-BE49-F238E27FC236}">
                  <a16:creationId xmlns:a16="http://schemas.microsoft.com/office/drawing/2014/main" id="{241D538C-893E-4412-8FD9-58BA12E768D6}"/>
                </a:ext>
              </a:extLst>
            </p:cNvPr>
            <p:cNvSpPr>
              <a:spLocks/>
            </p:cNvSpPr>
            <p:nvPr/>
          </p:nvSpPr>
          <p:spPr bwMode="auto">
            <a:xfrm>
              <a:off x="9577820" y="3110613"/>
              <a:ext cx="92322" cy="94816"/>
            </a:xfrm>
            <a:custGeom>
              <a:avLst/>
              <a:gdLst>
                <a:gd name="T0" fmla="*/ 37 w 75"/>
                <a:gd name="T1" fmla="*/ 0 h 77"/>
                <a:gd name="T2" fmla="*/ 37 w 75"/>
                <a:gd name="T3" fmla="*/ 0 h 77"/>
                <a:gd name="T4" fmla="*/ 30 w 75"/>
                <a:gd name="T5" fmla="*/ 1 h 77"/>
                <a:gd name="T6" fmla="*/ 22 w 75"/>
                <a:gd name="T7" fmla="*/ 4 h 77"/>
                <a:gd name="T8" fmla="*/ 16 w 75"/>
                <a:gd name="T9" fmla="*/ 7 h 77"/>
                <a:gd name="T10" fmla="*/ 10 w 75"/>
                <a:gd name="T11" fmla="*/ 12 h 77"/>
                <a:gd name="T12" fmla="*/ 6 w 75"/>
                <a:gd name="T13" fmla="*/ 17 h 77"/>
                <a:gd name="T14" fmla="*/ 2 w 75"/>
                <a:gd name="T15" fmla="*/ 24 h 77"/>
                <a:gd name="T16" fmla="*/ 1 w 75"/>
                <a:gd name="T17" fmla="*/ 31 h 77"/>
                <a:gd name="T18" fmla="*/ 0 w 75"/>
                <a:gd name="T19" fmla="*/ 39 h 77"/>
                <a:gd name="T20" fmla="*/ 0 w 75"/>
                <a:gd name="T21" fmla="*/ 39 h 77"/>
                <a:gd name="T22" fmla="*/ 1 w 75"/>
                <a:gd name="T23" fmla="*/ 46 h 77"/>
                <a:gd name="T24" fmla="*/ 2 w 75"/>
                <a:gd name="T25" fmla="*/ 54 h 77"/>
                <a:gd name="T26" fmla="*/ 6 w 75"/>
                <a:gd name="T27" fmla="*/ 59 h 77"/>
                <a:gd name="T28" fmla="*/ 10 w 75"/>
                <a:gd name="T29" fmla="*/ 64 h 77"/>
                <a:gd name="T30" fmla="*/ 16 w 75"/>
                <a:gd name="T31" fmla="*/ 70 h 77"/>
                <a:gd name="T32" fmla="*/ 22 w 75"/>
                <a:gd name="T33" fmla="*/ 74 h 77"/>
                <a:gd name="T34" fmla="*/ 30 w 75"/>
                <a:gd name="T35" fmla="*/ 75 h 77"/>
                <a:gd name="T36" fmla="*/ 37 w 75"/>
                <a:gd name="T37" fmla="*/ 77 h 77"/>
                <a:gd name="T38" fmla="*/ 37 w 75"/>
                <a:gd name="T39" fmla="*/ 77 h 77"/>
                <a:gd name="T40" fmla="*/ 45 w 75"/>
                <a:gd name="T41" fmla="*/ 75 h 77"/>
                <a:gd name="T42" fmla="*/ 52 w 75"/>
                <a:gd name="T43" fmla="*/ 74 h 77"/>
                <a:gd name="T44" fmla="*/ 59 w 75"/>
                <a:gd name="T45" fmla="*/ 70 h 77"/>
                <a:gd name="T46" fmla="*/ 64 w 75"/>
                <a:gd name="T47" fmla="*/ 64 h 77"/>
                <a:gd name="T48" fmla="*/ 69 w 75"/>
                <a:gd name="T49" fmla="*/ 59 h 77"/>
                <a:gd name="T50" fmla="*/ 72 w 75"/>
                <a:gd name="T51" fmla="*/ 54 h 77"/>
                <a:gd name="T52" fmla="*/ 75 w 75"/>
                <a:gd name="T53" fmla="*/ 46 h 77"/>
                <a:gd name="T54" fmla="*/ 75 w 75"/>
                <a:gd name="T55" fmla="*/ 39 h 77"/>
                <a:gd name="T56" fmla="*/ 75 w 75"/>
                <a:gd name="T57" fmla="*/ 39 h 77"/>
                <a:gd name="T58" fmla="*/ 75 w 75"/>
                <a:gd name="T59" fmla="*/ 31 h 77"/>
                <a:gd name="T60" fmla="*/ 72 w 75"/>
                <a:gd name="T61" fmla="*/ 24 h 77"/>
                <a:gd name="T62" fmla="*/ 69 w 75"/>
                <a:gd name="T63" fmla="*/ 17 h 77"/>
                <a:gd name="T64" fmla="*/ 64 w 75"/>
                <a:gd name="T65" fmla="*/ 12 h 77"/>
                <a:gd name="T66" fmla="*/ 59 w 75"/>
                <a:gd name="T67" fmla="*/ 7 h 77"/>
                <a:gd name="T68" fmla="*/ 52 w 75"/>
                <a:gd name="T69" fmla="*/ 4 h 77"/>
                <a:gd name="T70" fmla="*/ 45 w 75"/>
                <a:gd name="T71" fmla="*/ 1 h 77"/>
                <a:gd name="T72" fmla="*/ 37 w 75"/>
                <a:gd name="T73" fmla="*/ 0 h 77"/>
                <a:gd name="T74" fmla="*/ 37 w 75"/>
                <a:gd name="T7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7">
                  <a:moveTo>
                    <a:pt x="37" y="0"/>
                  </a:moveTo>
                  <a:lnTo>
                    <a:pt x="37" y="0"/>
                  </a:lnTo>
                  <a:lnTo>
                    <a:pt x="30" y="1"/>
                  </a:lnTo>
                  <a:lnTo>
                    <a:pt x="22" y="4"/>
                  </a:lnTo>
                  <a:lnTo>
                    <a:pt x="16" y="7"/>
                  </a:lnTo>
                  <a:lnTo>
                    <a:pt x="10" y="12"/>
                  </a:lnTo>
                  <a:lnTo>
                    <a:pt x="6" y="17"/>
                  </a:lnTo>
                  <a:lnTo>
                    <a:pt x="2" y="24"/>
                  </a:lnTo>
                  <a:lnTo>
                    <a:pt x="1" y="31"/>
                  </a:lnTo>
                  <a:lnTo>
                    <a:pt x="0" y="39"/>
                  </a:lnTo>
                  <a:lnTo>
                    <a:pt x="0" y="39"/>
                  </a:lnTo>
                  <a:lnTo>
                    <a:pt x="1" y="46"/>
                  </a:lnTo>
                  <a:lnTo>
                    <a:pt x="2" y="54"/>
                  </a:lnTo>
                  <a:lnTo>
                    <a:pt x="6" y="59"/>
                  </a:lnTo>
                  <a:lnTo>
                    <a:pt x="10" y="64"/>
                  </a:lnTo>
                  <a:lnTo>
                    <a:pt x="16" y="70"/>
                  </a:lnTo>
                  <a:lnTo>
                    <a:pt x="22" y="74"/>
                  </a:lnTo>
                  <a:lnTo>
                    <a:pt x="30" y="75"/>
                  </a:lnTo>
                  <a:lnTo>
                    <a:pt x="37" y="77"/>
                  </a:lnTo>
                  <a:lnTo>
                    <a:pt x="37" y="77"/>
                  </a:lnTo>
                  <a:lnTo>
                    <a:pt x="45" y="75"/>
                  </a:lnTo>
                  <a:lnTo>
                    <a:pt x="52" y="74"/>
                  </a:lnTo>
                  <a:lnTo>
                    <a:pt x="59" y="70"/>
                  </a:lnTo>
                  <a:lnTo>
                    <a:pt x="64" y="64"/>
                  </a:lnTo>
                  <a:lnTo>
                    <a:pt x="69" y="59"/>
                  </a:lnTo>
                  <a:lnTo>
                    <a:pt x="72" y="54"/>
                  </a:lnTo>
                  <a:lnTo>
                    <a:pt x="75" y="46"/>
                  </a:lnTo>
                  <a:lnTo>
                    <a:pt x="75" y="39"/>
                  </a:lnTo>
                  <a:lnTo>
                    <a:pt x="75" y="39"/>
                  </a:lnTo>
                  <a:lnTo>
                    <a:pt x="75" y="31"/>
                  </a:lnTo>
                  <a:lnTo>
                    <a:pt x="72" y="24"/>
                  </a:lnTo>
                  <a:lnTo>
                    <a:pt x="69" y="17"/>
                  </a:lnTo>
                  <a:lnTo>
                    <a:pt x="64" y="12"/>
                  </a:lnTo>
                  <a:lnTo>
                    <a:pt x="59" y="7"/>
                  </a:lnTo>
                  <a:lnTo>
                    <a:pt x="52" y="4"/>
                  </a:lnTo>
                  <a:lnTo>
                    <a:pt x="45" y="1"/>
                  </a:lnTo>
                  <a:lnTo>
                    <a:pt x="37" y="0"/>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1" name="Freeform 131">
              <a:extLst>
                <a:ext uri="{FF2B5EF4-FFF2-40B4-BE49-F238E27FC236}">
                  <a16:creationId xmlns:a16="http://schemas.microsoft.com/office/drawing/2014/main" id="{35F3EFFE-78C0-4737-93CB-DB0F9CCAAA28}"/>
                </a:ext>
              </a:extLst>
            </p:cNvPr>
            <p:cNvSpPr>
              <a:spLocks/>
            </p:cNvSpPr>
            <p:nvPr/>
          </p:nvSpPr>
          <p:spPr bwMode="auto">
            <a:xfrm>
              <a:off x="9727530" y="3110613"/>
              <a:ext cx="92322" cy="94816"/>
            </a:xfrm>
            <a:custGeom>
              <a:avLst/>
              <a:gdLst>
                <a:gd name="T0" fmla="*/ 38 w 75"/>
                <a:gd name="T1" fmla="*/ 0 h 77"/>
                <a:gd name="T2" fmla="*/ 38 w 75"/>
                <a:gd name="T3" fmla="*/ 0 h 77"/>
                <a:gd name="T4" fmla="*/ 30 w 75"/>
                <a:gd name="T5" fmla="*/ 1 h 77"/>
                <a:gd name="T6" fmla="*/ 23 w 75"/>
                <a:gd name="T7" fmla="*/ 4 h 77"/>
                <a:gd name="T8" fmla="*/ 16 w 75"/>
                <a:gd name="T9" fmla="*/ 7 h 77"/>
                <a:gd name="T10" fmla="*/ 11 w 75"/>
                <a:gd name="T11" fmla="*/ 12 h 77"/>
                <a:gd name="T12" fmla="*/ 7 w 75"/>
                <a:gd name="T13" fmla="*/ 17 h 77"/>
                <a:gd name="T14" fmla="*/ 3 w 75"/>
                <a:gd name="T15" fmla="*/ 24 h 77"/>
                <a:gd name="T16" fmla="*/ 0 w 75"/>
                <a:gd name="T17" fmla="*/ 31 h 77"/>
                <a:gd name="T18" fmla="*/ 0 w 75"/>
                <a:gd name="T19" fmla="*/ 39 h 77"/>
                <a:gd name="T20" fmla="*/ 0 w 75"/>
                <a:gd name="T21" fmla="*/ 39 h 77"/>
                <a:gd name="T22" fmla="*/ 0 w 75"/>
                <a:gd name="T23" fmla="*/ 46 h 77"/>
                <a:gd name="T24" fmla="*/ 3 w 75"/>
                <a:gd name="T25" fmla="*/ 54 h 77"/>
                <a:gd name="T26" fmla="*/ 7 w 75"/>
                <a:gd name="T27" fmla="*/ 59 h 77"/>
                <a:gd name="T28" fmla="*/ 11 w 75"/>
                <a:gd name="T29" fmla="*/ 64 h 77"/>
                <a:gd name="T30" fmla="*/ 16 w 75"/>
                <a:gd name="T31" fmla="*/ 70 h 77"/>
                <a:gd name="T32" fmla="*/ 23 w 75"/>
                <a:gd name="T33" fmla="*/ 74 h 77"/>
                <a:gd name="T34" fmla="*/ 30 w 75"/>
                <a:gd name="T35" fmla="*/ 75 h 77"/>
                <a:gd name="T36" fmla="*/ 38 w 75"/>
                <a:gd name="T37" fmla="*/ 77 h 77"/>
                <a:gd name="T38" fmla="*/ 38 w 75"/>
                <a:gd name="T39" fmla="*/ 77 h 77"/>
                <a:gd name="T40" fmla="*/ 46 w 75"/>
                <a:gd name="T41" fmla="*/ 75 h 77"/>
                <a:gd name="T42" fmla="*/ 52 w 75"/>
                <a:gd name="T43" fmla="*/ 74 h 77"/>
                <a:gd name="T44" fmla="*/ 59 w 75"/>
                <a:gd name="T45" fmla="*/ 70 h 77"/>
                <a:gd name="T46" fmla="*/ 65 w 75"/>
                <a:gd name="T47" fmla="*/ 64 h 77"/>
                <a:gd name="T48" fmla="*/ 69 w 75"/>
                <a:gd name="T49" fmla="*/ 59 h 77"/>
                <a:gd name="T50" fmla="*/ 73 w 75"/>
                <a:gd name="T51" fmla="*/ 54 h 77"/>
                <a:gd name="T52" fmla="*/ 75 w 75"/>
                <a:gd name="T53" fmla="*/ 46 h 77"/>
                <a:gd name="T54" fmla="*/ 75 w 75"/>
                <a:gd name="T55" fmla="*/ 39 h 77"/>
                <a:gd name="T56" fmla="*/ 75 w 75"/>
                <a:gd name="T57" fmla="*/ 39 h 77"/>
                <a:gd name="T58" fmla="*/ 75 w 75"/>
                <a:gd name="T59" fmla="*/ 31 h 77"/>
                <a:gd name="T60" fmla="*/ 73 w 75"/>
                <a:gd name="T61" fmla="*/ 24 h 77"/>
                <a:gd name="T62" fmla="*/ 69 w 75"/>
                <a:gd name="T63" fmla="*/ 17 h 77"/>
                <a:gd name="T64" fmla="*/ 65 w 75"/>
                <a:gd name="T65" fmla="*/ 12 h 77"/>
                <a:gd name="T66" fmla="*/ 59 w 75"/>
                <a:gd name="T67" fmla="*/ 7 h 77"/>
                <a:gd name="T68" fmla="*/ 52 w 75"/>
                <a:gd name="T69" fmla="*/ 4 h 77"/>
                <a:gd name="T70" fmla="*/ 46 w 75"/>
                <a:gd name="T71" fmla="*/ 1 h 77"/>
                <a:gd name="T72" fmla="*/ 38 w 75"/>
                <a:gd name="T73" fmla="*/ 0 h 77"/>
                <a:gd name="T74" fmla="*/ 38 w 75"/>
                <a:gd name="T7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7">
                  <a:moveTo>
                    <a:pt x="38" y="0"/>
                  </a:moveTo>
                  <a:lnTo>
                    <a:pt x="38" y="0"/>
                  </a:lnTo>
                  <a:lnTo>
                    <a:pt x="30" y="1"/>
                  </a:lnTo>
                  <a:lnTo>
                    <a:pt x="23" y="4"/>
                  </a:lnTo>
                  <a:lnTo>
                    <a:pt x="16" y="7"/>
                  </a:lnTo>
                  <a:lnTo>
                    <a:pt x="11" y="12"/>
                  </a:lnTo>
                  <a:lnTo>
                    <a:pt x="7" y="17"/>
                  </a:lnTo>
                  <a:lnTo>
                    <a:pt x="3" y="24"/>
                  </a:lnTo>
                  <a:lnTo>
                    <a:pt x="0" y="31"/>
                  </a:lnTo>
                  <a:lnTo>
                    <a:pt x="0" y="39"/>
                  </a:lnTo>
                  <a:lnTo>
                    <a:pt x="0" y="39"/>
                  </a:lnTo>
                  <a:lnTo>
                    <a:pt x="0" y="46"/>
                  </a:lnTo>
                  <a:lnTo>
                    <a:pt x="3" y="54"/>
                  </a:lnTo>
                  <a:lnTo>
                    <a:pt x="7" y="59"/>
                  </a:lnTo>
                  <a:lnTo>
                    <a:pt x="11" y="64"/>
                  </a:lnTo>
                  <a:lnTo>
                    <a:pt x="16" y="70"/>
                  </a:lnTo>
                  <a:lnTo>
                    <a:pt x="23" y="74"/>
                  </a:lnTo>
                  <a:lnTo>
                    <a:pt x="30" y="75"/>
                  </a:lnTo>
                  <a:lnTo>
                    <a:pt x="38" y="77"/>
                  </a:lnTo>
                  <a:lnTo>
                    <a:pt x="38" y="77"/>
                  </a:lnTo>
                  <a:lnTo>
                    <a:pt x="46" y="75"/>
                  </a:lnTo>
                  <a:lnTo>
                    <a:pt x="52" y="74"/>
                  </a:lnTo>
                  <a:lnTo>
                    <a:pt x="59" y="70"/>
                  </a:lnTo>
                  <a:lnTo>
                    <a:pt x="65" y="64"/>
                  </a:lnTo>
                  <a:lnTo>
                    <a:pt x="69" y="59"/>
                  </a:lnTo>
                  <a:lnTo>
                    <a:pt x="73" y="54"/>
                  </a:lnTo>
                  <a:lnTo>
                    <a:pt x="75" y="46"/>
                  </a:lnTo>
                  <a:lnTo>
                    <a:pt x="75" y="39"/>
                  </a:lnTo>
                  <a:lnTo>
                    <a:pt x="75" y="39"/>
                  </a:lnTo>
                  <a:lnTo>
                    <a:pt x="75" y="31"/>
                  </a:lnTo>
                  <a:lnTo>
                    <a:pt x="73" y="24"/>
                  </a:lnTo>
                  <a:lnTo>
                    <a:pt x="69" y="17"/>
                  </a:lnTo>
                  <a:lnTo>
                    <a:pt x="65" y="12"/>
                  </a:lnTo>
                  <a:lnTo>
                    <a:pt x="59" y="7"/>
                  </a:lnTo>
                  <a:lnTo>
                    <a:pt x="52" y="4"/>
                  </a:lnTo>
                  <a:lnTo>
                    <a:pt x="46" y="1"/>
                  </a:lnTo>
                  <a:lnTo>
                    <a:pt x="38"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2" name="Freeform 132">
              <a:extLst>
                <a:ext uri="{FF2B5EF4-FFF2-40B4-BE49-F238E27FC236}">
                  <a16:creationId xmlns:a16="http://schemas.microsoft.com/office/drawing/2014/main" id="{AA3DCDA3-0F84-4114-9BF6-E3C4F42102EE}"/>
                </a:ext>
              </a:extLst>
            </p:cNvPr>
            <p:cNvSpPr>
              <a:spLocks/>
            </p:cNvSpPr>
            <p:nvPr/>
          </p:nvSpPr>
          <p:spPr bwMode="auto">
            <a:xfrm>
              <a:off x="9874745" y="3110613"/>
              <a:ext cx="94816" cy="94816"/>
            </a:xfrm>
            <a:custGeom>
              <a:avLst/>
              <a:gdLst>
                <a:gd name="T0" fmla="*/ 39 w 77"/>
                <a:gd name="T1" fmla="*/ 0 h 77"/>
                <a:gd name="T2" fmla="*/ 39 w 77"/>
                <a:gd name="T3" fmla="*/ 0 h 77"/>
                <a:gd name="T4" fmla="*/ 31 w 77"/>
                <a:gd name="T5" fmla="*/ 1 h 77"/>
                <a:gd name="T6" fmla="*/ 24 w 77"/>
                <a:gd name="T7" fmla="*/ 4 h 77"/>
                <a:gd name="T8" fmla="*/ 18 w 77"/>
                <a:gd name="T9" fmla="*/ 7 h 77"/>
                <a:gd name="T10" fmla="*/ 12 w 77"/>
                <a:gd name="T11" fmla="*/ 12 h 77"/>
                <a:gd name="T12" fmla="*/ 7 w 77"/>
                <a:gd name="T13" fmla="*/ 17 h 77"/>
                <a:gd name="T14" fmla="*/ 4 w 77"/>
                <a:gd name="T15" fmla="*/ 24 h 77"/>
                <a:gd name="T16" fmla="*/ 2 w 77"/>
                <a:gd name="T17" fmla="*/ 31 h 77"/>
                <a:gd name="T18" fmla="*/ 0 w 77"/>
                <a:gd name="T19" fmla="*/ 39 h 77"/>
                <a:gd name="T20" fmla="*/ 0 w 77"/>
                <a:gd name="T21" fmla="*/ 39 h 77"/>
                <a:gd name="T22" fmla="*/ 2 w 77"/>
                <a:gd name="T23" fmla="*/ 46 h 77"/>
                <a:gd name="T24" fmla="*/ 4 w 77"/>
                <a:gd name="T25" fmla="*/ 54 h 77"/>
                <a:gd name="T26" fmla="*/ 7 w 77"/>
                <a:gd name="T27" fmla="*/ 59 h 77"/>
                <a:gd name="T28" fmla="*/ 12 w 77"/>
                <a:gd name="T29" fmla="*/ 64 h 77"/>
                <a:gd name="T30" fmla="*/ 18 w 77"/>
                <a:gd name="T31" fmla="*/ 70 h 77"/>
                <a:gd name="T32" fmla="*/ 24 w 77"/>
                <a:gd name="T33" fmla="*/ 74 h 77"/>
                <a:gd name="T34" fmla="*/ 31 w 77"/>
                <a:gd name="T35" fmla="*/ 75 h 77"/>
                <a:gd name="T36" fmla="*/ 39 w 77"/>
                <a:gd name="T37" fmla="*/ 77 h 77"/>
                <a:gd name="T38" fmla="*/ 39 w 77"/>
                <a:gd name="T39" fmla="*/ 77 h 77"/>
                <a:gd name="T40" fmla="*/ 46 w 77"/>
                <a:gd name="T41" fmla="*/ 75 h 77"/>
                <a:gd name="T42" fmla="*/ 54 w 77"/>
                <a:gd name="T43" fmla="*/ 74 h 77"/>
                <a:gd name="T44" fmla="*/ 59 w 77"/>
                <a:gd name="T45" fmla="*/ 70 h 77"/>
                <a:gd name="T46" fmla="*/ 66 w 77"/>
                <a:gd name="T47" fmla="*/ 64 h 77"/>
                <a:gd name="T48" fmla="*/ 70 w 77"/>
                <a:gd name="T49" fmla="*/ 59 h 77"/>
                <a:gd name="T50" fmla="*/ 74 w 77"/>
                <a:gd name="T51" fmla="*/ 54 h 77"/>
                <a:gd name="T52" fmla="*/ 76 w 77"/>
                <a:gd name="T53" fmla="*/ 46 h 77"/>
                <a:gd name="T54" fmla="*/ 77 w 77"/>
                <a:gd name="T55" fmla="*/ 39 h 77"/>
                <a:gd name="T56" fmla="*/ 77 w 77"/>
                <a:gd name="T57" fmla="*/ 39 h 77"/>
                <a:gd name="T58" fmla="*/ 76 w 77"/>
                <a:gd name="T59" fmla="*/ 31 h 77"/>
                <a:gd name="T60" fmla="*/ 74 w 77"/>
                <a:gd name="T61" fmla="*/ 24 h 77"/>
                <a:gd name="T62" fmla="*/ 70 w 77"/>
                <a:gd name="T63" fmla="*/ 17 h 77"/>
                <a:gd name="T64" fmla="*/ 66 w 77"/>
                <a:gd name="T65" fmla="*/ 12 h 77"/>
                <a:gd name="T66" fmla="*/ 59 w 77"/>
                <a:gd name="T67" fmla="*/ 7 h 77"/>
                <a:gd name="T68" fmla="*/ 54 w 77"/>
                <a:gd name="T69" fmla="*/ 4 h 77"/>
                <a:gd name="T70" fmla="*/ 46 w 77"/>
                <a:gd name="T71" fmla="*/ 1 h 77"/>
                <a:gd name="T72" fmla="*/ 39 w 77"/>
                <a:gd name="T73" fmla="*/ 0 h 77"/>
                <a:gd name="T74" fmla="*/ 39 w 77"/>
                <a:gd name="T7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77">
                  <a:moveTo>
                    <a:pt x="39" y="0"/>
                  </a:moveTo>
                  <a:lnTo>
                    <a:pt x="39" y="0"/>
                  </a:lnTo>
                  <a:lnTo>
                    <a:pt x="31" y="1"/>
                  </a:lnTo>
                  <a:lnTo>
                    <a:pt x="24" y="4"/>
                  </a:lnTo>
                  <a:lnTo>
                    <a:pt x="18" y="7"/>
                  </a:lnTo>
                  <a:lnTo>
                    <a:pt x="12" y="12"/>
                  </a:lnTo>
                  <a:lnTo>
                    <a:pt x="7" y="17"/>
                  </a:lnTo>
                  <a:lnTo>
                    <a:pt x="4" y="24"/>
                  </a:lnTo>
                  <a:lnTo>
                    <a:pt x="2" y="31"/>
                  </a:lnTo>
                  <a:lnTo>
                    <a:pt x="0" y="39"/>
                  </a:lnTo>
                  <a:lnTo>
                    <a:pt x="0" y="39"/>
                  </a:lnTo>
                  <a:lnTo>
                    <a:pt x="2" y="46"/>
                  </a:lnTo>
                  <a:lnTo>
                    <a:pt x="4" y="54"/>
                  </a:lnTo>
                  <a:lnTo>
                    <a:pt x="7" y="59"/>
                  </a:lnTo>
                  <a:lnTo>
                    <a:pt x="12" y="64"/>
                  </a:lnTo>
                  <a:lnTo>
                    <a:pt x="18" y="70"/>
                  </a:lnTo>
                  <a:lnTo>
                    <a:pt x="24" y="74"/>
                  </a:lnTo>
                  <a:lnTo>
                    <a:pt x="31" y="75"/>
                  </a:lnTo>
                  <a:lnTo>
                    <a:pt x="39" y="77"/>
                  </a:lnTo>
                  <a:lnTo>
                    <a:pt x="39" y="77"/>
                  </a:lnTo>
                  <a:lnTo>
                    <a:pt x="46" y="75"/>
                  </a:lnTo>
                  <a:lnTo>
                    <a:pt x="54" y="74"/>
                  </a:lnTo>
                  <a:lnTo>
                    <a:pt x="59" y="70"/>
                  </a:lnTo>
                  <a:lnTo>
                    <a:pt x="66" y="64"/>
                  </a:lnTo>
                  <a:lnTo>
                    <a:pt x="70" y="59"/>
                  </a:lnTo>
                  <a:lnTo>
                    <a:pt x="74" y="54"/>
                  </a:lnTo>
                  <a:lnTo>
                    <a:pt x="76" y="46"/>
                  </a:lnTo>
                  <a:lnTo>
                    <a:pt x="77" y="39"/>
                  </a:lnTo>
                  <a:lnTo>
                    <a:pt x="77" y="39"/>
                  </a:lnTo>
                  <a:lnTo>
                    <a:pt x="76" y="31"/>
                  </a:lnTo>
                  <a:lnTo>
                    <a:pt x="74" y="24"/>
                  </a:lnTo>
                  <a:lnTo>
                    <a:pt x="70" y="17"/>
                  </a:lnTo>
                  <a:lnTo>
                    <a:pt x="66" y="12"/>
                  </a:lnTo>
                  <a:lnTo>
                    <a:pt x="59" y="7"/>
                  </a:lnTo>
                  <a:lnTo>
                    <a:pt x="54" y="4"/>
                  </a:lnTo>
                  <a:lnTo>
                    <a:pt x="46" y="1"/>
                  </a:lnTo>
                  <a:lnTo>
                    <a:pt x="39"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sp>
        <p:nvSpPr>
          <p:cNvPr id="32" name="Text Placeholder 3">
            <a:extLst>
              <a:ext uri="{FF2B5EF4-FFF2-40B4-BE49-F238E27FC236}">
                <a16:creationId xmlns:a16="http://schemas.microsoft.com/office/drawing/2014/main" id="{28E5E6AB-89E5-457B-AA56-76E9C49BB9DE}"/>
              </a:ext>
            </a:extLst>
          </p:cNvPr>
          <p:cNvSpPr txBox="1">
            <a:spLocks/>
          </p:cNvSpPr>
          <p:nvPr/>
        </p:nvSpPr>
        <p:spPr>
          <a:xfrm>
            <a:off x="845852" y="3609197"/>
            <a:ext cx="1881109" cy="639950"/>
          </a:xfrm>
          <a:prstGeom prst="rect">
            <a:avLst/>
          </a:prstGeom>
          <a:noFill/>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1200" b="1" i="1" u="none" strike="noStrike" kern="1200" cap="none" spc="-30" normalizeH="0" baseline="0" noProof="0" dirty="0">
                <a:ln>
                  <a:noFill/>
                </a:ln>
                <a:solidFill>
                  <a:srgbClr val="000000"/>
                </a:solidFill>
                <a:effectLst/>
                <a:uLnTx/>
                <a:uFillTx/>
                <a:latin typeface="Open Sans"/>
                <a:ea typeface="Open Sans" charset="0"/>
                <a:cs typeface="Open Sans" charset="0"/>
              </a:rPr>
              <a:t>Backstory</a:t>
            </a:r>
            <a:r>
              <a:rPr kumimoji="0" lang="en-US" sz="1200" b="0" i="1" u="none" strike="noStrike" kern="1200" cap="none" spc="-30" normalizeH="0" baseline="0" noProof="0" dirty="0">
                <a:ln>
                  <a:noFill/>
                </a:ln>
                <a:solidFill>
                  <a:srgbClr val="000000"/>
                </a:solidFill>
                <a:effectLst/>
                <a:uLnTx/>
                <a:uFillTx/>
                <a:latin typeface="Open Sans"/>
                <a:ea typeface="Open Sans" charset="0"/>
                <a:cs typeface="Open Sans" charset="0"/>
              </a:rPr>
              <a:t>  </a:t>
            </a:r>
          </a:p>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1200" b="0" u="none" strike="noStrike" kern="1200" cap="none" spc="-30" normalizeH="0" baseline="0" noProof="0" dirty="0">
                <a:ln>
                  <a:noFill/>
                </a:ln>
                <a:solidFill>
                  <a:srgbClr val="000000"/>
                </a:solidFill>
                <a:effectLst/>
                <a:uLnTx/>
                <a:uFillTx/>
                <a:latin typeface="Open Sans"/>
                <a:ea typeface="Open Sans" charset="0"/>
                <a:cs typeface="Open Sans" charset="0"/>
              </a:rPr>
              <a:t>The protagonist, a new Uber driver, aims to become the most reputable driver in the city. Each passenger brings their unique background, contributing to the driver's journey and the city's vibrant tapestry.</a:t>
            </a:r>
          </a:p>
        </p:txBody>
      </p:sp>
      <p:cxnSp>
        <p:nvCxnSpPr>
          <p:cNvPr id="33" name="Straight Connector 32">
            <a:extLst>
              <a:ext uri="{FF2B5EF4-FFF2-40B4-BE49-F238E27FC236}">
                <a16:creationId xmlns:a16="http://schemas.microsoft.com/office/drawing/2014/main" id="{7AA1D538-F822-4795-878C-98E0E1680C18}"/>
              </a:ext>
            </a:extLst>
          </p:cNvPr>
          <p:cNvCxnSpPr/>
          <p:nvPr/>
        </p:nvCxnSpPr>
        <p:spPr>
          <a:xfrm>
            <a:off x="988056" y="6117481"/>
            <a:ext cx="180399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61281D1-28B1-415B-A717-C8F81E484C3A}"/>
              </a:ext>
            </a:extLst>
          </p:cNvPr>
          <p:cNvCxnSpPr/>
          <p:nvPr/>
        </p:nvCxnSpPr>
        <p:spPr>
          <a:xfrm>
            <a:off x="3097199" y="6117481"/>
            <a:ext cx="180399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60D2B4-DAA1-4D20-8892-65312A1D7CCC}"/>
              </a:ext>
            </a:extLst>
          </p:cNvPr>
          <p:cNvCxnSpPr/>
          <p:nvPr/>
        </p:nvCxnSpPr>
        <p:spPr>
          <a:xfrm>
            <a:off x="5179418" y="6117481"/>
            <a:ext cx="180399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71B6700-B4F6-4EAA-B50D-DC0A6B5C5193}"/>
              </a:ext>
            </a:extLst>
          </p:cNvPr>
          <p:cNvCxnSpPr/>
          <p:nvPr/>
        </p:nvCxnSpPr>
        <p:spPr>
          <a:xfrm>
            <a:off x="7288561" y="6117481"/>
            <a:ext cx="180399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1413DF-BD2B-4362-89BF-10B23B0AB174}"/>
              </a:ext>
            </a:extLst>
          </p:cNvPr>
          <p:cNvCxnSpPr/>
          <p:nvPr/>
        </p:nvCxnSpPr>
        <p:spPr>
          <a:xfrm>
            <a:off x="9388729" y="6117481"/>
            <a:ext cx="180399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99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pbnXoDMTQao8s2M4zLv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GvjreJ67R36WwY0YmVei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smjf8TUoT0yzjDipkinoc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876</Words>
  <Application>Microsoft Macintosh PowerPoint</Application>
  <PresentationFormat>Widescreen</PresentationFormat>
  <Paragraphs>76</Paragraphs>
  <Slides>5</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8" baseType="lpstr">
      <vt:lpstr>Microsoft YaHei UI Light</vt:lpstr>
      <vt:lpstr>Aptos</vt:lpstr>
      <vt:lpstr>Aptos Display</vt:lpstr>
      <vt:lpstr>Arial</vt:lpstr>
      <vt:lpstr>Calibri</vt:lpstr>
      <vt:lpstr>Chronicle Display Black</vt:lpstr>
      <vt:lpstr>Nexa Black</vt:lpstr>
      <vt:lpstr>Open Sans</vt:lpstr>
      <vt:lpstr>Open Sans Light</vt:lpstr>
      <vt:lpstr>Söhne</vt:lpstr>
      <vt:lpstr>Verdana</vt:lpstr>
      <vt:lpstr>Office Theme</vt:lpstr>
      <vt:lpstr>think-cell Slide</vt:lpstr>
      <vt:lpstr>PowerPoint Presentation</vt:lpstr>
      <vt:lpstr>Project Workplan</vt:lpstr>
      <vt:lpstr>PowerPoint Presentation</vt:lpstr>
      <vt:lpstr>Formal Game Elements</vt:lpstr>
      <vt:lpstr>Story Narrative Components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Sophia</dc:creator>
  <cp:lastModifiedBy>Nguyen, Sophia</cp:lastModifiedBy>
  <cp:revision>3</cp:revision>
  <dcterms:created xsi:type="dcterms:W3CDTF">2024-02-07T20:39:25Z</dcterms:created>
  <dcterms:modified xsi:type="dcterms:W3CDTF">2024-02-07T21:17:46Z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9256c7-9946-44df-b379-51beb93fd2d9_Enabled">
    <vt:lpwstr>true</vt:lpwstr>
  </property>
  <property fmtid="{D5CDD505-2E9C-101B-9397-08002B2CF9AE}" pid="3" name="MSIP_Label_589256c7-9946-44df-b379-51beb93fd2d9_SetDate">
    <vt:lpwstr>2024-02-07T21:10:53Z</vt:lpwstr>
  </property>
  <property fmtid="{D5CDD505-2E9C-101B-9397-08002B2CF9AE}" pid="4" name="MSIP_Label_589256c7-9946-44df-b379-51beb93fd2d9_Method">
    <vt:lpwstr>Privileged</vt:lpwstr>
  </property>
  <property fmtid="{D5CDD505-2E9C-101B-9397-08002B2CF9AE}" pid="5" name="MSIP_Label_589256c7-9946-44df-b379-51beb93fd2d9_Name">
    <vt:lpwstr>589256c7-9946-44df-b379-51beb93fd2d9</vt:lpwstr>
  </property>
  <property fmtid="{D5CDD505-2E9C-101B-9397-08002B2CF9AE}" pid="6" name="MSIP_Label_589256c7-9946-44df-b379-51beb93fd2d9_SiteId">
    <vt:lpwstr>36da45f1-dd2c-4d1f-af13-5abe46b99921</vt:lpwstr>
  </property>
  <property fmtid="{D5CDD505-2E9C-101B-9397-08002B2CF9AE}" pid="7" name="MSIP_Label_589256c7-9946-44df-b379-51beb93fd2d9_ActionId">
    <vt:lpwstr>287a9ce5-02c6-4d7c-8445-10c3bbf2ac42</vt:lpwstr>
  </property>
  <property fmtid="{D5CDD505-2E9C-101B-9397-08002B2CF9AE}" pid="8" name="MSIP_Label_589256c7-9946-44df-b379-51beb93fd2d9_ContentBits">
    <vt:lpwstr>0</vt:lpwstr>
  </property>
</Properties>
</file>