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303" r:id="rId5"/>
    <p:sldId id="304" r:id="rId6"/>
    <p:sldId id="305" r:id="rId7"/>
    <p:sldId id="302" r:id="rId8"/>
    <p:sldId id="278" r:id="rId9"/>
    <p:sldId id="279" r:id="rId10"/>
    <p:sldId id="280" r:id="rId11"/>
    <p:sldId id="281" r:id="rId12"/>
    <p:sldId id="283" r:id="rId13"/>
    <p:sldId id="284" r:id="rId14"/>
    <p:sldId id="287" r:id="rId15"/>
    <p:sldId id="288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62" r:id="rId27"/>
    <p:sldId id="266" r:id="rId28"/>
    <p:sldId id="26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838483"/>
    <a:srgbClr val="4D4E4D"/>
    <a:srgbClr val="646462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React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Component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390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 컴포넌트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VS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컴포넌트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컴포넌트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Class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문법으로 컴포넌트 선언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제공하는 라이프사이클을 사용 가능하다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선언할 수 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 컴포넌트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단순한 함수를 선언하여 컴포넌트 선언이 가능하다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16.8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버전에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Hook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추가 되어 클래스 컴포넌트 만큼은 아니지만 어느 수준의 라이프사이클과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사용할 수 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2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Component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 컴포넌트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VS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컴포넌트</a:t>
            </a:r>
          </a:p>
        </p:txBody>
      </p:sp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id="{5F42E556-8233-4A91-B439-7075DB70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34" y="2683379"/>
            <a:ext cx="6747619" cy="24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FD3F9FA-BE63-4706-B461-A5000D36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7" y="2308462"/>
            <a:ext cx="4579865" cy="39309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기초학습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Component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 컴포넌트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8B525E-A7EF-4382-ABD4-E6BBF198CCD6}"/>
              </a:ext>
            </a:extLst>
          </p:cNvPr>
          <p:cNvSpPr/>
          <p:nvPr/>
        </p:nvSpPr>
        <p:spPr>
          <a:xfrm>
            <a:off x="2913528" y="2967318"/>
            <a:ext cx="4176073" cy="2981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B18FFF-CF56-4499-80E5-3562CC698ADF}"/>
              </a:ext>
            </a:extLst>
          </p:cNvPr>
          <p:cNvSpPr/>
          <p:nvPr/>
        </p:nvSpPr>
        <p:spPr>
          <a:xfrm>
            <a:off x="2913528" y="3408769"/>
            <a:ext cx="2205319" cy="74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72BDF-05DD-4F86-ADD8-0A4004F1E0C3}"/>
              </a:ext>
            </a:extLst>
          </p:cNvPr>
          <p:cNvSpPr/>
          <p:nvPr/>
        </p:nvSpPr>
        <p:spPr>
          <a:xfrm>
            <a:off x="2904563" y="4319396"/>
            <a:ext cx="2599766" cy="119357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A5DE44C-6B04-45DD-87FD-E5259ADABA1F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7089601" y="2909028"/>
            <a:ext cx="1562458" cy="207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A68451-F783-46A7-B5DB-0D416047FD5D}"/>
              </a:ext>
            </a:extLst>
          </p:cNvPr>
          <p:cNvSpPr txBox="1"/>
          <p:nvPr/>
        </p:nvSpPr>
        <p:spPr>
          <a:xfrm>
            <a:off x="8652059" y="2755139"/>
            <a:ext cx="234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초기값을 셋팅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84B3279-5F01-4951-9671-C47AD0FD61C5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5118847" y="3781003"/>
            <a:ext cx="2887753" cy="2356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991241-4DB8-4E22-94DB-A9FE157CF0B6}"/>
              </a:ext>
            </a:extLst>
          </p:cNvPr>
          <p:cNvSpPr txBox="1"/>
          <p:nvPr/>
        </p:nvSpPr>
        <p:spPr>
          <a:xfrm>
            <a:off x="8006600" y="3862768"/>
            <a:ext cx="363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라이프사이클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UseEffect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선언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710895B-07C5-44DA-96E6-A88D9A07A73B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5504329" y="4916184"/>
            <a:ext cx="2502271" cy="32737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CDB5CC-006C-4137-A5A0-5B4F82389C47}"/>
              </a:ext>
            </a:extLst>
          </p:cNvPr>
          <p:cNvSpPr txBox="1"/>
          <p:nvPr/>
        </p:nvSpPr>
        <p:spPr>
          <a:xfrm>
            <a:off x="8006600" y="5089667"/>
            <a:ext cx="175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Render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76330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기초학습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Props &amp; State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상위 컴포넌트에서 하위 컴포넌트로 내려주는 값이다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컴포넌트 안에서 자체적으로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선언할 수 없으며 상위 컴포넌트에서 받아 올 수 밖에 없다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읽기전용으로 사용해야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지켜야하는 엄격한 규칙 중 한가지는 모든 컴포넌트는 자신의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다룰 때 반드시  순수 함수처럼 동작해야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순수 함수란 어떤 함수에 동일한 인자를 주었을 때 항상 같은 값을 리턴 하는 함수를 순수 함수라고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C1552F-1F03-40AC-A0C0-9C525F13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37" y="3903004"/>
            <a:ext cx="2181787" cy="9304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50DE8D-C08C-4F4B-B7BD-F28CDD30AFAE}"/>
              </a:ext>
            </a:extLst>
          </p:cNvPr>
          <p:cNvSpPr txBox="1"/>
          <p:nvPr/>
        </p:nvSpPr>
        <p:spPr>
          <a:xfrm>
            <a:off x="4894349" y="3898690"/>
            <a:ext cx="5988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왼쪽 함수는 순수 함수이다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받아온 인자만 사용하여 값을 리턴하고 있기에 외부에 어떤 부수적인 효과를 주지 않고 어디서든 재사용 가능한 함수이다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4E9E73-D091-4B97-A1D6-01133544E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437" y="4992626"/>
            <a:ext cx="2181787" cy="13171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E5D351-1FF2-4D4A-B8FC-A151398F1C6C}"/>
              </a:ext>
            </a:extLst>
          </p:cNvPr>
          <p:cNvSpPr txBox="1"/>
          <p:nvPr/>
        </p:nvSpPr>
        <p:spPr>
          <a:xfrm>
            <a:off x="4894349" y="4994122"/>
            <a:ext cx="5988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왼쪽 함수는 순수하지 않은 함수이다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외부에 선언된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변수를 인자로 받지 않고 참조하며 값을 리턴 할 때 참조한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값으로 연산을 하기 때문에 재사용 가능하지 않다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6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기초학습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Props &amp; State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CDB047-533E-47E0-AA42-A8B9347D6F43}"/>
              </a:ext>
            </a:extLst>
          </p:cNvPr>
          <p:cNvSpPr txBox="1"/>
          <p:nvPr/>
        </p:nvSpPr>
        <p:spPr>
          <a:xfrm>
            <a:off x="7324165" y="2428469"/>
            <a:ext cx="4285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Function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컴포넌트 형식에서는 좌측 이미지와 같이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props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인자를 받아와 사용할 수 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값은 읽기 전용으로써 사용하여야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26183-DD29-4CDC-B1C7-19A2704C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15" y="2517447"/>
            <a:ext cx="3143250" cy="1666875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53E99A7-EC70-4099-B313-84BC0FFC7DF6}"/>
              </a:ext>
            </a:extLst>
          </p:cNvPr>
          <p:cNvCxnSpPr>
            <a:cxnSpLocks/>
            <a:stCxn id="9" idx="0"/>
            <a:endCxn id="18" idx="1"/>
          </p:cNvCxnSpPr>
          <p:nvPr/>
        </p:nvCxnSpPr>
        <p:spPr>
          <a:xfrm rot="5400000" flipH="1" flipV="1">
            <a:off x="5587660" y="1468377"/>
            <a:ext cx="407081" cy="30659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6A8F97-03F0-4C81-9C6A-54A52424EC8B}"/>
              </a:ext>
            </a:extLst>
          </p:cNvPr>
          <p:cNvSpPr/>
          <p:nvPr/>
        </p:nvSpPr>
        <p:spPr>
          <a:xfrm>
            <a:off x="3639670" y="3204882"/>
            <a:ext cx="123713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8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기초학습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Props &amp; State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화면에서 동적인 데이터를 표현할 때 사용한다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변경되면 재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랜더링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되도록 설계 되어 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변경 시 꼭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useState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함수에서 가져온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함수를 호출하여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변경하여야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3A189-6AC9-4C17-89ED-8469EE158BAF}"/>
              </a:ext>
            </a:extLst>
          </p:cNvPr>
          <p:cNvSpPr txBox="1"/>
          <p:nvPr/>
        </p:nvSpPr>
        <p:spPr>
          <a:xfrm>
            <a:off x="2509737" y="2392886"/>
            <a:ext cx="69333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초기화 값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변경할 값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4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이벤트 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이벤트 처리는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엘리먼트에서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이벤트를 처리하는 방식과 유사하다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 몇가지 문법적인 차이가 존재한다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이벤트는 소문자 대신 카멜 케이스를 사용한다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JSX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사용하여 문자열이 아닌 함수로 이벤트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헨들러를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전달한다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CE55F7-9131-4FA6-8657-300E747A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6" y="3065630"/>
            <a:ext cx="4144698" cy="9685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31E82C-AEC7-41FC-88E0-405E32E5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36" y="4738887"/>
            <a:ext cx="4144698" cy="1057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C0764-8829-47FE-A229-B7537CD3C3B2}"/>
              </a:ext>
            </a:extLst>
          </p:cNvPr>
          <p:cNvSpPr txBox="1"/>
          <p:nvPr/>
        </p:nvSpPr>
        <p:spPr>
          <a:xfrm>
            <a:off x="2467733" y="4187508"/>
            <a:ext cx="837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엘리먼트에서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이벤트를 처리하는 방식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3832B-3BBD-4785-98E6-CCEC740678E8}"/>
              </a:ext>
            </a:extLst>
          </p:cNvPr>
          <p:cNvSpPr txBox="1"/>
          <p:nvPr/>
        </p:nvSpPr>
        <p:spPr>
          <a:xfrm>
            <a:off x="2467732" y="6039687"/>
            <a:ext cx="837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이벤트를 처리하는 방식</a:t>
            </a:r>
          </a:p>
        </p:txBody>
      </p:sp>
    </p:spTree>
    <p:extLst>
      <p:ext uri="{BB962C8B-B14F-4D97-AF65-F5344CB8AC3E}">
        <p14:creationId xmlns:p14="http://schemas.microsoft.com/office/powerpoint/2010/main" val="414425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이벤트 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이벤트 처리시 호출 함수에 인자를 넘길 시 기존 방식과 다르게 구문을 작성하여야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A7A3BF-54B9-448F-B6B9-4D885AA5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5" y="2762695"/>
            <a:ext cx="8153141" cy="7301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A3F571-0EB7-498E-959E-F2E58F1401D6}"/>
              </a:ext>
            </a:extLst>
          </p:cNvPr>
          <p:cNvSpPr txBox="1"/>
          <p:nvPr/>
        </p:nvSpPr>
        <p:spPr>
          <a:xfrm>
            <a:off x="2509735" y="3816469"/>
            <a:ext cx="837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 구문과 같이 콜백함수를 감싸서 인자를 넘기는 방식과 함수 호출 후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bind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함수를 한번 더 호출하여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bind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함수에 인자를 넘기는 방식으로 사용 가능하다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12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리스트와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Key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동적으로 리스트 데이터를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랜더링시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아래와 같은 구문으로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map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또는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reduce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같이 배열관련 메소드를 호출하여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랜더링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할 수 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3F571-0EB7-498E-959E-F2E58F1401D6}"/>
              </a:ext>
            </a:extLst>
          </p:cNvPr>
          <p:cNvSpPr txBox="1"/>
          <p:nvPr/>
        </p:nvSpPr>
        <p:spPr>
          <a:xfrm>
            <a:off x="2509735" y="4227832"/>
            <a:ext cx="837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 구문은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numbers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배열을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map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함수로 순회 하며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태그를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return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하는 구문이다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E7024C-6BF1-465F-B203-C723A3F4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6" y="2681719"/>
            <a:ext cx="4568022" cy="13383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CC8C57-05EB-4C37-B589-9A8850CE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35" y="4711996"/>
            <a:ext cx="3314700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5DF02D-7238-4174-8A49-1D04D0530DBF}"/>
              </a:ext>
            </a:extLst>
          </p:cNvPr>
          <p:cNvSpPr txBox="1"/>
          <p:nvPr/>
        </p:nvSpPr>
        <p:spPr>
          <a:xfrm>
            <a:off x="5997005" y="4711996"/>
            <a:ext cx="488613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Render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함수에서 리스트를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랜더링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하는 함수를 중괄호 문자열 사이에 호출하면 리스트가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랜더링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89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리스트와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Key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리스트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엘리먼트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중 어떤 항목을 수정 및 삭제할지 식별할 수 있도록 도와주는 역할을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Key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안정적인 고유성을 부여하기 위해 배열 내부의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엘리먼트에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지정해야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DF02D-7238-4174-8A49-1D04D0530DBF}"/>
              </a:ext>
            </a:extLst>
          </p:cNvPr>
          <p:cNvSpPr txBox="1"/>
          <p:nvPr/>
        </p:nvSpPr>
        <p:spPr>
          <a:xfrm>
            <a:off x="6761109" y="4605928"/>
            <a:ext cx="403859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리스트 데이터 중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ID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요소가 없으면 배열의 인덱스 값으로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지정하여도 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0AE5C0-2FBC-4CC0-811E-CB7B44D1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5" y="2690812"/>
            <a:ext cx="4038600" cy="1476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C6C4FA-FE2F-47B0-827C-92AD3907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35" y="4580836"/>
            <a:ext cx="4038600" cy="15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8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564" y="1223092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6758" y="1891052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개념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9346" y="205060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5094" y="3458497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2506" y="4146677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기초 학습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25094" y="4306226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7155" y="1223092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4568" y="1895530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심화 학습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227156" y="20550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7155" y="3458496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4568" y="4166422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실습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7227156" y="4302635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18860" y="2407888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①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JSX</a:t>
            </a:r>
            <a:endParaRPr lang="ko-KR" altLang="en-US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8860" y="2759097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② 단방향 데이터 흐름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18860" y="3113255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③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Component</a:t>
            </a:r>
            <a:endParaRPr lang="ko-KR" altLang="en-US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6956" y="4658371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①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Component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86956" y="5009580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②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Props &amp; State</a:t>
            </a:r>
            <a:endParaRPr lang="ko-KR" altLang="en-US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15886" y="2351128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① 이벤트 처리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15886" y="2702337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② 리스트와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</a:t>
            </a:r>
            <a:endParaRPr lang="ko-KR" altLang="en-US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15886" y="3056495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③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생각하기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React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생각하기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목업으로 시작하기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07C5D7-F033-49D2-8C4D-0597BEEB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91" y="2461007"/>
            <a:ext cx="2552700" cy="3352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272F4E-2BF7-4639-AC1F-14FC3242ACCD}"/>
              </a:ext>
            </a:extLst>
          </p:cNvPr>
          <p:cNvSpPr txBox="1"/>
          <p:nvPr/>
        </p:nvSpPr>
        <p:spPr>
          <a:xfrm>
            <a:off x="5548771" y="2394899"/>
            <a:ext cx="60246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간단한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목업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디자인을 만든다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목업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아무 기능 없이 순수한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결괏값을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구조적으로 보여주는 식으로 단순하게 만들면 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3BD019-E47F-47D9-9E0A-1B062543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956" y="3167365"/>
            <a:ext cx="5942474" cy="15215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3D3306-2DF4-4F2B-9299-ACB318454FAD}"/>
              </a:ext>
            </a:extLst>
          </p:cNvPr>
          <p:cNvSpPr txBox="1"/>
          <p:nvPr/>
        </p:nvSpPr>
        <p:spPr>
          <a:xfrm>
            <a:off x="5630956" y="4688868"/>
            <a:ext cx="60246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동적인 데이터를 받아서 표시해야 되기때문에 표시할 데이터를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JSON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포맷으로 정의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8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React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생각하기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UI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컴포넌트 계층 구조로 생각하기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72F4E-2BF7-4639-AC1F-14FC3242ACCD}"/>
              </a:ext>
            </a:extLst>
          </p:cNvPr>
          <p:cNvSpPr txBox="1"/>
          <p:nvPr/>
        </p:nvSpPr>
        <p:spPr>
          <a:xfrm>
            <a:off x="5548771" y="2394899"/>
            <a:ext cx="60246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컴포넌트 계층을 나눌 시 단일 책임 원칙 기준으로 나눈다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단일 책임 원칙이란 하나의 컴포넌트는 한가지 일을 하는 게 이상적이라는 뜻이다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3D3306-2DF4-4F2B-9299-ACB318454FAD}"/>
              </a:ext>
            </a:extLst>
          </p:cNvPr>
          <p:cNvSpPr txBox="1"/>
          <p:nvPr/>
        </p:nvSpPr>
        <p:spPr>
          <a:xfrm>
            <a:off x="5613026" y="3127761"/>
            <a:ext cx="6024659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FilterableProductTable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노란색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: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전체를 포괄하는 컴포넌트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SearchBar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파란색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: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모든 유저의 입력을 받는 컴포넌트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ProductTable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연두색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: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유저가 입력한 데이터를 보여주는 컴포넌트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ProductCategoryRow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하늘색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: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카테고리 헤더를 표시하는 컴포넌트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ProductRow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빨강색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: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각각 제품을 표시하는 컴포넌트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E9F2F1-5451-48BF-A9DB-64A9A216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6" y="2461007"/>
            <a:ext cx="3038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73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React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생각하기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정적인 버전을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72F4E-2BF7-4639-AC1F-14FC3242ACCD}"/>
              </a:ext>
            </a:extLst>
          </p:cNvPr>
          <p:cNvSpPr txBox="1"/>
          <p:nvPr/>
        </p:nvSpPr>
        <p:spPr>
          <a:xfrm>
            <a:off x="2509736" y="2394899"/>
            <a:ext cx="8696143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랜더링은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되지만 아무 기능이 되지 않는 버전을 만든다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모델을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랜더링하는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재사용 가능한 컴포넌트를 만들고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이용해 데이터를 전달하도록 만든다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정적 버전을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만들때는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사용하지 않는다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상호작용을 위해서 사용하기 때문에 정적으로만 동작하는 버전에는 필요 없다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앱을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만들때는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상향식 방식과 하향식 방식 두가지로 나뉘는데 작은 프로젝트일 경우 하향식 방식 말단의 컴포넌트부터 만드는 방식이 효율이 좋고 큰 프로젝트일 경우 상향식 방식 최 상단 컴포넌트부터 만드는 방식이 효율 적이다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148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React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생각하기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UI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대한 최소한의 하지만 완벽한 표현 찾아내기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72F4E-2BF7-4639-AC1F-14FC3242ACCD}"/>
              </a:ext>
            </a:extLst>
          </p:cNvPr>
          <p:cNvSpPr txBox="1"/>
          <p:nvPr/>
        </p:nvSpPr>
        <p:spPr>
          <a:xfrm>
            <a:off x="2509736" y="2394899"/>
            <a:ext cx="8696143" cy="336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상호작용 하도록 만들기 위해서는 기반 데이터 모델을 변경할 수 있는 방법이 필요로 하다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에서는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이용하여 변경한다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어플리케이션이 정상적으로 동작하기 위해서는 어플리케이션에서 필요로 하는 최소한의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생각하여야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위해 중복배제 원칙을 사용한다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애플리케이션이 필요로 하는 가장 최소한의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찾고 이를 통해 나머지 모든 것들이 필요에 따라 그때 그때 계산되도록 만들어야 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예를 들어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Todo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리스트를 만든다고 하면 </a:t>
            </a:r>
            <a:r>
              <a:rPr lang="en-US" altLang="ko-KR" sz="1500" dirty="0" err="1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Todo</a:t>
            </a:r>
            <a:r>
              <a:rPr lang="en-US" altLang="ko-KR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 </a:t>
            </a:r>
            <a:r>
              <a:rPr lang="ko-KR" altLang="en-US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아이템을 저장하는 배열만 유지하고 </a:t>
            </a:r>
            <a:r>
              <a:rPr lang="en-US" altLang="ko-KR" sz="1500" dirty="0" err="1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Todo</a:t>
            </a:r>
            <a:r>
              <a:rPr lang="en-US" altLang="ko-KR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 </a:t>
            </a:r>
            <a:r>
              <a:rPr lang="ko-KR" altLang="en-US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아이템의 개수를 표현하는 </a:t>
            </a:r>
            <a:r>
              <a:rPr lang="en-US" altLang="ko-KR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state</a:t>
            </a:r>
            <a:r>
              <a:rPr lang="ko-KR" altLang="en-US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를 별도로 만들 필요가 없다</a:t>
            </a:r>
            <a:r>
              <a:rPr lang="en-US" altLang="ko-KR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. </a:t>
            </a:r>
            <a:r>
              <a:rPr lang="en-US" altLang="ko-KR" sz="1500" dirty="0" err="1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Todo</a:t>
            </a:r>
            <a:r>
              <a:rPr lang="en-US" altLang="ko-KR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 </a:t>
            </a:r>
            <a:r>
              <a:rPr lang="ko-KR" altLang="en-US" sz="1500" dirty="0" err="1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갯수를</a:t>
            </a:r>
            <a:r>
              <a:rPr lang="ko-KR" altLang="en-US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 렌더링 해야 한다면 </a:t>
            </a:r>
            <a:r>
              <a:rPr lang="en-US" altLang="ko-KR" sz="1500" dirty="0" err="1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Todo</a:t>
            </a:r>
            <a:r>
              <a:rPr lang="en-US" altLang="ko-KR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 </a:t>
            </a:r>
            <a:r>
              <a:rPr lang="ko-KR" altLang="en-US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아이템 배열의 길이를 구하면 된다</a:t>
            </a:r>
            <a:r>
              <a:rPr lang="en-US" altLang="ko-KR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. </a:t>
            </a:r>
            <a:endParaRPr lang="ko-KR" altLang="en-US" sz="1500" dirty="0">
              <a:solidFill>
                <a:srgbClr val="D9D9D9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13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React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생각하기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UI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대한 최소한의 하지만 완벽한 표현 찾아내기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72F4E-2BF7-4639-AC1F-14FC3242ACCD}"/>
              </a:ext>
            </a:extLst>
          </p:cNvPr>
          <p:cNvSpPr txBox="1"/>
          <p:nvPr/>
        </p:nvSpPr>
        <p:spPr>
          <a:xfrm>
            <a:off x="2509736" y="2394899"/>
            <a:ext cx="8696143" cy="234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샘플 어플리케이션을 기반으로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를 뽑아낸다고 생각하면 애플리케이션이 가지고 있는 데이터 사이에서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부모로부터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props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를 통해 전달되는 값인가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시간이 지나도 변하지 않는 값인가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컴포넌트 안의 다른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나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props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를 가지고 계산이 가능한가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위의 질문을 기반으로 하나라도 해당되지 않는다면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로 뽑아내면 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500" dirty="0">
              <a:solidFill>
                <a:srgbClr val="D9D9D9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52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심화 학습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React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생각하기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34991-D0B1-4EAF-B588-B0924103686C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9D9D-E796-4665-8856-832A02DFB131}"/>
              </a:ext>
            </a:extLst>
          </p:cNvPr>
          <p:cNvSpPr txBox="1"/>
          <p:nvPr/>
        </p:nvSpPr>
        <p:spPr>
          <a:xfrm>
            <a:off x="2509736" y="1869666"/>
            <a:ext cx="83734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5. 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어디에 있어야 할 지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72F4E-2BF7-4639-AC1F-14FC3242ACCD}"/>
              </a:ext>
            </a:extLst>
          </p:cNvPr>
          <p:cNvSpPr txBox="1"/>
          <p:nvPr/>
        </p:nvSpPr>
        <p:spPr>
          <a:xfrm>
            <a:off x="2509736" y="2394899"/>
            <a:ext cx="8696143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샘플 어플리케이션을 기반으로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를 뽑아낸다고 생각하면 애플리케이션이 가지고 있는 데이터 사이에서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state</a:t>
            </a:r>
            <a:r>
              <a:rPr lang="ko-KR" altLang="en-US" sz="1400" dirty="0">
                <a:solidFill>
                  <a:srgbClr val="D9D9D9"/>
                </a:solidFill>
                <a:ea typeface="KoPub돋움체 Light" panose="00000300000000000000"/>
              </a:rPr>
              <a:t>를 기반으로 렌더링하는 모든 컴포넌트를 찾는다</a:t>
            </a: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D9D9D9"/>
                </a:solidFill>
                <a:ea typeface="KoPub돋움체 Light" panose="00000300000000000000"/>
              </a:rPr>
              <a:t>공통 소유 컴포넌트를 찾는다</a:t>
            </a: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. (</a:t>
            </a:r>
            <a:r>
              <a:rPr lang="ko-KR" altLang="en-US" sz="1400" dirty="0">
                <a:solidFill>
                  <a:srgbClr val="D9D9D9"/>
                </a:solidFill>
                <a:ea typeface="KoPub돋움체 Light" panose="00000300000000000000"/>
              </a:rPr>
              <a:t>계층 구조 내에서 특정 </a:t>
            </a: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state</a:t>
            </a:r>
            <a:r>
              <a:rPr lang="ko-KR" altLang="en-US" sz="1400" dirty="0">
                <a:solidFill>
                  <a:srgbClr val="D9D9D9"/>
                </a:solidFill>
                <a:ea typeface="KoPub돋움체 Light" panose="00000300000000000000"/>
              </a:rPr>
              <a:t>가 있어야 하는 모든 컴포넌트들의 상위에 있는 하나의 컴포넌트</a:t>
            </a: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D9D9D9"/>
                </a:solidFill>
                <a:ea typeface="KoPub돋움체 Light" panose="00000300000000000000"/>
              </a:rPr>
              <a:t>공통 혹은 더 상위에 있는 컴포넌트가 </a:t>
            </a: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state</a:t>
            </a:r>
            <a:r>
              <a:rPr lang="ko-KR" altLang="en-US" sz="1400" dirty="0">
                <a:solidFill>
                  <a:srgbClr val="D9D9D9"/>
                </a:solidFill>
                <a:ea typeface="KoPub돋움체 Light" panose="00000300000000000000"/>
              </a:rPr>
              <a:t>를 가져야 한다</a:t>
            </a: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state</a:t>
            </a:r>
            <a:r>
              <a:rPr lang="ko-KR" altLang="en-US" sz="1400" dirty="0">
                <a:solidFill>
                  <a:srgbClr val="D9D9D9"/>
                </a:solidFill>
                <a:ea typeface="KoPub돋움체 Light" panose="00000300000000000000"/>
              </a:rPr>
              <a:t>를 소유할 적절한 컴포넌트를 찾지 못하였다면</a:t>
            </a: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, state</a:t>
            </a:r>
            <a:r>
              <a:rPr lang="ko-KR" altLang="en-US" sz="1400" dirty="0">
                <a:solidFill>
                  <a:srgbClr val="D9D9D9"/>
                </a:solidFill>
                <a:ea typeface="KoPub돋움체 Light" panose="00000300000000000000"/>
              </a:rPr>
              <a:t>를 소유하는 컴포넌트를 하나 만들어서 공통 오너 컴포넌트의 상위 계층에 추가한다</a:t>
            </a:r>
            <a:r>
              <a:rPr lang="en-US" altLang="ko-KR" sz="1400" dirty="0">
                <a:solidFill>
                  <a:srgbClr val="D9D9D9"/>
                </a:solidFill>
                <a:ea typeface="KoPub돋움체 Light" panose="00000300000000000000"/>
              </a:rPr>
              <a:t>.</a:t>
            </a:r>
            <a:endParaRPr lang="ko-KR" altLang="en-US" sz="1400" dirty="0">
              <a:solidFill>
                <a:srgbClr val="D9D9D9"/>
              </a:solidFill>
              <a:ea typeface="KoPub돋움체 Light" panose="0000030000000000000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위의 질문을 기반으로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State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가 위치 해야 할 컴포넌트를 찾는다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500" dirty="0">
              <a:solidFill>
                <a:srgbClr val="D9D9D9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96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실습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DF7859-7FCF-4917-B191-306D06DCE85E}"/>
              </a:ext>
            </a:extLst>
          </p:cNvPr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Todo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List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작성하기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B50405-AA05-41BD-89DC-C172C08030CC}"/>
              </a:ext>
            </a:extLst>
          </p:cNvPr>
          <p:cNvSpPr txBox="1"/>
          <p:nvPr/>
        </p:nvSpPr>
        <p:spPr>
          <a:xfrm>
            <a:off x="2509737" y="1775320"/>
            <a:ext cx="8696143" cy="394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1.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Ant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UI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컴포넌트 라이브러리 적용하기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기능 정의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Todo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생성하기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Todo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리스트 조회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Todo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검색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Todo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수정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Todo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삭제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Todo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완료 처리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D9D9D9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4016144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00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들어가기 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58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꼭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알아야 하는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Javascript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제공하는 함수로 웹 개발 시 꼭 알아야 하는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24D32-F412-466A-B5BC-69D4676C29C6}"/>
              </a:ext>
            </a:extLst>
          </p:cNvPr>
          <p:cNvSpPr txBox="1"/>
          <p:nvPr/>
        </p:nvSpPr>
        <p:spPr>
          <a:xfrm>
            <a:off x="2509737" y="2310676"/>
            <a:ext cx="83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Map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4F824-BD2D-4A92-A936-B65426D79EAC}"/>
              </a:ext>
            </a:extLst>
          </p:cNvPr>
          <p:cNvSpPr txBox="1"/>
          <p:nvPr/>
        </p:nvSpPr>
        <p:spPr>
          <a:xfrm>
            <a:off x="2509737" y="2771454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원하는 데이터 형태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88D34-0A66-49B7-B49C-93D4AEC71A44}"/>
              </a:ext>
            </a:extLst>
          </p:cNvPr>
          <p:cNvSpPr txBox="1"/>
          <p:nvPr/>
        </p:nvSpPr>
        <p:spPr>
          <a:xfrm>
            <a:off x="2509736" y="3916069"/>
            <a:ext cx="8373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사용하는 목적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개발자가 원하는 배열 원소 형태로 가공이 가능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새로운 참조 주소 값으로 변수에 할당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11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00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들어가기 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58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꼭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알아야 하는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Javascript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제공하는 함수로 웹 개발 시 꼭 알아야 하는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24D32-F412-466A-B5BC-69D4676C29C6}"/>
              </a:ext>
            </a:extLst>
          </p:cNvPr>
          <p:cNvSpPr txBox="1"/>
          <p:nvPr/>
        </p:nvSpPr>
        <p:spPr>
          <a:xfrm>
            <a:off x="2509737" y="2310676"/>
            <a:ext cx="83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Filter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4F824-BD2D-4A92-A936-B65426D79EAC}"/>
              </a:ext>
            </a:extLst>
          </p:cNvPr>
          <p:cNvSpPr txBox="1"/>
          <p:nvPr/>
        </p:nvSpPr>
        <p:spPr>
          <a:xfrm>
            <a:off x="2509737" y="2771454"/>
            <a:ext cx="5756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88D34-0A66-49B7-B49C-93D4AEC71A44}"/>
              </a:ext>
            </a:extLst>
          </p:cNvPr>
          <p:cNvSpPr txBox="1"/>
          <p:nvPr/>
        </p:nvSpPr>
        <p:spPr>
          <a:xfrm>
            <a:off x="2509736" y="4878597"/>
            <a:ext cx="8373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사용하는 목적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개발자가 원하는 값만 추출 가능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새로운 참조 주소 값으로 변수에 할당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26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00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들어가기 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58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꼭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알아야 하는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Javascript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제공하는 함수로 웹 개발 시 꼭 알아야 하는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24D32-F412-466A-B5BC-69D4676C29C6}"/>
              </a:ext>
            </a:extLst>
          </p:cNvPr>
          <p:cNvSpPr txBox="1"/>
          <p:nvPr/>
        </p:nvSpPr>
        <p:spPr>
          <a:xfrm>
            <a:off x="2509737" y="2310676"/>
            <a:ext cx="83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concat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4F824-BD2D-4A92-A936-B65426D79EAC}"/>
              </a:ext>
            </a:extLst>
          </p:cNvPr>
          <p:cNvSpPr txBox="1"/>
          <p:nvPr/>
        </p:nvSpPr>
        <p:spPr>
          <a:xfrm>
            <a:off x="2509737" y="2771454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88D34-0A66-49B7-B49C-93D4AEC71A44}"/>
              </a:ext>
            </a:extLst>
          </p:cNvPr>
          <p:cNvSpPr txBox="1"/>
          <p:nvPr/>
        </p:nvSpPr>
        <p:spPr>
          <a:xfrm>
            <a:off x="2509736" y="3458870"/>
            <a:ext cx="8373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사용하는 목적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배열에 새로운 값을 추가할 때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새로운 참조 주소 값으로 변수에 할당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71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00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들어가기 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58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꼭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알아야 하는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Javascript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제공하는 함수로 웹 개발 시 꼭 알아야 하는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24D32-F412-466A-B5BC-69D4676C29C6}"/>
              </a:ext>
            </a:extLst>
          </p:cNvPr>
          <p:cNvSpPr txBox="1"/>
          <p:nvPr/>
        </p:nvSpPr>
        <p:spPr>
          <a:xfrm>
            <a:off x="2509736" y="2322706"/>
            <a:ext cx="8373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구조 분해 할당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4F824-BD2D-4A92-A936-B65426D79EAC}"/>
              </a:ext>
            </a:extLst>
          </p:cNvPr>
          <p:cNvSpPr txBox="1"/>
          <p:nvPr/>
        </p:nvSpPr>
        <p:spPr>
          <a:xfrm>
            <a:off x="2509737" y="2771454"/>
            <a:ext cx="6643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 = [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88D34-0A66-49B7-B49C-93D4AEC71A44}"/>
              </a:ext>
            </a:extLst>
          </p:cNvPr>
          <p:cNvSpPr txBox="1"/>
          <p:nvPr/>
        </p:nvSpPr>
        <p:spPr>
          <a:xfrm>
            <a:off x="2509736" y="3458870"/>
            <a:ext cx="8373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사용하는 목적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직관적 문법 작성 가능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코드 간소화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16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58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JSX (JavaScript XML)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Javascript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언어의 확장 구문으로서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웹 어플리케이션에서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표현해주기 위해 사용되는 문법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68C838-771F-4801-ADD6-9E1C2103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58" y="2394899"/>
            <a:ext cx="3829050" cy="5048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524D32-F412-466A-B5BC-69D4676C29C6}"/>
              </a:ext>
            </a:extLst>
          </p:cNvPr>
          <p:cNvSpPr txBox="1"/>
          <p:nvPr/>
        </p:nvSpPr>
        <p:spPr>
          <a:xfrm>
            <a:off x="2509737" y="3127761"/>
            <a:ext cx="8373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 구문과 같이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문법에서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HTML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구문을 서술 할 수 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JSX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작성된 파일은 컴파일 과정을 거쳐야 사용 가능하다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컴파일 완료 후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 호출이 되면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객체로 인식된다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즉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JSX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if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구문 및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for loop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안에 사용하고 변수에 할당하고 인자로서 받아들이고 함수로부터 반환할 수 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C7669C-E6D3-4B63-8295-B7C87022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58" y="4216470"/>
            <a:ext cx="4505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9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단방향 데이터 흐름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작성된 어플리케이션은 상위 컴포넌트에서 하위 컴포넌트로만 데이터를 흐르는 단방향 데이터 흐름을 나타낸다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어플리케이션의 규모가 커질수록 데이터 흐름의 복잡도가 무지막지하게 늘어나는 단점이 발생한다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오류가 발생시 오류 발생 지점으로부터 데이터가 어떻게 잘못 넘어 왔는지에 대해 역추적하기가 까다롭기 때문에 유지보수 시 많은 시간이 소모된다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단방향 데이터 흐름은 위에서 아래로 흐르기 때문에 데이터 추적이 쉽다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AEE9FB-5B0B-4793-B14C-470FF904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85" y="3687560"/>
            <a:ext cx="4703815" cy="26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1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128990"/>
            <a:ext cx="364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Component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CF96C-2357-4395-BF4F-720DB7B22B8F}"/>
              </a:ext>
            </a:extLst>
          </p:cNvPr>
          <p:cNvSpPr txBox="1"/>
          <p:nvPr/>
        </p:nvSpPr>
        <p:spPr>
          <a:xfrm>
            <a:off x="2509737" y="1869666"/>
            <a:ext cx="83734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컴포넌트를 통해 재사용 가능한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만들고 여러 조각으로 나누어 조각 별로 분리된 로직을 작성할 수 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개념적으로 컴포넌트는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Javascript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함수와 유사하다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Props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라고 하는 임의의 입력을 받은 후 화면에 어떻게 표시되는지를 기술하는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 Element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반환한다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에서는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가지 형태의 컴포넌트를 정의할 수 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 컴포넌트와 클래스 컴포넌트로 나뉜다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BCB2D4-CE8A-419E-8595-2F17ED9C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78" y="3555491"/>
            <a:ext cx="3609975" cy="790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F436AB-7469-4A0F-910C-CA5130B8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15" y="3303079"/>
            <a:ext cx="4229100" cy="129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C0CD9C-241E-474A-8898-96F6951A76F0}"/>
              </a:ext>
            </a:extLst>
          </p:cNvPr>
          <p:cNvSpPr txBox="1"/>
          <p:nvPr/>
        </p:nvSpPr>
        <p:spPr>
          <a:xfrm>
            <a:off x="2509737" y="4774230"/>
            <a:ext cx="837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왼쪽의 소스는 함수 컴포넌트 우측은 클래스 컴포넌트이다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React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입장에서는 동일한 컴포넌트이다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97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44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372B0C-D9DB-414C-8E78-9710F504DAD4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1765</Words>
  <Application>Microsoft Office PowerPoint</Application>
  <PresentationFormat>와이드스크린</PresentationFormat>
  <Paragraphs>259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KoPubWorld돋움체 Light</vt:lpstr>
      <vt:lpstr>KoPub돋움체 Bold</vt:lpstr>
      <vt:lpstr>KoPub돋움체 Light</vt:lpstr>
      <vt:lpstr>KoPub바탕체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배 성원</cp:lastModifiedBy>
  <cp:revision>70</cp:revision>
  <dcterms:created xsi:type="dcterms:W3CDTF">2017-12-29T01:13:06Z</dcterms:created>
  <dcterms:modified xsi:type="dcterms:W3CDTF">2021-11-20T10:40:09Z</dcterms:modified>
</cp:coreProperties>
</file>