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5785B82-C00E-4D90-8AF9-311078A9374B}"/>
              </a:ext>
            </a:extLst>
          </p:cNvPr>
          <p:cNvSpPr/>
          <p:nvPr/>
        </p:nvSpPr>
        <p:spPr>
          <a:xfrm>
            <a:off x="6739151" y="3866417"/>
            <a:ext cx="3412067" cy="2832668"/>
          </a:xfrm>
          <a:prstGeom prst="cloudCallout">
            <a:avLst>
              <a:gd name="adj1" fmla="val 73724"/>
              <a:gd name="adj2" fmla="val 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57" y="194848"/>
            <a:ext cx="10515600" cy="1325563"/>
          </a:xfrm>
        </p:spPr>
        <p:txBody>
          <a:bodyPr/>
          <a:lstStyle/>
          <a:p>
            <a:r>
              <a:rPr lang="en-US" dirty="0"/>
              <a:t>Structure of the network</a:t>
            </a:r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79AFB4B7-4858-405E-8001-A3B15E31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80" y="3564017"/>
            <a:ext cx="914400" cy="914400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426215BD-01CA-4661-AC5B-B77580E1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246" y="4825551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4872C3-6A5D-4B3F-A25D-399DE67EF8CF}"/>
              </a:ext>
            </a:extLst>
          </p:cNvPr>
          <p:cNvCxnSpPr>
            <a:cxnSpLocks/>
          </p:cNvCxnSpPr>
          <p:nvPr/>
        </p:nvCxnSpPr>
        <p:spPr>
          <a:xfrm>
            <a:off x="5853513" y="4230836"/>
            <a:ext cx="1254799" cy="721716"/>
          </a:xfrm>
          <a:prstGeom prst="straightConnector1">
            <a:avLst/>
          </a:prstGeom>
          <a:ln w="762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ACAD-7AA7-4A5B-A59F-CBB316B63A2A}"/>
              </a:ext>
            </a:extLst>
          </p:cNvPr>
          <p:cNvCxnSpPr>
            <a:cxnSpLocks/>
          </p:cNvCxnSpPr>
          <p:nvPr/>
        </p:nvCxnSpPr>
        <p:spPr>
          <a:xfrm flipV="1">
            <a:off x="5823920" y="3154973"/>
            <a:ext cx="781472" cy="531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4D32D-F720-4382-97D0-B43DD0B3FBE4}"/>
              </a:ext>
            </a:extLst>
          </p:cNvPr>
          <p:cNvCxnSpPr>
            <a:cxnSpLocks/>
          </p:cNvCxnSpPr>
          <p:nvPr/>
        </p:nvCxnSpPr>
        <p:spPr>
          <a:xfrm flipH="1">
            <a:off x="5755300" y="2489828"/>
            <a:ext cx="68620" cy="1119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AA58E-7723-4277-A618-D79969541804}"/>
              </a:ext>
            </a:extLst>
          </p:cNvPr>
          <p:cNvGrpSpPr/>
          <p:nvPr/>
        </p:nvGrpSpPr>
        <p:grpSpPr>
          <a:xfrm>
            <a:off x="5755300" y="1596515"/>
            <a:ext cx="914479" cy="914479"/>
            <a:chOff x="9008454" y="1829230"/>
            <a:chExt cx="914479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DAF371-710D-4D53-8744-5F6339C1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69E3F-B530-479F-AB7C-C1278F345AAB}"/>
              </a:ext>
            </a:extLst>
          </p:cNvPr>
          <p:cNvGrpSpPr/>
          <p:nvPr/>
        </p:nvGrpSpPr>
        <p:grpSpPr>
          <a:xfrm>
            <a:off x="6618092" y="2524167"/>
            <a:ext cx="914479" cy="914479"/>
            <a:chOff x="9008454" y="1829230"/>
            <a:chExt cx="914479" cy="9144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8A0AF4-30BF-4C40-83AF-685840B2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7D923A-C92D-4071-8FCC-F255D25FA1EE}"/>
              </a:ext>
            </a:extLst>
          </p:cNvPr>
          <p:cNvGrpSpPr/>
          <p:nvPr/>
        </p:nvGrpSpPr>
        <p:grpSpPr>
          <a:xfrm>
            <a:off x="3919728" y="1698635"/>
            <a:ext cx="914479" cy="914479"/>
            <a:chOff x="9008454" y="1829230"/>
            <a:chExt cx="914479" cy="9144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B6B50A-7AC0-4446-8B9D-D4F0045E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5D4EB8-744B-4C3D-BDC6-361DA06BA2D9}"/>
              </a:ext>
            </a:extLst>
          </p:cNvPr>
          <p:cNvGrpSpPr/>
          <p:nvPr/>
        </p:nvGrpSpPr>
        <p:grpSpPr>
          <a:xfrm>
            <a:off x="2859779" y="2053715"/>
            <a:ext cx="914479" cy="914479"/>
            <a:chOff x="9008454" y="1829230"/>
            <a:chExt cx="914479" cy="9144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03CC78-F094-4BB0-B9EF-911CC499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198C34-D054-4856-8F0D-B1483CA4F4AD}"/>
              </a:ext>
            </a:extLst>
          </p:cNvPr>
          <p:cNvGrpSpPr/>
          <p:nvPr/>
        </p:nvGrpSpPr>
        <p:grpSpPr>
          <a:xfrm>
            <a:off x="2344311" y="3316357"/>
            <a:ext cx="914479" cy="914479"/>
            <a:chOff x="9008454" y="1829230"/>
            <a:chExt cx="914479" cy="9144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AD8B51-CEAA-4DFF-A1EA-1AE36D4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0E5E9C-5A3B-4EEC-8061-BEB4B3193521}"/>
              </a:ext>
            </a:extLst>
          </p:cNvPr>
          <p:cNvGrpSpPr/>
          <p:nvPr/>
        </p:nvGrpSpPr>
        <p:grpSpPr>
          <a:xfrm>
            <a:off x="2727890" y="4435347"/>
            <a:ext cx="914479" cy="914479"/>
            <a:chOff x="9008454" y="1829230"/>
            <a:chExt cx="914479" cy="9144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F484F4-6A2F-46B7-89A1-0AA7997D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795-D386-4373-AFA5-93C76D37ADFB}"/>
              </a:ext>
            </a:extLst>
          </p:cNvPr>
          <p:cNvCxnSpPr>
            <a:cxnSpLocks/>
          </p:cNvCxnSpPr>
          <p:nvPr/>
        </p:nvCxnSpPr>
        <p:spPr>
          <a:xfrm>
            <a:off x="4539250" y="2524167"/>
            <a:ext cx="599600" cy="1084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A54CE1-7F31-44E9-8463-7C32002CB193}"/>
              </a:ext>
            </a:extLst>
          </p:cNvPr>
          <p:cNvCxnSpPr>
            <a:cxnSpLocks/>
          </p:cNvCxnSpPr>
          <p:nvPr/>
        </p:nvCxnSpPr>
        <p:spPr>
          <a:xfrm>
            <a:off x="3774258" y="2904003"/>
            <a:ext cx="1219122" cy="705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D0788C-00A3-44ED-BFD6-0A2BCE916157}"/>
              </a:ext>
            </a:extLst>
          </p:cNvPr>
          <p:cNvCxnSpPr>
            <a:cxnSpLocks/>
          </p:cNvCxnSpPr>
          <p:nvPr/>
        </p:nvCxnSpPr>
        <p:spPr>
          <a:xfrm flipH="1" flipV="1">
            <a:off x="3317018" y="3875717"/>
            <a:ext cx="1676362" cy="327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C524-AF90-4537-8D98-AC44D5659858}"/>
              </a:ext>
            </a:extLst>
          </p:cNvPr>
          <p:cNvCxnSpPr>
            <a:cxnSpLocks/>
          </p:cNvCxnSpPr>
          <p:nvPr/>
        </p:nvCxnSpPr>
        <p:spPr>
          <a:xfrm flipH="1">
            <a:off x="3823016" y="4331665"/>
            <a:ext cx="1199126" cy="5601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876282-A244-4937-B917-25F98CB594FE}"/>
              </a:ext>
            </a:extLst>
          </p:cNvPr>
          <p:cNvSpPr/>
          <p:nvPr/>
        </p:nvSpPr>
        <p:spPr>
          <a:xfrm>
            <a:off x="6759526" y="1832305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1C3071-9B5A-41C4-B0B4-60292CF476C1}"/>
              </a:ext>
            </a:extLst>
          </p:cNvPr>
          <p:cNvSpPr/>
          <p:nvPr/>
        </p:nvSpPr>
        <p:spPr>
          <a:xfrm rot="16572408">
            <a:off x="3310421" y="1503811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15B24-42D8-4559-8460-38C1209D39AB}"/>
              </a:ext>
            </a:extLst>
          </p:cNvPr>
          <p:cNvSpPr/>
          <p:nvPr/>
        </p:nvSpPr>
        <p:spPr>
          <a:xfrm rot="11488336">
            <a:off x="2042437" y="4046726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must use a common interface to access the Quantum Computer</a:t>
            </a:r>
          </a:p>
          <a:p>
            <a:r>
              <a:rPr lang="en-US" dirty="0"/>
              <a:t>We must assume the connection between client and Interface is secure, even though it can be classically secure at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  <a:r>
              <a:rPr lang="en-US" sz="2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interface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send the server basis in which to measure the Bell-State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are returned to the corresponding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Users send each other the used basis (after the measurements have taken place)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they used the same basis, the measure bit is added to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it is sent to the other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users can now use the bits, which aren’t part of the key to validate, whether someone was eavesdropping using Bell’s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 less frequently used, because challenge of transporting the Bell Pair</a:t>
                </a:r>
              </a:p>
              <a:p>
                <a:r>
                  <a:rPr lang="en-US" dirty="0"/>
                  <a:t>Since we don’t need to transport the pair anyway, using E91 becomes easier</a:t>
                </a:r>
              </a:p>
              <a:p>
                <a:r>
                  <a:rPr lang="en-US" dirty="0"/>
                  <a:t>Fault tolerant until an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US" dirty="0"/>
                  <a:t> in a collective-rotation noise channel</a:t>
                </a:r>
                <a:r>
                  <a:rPr lang="en-US" sz="1100" dirty="0"/>
                  <a:t>[2]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B94-28E6-45BC-BF61-94C78F3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Circumvention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A376-5C8B-4D14-A46A-DB315C55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Quantum Channel	</a:t>
            </a:r>
          </a:p>
          <a:p>
            <a:pPr lvl="1"/>
            <a:r>
              <a:rPr lang="en-US" dirty="0"/>
              <a:t>Quantum Key Distribution use of quantum channel to transport qubits from different users</a:t>
            </a:r>
          </a:p>
          <a:p>
            <a:pPr lvl="1"/>
            <a:r>
              <a:rPr lang="en-US" dirty="0"/>
              <a:t>Assumption on Quantum Channel</a:t>
            </a:r>
          </a:p>
        </p:txBody>
      </p:sp>
    </p:spTree>
    <p:extLst>
      <p:ext uri="{BB962C8B-B14F-4D97-AF65-F5344CB8AC3E}">
        <p14:creationId xmlns:p14="http://schemas.microsoft.com/office/powerpoint/2010/main" val="42301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89-242B-47B1-B9A0-E5820DE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EEB-3350-4C2C-930D-0E54337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Server was implemented using Python’s Socket</a:t>
            </a:r>
          </a:p>
          <a:p>
            <a:r>
              <a:rPr lang="en-US" dirty="0"/>
              <a:t>Interface Server communication</a:t>
            </a:r>
          </a:p>
          <a:p>
            <a:r>
              <a:rPr lang="en-US" dirty="0"/>
              <a:t>GUI is developed </a:t>
            </a:r>
          </a:p>
          <a:p>
            <a:pPr lvl="1"/>
            <a:r>
              <a:rPr lang="en-US" dirty="0"/>
              <a:t>Can list the current computers on the network</a:t>
            </a:r>
          </a:p>
          <a:p>
            <a:pPr lvl="1"/>
            <a:r>
              <a:rPr lang="en-US" dirty="0"/>
              <a:t>User get to request other users for pairing</a:t>
            </a:r>
          </a:p>
          <a:p>
            <a:pPr lvl="1"/>
            <a:r>
              <a:rPr lang="en-US" dirty="0"/>
              <a:t>After pairing, the pair can request key by sending the basis</a:t>
            </a:r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CE0-213D-4F47-AD62-77523FA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FBB3-F7D4-49E2-9788-2D1EE5D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 err="1"/>
              <a:t>Ekert</a:t>
            </a:r>
            <a:r>
              <a:rPr lang="en-US" dirty="0"/>
              <a:t> AK. Quantum cryptography based on Bell’s theorem. Phys Rev Lett 1991; 67(6): 661.</a:t>
            </a:r>
          </a:p>
          <a:p>
            <a:pPr marL="0" indent="0">
              <a:buNone/>
            </a:pPr>
            <a:r>
              <a:rPr lang="en-US" dirty="0"/>
              <a:t>[2]: Li L, Li H Chen X, Chang Y, Yang Y and Li Jian. The security analysis of E91 in collective-rotation noise channel. International Journal of Distributed Sensor Networks 2018, Vol. 14.</a:t>
            </a:r>
          </a:p>
        </p:txBody>
      </p:sp>
    </p:spTree>
    <p:extLst>
      <p:ext uri="{BB962C8B-B14F-4D97-AF65-F5344CB8AC3E}">
        <p14:creationId xmlns:p14="http://schemas.microsoft.com/office/powerpoint/2010/main" val="37963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E91 Quantum Key Distribution Network</vt:lpstr>
      <vt:lpstr>Structure of the network</vt:lpstr>
      <vt:lpstr>Simplifications</vt:lpstr>
      <vt:lpstr>How does the distribution work?[2]</vt:lpstr>
      <vt:lpstr>Why E91?</vt:lpstr>
      <vt:lpstr>Limitation and Circumvention</vt:lpstr>
      <vt:lpstr>Analysis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Subedi, Divas (2022)</cp:lastModifiedBy>
  <cp:revision>7</cp:revision>
  <dcterms:created xsi:type="dcterms:W3CDTF">2022-01-29T22:29:31Z</dcterms:created>
  <dcterms:modified xsi:type="dcterms:W3CDTF">2022-01-30T15:47:52Z</dcterms:modified>
</cp:coreProperties>
</file>