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2918400" cy="438912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guide id="3" pos="5040" userDrawn="1">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edi, Divas (2022)" initials="SD(" lastIdx="15" clrIdx="0">
    <p:extLst>
      <p:ext uri="{19B8F6BF-5375-455C-9EA6-DF929625EA0E}">
        <p15:presenceInfo xmlns:p15="http://schemas.microsoft.com/office/powerpoint/2012/main" userId="S-1-5-21-35654138-1608799865-1691288566-56876" providerId="AD"/>
      </p:ext>
    </p:extLst>
  </p:cmAuthor>
  <p:cmAuthor id="2" name="Fixel, Deborah A." initials="FA" lastIdx="10" clrIdx="1">
    <p:extLst>
      <p:ext uri="{19B8F6BF-5375-455C-9EA6-DF929625EA0E}">
        <p15:presenceInfo xmlns:p15="http://schemas.microsoft.com/office/powerpoint/2012/main" userId="S::dfixel@trincoll.edu::c9a4b73e-734c-46da-8ce7-74ac972af3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DA9DB"/>
    <a:srgbClr val="BCCCEA"/>
    <a:srgbClr val="FFFFD1"/>
    <a:srgbClr val="FFFFB7"/>
    <a:srgbClr val="CAD7EE"/>
    <a:srgbClr val="EEF2EF"/>
    <a:srgbClr val="FDFBDB"/>
    <a:srgbClr val="FDFBD7"/>
    <a:srgbClr val="FEFDEC"/>
    <a:srgbClr val="A5BD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03" autoAdjust="0"/>
  </p:normalViewPr>
  <p:slideViewPr>
    <p:cSldViewPr snapToGrid="0">
      <p:cViewPr varScale="1">
        <p:scale>
          <a:sx n="16" d="100"/>
          <a:sy n="16" d="100"/>
        </p:scale>
        <p:origin x="3096" y="186"/>
      </p:cViewPr>
      <p:guideLst>
        <p:guide orient="horz" pos="13824"/>
        <p:guide pos="10368"/>
        <p:guide pos="5040"/>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4BFB399-7D70-4835-9CF6-C3A91E633EC0}" type="datetimeFigureOut">
              <a:rPr lang="en-US" smtClean="0"/>
              <a:t>8/11/2019</a:t>
            </a:fld>
            <a:endParaRPr lang="en-US"/>
          </a:p>
        </p:txBody>
      </p:sp>
      <p:sp>
        <p:nvSpPr>
          <p:cNvPr id="4" name="Slide Image Placeholder 3"/>
          <p:cNvSpPr>
            <a:spLocks noGrp="1" noRot="1" noChangeAspect="1"/>
          </p:cNvSpPr>
          <p:nvPr>
            <p:ph type="sldImg" idx="2"/>
          </p:nvPr>
        </p:nvSpPr>
        <p:spPr>
          <a:xfrm>
            <a:off x="2328863" y="1162050"/>
            <a:ext cx="23526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3E11C9D-1F21-4DCF-87C1-A5CB07C28946}" type="slidenum">
              <a:rPr lang="en-US" smtClean="0"/>
              <a:t>‹#›</a:t>
            </a:fld>
            <a:endParaRPr lang="en-US"/>
          </a:p>
        </p:txBody>
      </p:sp>
    </p:spTree>
    <p:extLst>
      <p:ext uri="{BB962C8B-B14F-4D97-AF65-F5344CB8AC3E}">
        <p14:creationId xmlns:p14="http://schemas.microsoft.com/office/powerpoint/2010/main" val="1129140502"/>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11C9D-1F21-4DCF-87C1-A5CB07C28946}" type="slidenum">
              <a:rPr lang="en-US" smtClean="0"/>
              <a:t>1</a:t>
            </a:fld>
            <a:endParaRPr lang="en-US"/>
          </a:p>
        </p:txBody>
      </p:sp>
    </p:spTree>
    <p:extLst>
      <p:ext uri="{BB962C8B-B14F-4D97-AF65-F5344CB8AC3E}">
        <p14:creationId xmlns:p14="http://schemas.microsoft.com/office/powerpoint/2010/main" val="2993744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p:cNvSpPr>
            <a:spLocks noGrp="1"/>
          </p:cNvSpPr>
          <p:nvPr>
            <p:ph type="dt" sz="half" idx="10"/>
          </p:nvPr>
        </p:nvSpPr>
        <p:spPr/>
        <p:txBody>
          <a:bodyPr/>
          <a:lstStyle/>
          <a:p>
            <a:fld id="{C211EA42-75A1-4A7D-B45A-4867BA5FCF25}"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7C203-09A6-4B18-9BB3-501EE0552F51}" type="slidenum">
              <a:rPr lang="en-US" smtClean="0"/>
              <a:t>‹#›</a:t>
            </a:fld>
            <a:endParaRPr lang="en-US"/>
          </a:p>
        </p:txBody>
      </p:sp>
    </p:spTree>
    <p:extLst>
      <p:ext uri="{BB962C8B-B14F-4D97-AF65-F5344CB8AC3E}">
        <p14:creationId xmlns:p14="http://schemas.microsoft.com/office/powerpoint/2010/main" val="1373559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11EA42-75A1-4A7D-B45A-4867BA5FCF25}"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7C203-09A6-4B18-9BB3-501EE0552F51}" type="slidenum">
              <a:rPr lang="en-US" smtClean="0"/>
              <a:t>‹#›</a:t>
            </a:fld>
            <a:endParaRPr lang="en-US"/>
          </a:p>
        </p:txBody>
      </p:sp>
    </p:spTree>
    <p:extLst>
      <p:ext uri="{BB962C8B-B14F-4D97-AF65-F5344CB8AC3E}">
        <p14:creationId xmlns:p14="http://schemas.microsoft.com/office/powerpoint/2010/main" val="486017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11EA42-75A1-4A7D-B45A-4867BA5FCF25}"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7C203-09A6-4B18-9BB3-501EE0552F51}" type="slidenum">
              <a:rPr lang="en-US" smtClean="0"/>
              <a:t>‹#›</a:t>
            </a:fld>
            <a:endParaRPr lang="en-US"/>
          </a:p>
        </p:txBody>
      </p:sp>
    </p:spTree>
    <p:extLst>
      <p:ext uri="{BB962C8B-B14F-4D97-AF65-F5344CB8AC3E}">
        <p14:creationId xmlns:p14="http://schemas.microsoft.com/office/powerpoint/2010/main" val="2447824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11EA42-75A1-4A7D-B45A-4867BA5FCF25}"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7C203-09A6-4B18-9BB3-501EE0552F51}" type="slidenum">
              <a:rPr lang="en-US" smtClean="0"/>
              <a:t>‹#›</a:t>
            </a:fld>
            <a:endParaRPr lang="en-US"/>
          </a:p>
        </p:txBody>
      </p:sp>
    </p:spTree>
    <p:extLst>
      <p:ext uri="{BB962C8B-B14F-4D97-AF65-F5344CB8AC3E}">
        <p14:creationId xmlns:p14="http://schemas.microsoft.com/office/powerpoint/2010/main" val="140745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11EA42-75A1-4A7D-B45A-4867BA5FCF25}" type="datetimeFigureOut">
              <a:rPr lang="en-US" smtClean="0"/>
              <a:t>8/11/2019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F7C203-09A6-4B18-9BB3-501EE0552F51}" type="slidenum">
              <a:rPr lang="en-US" smtClean="0"/>
              <a:t>‹#›</a:t>
            </a:fld>
            <a:endParaRPr lang="en-US"/>
          </a:p>
        </p:txBody>
      </p:sp>
    </p:spTree>
    <p:extLst>
      <p:ext uri="{BB962C8B-B14F-4D97-AF65-F5344CB8AC3E}">
        <p14:creationId xmlns:p14="http://schemas.microsoft.com/office/powerpoint/2010/main" val="3944923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31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664940" y="11684000"/>
            <a:ext cx="13990320" cy="278485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11EA42-75A1-4A7D-B45A-4867BA5FCF25}"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7C203-09A6-4B18-9BB3-501EE0552F51}" type="slidenum">
              <a:rPr lang="en-US" smtClean="0"/>
              <a:t>‹#›</a:t>
            </a:fld>
            <a:endParaRPr lang="en-US"/>
          </a:p>
        </p:txBody>
      </p:sp>
    </p:spTree>
    <p:extLst>
      <p:ext uri="{BB962C8B-B14F-4D97-AF65-F5344CB8AC3E}">
        <p14:creationId xmlns:p14="http://schemas.microsoft.com/office/powerpoint/2010/main" val="3199928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11EA42-75A1-4A7D-B45A-4867BA5FCF25}" type="datetimeFigureOut">
              <a:rPr lang="en-US" smtClean="0"/>
              <a:t>8/11/2019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F7C203-09A6-4B18-9BB3-501EE0552F51}" type="slidenum">
              <a:rPr lang="en-US" smtClean="0"/>
              <a:t>‹#›</a:t>
            </a:fld>
            <a:endParaRPr lang="en-US"/>
          </a:p>
        </p:txBody>
      </p:sp>
    </p:spTree>
    <p:extLst>
      <p:ext uri="{BB962C8B-B14F-4D97-AF65-F5344CB8AC3E}">
        <p14:creationId xmlns:p14="http://schemas.microsoft.com/office/powerpoint/2010/main" val="1908283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11EA42-75A1-4A7D-B45A-4867BA5FCF25}" type="datetimeFigureOut">
              <a:rPr lang="en-US" smtClean="0"/>
              <a:t>8/11/2019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F7C203-09A6-4B18-9BB3-501EE0552F51}" type="slidenum">
              <a:rPr lang="en-US" smtClean="0"/>
              <a:t>‹#›</a:t>
            </a:fld>
            <a:endParaRPr lang="en-US"/>
          </a:p>
        </p:txBody>
      </p:sp>
    </p:spTree>
    <p:extLst>
      <p:ext uri="{BB962C8B-B14F-4D97-AF65-F5344CB8AC3E}">
        <p14:creationId xmlns:p14="http://schemas.microsoft.com/office/powerpoint/2010/main" val="1580139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1EA42-75A1-4A7D-B45A-4867BA5FCF25}" type="datetimeFigureOut">
              <a:rPr lang="en-US" smtClean="0"/>
              <a:t>8/11/2019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F7C203-09A6-4B18-9BB3-501EE0552F51}" type="slidenum">
              <a:rPr lang="en-US" smtClean="0"/>
              <a:t>‹#›</a:t>
            </a:fld>
            <a:endParaRPr lang="en-US"/>
          </a:p>
        </p:txBody>
      </p:sp>
    </p:spTree>
    <p:extLst>
      <p:ext uri="{BB962C8B-B14F-4D97-AF65-F5344CB8AC3E}">
        <p14:creationId xmlns:p14="http://schemas.microsoft.com/office/powerpoint/2010/main" val="1073215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C211EA42-75A1-4A7D-B45A-4867BA5FCF25}"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7C203-09A6-4B18-9BB3-501EE0552F51}" type="slidenum">
              <a:rPr lang="en-US" smtClean="0"/>
              <a:t>‹#›</a:t>
            </a:fld>
            <a:endParaRPr lang="en-US"/>
          </a:p>
        </p:txBody>
      </p:sp>
    </p:spTree>
    <p:extLst>
      <p:ext uri="{BB962C8B-B14F-4D97-AF65-F5344CB8AC3E}">
        <p14:creationId xmlns:p14="http://schemas.microsoft.com/office/powerpoint/2010/main" val="1227596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Edit Master text styles</a:t>
            </a:r>
          </a:p>
        </p:txBody>
      </p:sp>
      <p:sp>
        <p:nvSpPr>
          <p:cNvPr id="5" name="Date Placeholder 4"/>
          <p:cNvSpPr>
            <a:spLocks noGrp="1"/>
          </p:cNvSpPr>
          <p:nvPr>
            <p:ph type="dt" sz="half" idx="10"/>
          </p:nvPr>
        </p:nvSpPr>
        <p:spPr/>
        <p:txBody>
          <a:bodyPr/>
          <a:lstStyle/>
          <a:p>
            <a:fld id="{C211EA42-75A1-4A7D-B45A-4867BA5FCF25}" type="datetimeFigureOut">
              <a:rPr lang="en-US" smtClean="0"/>
              <a:t>8/11/2019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F7C203-09A6-4B18-9BB3-501EE0552F51}" type="slidenum">
              <a:rPr lang="en-US" smtClean="0"/>
              <a:t>‹#›</a:t>
            </a:fld>
            <a:endParaRPr lang="en-US"/>
          </a:p>
        </p:txBody>
      </p:sp>
    </p:spTree>
    <p:extLst>
      <p:ext uri="{BB962C8B-B14F-4D97-AF65-F5344CB8AC3E}">
        <p14:creationId xmlns:p14="http://schemas.microsoft.com/office/powerpoint/2010/main" val="3905325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C211EA42-75A1-4A7D-B45A-4867BA5FCF25}" type="datetimeFigureOut">
              <a:rPr lang="en-US" smtClean="0"/>
              <a:t>8/11/2019</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9DF7C203-09A6-4B18-9BB3-501EE0552F51}" type="slidenum">
              <a:rPr lang="en-US" smtClean="0"/>
              <a:t>‹#›</a:t>
            </a:fld>
            <a:endParaRPr lang="en-US"/>
          </a:p>
        </p:txBody>
      </p:sp>
    </p:spTree>
    <p:extLst>
      <p:ext uri="{BB962C8B-B14F-4D97-AF65-F5344CB8AC3E}">
        <p14:creationId xmlns:p14="http://schemas.microsoft.com/office/powerpoint/2010/main" val="3507326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0000">
              <a:srgbClr val="FFFFD1">
                <a:alpha val="70000"/>
                <a:lumMod val="50000"/>
                <a:lumOff val="50000"/>
              </a:srgbClr>
            </a:gs>
            <a:gs pos="25000">
              <a:srgbClr val="EBF0F9">
                <a:alpha val="80000"/>
              </a:srgbClr>
            </a:gs>
            <a:gs pos="12000">
              <a:srgbClr val="DFE7F5"/>
            </a:gs>
            <a:gs pos="80000">
              <a:schemeClr val="accent1">
                <a:lumMod val="0"/>
                <a:lumOff val="100000"/>
                <a:alpha val="90000"/>
              </a:schemeClr>
            </a:gs>
            <a:gs pos="0">
              <a:srgbClr val="8DA9DB"/>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940D0-B34B-4AF9-B6B0-B03A9744F323}"/>
              </a:ext>
            </a:extLst>
          </p:cNvPr>
          <p:cNvSpPr>
            <a:spLocks noGrp="1"/>
          </p:cNvSpPr>
          <p:nvPr>
            <p:ph type="ctrTitle"/>
          </p:nvPr>
        </p:nvSpPr>
        <p:spPr>
          <a:xfrm>
            <a:off x="914400" y="914400"/>
            <a:ext cx="31089600" cy="3388935"/>
          </a:xfrm>
        </p:spPr>
        <p:txBody>
          <a:bodyPr anchor="ctr">
            <a:normAutofit/>
          </a:bodyPr>
          <a:lstStyle/>
          <a:p>
            <a:r>
              <a:rPr lang="en-US" sz="7200" b="1"/>
              <a:t>MOSFET Channel Engineering and Scaling Study using COMSOL®</a:t>
            </a:r>
            <a:br>
              <a:rPr lang="en-US" sz="7200"/>
            </a:br>
            <a:r>
              <a:rPr lang="en-US" sz="4000"/>
              <a:t>D.Subedi</a:t>
            </a:r>
            <a:r>
              <a:rPr lang="en-US" sz="4000" baseline="30000"/>
              <a:t>1</a:t>
            </a:r>
            <a:r>
              <a:rPr lang="en-US" sz="4000"/>
              <a:t> and D. A. Fixel</a:t>
            </a:r>
            <a:r>
              <a:rPr lang="en-US" sz="4000" baseline="30000"/>
              <a:t>1</a:t>
            </a:r>
            <a:br>
              <a:rPr lang="en-US" sz="4000"/>
            </a:br>
            <a:r>
              <a:rPr lang="en-US" sz="4000"/>
              <a:t>1. Dept. of Engineering , Trinity College, 300 Summit Street, Hartford, CT 06106,USA</a:t>
            </a:r>
          </a:p>
        </p:txBody>
      </p:sp>
      <p:sp>
        <p:nvSpPr>
          <p:cNvPr id="4" name="Rectangle 3">
            <a:extLst>
              <a:ext uri="{FF2B5EF4-FFF2-40B4-BE49-F238E27FC236}">
                <a16:creationId xmlns:a16="http://schemas.microsoft.com/office/drawing/2014/main" id="{299494F1-722A-43E3-BF2B-6D3313098673}"/>
              </a:ext>
            </a:extLst>
          </p:cNvPr>
          <p:cNvSpPr>
            <a:spLocks/>
          </p:cNvSpPr>
          <p:nvPr/>
        </p:nvSpPr>
        <p:spPr>
          <a:xfrm>
            <a:off x="914400" y="914400"/>
            <a:ext cx="31089600" cy="42062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libri" panose="020F050202020403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D4349FE4-C99A-47B0-91AB-19A612D76B4E}"/>
              </a:ext>
            </a:extLst>
          </p:cNvPr>
          <p:cNvSpPr txBox="1"/>
          <p:nvPr/>
        </p:nvSpPr>
        <p:spPr>
          <a:xfrm>
            <a:off x="5758917" y="43107114"/>
            <a:ext cx="21400566" cy="707886"/>
          </a:xfrm>
          <a:prstGeom prst="rect">
            <a:avLst/>
          </a:prstGeom>
          <a:noFill/>
        </p:spPr>
        <p:txBody>
          <a:bodyPr wrap="square" rtlCol="0">
            <a:spAutoFit/>
          </a:bodyPr>
          <a:lstStyle/>
          <a:p>
            <a:pPr algn="ctr"/>
            <a:r>
              <a:rPr lang="en-US" sz="4000">
                <a:solidFill>
                  <a:srgbClr val="0079C1"/>
                </a:solidFill>
                <a:latin typeface="Calibri" panose="020F0502020204030204" pitchFamily="34" charset="0"/>
              </a:rPr>
              <a:t>Excerpt from the Proceedings of the 2019 COMSOL Conference in Boston</a:t>
            </a:r>
          </a:p>
        </p:txBody>
      </p:sp>
      <p:sp>
        <p:nvSpPr>
          <p:cNvPr id="5" name="TextBox 4">
            <a:extLst>
              <a:ext uri="{FF2B5EF4-FFF2-40B4-BE49-F238E27FC236}">
                <a16:creationId xmlns:a16="http://schemas.microsoft.com/office/drawing/2014/main" id="{8D1484F0-B592-4BA8-AE42-F0BA1A73278F}"/>
              </a:ext>
            </a:extLst>
          </p:cNvPr>
          <p:cNvSpPr txBox="1"/>
          <p:nvPr/>
        </p:nvSpPr>
        <p:spPr>
          <a:xfrm>
            <a:off x="1371600" y="5029200"/>
            <a:ext cx="14173200" cy="7315200"/>
          </a:xfrm>
          <a:prstGeom prst="rect">
            <a:avLst/>
          </a:prstGeom>
          <a:noFill/>
        </p:spPr>
        <p:txBody>
          <a:bodyPr wrap="square" numCol="1" rtlCol="0" anchor="t">
            <a:spAutoFit/>
          </a:bodyPr>
          <a:lstStyle/>
          <a:p>
            <a:pPr algn="just"/>
            <a:r>
              <a:rPr lang="en-US" sz="4800" b="1" dirty="0"/>
              <a:t>Introduction</a:t>
            </a:r>
          </a:p>
          <a:p>
            <a:pPr algn="just"/>
            <a:r>
              <a:rPr lang="en-US" sz="4800" dirty="0"/>
              <a:t>With the scaling of semiconductor devices into the nanometer regime, short channel effects such as  threshold voltage instability, reduced output resistance, punch-through and hot-electron degradation persist. As the traditional formulae fail to compute current, threshold voltage, and electric fields for FIBMOS, COMSOL Multiphysics is used to study the effect of constant-field scaling on a FIBMOS device compared to the conventional MOSFET.</a:t>
            </a:r>
            <a:endParaRPr lang="en-US" sz="4800" dirty="0">
              <a:cs typeface="Calibri"/>
            </a:endParaRPr>
          </a:p>
        </p:txBody>
      </p:sp>
      <p:sp>
        <p:nvSpPr>
          <p:cNvPr id="14" name="TextBox 13">
            <a:extLst>
              <a:ext uri="{FF2B5EF4-FFF2-40B4-BE49-F238E27FC236}">
                <a16:creationId xmlns:a16="http://schemas.microsoft.com/office/drawing/2014/main" id="{CE3DB83F-9E09-43F4-90C9-D4BFE47BCC7D}"/>
              </a:ext>
            </a:extLst>
          </p:cNvPr>
          <p:cNvSpPr txBox="1"/>
          <p:nvPr/>
        </p:nvSpPr>
        <p:spPr>
          <a:xfrm>
            <a:off x="1371600" y="19476720"/>
            <a:ext cx="14173200" cy="10241280"/>
          </a:xfrm>
          <a:prstGeom prst="rect">
            <a:avLst/>
          </a:prstGeom>
          <a:noFill/>
        </p:spPr>
        <p:txBody>
          <a:bodyPr wrap="square" rtlCol="0" anchor="t">
            <a:spAutoFit/>
          </a:bodyPr>
          <a:lstStyle/>
          <a:p>
            <a:pPr algn="just"/>
            <a:r>
              <a:rPr lang="en-US" sz="4800" b="1" dirty="0"/>
              <a:t>COMSOL Multiphysics Model</a:t>
            </a:r>
          </a:p>
          <a:p>
            <a:pPr algn="just"/>
            <a:r>
              <a:rPr lang="en-US" sz="4800" dirty="0"/>
              <a:t>COMSOL Multiphysics® with the Semiconductor Module (semi) is used to design the 2D models of the silicon devices. A narrow P+ region is implanted next to the source region to make a FIBMOS device. Two different user-controlled meshes are generated according to the need of the simulations. Mobility and Recombination models that encapsulate the physics are incorporated and solver settings are modified accordingly. Building on the work done in [1], we conduct simulations on conventional MOSFETs as well as FIBMOS transistors for 122.5-nm, 175-nm, 245-nm, and 350-nm channel-length devices using a parametric sweep on k (scaling parameter) for values of 0.35, 0.5, 0.7, and 1.</a:t>
            </a:r>
            <a:endParaRPr lang="en-US" sz="4800" dirty="0">
              <a:cs typeface="Calibri"/>
            </a:endParaRPr>
          </a:p>
          <a:p>
            <a:pPr algn="just"/>
            <a:endParaRPr lang="en-US" sz="4800" dirty="0"/>
          </a:p>
        </p:txBody>
      </p:sp>
      <p:sp>
        <p:nvSpPr>
          <p:cNvPr id="3" name="TextBox 2">
            <a:extLst>
              <a:ext uri="{FF2B5EF4-FFF2-40B4-BE49-F238E27FC236}">
                <a16:creationId xmlns:a16="http://schemas.microsoft.com/office/drawing/2014/main" id="{83E3EA12-2108-42B0-9244-2274B86F997B}"/>
              </a:ext>
            </a:extLst>
          </p:cNvPr>
          <p:cNvSpPr txBox="1"/>
          <p:nvPr/>
        </p:nvSpPr>
        <p:spPr>
          <a:xfrm>
            <a:off x="17373600" y="5029200"/>
            <a:ext cx="14173200" cy="10433625"/>
          </a:xfrm>
          <a:prstGeom prst="rect">
            <a:avLst/>
          </a:prstGeom>
          <a:noFill/>
        </p:spPr>
        <p:txBody>
          <a:bodyPr wrap="square" rtlCol="0" anchor="t">
            <a:spAutoFit/>
          </a:bodyPr>
          <a:lstStyle/>
          <a:p>
            <a:pPr algn="just"/>
            <a:r>
              <a:rPr lang="en-US" sz="4800" b="1" dirty="0"/>
              <a:t>Results</a:t>
            </a:r>
          </a:p>
          <a:p>
            <a:pPr algn="just"/>
            <a:r>
              <a:rPr lang="en-US" sz="4800" dirty="0"/>
              <a:t>Figure 4. shows the transfer characteristics of the conventional MOSFET and FIBMOS device with varying channel lengths for very low voltage which demonstrates threshold voltage stability of the FIBMOS device. Figure 5. shows the output characteristics of the devices with 350-nm channel length. The nearly zero slope in the saturation region for FIBMOS device shows significantly improved output resistance. Figure 6. shows a plot of Id vs Vg in the subthreshold range of the devices. The drain current for FIBMOS device is very low and consistent for varying channel length indicating that FIBMOS device has greater resistance against punch-through effect compared to the conventional  MOSFET.</a:t>
            </a:r>
            <a:endParaRPr lang="en-US" sz="4800" dirty="0">
              <a:cs typeface="Calibri"/>
            </a:endParaRPr>
          </a:p>
        </p:txBody>
      </p:sp>
      <p:cxnSp>
        <p:nvCxnSpPr>
          <p:cNvPr id="7" name="Straight Connector 6">
            <a:extLst>
              <a:ext uri="{FF2B5EF4-FFF2-40B4-BE49-F238E27FC236}">
                <a16:creationId xmlns:a16="http://schemas.microsoft.com/office/drawing/2014/main" id="{3C6833D9-1042-463E-9615-BC87F40CE651}"/>
              </a:ext>
            </a:extLst>
          </p:cNvPr>
          <p:cNvCxnSpPr/>
          <p:nvPr/>
        </p:nvCxnSpPr>
        <p:spPr>
          <a:xfrm>
            <a:off x="914400" y="4572000"/>
            <a:ext cx="31089600" cy="0"/>
          </a:xfrm>
          <a:prstGeom prst="line">
            <a:avLst/>
          </a:prstGeom>
          <a:ln>
            <a:solidFill>
              <a:schemeClr val="accent1">
                <a:alpha val="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D24CEB9-7361-49A3-A856-88DE9714A5D6}"/>
              </a:ext>
            </a:extLst>
          </p:cNvPr>
          <p:cNvSpPr txBox="1"/>
          <p:nvPr/>
        </p:nvSpPr>
        <p:spPr>
          <a:xfrm>
            <a:off x="17373600" y="29927148"/>
            <a:ext cx="14173200" cy="6740307"/>
          </a:xfrm>
          <a:prstGeom prst="rect">
            <a:avLst/>
          </a:prstGeom>
          <a:noFill/>
        </p:spPr>
        <p:txBody>
          <a:bodyPr wrap="square" rtlCol="0" anchor="t">
            <a:spAutoFit/>
          </a:bodyPr>
          <a:lstStyle/>
          <a:p>
            <a:pPr algn="just"/>
            <a:r>
              <a:rPr lang="en-US" sz="4800" b="1" dirty="0"/>
              <a:t>Conclusion</a:t>
            </a:r>
          </a:p>
          <a:p>
            <a:pPr algn="just"/>
            <a:r>
              <a:rPr lang="en-US" sz="4800" dirty="0"/>
              <a:t>Extracting results for transistor devices of this scale is extremely difficult. COMSOL Multiphysics® Semiconductor Module is useful for predicting currents and electric fields of MOSFET devices. The FIBMOS device shows better output resistance, threshold stability, and greater resistance against punch-through. Hence it demonstrates properties closer to the ideal transistor compared to the Conventional MOSFET. </a:t>
            </a:r>
            <a:endParaRPr lang="en-US" sz="4800" dirty="0">
              <a:cs typeface="Calibri"/>
            </a:endParaRPr>
          </a:p>
        </p:txBody>
      </p:sp>
      <p:grpSp>
        <p:nvGrpSpPr>
          <p:cNvPr id="43" name="Group 42">
            <a:extLst>
              <a:ext uri="{FF2B5EF4-FFF2-40B4-BE49-F238E27FC236}">
                <a16:creationId xmlns:a16="http://schemas.microsoft.com/office/drawing/2014/main" id="{E886F856-425D-4686-BB86-A0982C88D93A}"/>
              </a:ext>
            </a:extLst>
          </p:cNvPr>
          <p:cNvGrpSpPr/>
          <p:nvPr/>
        </p:nvGrpSpPr>
        <p:grpSpPr>
          <a:xfrm>
            <a:off x="1371600" y="36576000"/>
            <a:ext cx="14173200" cy="5867216"/>
            <a:chOff x="1371600" y="13715978"/>
            <a:chExt cx="14173200" cy="5747951"/>
          </a:xfrm>
        </p:grpSpPr>
        <p:pic>
          <p:nvPicPr>
            <p:cNvPr id="13" name="Picture 12">
              <a:extLst>
                <a:ext uri="{FF2B5EF4-FFF2-40B4-BE49-F238E27FC236}">
                  <a16:creationId xmlns:a16="http://schemas.microsoft.com/office/drawing/2014/main" id="{12F47BCD-E8DF-499C-98A9-344568D9A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3715978"/>
              <a:ext cx="4572000" cy="4394250"/>
            </a:xfrm>
            <a:prstGeom prst="rect">
              <a:avLst/>
            </a:prstGeom>
          </p:spPr>
        </p:pic>
        <p:pic>
          <p:nvPicPr>
            <p:cNvPr id="16" name="Picture 15">
              <a:extLst>
                <a:ext uri="{FF2B5EF4-FFF2-40B4-BE49-F238E27FC236}">
                  <a16:creationId xmlns:a16="http://schemas.microsoft.com/office/drawing/2014/main" id="{C69C3E4F-46AC-41DF-AF84-6066ABA538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0" y="13715978"/>
              <a:ext cx="4572000" cy="4394250"/>
            </a:xfrm>
            <a:prstGeom prst="rect">
              <a:avLst/>
            </a:prstGeom>
          </p:spPr>
        </p:pic>
        <p:sp>
          <p:nvSpPr>
            <p:cNvPr id="17" name="TextBox 16">
              <a:extLst>
                <a:ext uri="{FF2B5EF4-FFF2-40B4-BE49-F238E27FC236}">
                  <a16:creationId xmlns:a16="http://schemas.microsoft.com/office/drawing/2014/main" id="{FC8EB8B4-0DA4-40A8-B202-EE61CB7AAC4F}"/>
                </a:ext>
              </a:extLst>
            </p:cNvPr>
            <p:cNvSpPr txBox="1"/>
            <p:nvPr/>
          </p:nvSpPr>
          <p:spPr>
            <a:xfrm>
              <a:off x="1371600" y="18288000"/>
              <a:ext cx="7086600" cy="1175929"/>
            </a:xfrm>
            <a:prstGeom prst="rect">
              <a:avLst/>
            </a:prstGeom>
            <a:noFill/>
          </p:spPr>
          <p:txBody>
            <a:bodyPr wrap="square" rtlCol="0">
              <a:spAutoFit/>
            </a:bodyPr>
            <a:lstStyle/>
            <a:p>
              <a:r>
                <a:rPr lang="en-US" sz="3600" b="1"/>
                <a:t>Figure 2.</a:t>
              </a:r>
              <a:r>
                <a:rPr lang="en-US" sz="3600"/>
                <a:t> Doping Profile of the Conventional MOSFET.</a:t>
              </a:r>
            </a:p>
          </p:txBody>
        </p:sp>
        <p:sp>
          <p:nvSpPr>
            <p:cNvPr id="18" name="TextBox 17">
              <a:extLst>
                <a:ext uri="{FF2B5EF4-FFF2-40B4-BE49-F238E27FC236}">
                  <a16:creationId xmlns:a16="http://schemas.microsoft.com/office/drawing/2014/main" id="{9888257F-ACB5-4AB9-9DCD-5783F89B6044}"/>
                </a:ext>
              </a:extLst>
            </p:cNvPr>
            <p:cNvSpPr txBox="1"/>
            <p:nvPr/>
          </p:nvSpPr>
          <p:spPr>
            <a:xfrm>
              <a:off x="8458200" y="18288000"/>
              <a:ext cx="7086600" cy="1175929"/>
            </a:xfrm>
            <a:prstGeom prst="rect">
              <a:avLst/>
            </a:prstGeom>
            <a:noFill/>
          </p:spPr>
          <p:txBody>
            <a:bodyPr wrap="square" rtlCol="0">
              <a:spAutoFit/>
            </a:bodyPr>
            <a:lstStyle/>
            <a:p>
              <a:r>
                <a:rPr lang="en-US" sz="3600" b="1"/>
                <a:t>Figure 3.</a:t>
              </a:r>
              <a:r>
                <a:rPr lang="en-US" sz="3600"/>
                <a:t> Doping Profile of the FIBMOS transistor.</a:t>
              </a:r>
            </a:p>
          </p:txBody>
        </p:sp>
      </p:grpSp>
      <p:sp>
        <p:nvSpPr>
          <p:cNvPr id="22" name="TextBox 21">
            <a:extLst>
              <a:ext uri="{FF2B5EF4-FFF2-40B4-BE49-F238E27FC236}">
                <a16:creationId xmlns:a16="http://schemas.microsoft.com/office/drawing/2014/main" id="{15D1C4F3-E8CD-494A-A7B7-E9C9E3B33034}"/>
              </a:ext>
            </a:extLst>
          </p:cNvPr>
          <p:cNvSpPr txBox="1">
            <a:spLocks/>
          </p:cNvSpPr>
          <p:nvPr/>
        </p:nvSpPr>
        <p:spPr>
          <a:xfrm>
            <a:off x="17373600" y="36858929"/>
            <a:ext cx="14173200" cy="3416320"/>
          </a:xfrm>
          <a:prstGeom prst="rect">
            <a:avLst/>
          </a:prstGeom>
          <a:noFill/>
        </p:spPr>
        <p:txBody>
          <a:bodyPr wrap="square" rtlCol="0">
            <a:spAutoFit/>
          </a:bodyPr>
          <a:lstStyle/>
          <a:p>
            <a:r>
              <a:rPr lang="en-US" sz="4800" b="1" dirty="0"/>
              <a:t>References</a:t>
            </a:r>
          </a:p>
          <a:p>
            <a:pPr marL="514350" indent="-514350">
              <a:buAutoNum type="arabicPeriod"/>
            </a:pPr>
            <a:r>
              <a:rPr lang="en-US" sz="2800" dirty="0" err="1"/>
              <a:t>Chih-Chieh</a:t>
            </a:r>
            <a:r>
              <a:rPr lang="en-US" sz="2800" dirty="0"/>
              <a:t> Shen et al., </a:t>
            </a:r>
            <a:r>
              <a:rPr lang="en-US" sz="2800" i="1" dirty="0"/>
              <a:t>Use of Focused-Ion-Beam and Modeling to Optimize Submicron MOSFET Characteristics</a:t>
            </a:r>
            <a:r>
              <a:rPr lang="en-US" sz="2800" dirty="0"/>
              <a:t>. IEEE Transactions on Electron Devices 45, no. 2 , Page no: 453–459, (February 1998)</a:t>
            </a:r>
          </a:p>
          <a:p>
            <a:pPr marL="514350" indent="-514350">
              <a:buAutoNum type="arabicPeriod"/>
            </a:pPr>
            <a:r>
              <a:rPr lang="en-US" sz="2800" dirty="0" err="1"/>
              <a:t>Neamen</a:t>
            </a:r>
            <a:r>
              <a:rPr lang="en-US" sz="2800" dirty="0"/>
              <a:t>, Donald A. </a:t>
            </a:r>
            <a:r>
              <a:rPr lang="en-US" sz="2800" i="1" dirty="0"/>
              <a:t>Semiconductor Physics and Devices: Basic Principles. 4th ed</a:t>
            </a:r>
            <a:r>
              <a:rPr lang="en-US" sz="2800" dirty="0"/>
              <a:t>, McGraw-Hill, (2012).</a:t>
            </a:r>
          </a:p>
          <a:p>
            <a:pPr marL="514350" indent="-514350">
              <a:buAutoNum type="arabicPeriod"/>
            </a:pPr>
            <a:endParaRPr lang="en-US" sz="2800" dirty="0"/>
          </a:p>
        </p:txBody>
      </p:sp>
      <p:grpSp>
        <p:nvGrpSpPr>
          <p:cNvPr id="46" name="Group 45">
            <a:extLst>
              <a:ext uri="{FF2B5EF4-FFF2-40B4-BE49-F238E27FC236}">
                <a16:creationId xmlns:a16="http://schemas.microsoft.com/office/drawing/2014/main" id="{25B1B151-5C57-4D26-8B12-6DE528A2EA7A}"/>
              </a:ext>
            </a:extLst>
          </p:cNvPr>
          <p:cNvGrpSpPr/>
          <p:nvPr/>
        </p:nvGrpSpPr>
        <p:grpSpPr>
          <a:xfrm>
            <a:off x="17314733" y="15776219"/>
            <a:ext cx="14173200" cy="13533120"/>
            <a:chOff x="17373600" y="17373600"/>
            <a:chExt cx="14173200" cy="13533120"/>
          </a:xfrm>
        </p:grpSpPr>
        <p:grpSp>
          <p:nvGrpSpPr>
            <p:cNvPr id="45" name="Group 44">
              <a:extLst>
                <a:ext uri="{FF2B5EF4-FFF2-40B4-BE49-F238E27FC236}">
                  <a16:creationId xmlns:a16="http://schemas.microsoft.com/office/drawing/2014/main" id="{32BB6F65-4B7A-49B2-9006-37BDB0C3EF09}"/>
                </a:ext>
              </a:extLst>
            </p:cNvPr>
            <p:cNvGrpSpPr/>
            <p:nvPr/>
          </p:nvGrpSpPr>
          <p:grpSpPr>
            <a:xfrm>
              <a:off x="17373600" y="17373600"/>
              <a:ext cx="14173200" cy="6589931"/>
              <a:chOff x="17373600" y="17373600"/>
              <a:chExt cx="14173200" cy="6589931"/>
            </a:xfrm>
          </p:grpSpPr>
          <p:pic>
            <p:nvPicPr>
              <p:cNvPr id="37" name="Picture 36">
                <a:extLst>
                  <a:ext uri="{FF2B5EF4-FFF2-40B4-BE49-F238E27FC236}">
                    <a16:creationId xmlns:a16="http://schemas.microsoft.com/office/drawing/2014/main" id="{CD63F6C5-AABA-4136-8465-606481A1B70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973800" y="17373600"/>
                <a:ext cx="10972800" cy="5771745"/>
              </a:xfrm>
              <a:prstGeom prst="rect">
                <a:avLst/>
              </a:prstGeom>
            </p:spPr>
          </p:pic>
          <p:sp>
            <p:nvSpPr>
              <p:cNvPr id="38" name="TextBox 37">
                <a:extLst>
                  <a:ext uri="{FF2B5EF4-FFF2-40B4-BE49-F238E27FC236}">
                    <a16:creationId xmlns:a16="http://schemas.microsoft.com/office/drawing/2014/main" id="{432DADEE-0616-4BAB-8E12-A2CA5D28C2AE}"/>
                  </a:ext>
                </a:extLst>
              </p:cNvPr>
              <p:cNvSpPr txBox="1"/>
              <p:nvPr/>
            </p:nvSpPr>
            <p:spPr>
              <a:xfrm>
                <a:off x="17373600" y="23317200"/>
                <a:ext cx="14173200" cy="646331"/>
              </a:xfrm>
              <a:prstGeom prst="rect">
                <a:avLst/>
              </a:prstGeom>
              <a:noFill/>
            </p:spPr>
            <p:txBody>
              <a:bodyPr wrap="square" rtlCol="0">
                <a:spAutoFit/>
              </a:bodyPr>
              <a:lstStyle/>
              <a:p>
                <a:pPr algn="ctr"/>
                <a:r>
                  <a:rPr lang="en-US" sz="3600" b="1" dirty="0"/>
                  <a:t>Figure 4.</a:t>
                </a:r>
                <a:r>
                  <a:rPr lang="en-US" sz="3600" dirty="0"/>
                  <a:t> Transfer Characteristics of FIBMOS device and MOSFET</a:t>
                </a:r>
                <a:endParaRPr lang="en-US" sz="3600" b="1" dirty="0"/>
              </a:p>
            </p:txBody>
          </p:sp>
        </p:grpSp>
        <p:grpSp>
          <p:nvGrpSpPr>
            <p:cNvPr id="44" name="Group 43">
              <a:extLst>
                <a:ext uri="{FF2B5EF4-FFF2-40B4-BE49-F238E27FC236}">
                  <a16:creationId xmlns:a16="http://schemas.microsoft.com/office/drawing/2014/main" id="{D432166A-ABB4-4ED5-90A0-F27634D54A0C}"/>
                </a:ext>
              </a:extLst>
            </p:cNvPr>
            <p:cNvGrpSpPr/>
            <p:nvPr/>
          </p:nvGrpSpPr>
          <p:grpSpPr>
            <a:xfrm>
              <a:off x="17373600" y="24231600"/>
              <a:ext cx="14173200" cy="6675120"/>
              <a:chOff x="17373600" y="24231600"/>
              <a:chExt cx="14173200" cy="6675120"/>
            </a:xfrm>
          </p:grpSpPr>
          <p:pic>
            <p:nvPicPr>
              <p:cNvPr id="29" name="Picture 28">
                <a:extLst>
                  <a:ext uri="{FF2B5EF4-FFF2-40B4-BE49-F238E27FC236}">
                    <a16:creationId xmlns:a16="http://schemas.microsoft.com/office/drawing/2014/main" id="{8A444C41-271A-45D4-8559-4F3F3713F2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60200" y="24231600"/>
                <a:ext cx="7086600" cy="5576546"/>
              </a:xfrm>
              <a:prstGeom prst="rect">
                <a:avLst/>
              </a:prstGeom>
            </p:spPr>
          </p:pic>
          <p:pic>
            <p:nvPicPr>
              <p:cNvPr id="35" name="Picture 34">
                <a:extLst>
                  <a:ext uri="{FF2B5EF4-FFF2-40B4-BE49-F238E27FC236}">
                    <a16:creationId xmlns:a16="http://schemas.microsoft.com/office/drawing/2014/main" id="{47BF933D-7B7D-4C4A-A277-5BAFC4748C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73600" y="24231600"/>
                <a:ext cx="7086600" cy="5576547"/>
              </a:xfrm>
              <a:prstGeom prst="rect">
                <a:avLst/>
              </a:prstGeom>
            </p:spPr>
          </p:pic>
          <p:sp>
            <p:nvSpPr>
              <p:cNvPr id="39" name="TextBox 38">
                <a:extLst>
                  <a:ext uri="{FF2B5EF4-FFF2-40B4-BE49-F238E27FC236}">
                    <a16:creationId xmlns:a16="http://schemas.microsoft.com/office/drawing/2014/main" id="{2784F17C-6658-4908-8109-CE669561B242}"/>
                  </a:ext>
                </a:extLst>
              </p:cNvPr>
              <p:cNvSpPr txBox="1"/>
              <p:nvPr/>
            </p:nvSpPr>
            <p:spPr>
              <a:xfrm>
                <a:off x="17373600" y="29718000"/>
                <a:ext cx="7086600" cy="1188720"/>
              </a:xfrm>
              <a:prstGeom prst="rect">
                <a:avLst/>
              </a:prstGeom>
              <a:noFill/>
            </p:spPr>
            <p:txBody>
              <a:bodyPr wrap="square" rtlCol="0">
                <a:spAutoFit/>
              </a:bodyPr>
              <a:lstStyle/>
              <a:p>
                <a:pPr algn="ctr"/>
                <a:r>
                  <a:rPr lang="en-US" sz="3600" b="1"/>
                  <a:t>Figure 5.</a:t>
                </a:r>
                <a:r>
                  <a:rPr lang="en-US" sz="3600"/>
                  <a:t> Output Characteristics of FIBMOS device and MOSFET</a:t>
                </a:r>
                <a:endParaRPr lang="en-US" sz="3600" b="1"/>
              </a:p>
            </p:txBody>
          </p:sp>
          <p:sp>
            <p:nvSpPr>
              <p:cNvPr id="40" name="TextBox 39">
                <a:extLst>
                  <a:ext uri="{FF2B5EF4-FFF2-40B4-BE49-F238E27FC236}">
                    <a16:creationId xmlns:a16="http://schemas.microsoft.com/office/drawing/2014/main" id="{6E67F6E1-A018-4479-842F-B2B1D3C20F8C}"/>
                  </a:ext>
                </a:extLst>
              </p:cNvPr>
              <p:cNvSpPr txBox="1"/>
              <p:nvPr/>
            </p:nvSpPr>
            <p:spPr>
              <a:xfrm>
                <a:off x="24460200" y="29718000"/>
                <a:ext cx="7086600" cy="1188720"/>
              </a:xfrm>
              <a:prstGeom prst="rect">
                <a:avLst/>
              </a:prstGeom>
              <a:noFill/>
            </p:spPr>
            <p:txBody>
              <a:bodyPr wrap="square" rtlCol="0">
                <a:spAutoFit/>
              </a:bodyPr>
              <a:lstStyle/>
              <a:p>
                <a:pPr algn="ctr"/>
                <a:r>
                  <a:rPr lang="en-US" sz="3600" b="1" dirty="0"/>
                  <a:t>Figure 6.</a:t>
                </a:r>
                <a:r>
                  <a:rPr lang="en-US" sz="3600" dirty="0"/>
                  <a:t> Subthreshold conduction of FIBMOS device and MOSFET</a:t>
                </a:r>
                <a:endParaRPr lang="en-US" sz="3600" b="1" dirty="0"/>
              </a:p>
            </p:txBody>
          </p:sp>
        </p:grpSp>
      </p:grpSp>
      <p:pic>
        <p:nvPicPr>
          <p:cNvPr id="42" name="Picture 41">
            <a:extLst>
              <a:ext uri="{FF2B5EF4-FFF2-40B4-BE49-F238E27FC236}">
                <a16:creationId xmlns:a16="http://schemas.microsoft.com/office/drawing/2014/main" id="{80F097CC-D26A-46E2-A09E-FABA42BBDCA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20619" y="12801600"/>
            <a:ext cx="7498654" cy="5486400"/>
          </a:xfrm>
          <a:prstGeom prst="rect">
            <a:avLst/>
          </a:prstGeom>
        </p:spPr>
      </p:pic>
      <p:sp>
        <p:nvSpPr>
          <p:cNvPr id="47" name="TextBox 46">
            <a:extLst>
              <a:ext uri="{FF2B5EF4-FFF2-40B4-BE49-F238E27FC236}">
                <a16:creationId xmlns:a16="http://schemas.microsoft.com/office/drawing/2014/main" id="{B3E32DD1-480E-448C-A9ED-EF9447A183E4}"/>
              </a:ext>
            </a:extLst>
          </p:cNvPr>
          <p:cNvSpPr txBox="1"/>
          <p:nvPr/>
        </p:nvSpPr>
        <p:spPr>
          <a:xfrm>
            <a:off x="1375876" y="18288000"/>
            <a:ext cx="14164648" cy="646331"/>
          </a:xfrm>
          <a:prstGeom prst="rect">
            <a:avLst/>
          </a:prstGeom>
          <a:noFill/>
        </p:spPr>
        <p:txBody>
          <a:bodyPr wrap="none" rtlCol="0" anchor="t">
            <a:spAutoFit/>
          </a:bodyPr>
          <a:lstStyle/>
          <a:p>
            <a:pPr algn="ctr"/>
            <a:r>
              <a:rPr lang="en-US" sz="3600" b="1" dirty="0"/>
              <a:t>Figure 1.</a:t>
            </a:r>
            <a:r>
              <a:rPr lang="en-US" sz="3600" dirty="0"/>
              <a:t> Two different user-controlled meshes designed for the simulation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33A0F7-0D53-4817-98FD-68AFF6D8032A}"/>
                  </a:ext>
                </a:extLst>
              </p:cNvPr>
              <p:cNvSpPr txBox="1"/>
              <p:nvPr/>
            </p:nvSpPr>
            <p:spPr>
              <a:xfrm>
                <a:off x="1371600" y="30175200"/>
                <a:ext cx="14173200" cy="5394960"/>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r>
                        <m:rPr>
                          <m:sty m:val="p"/>
                        </m:rPr>
                        <a:rPr lang="x-IV_mathan" sz="3600" smtClean="0">
                          <a:latin typeface="Cambria Math" panose="02040503050406030204" pitchFamily="18" charset="0"/>
                        </a:rPr>
                        <m:t>∇</m:t>
                      </m:r>
                      <m:r>
                        <a:rPr lang="x-IV_mathan" sz="3600" smtClean="0">
                          <a:latin typeface="Cambria Math" panose="02040503050406030204" pitchFamily="18" charset="0"/>
                        </a:rPr>
                        <m:t>⋅</m:t>
                      </m:r>
                      <m:d>
                        <m:dPr>
                          <m:ctrlPr>
                            <a:rPr lang="x-IV_mathan" sz="3600" i="1">
                              <a:latin typeface="Cambria Math" panose="02040503050406030204" pitchFamily="18" charset="0"/>
                            </a:rPr>
                          </m:ctrlPr>
                        </m:dPr>
                        <m:e>
                          <m:r>
                            <a:rPr lang="x-IV_mathan" sz="3600">
                              <a:latin typeface="Cambria Math" panose="02040503050406030204" pitchFamily="18" charset="0"/>
                            </a:rPr>
                            <m:t>−</m:t>
                          </m:r>
                          <m:sSub>
                            <m:sSubPr>
                              <m:ctrlPr>
                                <a:rPr lang="x-IV_mathan" sz="3600" i="1">
                                  <a:latin typeface="Cambria Math" panose="02040503050406030204" pitchFamily="18" charset="0"/>
                                </a:rPr>
                              </m:ctrlPr>
                            </m:sSubPr>
                            <m:e>
                              <m:r>
                                <a:rPr lang="x-IV_mathan" sz="3600">
                                  <a:latin typeface="Cambria Math" panose="02040503050406030204" pitchFamily="18" charset="0"/>
                                </a:rPr>
                                <m:t>𝜖</m:t>
                              </m:r>
                            </m:e>
                            <m:sub>
                              <m:r>
                                <a:rPr lang="x-IV_mathan" sz="3600">
                                  <a:latin typeface="Cambria Math" panose="02040503050406030204" pitchFamily="18" charset="0"/>
                                </a:rPr>
                                <m:t>0</m:t>
                              </m:r>
                            </m:sub>
                          </m:sSub>
                          <m:sSub>
                            <m:sSubPr>
                              <m:ctrlPr>
                                <a:rPr lang="x-IV_mathan" sz="3600" i="1">
                                  <a:latin typeface="Cambria Math" panose="02040503050406030204" pitchFamily="18" charset="0"/>
                                </a:rPr>
                              </m:ctrlPr>
                            </m:sSubPr>
                            <m:e>
                              <m:r>
                                <a:rPr lang="x-IV_mathan" sz="3600">
                                  <a:latin typeface="Cambria Math" panose="02040503050406030204" pitchFamily="18" charset="0"/>
                                </a:rPr>
                                <m:t>𝜖</m:t>
                              </m:r>
                            </m:e>
                            <m:sub>
                              <m:r>
                                <a:rPr lang="x-IV_mathan" sz="3600">
                                  <a:latin typeface="Cambria Math" panose="02040503050406030204" pitchFamily="18" charset="0"/>
                                </a:rPr>
                                <m:t>𝑟</m:t>
                              </m:r>
                            </m:sub>
                          </m:sSub>
                          <m:r>
                            <a:rPr lang="x-IV_mathan" sz="3600" i="1">
                              <a:latin typeface="Cambria Math" panose="02040503050406030204" pitchFamily="18" charset="0"/>
                            </a:rPr>
                            <m:t> </m:t>
                          </m:r>
                          <m:r>
                            <a:rPr lang="x-IV_mathan" sz="3600" b="1" i="1">
                              <a:latin typeface="Cambria Math" panose="02040503050406030204" pitchFamily="18" charset="0"/>
                            </a:rPr>
                            <m:t>𝜵</m:t>
                          </m:r>
                          <m:r>
                            <a:rPr lang="x-IV_mathan" sz="3600" b="1" i="1">
                              <a:latin typeface="Cambria Math" panose="02040503050406030204" pitchFamily="18" charset="0"/>
                            </a:rPr>
                            <m:t>𝑽</m:t>
                          </m:r>
                        </m:e>
                      </m:d>
                      <m:r>
                        <a:rPr lang="x-IV_mathan" sz="3600">
                          <a:latin typeface="Cambria Math" panose="02040503050406030204" pitchFamily="18" charset="0"/>
                        </a:rPr>
                        <m:t>=</m:t>
                      </m:r>
                      <m:r>
                        <a:rPr lang="x-IV_mathan" sz="3600">
                          <a:latin typeface="Cambria Math" panose="02040503050406030204" pitchFamily="18" charset="0"/>
                        </a:rPr>
                        <m:t>𝑞</m:t>
                      </m:r>
                      <m:d>
                        <m:dPr>
                          <m:ctrlPr>
                            <a:rPr lang="x-IV_mathan" sz="3600" i="1">
                              <a:latin typeface="Cambria Math" panose="02040503050406030204" pitchFamily="18" charset="0"/>
                            </a:rPr>
                          </m:ctrlPr>
                        </m:dPr>
                        <m:e>
                          <m:r>
                            <a:rPr lang="x-IV_mathan" sz="3600">
                              <a:latin typeface="Cambria Math" panose="02040503050406030204" pitchFamily="18" charset="0"/>
                            </a:rPr>
                            <m:t>𝑝</m:t>
                          </m:r>
                          <m:r>
                            <a:rPr lang="x-IV_mathan" sz="3600">
                              <a:latin typeface="Cambria Math" panose="02040503050406030204" pitchFamily="18" charset="0"/>
                            </a:rPr>
                            <m:t>−</m:t>
                          </m:r>
                          <m:r>
                            <a:rPr lang="x-IV_mathan" sz="3600">
                              <a:latin typeface="Cambria Math" panose="02040503050406030204" pitchFamily="18" charset="0"/>
                            </a:rPr>
                            <m:t>𝑛</m:t>
                          </m:r>
                          <m:r>
                            <a:rPr lang="x-IV_mathan" sz="3600">
                              <a:latin typeface="Cambria Math" panose="02040503050406030204" pitchFamily="18" charset="0"/>
                            </a:rPr>
                            <m:t>+</m:t>
                          </m:r>
                          <m:sSubSup>
                            <m:sSubSupPr>
                              <m:ctrlPr>
                                <a:rPr lang="x-IV_mathan" sz="3600" i="1">
                                  <a:latin typeface="Cambria Math" panose="02040503050406030204" pitchFamily="18" charset="0"/>
                                </a:rPr>
                              </m:ctrlPr>
                            </m:sSubSupPr>
                            <m:e>
                              <m:r>
                                <a:rPr lang="x-IV_mathan" sz="3600">
                                  <a:latin typeface="Cambria Math" panose="02040503050406030204" pitchFamily="18" charset="0"/>
                                </a:rPr>
                                <m:t>𝑁</m:t>
                              </m:r>
                            </m:e>
                            <m:sub>
                              <m:r>
                                <a:rPr lang="x-IV_mathan" sz="3600">
                                  <a:latin typeface="Cambria Math" panose="02040503050406030204" pitchFamily="18" charset="0"/>
                                </a:rPr>
                                <m:t>𝑑</m:t>
                              </m:r>
                            </m:sub>
                            <m:sup>
                              <m:r>
                                <a:rPr lang="x-IV_mathan" sz="3600">
                                  <a:latin typeface="Cambria Math" panose="02040503050406030204" pitchFamily="18" charset="0"/>
                                </a:rPr>
                                <m:t>+</m:t>
                              </m:r>
                            </m:sup>
                          </m:sSubSup>
                          <m:r>
                            <a:rPr lang="x-IV_mathan" sz="3600">
                              <a:latin typeface="Cambria Math" panose="02040503050406030204" pitchFamily="18" charset="0"/>
                            </a:rPr>
                            <m:t>−</m:t>
                          </m:r>
                          <m:sSubSup>
                            <m:sSubSupPr>
                              <m:ctrlPr>
                                <a:rPr lang="x-IV_mathan" sz="3600" i="1">
                                  <a:latin typeface="Cambria Math" panose="02040503050406030204" pitchFamily="18" charset="0"/>
                                </a:rPr>
                              </m:ctrlPr>
                            </m:sSubSupPr>
                            <m:e>
                              <m:r>
                                <a:rPr lang="x-IV_mathan" sz="3600">
                                  <a:latin typeface="Cambria Math" panose="02040503050406030204" pitchFamily="18" charset="0"/>
                                </a:rPr>
                                <m:t>𝑁</m:t>
                              </m:r>
                            </m:e>
                            <m:sub>
                              <m:r>
                                <a:rPr lang="x-IV_mathan" sz="3600">
                                  <a:latin typeface="Cambria Math" panose="02040503050406030204" pitchFamily="18" charset="0"/>
                                </a:rPr>
                                <m:t>𝑎</m:t>
                              </m:r>
                            </m:sub>
                            <m:sup>
                              <m:r>
                                <a:rPr lang="x-IV_mathan" sz="3600">
                                  <a:latin typeface="Cambria Math" panose="02040503050406030204" pitchFamily="18" charset="0"/>
                                </a:rPr>
                                <m:t>−</m:t>
                              </m:r>
                            </m:sup>
                          </m:sSubSup>
                        </m:e>
                      </m:d>
                    </m:oMath>
                  </m:oMathPara>
                </a14:m>
                <a:endParaRPr lang="en-US" sz="3600" i="1" dirty="0"/>
              </a:p>
              <a:p>
                <a:pPr/>
                <a14:m>
                  <m:oMathPara xmlns:m="http://schemas.openxmlformats.org/officeDocument/2006/math">
                    <m:oMathParaPr>
                      <m:jc m:val="centerGroup"/>
                    </m:oMathParaPr>
                    <m:oMath xmlns:m="http://schemas.openxmlformats.org/officeDocument/2006/math">
                      <m:sSub>
                        <m:sSubPr>
                          <m:ctrlPr>
                            <a:rPr lang="x-IV_mathan" sz="3400" i="1">
                              <a:latin typeface="Cambria Math" panose="02040503050406030204" pitchFamily="18" charset="0"/>
                            </a:rPr>
                          </m:ctrlPr>
                        </m:sSubPr>
                        <m:e>
                          <m:r>
                            <a:rPr lang="x-IV_mathan" sz="3400">
                              <a:latin typeface="Cambria Math" panose="02040503050406030204" pitchFamily="18" charset="0"/>
                            </a:rPr>
                            <m:t>𝑱</m:t>
                          </m:r>
                        </m:e>
                        <m:sub>
                          <m:r>
                            <a:rPr lang="x-IV_mathan" sz="3400">
                              <a:latin typeface="Cambria Math" panose="02040503050406030204" pitchFamily="18" charset="0"/>
                            </a:rPr>
                            <m:t>𝒏</m:t>
                          </m:r>
                        </m:sub>
                      </m:sSub>
                      <m:r>
                        <a:rPr lang="x-IV_mathan" sz="3400">
                          <a:latin typeface="Cambria Math" panose="02040503050406030204" pitchFamily="18" charset="0"/>
                        </a:rPr>
                        <m:t>=</m:t>
                      </m:r>
                      <m:r>
                        <a:rPr lang="x-IV_mathan" sz="3400">
                          <a:latin typeface="Cambria Math" panose="02040503050406030204" pitchFamily="18" charset="0"/>
                        </a:rPr>
                        <m:t>𝑞𝑛</m:t>
                      </m:r>
                      <m:sSub>
                        <m:sSubPr>
                          <m:ctrlPr>
                            <a:rPr lang="x-IV_mathan" sz="3400" i="1">
                              <a:latin typeface="Cambria Math" panose="02040503050406030204" pitchFamily="18" charset="0"/>
                            </a:rPr>
                          </m:ctrlPr>
                        </m:sSubPr>
                        <m:e>
                          <m:r>
                            <a:rPr lang="x-IV_mathan" sz="3400">
                              <a:latin typeface="Cambria Math" panose="02040503050406030204" pitchFamily="18" charset="0"/>
                            </a:rPr>
                            <m:t>𝜇</m:t>
                          </m:r>
                        </m:e>
                        <m:sub>
                          <m:r>
                            <a:rPr lang="x-IV_mathan" sz="3400">
                              <a:latin typeface="Cambria Math" panose="02040503050406030204" pitchFamily="18" charset="0"/>
                            </a:rPr>
                            <m:t>𝑛</m:t>
                          </m:r>
                        </m:sub>
                      </m:sSub>
                      <m:r>
                        <m:rPr>
                          <m:sty m:val="p"/>
                        </m:rPr>
                        <a:rPr lang="x-IV_mathan" sz="3400">
                          <a:latin typeface="Cambria Math" panose="02040503050406030204" pitchFamily="18" charset="0"/>
                        </a:rPr>
                        <m:t>∇</m:t>
                      </m:r>
                      <m:sSub>
                        <m:sSubPr>
                          <m:ctrlPr>
                            <a:rPr lang="x-IV_mathan" sz="3400" i="1">
                              <a:latin typeface="Cambria Math" panose="02040503050406030204" pitchFamily="18" charset="0"/>
                            </a:rPr>
                          </m:ctrlPr>
                        </m:sSubPr>
                        <m:e>
                          <m:r>
                            <a:rPr lang="x-IV_mathan" sz="3400">
                              <a:latin typeface="Cambria Math" panose="02040503050406030204" pitchFamily="18" charset="0"/>
                            </a:rPr>
                            <m:t>𝐸</m:t>
                          </m:r>
                        </m:e>
                        <m:sub>
                          <m:r>
                            <a:rPr lang="x-IV_mathan" sz="3400">
                              <a:latin typeface="Cambria Math" panose="02040503050406030204" pitchFamily="18" charset="0"/>
                            </a:rPr>
                            <m:t>𝑐</m:t>
                          </m:r>
                        </m:sub>
                      </m:sSub>
                      <m:r>
                        <a:rPr lang="x-IV_mathan" sz="3400">
                          <a:latin typeface="Cambria Math" panose="02040503050406030204" pitchFamily="18" charset="0"/>
                        </a:rPr>
                        <m:t>+</m:t>
                      </m:r>
                      <m:sSub>
                        <m:sSubPr>
                          <m:ctrlPr>
                            <a:rPr lang="x-IV_mathan" sz="3400" i="1">
                              <a:latin typeface="Cambria Math" panose="02040503050406030204" pitchFamily="18" charset="0"/>
                            </a:rPr>
                          </m:ctrlPr>
                        </m:sSubPr>
                        <m:e>
                          <m:r>
                            <a:rPr lang="x-IV_mathan" sz="3400">
                              <a:latin typeface="Cambria Math" panose="02040503050406030204" pitchFamily="18" charset="0"/>
                            </a:rPr>
                            <m:t>𝜇</m:t>
                          </m:r>
                        </m:e>
                        <m:sub>
                          <m:r>
                            <a:rPr lang="x-IV_mathan" sz="3400">
                              <a:latin typeface="Cambria Math" panose="02040503050406030204" pitchFamily="18" charset="0"/>
                            </a:rPr>
                            <m:t>𝑛</m:t>
                          </m:r>
                        </m:sub>
                      </m:sSub>
                      <m:sSub>
                        <m:sSubPr>
                          <m:ctrlPr>
                            <a:rPr lang="x-IV_mathan" sz="3400" i="1">
                              <a:latin typeface="Cambria Math" panose="02040503050406030204" pitchFamily="18" charset="0"/>
                            </a:rPr>
                          </m:ctrlPr>
                        </m:sSubPr>
                        <m:e>
                          <m:r>
                            <a:rPr lang="x-IV_mathan" sz="3400">
                              <a:latin typeface="Cambria Math" panose="02040503050406030204" pitchFamily="18" charset="0"/>
                            </a:rPr>
                            <m:t>𝑘</m:t>
                          </m:r>
                        </m:e>
                        <m:sub>
                          <m:r>
                            <a:rPr lang="x-IV_mathan" sz="3400">
                              <a:latin typeface="Cambria Math" panose="02040503050406030204" pitchFamily="18" charset="0"/>
                            </a:rPr>
                            <m:t>𝐵</m:t>
                          </m:r>
                        </m:sub>
                      </m:sSub>
                      <m:r>
                        <a:rPr lang="x-IV_mathan" sz="3400">
                          <a:latin typeface="Cambria Math" panose="02040503050406030204" pitchFamily="18" charset="0"/>
                        </a:rPr>
                        <m:t>𝑇𝐺</m:t>
                      </m:r>
                      <m:d>
                        <m:dPr>
                          <m:ctrlPr>
                            <a:rPr lang="x-IV_mathan" sz="3400" i="1">
                              <a:latin typeface="Cambria Math" panose="02040503050406030204" pitchFamily="18" charset="0"/>
                            </a:rPr>
                          </m:ctrlPr>
                        </m:dPr>
                        <m:e>
                          <m:f>
                            <m:fPr>
                              <m:ctrlPr>
                                <a:rPr lang="x-IV_mathan" sz="3400" i="1">
                                  <a:latin typeface="Cambria Math" panose="02040503050406030204" pitchFamily="18" charset="0"/>
                                </a:rPr>
                              </m:ctrlPr>
                            </m:fPr>
                            <m:num>
                              <m:r>
                                <a:rPr lang="x-IV_mathan" sz="3400">
                                  <a:latin typeface="Cambria Math" panose="02040503050406030204" pitchFamily="18" charset="0"/>
                                </a:rPr>
                                <m:t>𝑛</m:t>
                              </m:r>
                            </m:num>
                            <m:den>
                              <m:sSub>
                                <m:sSubPr>
                                  <m:ctrlPr>
                                    <a:rPr lang="x-IV_mathan" sz="3400" i="1">
                                      <a:latin typeface="Cambria Math" panose="02040503050406030204" pitchFamily="18" charset="0"/>
                                    </a:rPr>
                                  </m:ctrlPr>
                                </m:sSubPr>
                                <m:e>
                                  <m:r>
                                    <a:rPr lang="x-IV_mathan" sz="3400">
                                      <a:latin typeface="Cambria Math" panose="02040503050406030204" pitchFamily="18" charset="0"/>
                                    </a:rPr>
                                    <m:t>𝑁</m:t>
                                  </m:r>
                                </m:e>
                                <m:sub>
                                  <m:r>
                                    <a:rPr lang="x-IV_mathan" sz="3400">
                                      <a:latin typeface="Cambria Math" panose="02040503050406030204" pitchFamily="18" charset="0"/>
                                    </a:rPr>
                                    <m:t>𝑐</m:t>
                                  </m:r>
                                </m:sub>
                              </m:sSub>
                            </m:den>
                          </m:f>
                        </m:e>
                      </m:d>
                      <m:r>
                        <m:rPr>
                          <m:sty m:val="p"/>
                        </m:rPr>
                        <a:rPr lang="x-IV_mathan" sz="3400">
                          <a:latin typeface="Cambria Math" panose="02040503050406030204" pitchFamily="18" charset="0"/>
                        </a:rPr>
                        <m:t>∇n</m:t>
                      </m:r>
                      <m:r>
                        <a:rPr lang="x-IV_mathan" sz="3400">
                          <a:latin typeface="Cambria Math" panose="02040503050406030204" pitchFamily="18" charset="0"/>
                        </a:rPr>
                        <m:t>+</m:t>
                      </m:r>
                      <m:sSub>
                        <m:sSubPr>
                          <m:ctrlPr>
                            <a:rPr lang="x-IV_mathan" sz="3400" i="1">
                              <a:latin typeface="Cambria Math" panose="02040503050406030204" pitchFamily="18" charset="0"/>
                            </a:rPr>
                          </m:ctrlPr>
                        </m:sSubPr>
                        <m:e>
                          <m:r>
                            <m:rPr>
                              <m:sty m:val="p"/>
                            </m:rPr>
                            <a:rPr lang="x-IV_mathan" sz="3400">
                              <a:latin typeface="Cambria Math" panose="02040503050406030204" pitchFamily="18" charset="0"/>
                            </a:rPr>
                            <m:t>qnD</m:t>
                          </m:r>
                        </m:e>
                        <m:sub>
                          <m:r>
                            <a:rPr lang="x-IV_mathan" sz="3400">
                              <a:latin typeface="Cambria Math" panose="02040503050406030204" pitchFamily="18" charset="0"/>
                            </a:rPr>
                            <m:t>𝑛</m:t>
                          </m:r>
                          <m:r>
                            <a:rPr lang="x-IV_mathan" sz="3400">
                              <a:latin typeface="Cambria Math" panose="02040503050406030204" pitchFamily="18" charset="0"/>
                            </a:rPr>
                            <m:t>,</m:t>
                          </m:r>
                          <m:r>
                            <m:rPr>
                              <m:sty m:val="p"/>
                            </m:rPr>
                            <a:rPr lang="x-IV_mathan" sz="3400">
                              <a:latin typeface="Cambria Math" panose="02040503050406030204" pitchFamily="18" charset="0"/>
                            </a:rPr>
                            <m:t>th</m:t>
                          </m:r>
                        </m:sub>
                      </m:sSub>
                      <m:r>
                        <m:rPr>
                          <m:sty m:val="p"/>
                        </m:rPr>
                        <a:rPr lang="x-IV_mathan" sz="3400">
                          <a:latin typeface="Cambria Math" panose="02040503050406030204" pitchFamily="18" charset="0"/>
                        </a:rPr>
                        <m:t>∇</m:t>
                      </m:r>
                      <m:func>
                        <m:funcPr>
                          <m:ctrlPr>
                            <a:rPr lang="x-IV_mathan" sz="3400" i="1">
                              <a:latin typeface="Cambria Math" panose="02040503050406030204" pitchFamily="18" charset="0"/>
                            </a:rPr>
                          </m:ctrlPr>
                        </m:funcPr>
                        <m:fName>
                          <m:r>
                            <m:rPr>
                              <m:sty m:val="p"/>
                            </m:rPr>
                            <a:rPr lang="x-IV_mathan" sz="3400">
                              <a:latin typeface="Cambria Math" panose="02040503050406030204" pitchFamily="18" charset="0"/>
                            </a:rPr>
                            <m:t>ln</m:t>
                          </m:r>
                        </m:fName>
                        <m:e>
                          <m:d>
                            <m:dPr>
                              <m:ctrlPr>
                                <a:rPr lang="x-IV_mathan" sz="3400" i="1">
                                  <a:latin typeface="Cambria Math" panose="02040503050406030204" pitchFamily="18" charset="0"/>
                                </a:rPr>
                              </m:ctrlPr>
                            </m:dPr>
                            <m:e>
                              <m:r>
                                <a:rPr lang="x-IV_mathan" sz="3400">
                                  <a:latin typeface="Cambria Math" panose="02040503050406030204" pitchFamily="18" charset="0"/>
                                </a:rPr>
                                <m:t>𝑇</m:t>
                              </m:r>
                            </m:e>
                          </m:d>
                        </m:e>
                      </m:func>
                    </m:oMath>
                  </m:oMathPara>
                </a14:m>
                <a:endParaRPr lang="x-IV_mathan" sz="3400" dirty="0"/>
              </a:p>
              <a:p>
                <a:pPr/>
                <a14:m>
                  <m:oMathPara xmlns:m="http://schemas.openxmlformats.org/officeDocument/2006/math">
                    <m:oMathParaPr>
                      <m:jc m:val="centerGroup"/>
                    </m:oMathParaPr>
                    <m:oMath xmlns:m="http://schemas.openxmlformats.org/officeDocument/2006/math">
                      <m:sSub>
                        <m:sSubPr>
                          <m:ctrlPr>
                            <a:rPr lang="x-IV_mathan" sz="3400" i="1">
                              <a:latin typeface="Cambria Math" panose="02040503050406030204" pitchFamily="18" charset="0"/>
                            </a:rPr>
                          </m:ctrlPr>
                        </m:sSubPr>
                        <m:e>
                          <m:r>
                            <a:rPr lang="x-IV_mathan" sz="3400">
                              <a:latin typeface="Cambria Math" panose="02040503050406030204" pitchFamily="18" charset="0"/>
                            </a:rPr>
                            <m:t>𝑱</m:t>
                          </m:r>
                        </m:e>
                        <m:sub>
                          <m:r>
                            <a:rPr lang="x-IV_mathan" sz="3400">
                              <a:latin typeface="Cambria Math" panose="02040503050406030204" pitchFamily="18" charset="0"/>
                            </a:rPr>
                            <m:t>𝒑</m:t>
                          </m:r>
                        </m:sub>
                      </m:sSub>
                      <m:r>
                        <a:rPr lang="x-IV_mathan" sz="3400">
                          <a:latin typeface="Cambria Math" panose="02040503050406030204" pitchFamily="18" charset="0"/>
                        </a:rPr>
                        <m:t>=</m:t>
                      </m:r>
                      <m:r>
                        <a:rPr lang="x-IV_mathan" sz="3400">
                          <a:latin typeface="Cambria Math" panose="02040503050406030204" pitchFamily="18" charset="0"/>
                        </a:rPr>
                        <m:t>𝑞𝑝</m:t>
                      </m:r>
                      <m:sSub>
                        <m:sSubPr>
                          <m:ctrlPr>
                            <a:rPr lang="x-IV_mathan" sz="3400" i="1">
                              <a:latin typeface="Cambria Math" panose="02040503050406030204" pitchFamily="18" charset="0"/>
                            </a:rPr>
                          </m:ctrlPr>
                        </m:sSubPr>
                        <m:e>
                          <m:r>
                            <a:rPr lang="x-IV_mathan" sz="3400">
                              <a:latin typeface="Cambria Math" panose="02040503050406030204" pitchFamily="18" charset="0"/>
                            </a:rPr>
                            <m:t>𝜇</m:t>
                          </m:r>
                        </m:e>
                        <m:sub>
                          <m:r>
                            <a:rPr lang="x-IV_mathan" sz="3400">
                              <a:latin typeface="Cambria Math" panose="02040503050406030204" pitchFamily="18" charset="0"/>
                            </a:rPr>
                            <m:t>𝑝</m:t>
                          </m:r>
                        </m:sub>
                      </m:sSub>
                      <m:r>
                        <m:rPr>
                          <m:sty m:val="p"/>
                        </m:rPr>
                        <a:rPr lang="x-IV_mathan" sz="3400">
                          <a:latin typeface="Cambria Math" panose="02040503050406030204" pitchFamily="18" charset="0"/>
                        </a:rPr>
                        <m:t>∇</m:t>
                      </m:r>
                      <m:sSub>
                        <m:sSubPr>
                          <m:ctrlPr>
                            <a:rPr lang="x-IV_mathan" sz="3400" i="1">
                              <a:latin typeface="Cambria Math" panose="02040503050406030204" pitchFamily="18" charset="0"/>
                            </a:rPr>
                          </m:ctrlPr>
                        </m:sSubPr>
                        <m:e>
                          <m:r>
                            <a:rPr lang="x-IV_mathan" sz="3400">
                              <a:latin typeface="Cambria Math" panose="02040503050406030204" pitchFamily="18" charset="0"/>
                            </a:rPr>
                            <m:t>𝐸</m:t>
                          </m:r>
                        </m:e>
                        <m:sub>
                          <m:r>
                            <a:rPr lang="x-IV_mathan" sz="3400">
                              <a:latin typeface="Cambria Math" panose="02040503050406030204" pitchFamily="18" charset="0"/>
                            </a:rPr>
                            <m:t>𝑣</m:t>
                          </m:r>
                        </m:sub>
                      </m:sSub>
                      <m:r>
                        <a:rPr lang="x-IV_mathan" sz="3400">
                          <a:latin typeface="Cambria Math" panose="02040503050406030204" pitchFamily="18" charset="0"/>
                        </a:rPr>
                        <m:t>+</m:t>
                      </m:r>
                      <m:sSub>
                        <m:sSubPr>
                          <m:ctrlPr>
                            <a:rPr lang="x-IV_mathan" sz="3400" i="1">
                              <a:latin typeface="Cambria Math" panose="02040503050406030204" pitchFamily="18" charset="0"/>
                            </a:rPr>
                          </m:ctrlPr>
                        </m:sSubPr>
                        <m:e>
                          <m:r>
                            <a:rPr lang="x-IV_mathan" sz="3400">
                              <a:latin typeface="Cambria Math" panose="02040503050406030204" pitchFamily="18" charset="0"/>
                            </a:rPr>
                            <m:t>𝜇</m:t>
                          </m:r>
                        </m:e>
                        <m:sub>
                          <m:r>
                            <a:rPr lang="x-IV_mathan" sz="3400">
                              <a:latin typeface="Cambria Math" panose="02040503050406030204" pitchFamily="18" charset="0"/>
                            </a:rPr>
                            <m:t>𝑝</m:t>
                          </m:r>
                        </m:sub>
                      </m:sSub>
                      <m:sSub>
                        <m:sSubPr>
                          <m:ctrlPr>
                            <a:rPr lang="x-IV_mathan" sz="3400" i="1">
                              <a:latin typeface="Cambria Math" panose="02040503050406030204" pitchFamily="18" charset="0"/>
                            </a:rPr>
                          </m:ctrlPr>
                        </m:sSubPr>
                        <m:e>
                          <m:r>
                            <a:rPr lang="x-IV_mathan" sz="3400">
                              <a:latin typeface="Cambria Math" panose="02040503050406030204" pitchFamily="18" charset="0"/>
                            </a:rPr>
                            <m:t>𝑘</m:t>
                          </m:r>
                        </m:e>
                        <m:sub>
                          <m:r>
                            <a:rPr lang="x-IV_mathan" sz="3400">
                              <a:latin typeface="Cambria Math" panose="02040503050406030204" pitchFamily="18" charset="0"/>
                            </a:rPr>
                            <m:t>𝐵</m:t>
                          </m:r>
                        </m:sub>
                      </m:sSub>
                      <m:r>
                        <a:rPr lang="x-IV_mathan" sz="3400">
                          <a:latin typeface="Cambria Math" panose="02040503050406030204" pitchFamily="18" charset="0"/>
                        </a:rPr>
                        <m:t>𝑇𝐺</m:t>
                      </m:r>
                      <m:d>
                        <m:dPr>
                          <m:ctrlPr>
                            <a:rPr lang="x-IV_mathan" sz="3400" i="1">
                              <a:latin typeface="Cambria Math" panose="02040503050406030204" pitchFamily="18" charset="0"/>
                            </a:rPr>
                          </m:ctrlPr>
                        </m:dPr>
                        <m:e>
                          <m:f>
                            <m:fPr>
                              <m:ctrlPr>
                                <a:rPr lang="x-IV_mathan" sz="3400" i="1">
                                  <a:latin typeface="Cambria Math" panose="02040503050406030204" pitchFamily="18" charset="0"/>
                                </a:rPr>
                              </m:ctrlPr>
                            </m:fPr>
                            <m:num>
                              <m:r>
                                <a:rPr lang="x-IV_mathan" sz="3400">
                                  <a:latin typeface="Cambria Math" panose="02040503050406030204" pitchFamily="18" charset="0"/>
                                </a:rPr>
                                <m:t>𝑝</m:t>
                              </m:r>
                            </m:num>
                            <m:den>
                              <m:sSub>
                                <m:sSubPr>
                                  <m:ctrlPr>
                                    <a:rPr lang="x-IV_mathan" sz="3400" i="1">
                                      <a:latin typeface="Cambria Math" panose="02040503050406030204" pitchFamily="18" charset="0"/>
                                    </a:rPr>
                                  </m:ctrlPr>
                                </m:sSubPr>
                                <m:e>
                                  <m:r>
                                    <a:rPr lang="x-IV_mathan" sz="3400">
                                      <a:latin typeface="Cambria Math" panose="02040503050406030204" pitchFamily="18" charset="0"/>
                                    </a:rPr>
                                    <m:t>𝑁</m:t>
                                  </m:r>
                                </m:e>
                                <m:sub>
                                  <m:r>
                                    <a:rPr lang="x-IV_mathan" sz="3400">
                                      <a:latin typeface="Cambria Math" panose="02040503050406030204" pitchFamily="18" charset="0"/>
                                    </a:rPr>
                                    <m:t>𝑣</m:t>
                                  </m:r>
                                </m:sub>
                              </m:sSub>
                            </m:den>
                          </m:f>
                        </m:e>
                      </m:d>
                      <m:r>
                        <m:rPr>
                          <m:sty m:val="p"/>
                        </m:rPr>
                        <a:rPr lang="x-IV_mathan" sz="3400">
                          <a:latin typeface="Cambria Math" panose="02040503050406030204" pitchFamily="18" charset="0"/>
                        </a:rPr>
                        <m:t>∇p</m:t>
                      </m:r>
                      <m:r>
                        <a:rPr lang="x-IV_mathan" sz="3400">
                          <a:latin typeface="Cambria Math" panose="02040503050406030204" pitchFamily="18" charset="0"/>
                        </a:rPr>
                        <m:t>−</m:t>
                      </m:r>
                      <m:sSub>
                        <m:sSubPr>
                          <m:ctrlPr>
                            <a:rPr lang="x-IV_mathan" sz="3400" i="1">
                              <a:latin typeface="Cambria Math" panose="02040503050406030204" pitchFamily="18" charset="0"/>
                            </a:rPr>
                          </m:ctrlPr>
                        </m:sSubPr>
                        <m:e>
                          <m:r>
                            <m:rPr>
                              <m:sty m:val="p"/>
                            </m:rPr>
                            <a:rPr lang="x-IV_mathan" sz="3400">
                              <a:latin typeface="Cambria Math" panose="02040503050406030204" pitchFamily="18" charset="0"/>
                            </a:rPr>
                            <m:t>qpD</m:t>
                          </m:r>
                        </m:e>
                        <m:sub>
                          <m:r>
                            <m:rPr>
                              <m:sty m:val="p"/>
                            </m:rPr>
                            <a:rPr lang="x-IV_mathan" sz="3400">
                              <a:latin typeface="Cambria Math" panose="02040503050406030204" pitchFamily="18" charset="0"/>
                            </a:rPr>
                            <m:t>p</m:t>
                          </m:r>
                          <m:r>
                            <a:rPr lang="x-IV_mathan" sz="3400">
                              <a:latin typeface="Cambria Math" panose="02040503050406030204" pitchFamily="18" charset="0"/>
                            </a:rPr>
                            <m:t>,</m:t>
                          </m:r>
                          <m:r>
                            <m:rPr>
                              <m:sty m:val="p"/>
                            </m:rPr>
                            <a:rPr lang="x-IV_mathan" sz="3400">
                              <a:latin typeface="Cambria Math" panose="02040503050406030204" pitchFamily="18" charset="0"/>
                            </a:rPr>
                            <m:t>th</m:t>
                          </m:r>
                        </m:sub>
                      </m:sSub>
                      <m:r>
                        <m:rPr>
                          <m:sty m:val="p"/>
                        </m:rPr>
                        <a:rPr lang="x-IV_mathan" sz="3400">
                          <a:latin typeface="Cambria Math" panose="02040503050406030204" pitchFamily="18" charset="0"/>
                        </a:rPr>
                        <m:t>∇</m:t>
                      </m:r>
                      <m:func>
                        <m:funcPr>
                          <m:ctrlPr>
                            <a:rPr lang="x-IV_mathan" sz="3400" i="1">
                              <a:latin typeface="Cambria Math" panose="02040503050406030204" pitchFamily="18" charset="0"/>
                            </a:rPr>
                          </m:ctrlPr>
                        </m:funcPr>
                        <m:fName>
                          <m:r>
                            <m:rPr>
                              <m:sty m:val="p"/>
                            </m:rPr>
                            <a:rPr lang="x-IV_mathan" sz="3400">
                              <a:latin typeface="Cambria Math" panose="02040503050406030204" pitchFamily="18" charset="0"/>
                            </a:rPr>
                            <m:t>ln</m:t>
                          </m:r>
                        </m:fName>
                        <m:e>
                          <m:d>
                            <m:dPr>
                              <m:ctrlPr>
                                <a:rPr lang="x-IV_mathan" sz="3400" i="1">
                                  <a:latin typeface="Cambria Math" panose="02040503050406030204" pitchFamily="18" charset="0"/>
                                </a:rPr>
                              </m:ctrlPr>
                            </m:dPr>
                            <m:e>
                              <m:r>
                                <a:rPr lang="x-IV_mathan" sz="3400">
                                  <a:latin typeface="Cambria Math" panose="02040503050406030204" pitchFamily="18" charset="0"/>
                                </a:rPr>
                                <m:t>𝑇</m:t>
                              </m:r>
                            </m:e>
                          </m:d>
                        </m:e>
                      </m:func>
                    </m:oMath>
                  </m:oMathPara>
                </a14:m>
                <a:endParaRPr lang="x-IV_mathan" sz="3400" dirty="0"/>
              </a:p>
              <a:p>
                <a:pPr/>
                <a14:m>
                  <m:oMathPara xmlns:m="http://schemas.openxmlformats.org/officeDocument/2006/math">
                    <m:oMathParaPr>
                      <m:jc m:val="centerGroup"/>
                    </m:oMathParaPr>
                    <m:oMath xmlns:m="http://schemas.openxmlformats.org/officeDocument/2006/math">
                      <m:f>
                        <m:fPr>
                          <m:ctrlPr>
                            <a:rPr lang="x-IV_mathan" sz="3400" i="1">
                              <a:latin typeface="Cambria Math" panose="02040503050406030204" pitchFamily="18" charset="0"/>
                            </a:rPr>
                          </m:ctrlPr>
                        </m:fPr>
                        <m:num>
                          <m:r>
                            <a:rPr lang="x-IV_mathan" sz="3400">
                              <a:latin typeface="Cambria Math" panose="02040503050406030204" pitchFamily="18" charset="0"/>
                            </a:rPr>
                            <m:t>𝜕</m:t>
                          </m:r>
                          <m:r>
                            <a:rPr lang="x-IV_mathan" sz="3400">
                              <a:latin typeface="Cambria Math" panose="02040503050406030204" pitchFamily="18" charset="0"/>
                            </a:rPr>
                            <m:t>𝑛</m:t>
                          </m:r>
                        </m:num>
                        <m:den>
                          <m:r>
                            <a:rPr lang="x-IV_mathan" sz="3400">
                              <a:latin typeface="Cambria Math" panose="02040503050406030204" pitchFamily="18" charset="0"/>
                            </a:rPr>
                            <m:t>𝜕</m:t>
                          </m:r>
                          <m:r>
                            <a:rPr lang="x-IV_mathan" sz="3400">
                              <a:latin typeface="Cambria Math" panose="02040503050406030204" pitchFamily="18" charset="0"/>
                            </a:rPr>
                            <m:t>𝑡</m:t>
                          </m:r>
                        </m:den>
                      </m:f>
                      <m:r>
                        <a:rPr lang="x-IV_mathan" sz="3400">
                          <a:latin typeface="Cambria Math" panose="02040503050406030204" pitchFamily="18" charset="0"/>
                        </a:rPr>
                        <m:t>=</m:t>
                      </m:r>
                      <m:f>
                        <m:fPr>
                          <m:ctrlPr>
                            <a:rPr lang="x-IV_mathan" sz="3400" i="1">
                              <a:latin typeface="Cambria Math" panose="02040503050406030204" pitchFamily="18" charset="0"/>
                            </a:rPr>
                          </m:ctrlPr>
                        </m:fPr>
                        <m:num>
                          <m:r>
                            <a:rPr lang="x-IV_mathan" sz="3400">
                              <a:latin typeface="Cambria Math" panose="02040503050406030204" pitchFamily="18" charset="0"/>
                            </a:rPr>
                            <m:t>1</m:t>
                          </m:r>
                        </m:num>
                        <m:den>
                          <m:r>
                            <a:rPr lang="x-IV_mathan" sz="3400">
                              <a:latin typeface="Cambria Math" panose="02040503050406030204" pitchFamily="18" charset="0"/>
                            </a:rPr>
                            <m:t>𝑞</m:t>
                          </m:r>
                        </m:den>
                      </m:f>
                      <m:d>
                        <m:dPr>
                          <m:ctrlPr>
                            <a:rPr lang="x-IV_mathan" sz="3400" i="1">
                              <a:latin typeface="Cambria Math" panose="02040503050406030204" pitchFamily="18" charset="0"/>
                            </a:rPr>
                          </m:ctrlPr>
                        </m:dPr>
                        <m:e>
                          <m:r>
                            <m:rPr>
                              <m:sty m:val="p"/>
                            </m:rPr>
                            <a:rPr lang="x-IV_mathan" sz="3400">
                              <a:latin typeface="Cambria Math" panose="02040503050406030204" pitchFamily="18" charset="0"/>
                            </a:rPr>
                            <m:t>∇</m:t>
                          </m:r>
                          <m:r>
                            <a:rPr lang="x-IV_mathan" sz="3400">
                              <a:latin typeface="Cambria Math" panose="02040503050406030204" pitchFamily="18" charset="0"/>
                            </a:rPr>
                            <m:t>⋅</m:t>
                          </m:r>
                          <m:sSub>
                            <m:sSubPr>
                              <m:ctrlPr>
                                <a:rPr lang="x-IV_mathan" sz="3400" i="1">
                                  <a:latin typeface="Cambria Math" panose="02040503050406030204" pitchFamily="18" charset="0"/>
                                </a:rPr>
                              </m:ctrlPr>
                            </m:sSubPr>
                            <m:e>
                              <m:r>
                                <a:rPr lang="x-IV_mathan" sz="3400">
                                  <a:latin typeface="Cambria Math" panose="02040503050406030204" pitchFamily="18" charset="0"/>
                                </a:rPr>
                                <m:t>𝑱</m:t>
                              </m:r>
                            </m:e>
                            <m:sub>
                              <m:r>
                                <a:rPr lang="x-IV_mathan" sz="3400">
                                  <a:latin typeface="Cambria Math" panose="02040503050406030204" pitchFamily="18" charset="0"/>
                                </a:rPr>
                                <m:t>𝒏</m:t>
                              </m:r>
                            </m:sub>
                          </m:sSub>
                        </m:e>
                      </m:d>
                      <m:r>
                        <a:rPr lang="x-IV_mathan" sz="3400">
                          <a:latin typeface="Cambria Math" panose="02040503050406030204" pitchFamily="18" charset="0"/>
                        </a:rPr>
                        <m:t>−</m:t>
                      </m:r>
                      <m:sSub>
                        <m:sSubPr>
                          <m:ctrlPr>
                            <a:rPr lang="x-IV_mathan" sz="3400" i="1">
                              <a:latin typeface="Cambria Math" panose="02040503050406030204" pitchFamily="18" charset="0"/>
                            </a:rPr>
                          </m:ctrlPr>
                        </m:sSubPr>
                        <m:e>
                          <m:r>
                            <a:rPr lang="x-IV_mathan" sz="3400">
                              <a:latin typeface="Cambria Math" panose="02040503050406030204" pitchFamily="18" charset="0"/>
                            </a:rPr>
                            <m:t>𝑈</m:t>
                          </m:r>
                        </m:e>
                        <m:sub>
                          <m:r>
                            <a:rPr lang="x-IV_mathan" sz="3400">
                              <a:latin typeface="Cambria Math" panose="02040503050406030204" pitchFamily="18" charset="0"/>
                            </a:rPr>
                            <m:t>𝑛</m:t>
                          </m:r>
                        </m:sub>
                      </m:sSub>
                    </m:oMath>
                  </m:oMathPara>
                </a14:m>
                <a:endParaRPr lang="x-IV_mathan" sz="3400" dirty="0"/>
              </a:p>
              <a:p>
                <a:pPr/>
                <a14:m>
                  <m:oMathPara xmlns:m="http://schemas.openxmlformats.org/officeDocument/2006/math">
                    <m:oMathParaPr>
                      <m:jc m:val="centerGroup"/>
                    </m:oMathParaPr>
                    <m:oMath xmlns:m="http://schemas.openxmlformats.org/officeDocument/2006/math">
                      <m:f>
                        <m:fPr>
                          <m:ctrlPr>
                            <a:rPr lang="x-IV_mathan" sz="3400" i="1">
                              <a:latin typeface="Cambria Math" panose="02040503050406030204" pitchFamily="18" charset="0"/>
                            </a:rPr>
                          </m:ctrlPr>
                        </m:fPr>
                        <m:num>
                          <m:r>
                            <a:rPr lang="x-IV_mathan" sz="3400">
                              <a:latin typeface="Cambria Math" panose="02040503050406030204" pitchFamily="18" charset="0"/>
                            </a:rPr>
                            <m:t>𝜕</m:t>
                          </m:r>
                          <m:r>
                            <a:rPr lang="en-US" sz="3400" b="0" i="1" smtClean="0">
                              <a:latin typeface="Cambria Math" panose="02040503050406030204" pitchFamily="18" charset="0"/>
                            </a:rPr>
                            <m:t>𝑝</m:t>
                          </m:r>
                        </m:num>
                        <m:den>
                          <m:r>
                            <a:rPr lang="x-IV_mathan" sz="3400">
                              <a:latin typeface="Cambria Math" panose="02040503050406030204" pitchFamily="18" charset="0"/>
                            </a:rPr>
                            <m:t>𝜕</m:t>
                          </m:r>
                          <m:r>
                            <a:rPr lang="x-IV_mathan" sz="3400">
                              <a:latin typeface="Cambria Math" panose="02040503050406030204" pitchFamily="18" charset="0"/>
                            </a:rPr>
                            <m:t>𝑡</m:t>
                          </m:r>
                        </m:den>
                      </m:f>
                      <m:r>
                        <a:rPr lang="x-IV_mathan" sz="3400">
                          <a:latin typeface="Cambria Math" panose="02040503050406030204" pitchFamily="18" charset="0"/>
                        </a:rPr>
                        <m:t>=−</m:t>
                      </m:r>
                      <m:f>
                        <m:fPr>
                          <m:ctrlPr>
                            <a:rPr lang="x-IV_mathan" sz="3400" i="1">
                              <a:latin typeface="Cambria Math" panose="02040503050406030204" pitchFamily="18" charset="0"/>
                            </a:rPr>
                          </m:ctrlPr>
                        </m:fPr>
                        <m:num>
                          <m:r>
                            <a:rPr lang="x-IV_mathan" sz="3400">
                              <a:latin typeface="Cambria Math" panose="02040503050406030204" pitchFamily="18" charset="0"/>
                            </a:rPr>
                            <m:t>1</m:t>
                          </m:r>
                        </m:num>
                        <m:den>
                          <m:r>
                            <a:rPr lang="x-IV_mathan" sz="3400">
                              <a:latin typeface="Cambria Math" panose="02040503050406030204" pitchFamily="18" charset="0"/>
                            </a:rPr>
                            <m:t>𝑞</m:t>
                          </m:r>
                        </m:den>
                      </m:f>
                      <m:d>
                        <m:dPr>
                          <m:ctrlPr>
                            <a:rPr lang="x-IV_mathan" sz="3400" i="1">
                              <a:latin typeface="Cambria Math" panose="02040503050406030204" pitchFamily="18" charset="0"/>
                            </a:rPr>
                          </m:ctrlPr>
                        </m:dPr>
                        <m:e>
                          <m:r>
                            <m:rPr>
                              <m:sty m:val="p"/>
                            </m:rPr>
                            <a:rPr lang="x-IV_mathan" sz="3400">
                              <a:latin typeface="Cambria Math" panose="02040503050406030204" pitchFamily="18" charset="0"/>
                            </a:rPr>
                            <m:t>∇</m:t>
                          </m:r>
                          <m:r>
                            <a:rPr lang="x-IV_mathan" sz="3400">
                              <a:latin typeface="Cambria Math" panose="02040503050406030204" pitchFamily="18" charset="0"/>
                            </a:rPr>
                            <m:t>⋅</m:t>
                          </m:r>
                          <m:sSub>
                            <m:sSubPr>
                              <m:ctrlPr>
                                <a:rPr lang="x-IV_mathan" sz="3400" i="1">
                                  <a:latin typeface="Cambria Math" panose="02040503050406030204" pitchFamily="18" charset="0"/>
                                </a:rPr>
                              </m:ctrlPr>
                            </m:sSubPr>
                            <m:e>
                              <m:r>
                                <a:rPr lang="x-IV_mathan" sz="3400">
                                  <a:latin typeface="Cambria Math" panose="02040503050406030204" pitchFamily="18" charset="0"/>
                                </a:rPr>
                                <m:t>𝑱</m:t>
                              </m:r>
                            </m:e>
                            <m:sub>
                              <m:r>
                                <a:rPr lang="x-IV_mathan" sz="3400">
                                  <a:latin typeface="Cambria Math" panose="02040503050406030204" pitchFamily="18" charset="0"/>
                                </a:rPr>
                                <m:t>𝒑</m:t>
                              </m:r>
                            </m:sub>
                          </m:sSub>
                        </m:e>
                      </m:d>
                      <m:r>
                        <a:rPr lang="x-IV_mathan" sz="3400">
                          <a:latin typeface="Cambria Math" panose="02040503050406030204" pitchFamily="18" charset="0"/>
                        </a:rPr>
                        <m:t>−</m:t>
                      </m:r>
                      <m:sSub>
                        <m:sSubPr>
                          <m:ctrlPr>
                            <a:rPr lang="x-IV_mathan" sz="3400" i="1">
                              <a:latin typeface="Cambria Math" panose="02040503050406030204" pitchFamily="18" charset="0"/>
                            </a:rPr>
                          </m:ctrlPr>
                        </m:sSubPr>
                        <m:e>
                          <m:r>
                            <a:rPr lang="x-IV_mathan" sz="3400">
                              <a:latin typeface="Cambria Math" panose="02040503050406030204" pitchFamily="18" charset="0"/>
                            </a:rPr>
                            <m:t>𝑈</m:t>
                          </m:r>
                        </m:e>
                        <m:sub>
                          <m:r>
                            <a:rPr lang="x-IV_mathan" sz="3400">
                              <a:latin typeface="Cambria Math" panose="02040503050406030204" pitchFamily="18" charset="0"/>
                            </a:rPr>
                            <m:t>𝑝</m:t>
                          </m:r>
                        </m:sub>
                      </m:sSub>
                    </m:oMath>
                  </m:oMathPara>
                </a14:m>
                <a:endParaRPr lang="x-IV_mathan" sz="3400" dirty="0"/>
              </a:p>
              <a:p>
                <a:endParaRPr lang="x-IV_mathan" sz="3400" dirty="0"/>
              </a:p>
              <a:p>
                <a:endParaRPr lang="en-US" sz="3400" dirty="0"/>
              </a:p>
            </p:txBody>
          </p:sp>
        </mc:Choice>
        <mc:Fallback xmlns="">
          <p:sp>
            <p:nvSpPr>
              <p:cNvPr id="9" name="TextBox 8">
                <a:extLst>
                  <a:ext uri="{FF2B5EF4-FFF2-40B4-BE49-F238E27FC236}">
                    <a16:creationId xmlns:a16="http://schemas.microsoft.com/office/drawing/2014/main" id="{7A33A0F7-0D53-4817-98FD-68AFF6D8032A}"/>
                  </a:ext>
                </a:extLst>
              </p:cNvPr>
              <p:cNvSpPr txBox="1">
                <a:spLocks noRot="1" noChangeAspect="1" noMove="1" noResize="1" noEditPoints="1" noAdjustHandles="1" noChangeArrowheads="1" noChangeShapeType="1" noTextEdit="1"/>
              </p:cNvSpPr>
              <p:nvPr/>
            </p:nvSpPr>
            <p:spPr>
              <a:xfrm>
                <a:off x="1371600" y="30175200"/>
                <a:ext cx="14173200" cy="5394960"/>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808107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TotalTime>
  <Words>487</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MOSFET Channel Engineering and Scaling Study using COMSOL® D.Subedi1 and D. A. Fixel1 1. Dept. of Engineering , Trinity College, 300 Summit Street, Hartford, CT 06106,USA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Subedi, Divas (2022)</dc:creator>
  <cp:lastModifiedBy>Subedi, Divas (2022)</cp:lastModifiedBy>
  <cp:revision>79</cp:revision>
  <cp:lastPrinted>2019-07-23T18:32:44Z</cp:lastPrinted>
  <dcterms:created xsi:type="dcterms:W3CDTF">2019-07-18T15:23:33Z</dcterms:created>
  <dcterms:modified xsi:type="dcterms:W3CDTF">2019-08-11T18:38:38Z</dcterms:modified>
</cp:coreProperties>
</file>