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1"/>
  </p:notesMasterIdLst>
  <p:handoutMasterIdLst>
    <p:handoutMasterId r:id="rId32"/>
  </p:handoutMasterIdLst>
  <p:sldIdLst>
    <p:sldId id="257" r:id="rId5"/>
    <p:sldId id="268" r:id="rId6"/>
    <p:sldId id="267" r:id="rId7"/>
    <p:sldId id="273" r:id="rId8"/>
    <p:sldId id="274" r:id="rId9"/>
    <p:sldId id="284" r:id="rId10"/>
    <p:sldId id="285" r:id="rId11"/>
    <p:sldId id="283" r:id="rId12"/>
    <p:sldId id="277" r:id="rId13"/>
    <p:sldId id="276" r:id="rId14"/>
    <p:sldId id="275" r:id="rId15"/>
    <p:sldId id="279" r:id="rId16"/>
    <p:sldId id="287" r:id="rId17"/>
    <p:sldId id="291" r:id="rId18"/>
    <p:sldId id="286" r:id="rId19"/>
    <p:sldId id="289" r:id="rId20"/>
    <p:sldId id="290" r:id="rId21"/>
    <p:sldId id="292" r:id="rId22"/>
    <p:sldId id="293" r:id="rId23"/>
    <p:sldId id="281" r:id="rId24"/>
    <p:sldId id="282" r:id="rId25"/>
    <p:sldId id="280" r:id="rId26"/>
    <p:sldId id="296" r:id="rId27"/>
    <p:sldId id="294" r:id="rId28"/>
    <p:sldId id="295" r:id="rId29"/>
    <p:sldId id="297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241"/>
    <a:srgbClr val="0E1930"/>
    <a:srgbClr val="0D172C"/>
    <a:srgbClr val="00FFFF"/>
    <a:srgbClr val="101B34"/>
    <a:srgbClr val="101C36"/>
    <a:srgbClr val="111C37"/>
    <a:srgbClr val="131F3D"/>
    <a:srgbClr val="1E3160"/>
    <a:srgbClr val="394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4BC85F-EDAC-4761-A014-B788CF2C0B50}" v="4" dt="2019-10-16T18:58:30.2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>
      <p:cViewPr varScale="1">
        <p:scale>
          <a:sx n="73" d="100"/>
          <a:sy n="73" d="100"/>
        </p:scale>
        <p:origin x="67" y="509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as Subedi" userId="810d4e2d2d6febac" providerId="LiveId" clId="{D74BC85F-EDAC-4761-A014-B788CF2C0B50}"/>
    <pc:docChg chg="modSld modMainMaster">
      <pc:chgData name="Divas Subedi" userId="810d4e2d2d6febac" providerId="LiveId" clId="{D74BC85F-EDAC-4761-A014-B788CF2C0B50}" dt="2019-10-16T18:58:30.271" v="3"/>
      <pc:docMkLst>
        <pc:docMk/>
      </pc:docMkLst>
      <pc:sldChg chg="setBg">
        <pc:chgData name="Divas Subedi" userId="810d4e2d2d6febac" providerId="LiveId" clId="{D74BC85F-EDAC-4761-A014-B788CF2C0B50}" dt="2019-10-16T18:56:45.207" v="2"/>
        <pc:sldMkLst>
          <pc:docMk/>
          <pc:sldMk cId="1332291891" sldId="257"/>
        </pc:sldMkLst>
      </pc:sldChg>
      <pc:sldChg chg="modTransition">
        <pc:chgData name="Divas Subedi" userId="810d4e2d2d6febac" providerId="LiveId" clId="{D74BC85F-EDAC-4761-A014-B788CF2C0B50}" dt="2019-10-16T18:58:30.271" v="3"/>
        <pc:sldMkLst>
          <pc:docMk/>
          <pc:sldMk cId="2874357722" sldId="297"/>
        </pc:sldMkLst>
      </pc:sldChg>
      <pc:sldMasterChg chg="setBg modSldLayout">
        <pc:chgData name="Divas Subedi" userId="810d4e2d2d6febac" providerId="LiveId" clId="{D74BC85F-EDAC-4761-A014-B788CF2C0B50}" dt="2019-10-16T18:56:45.207" v="2"/>
        <pc:sldMasterMkLst>
          <pc:docMk/>
          <pc:sldMasterMk cId="1395275884" sldId="2147483660"/>
        </pc:sldMasterMkLst>
        <pc:sldLayoutChg chg="setBg">
          <pc:chgData name="Divas Subedi" userId="810d4e2d2d6febac" providerId="LiveId" clId="{D74BC85F-EDAC-4761-A014-B788CF2C0B50}" dt="2019-10-16T18:56:45.207" v="2"/>
          <pc:sldLayoutMkLst>
            <pc:docMk/>
            <pc:sldMasterMk cId="1395275884" sldId="2147483660"/>
            <pc:sldLayoutMk cId="1847488592" sldId="2147483661"/>
          </pc:sldLayoutMkLst>
        </pc:sldLayoutChg>
        <pc:sldLayoutChg chg="setBg">
          <pc:chgData name="Divas Subedi" userId="810d4e2d2d6febac" providerId="LiveId" clId="{D74BC85F-EDAC-4761-A014-B788CF2C0B50}" dt="2019-10-16T18:56:45.207" v="2"/>
          <pc:sldLayoutMkLst>
            <pc:docMk/>
            <pc:sldMasterMk cId="1395275884" sldId="2147483660"/>
            <pc:sldLayoutMk cId="1406769010" sldId="2147483662"/>
          </pc:sldLayoutMkLst>
        </pc:sldLayoutChg>
        <pc:sldLayoutChg chg="setBg">
          <pc:chgData name="Divas Subedi" userId="810d4e2d2d6febac" providerId="LiveId" clId="{D74BC85F-EDAC-4761-A014-B788CF2C0B50}" dt="2019-10-16T18:56:45.207" v="2"/>
          <pc:sldLayoutMkLst>
            <pc:docMk/>
            <pc:sldMasterMk cId="1395275884" sldId="2147483660"/>
            <pc:sldLayoutMk cId="3616330612" sldId="2147483663"/>
          </pc:sldLayoutMkLst>
        </pc:sldLayoutChg>
        <pc:sldLayoutChg chg="setBg">
          <pc:chgData name="Divas Subedi" userId="810d4e2d2d6febac" providerId="LiveId" clId="{D74BC85F-EDAC-4761-A014-B788CF2C0B50}" dt="2019-10-16T18:56:45.207" v="2"/>
          <pc:sldLayoutMkLst>
            <pc:docMk/>
            <pc:sldMasterMk cId="1395275884" sldId="2147483660"/>
            <pc:sldLayoutMk cId="3557647742" sldId="2147483664"/>
          </pc:sldLayoutMkLst>
        </pc:sldLayoutChg>
        <pc:sldLayoutChg chg="setBg">
          <pc:chgData name="Divas Subedi" userId="810d4e2d2d6febac" providerId="LiveId" clId="{D74BC85F-EDAC-4761-A014-B788CF2C0B50}" dt="2019-10-16T18:56:45.207" v="2"/>
          <pc:sldLayoutMkLst>
            <pc:docMk/>
            <pc:sldMasterMk cId="1395275884" sldId="2147483660"/>
            <pc:sldLayoutMk cId="595381913" sldId="2147483665"/>
          </pc:sldLayoutMkLst>
        </pc:sldLayoutChg>
        <pc:sldLayoutChg chg="setBg">
          <pc:chgData name="Divas Subedi" userId="810d4e2d2d6febac" providerId="LiveId" clId="{D74BC85F-EDAC-4761-A014-B788CF2C0B50}" dt="2019-10-16T18:56:45.207" v="2"/>
          <pc:sldLayoutMkLst>
            <pc:docMk/>
            <pc:sldMasterMk cId="1395275884" sldId="2147483660"/>
            <pc:sldLayoutMk cId="1515229190" sldId="2147483666"/>
          </pc:sldLayoutMkLst>
        </pc:sldLayoutChg>
        <pc:sldLayoutChg chg="setBg">
          <pc:chgData name="Divas Subedi" userId="810d4e2d2d6febac" providerId="LiveId" clId="{D74BC85F-EDAC-4761-A014-B788CF2C0B50}" dt="2019-10-16T18:56:45.207" v="2"/>
          <pc:sldLayoutMkLst>
            <pc:docMk/>
            <pc:sldMasterMk cId="1395275884" sldId="2147483660"/>
            <pc:sldLayoutMk cId="2172478503" sldId="2147483667"/>
          </pc:sldLayoutMkLst>
        </pc:sldLayoutChg>
        <pc:sldLayoutChg chg="setBg">
          <pc:chgData name="Divas Subedi" userId="810d4e2d2d6febac" providerId="LiveId" clId="{D74BC85F-EDAC-4761-A014-B788CF2C0B50}" dt="2019-10-16T18:56:45.207" v="2"/>
          <pc:sldLayoutMkLst>
            <pc:docMk/>
            <pc:sldMasterMk cId="1395275884" sldId="2147483660"/>
            <pc:sldLayoutMk cId="1618139351" sldId="2147483668"/>
          </pc:sldLayoutMkLst>
        </pc:sldLayoutChg>
        <pc:sldLayoutChg chg="setBg">
          <pc:chgData name="Divas Subedi" userId="810d4e2d2d6febac" providerId="LiveId" clId="{D74BC85F-EDAC-4761-A014-B788CF2C0B50}" dt="2019-10-16T18:56:45.207" v="2"/>
          <pc:sldLayoutMkLst>
            <pc:docMk/>
            <pc:sldMasterMk cId="1395275884" sldId="2147483660"/>
            <pc:sldLayoutMk cId="4223431649" sldId="2147483669"/>
          </pc:sldLayoutMkLst>
        </pc:sldLayoutChg>
        <pc:sldLayoutChg chg="setBg">
          <pc:chgData name="Divas Subedi" userId="810d4e2d2d6febac" providerId="LiveId" clId="{D74BC85F-EDAC-4761-A014-B788CF2C0B50}" dt="2019-10-16T18:56:45.207" v="2"/>
          <pc:sldLayoutMkLst>
            <pc:docMk/>
            <pc:sldMasterMk cId="1395275884" sldId="2147483660"/>
            <pc:sldLayoutMk cId="1996675165" sldId="2147483670"/>
          </pc:sldLayoutMkLst>
        </pc:sldLayoutChg>
        <pc:sldLayoutChg chg="setBg">
          <pc:chgData name="Divas Subedi" userId="810d4e2d2d6febac" providerId="LiveId" clId="{D74BC85F-EDAC-4761-A014-B788CF2C0B50}" dt="2019-10-16T18:56:45.207" v="2"/>
          <pc:sldLayoutMkLst>
            <pc:docMk/>
            <pc:sldMasterMk cId="1395275884" sldId="2147483660"/>
            <pc:sldLayoutMk cId="595886489" sldId="214748367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10/16/2019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10/16/2019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kern="1200" dirty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Futura" panose="02020800000000000000" pitchFamily="18" charset="0"/>
                <a:cs typeface="Futura" panose="02020800000000000000" pitchFamily="18" charset="0"/>
              </a:rPr>
              <a:t>Threshold instability</a:t>
            </a:r>
          </a:p>
          <a:p>
            <a:r>
              <a:rPr lang="en-US" sz="1100" kern="1200" dirty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Futura" panose="02020800000000000000" pitchFamily="18" charset="0"/>
                <a:cs typeface="Futura" panose="02020800000000000000" pitchFamily="18" charset="0"/>
              </a:rPr>
              <a:t>- Decreasing voltage as there is CEFS</a:t>
            </a:r>
          </a:p>
          <a:p>
            <a:r>
              <a:rPr lang="en-US" sz="1100" kern="1200" dirty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Futura" panose="02020800000000000000" pitchFamily="18" charset="0"/>
                <a:cs typeface="Futura" panose="02020800000000000000" pitchFamily="18" charset="0"/>
              </a:rPr>
              <a:t>Punchthrough effect</a:t>
            </a:r>
          </a:p>
          <a:p>
            <a:r>
              <a:rPr lang="en-US" sz="1100" kern="1200" dirty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Futura" panose="02020800000000000000" pitchFamily="18" charset="0"/>
                <a:cs typeface="Futura" panose="02020800000000000000" pitchFamily="18" charset="0"/>
              </a:rPr>
              <a:t>- Current without reaching the threshold</a:t>
            </a:r>
          </a:p>
          <a:p>
            <a:r>
              <a:rPr lang="en-US" sz="1100" kern="1200" dirty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Futura" panose="02020800000000000000" pitchFamily="18" charset="0"/>
                <a:cs typeface="Futura" panose="02020800000000000000" pitchFamily="18" charset="0"/>
              </a:rPr>
              <a:t>Reduced Output resistance</a:t>
            </a:r>
          </a:p>
          <a:p>
            <a:r>
              <a:rPr lang="en-US" sz="1100" kern="1200" dirty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Futura" panose="02020800000000000000" pitchFamily="18" charset="0"/>
                <a:cs typeface="Futura" panose="02020800000000000000" pitchFamily="18" charset="0"/>
              </a:rPr>
              <a:t>- Current increases even after saturation</a:t>
            </a:r>
          </a:p>
          <a:p>
            <a:r>
              <a:rPr lang="en-US" sz="1100" kern="1200" dirty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Futura" panose="02020800000000000000" pitchFamily="18" charset="0"/>
                <a:cs typeface="Futura" panose="02020800000000000000" pitchFamily="18" charset="0"/>
              </a:rPr>
              <a:t>Hot electron degradation</a:t>
            </a:r>
          </a:p>
          <a:p>
            <a:r>
              <a:rPr lang="en-US" sz="1100" kern="1200" dirty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Futura" panose="02020800000000000000" pitchFamily="18" charset="0"/>
                <a:cs typeface="Futura" panose="02020800000000000000" pitchFamily="18" charset="0"/>
              </a:rPr>
              <a:t>- Higher Electrical Field means more energetic electron which inject into the gate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26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Mobility Models are the models in COMSOL Multiphysics that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18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10/16/2019</a:t>
            </a:fld>
            <a:endParaRPr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10/16/2019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10/16/2019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10/16/2019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10/16/2019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10/16/2019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10/16/2019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10/16/2019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10/16/2019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10/16/2019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10/16/2019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573" y="1857115"/>
            <a:ext cx="10439400" cy="2228851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Helvetica Neue" pitchFamily="50" charset="0"/>
                <a:ea typeface="Futura" panose="02020800000000000000" pitchFamily="18" charset="0"/>
                <a:cs typeface="Futura" panose="02020800000000000000" pitchFamily="18" charset="0"/>
              </a:rPr>
              <a:t>MOSFET Channel Engineering and Scaling Study using COMSOL® Multiphysics Simulation Software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98610" y="4252605"/>
            <a:ext cx="8735325" cy="2092778"/>
          </a:xfrm>
        </p:spPr>
        <p:txBody>
          <a:bodyPr>
            <a:noAutofit/>
          </a:bodyPr>
          <a:lstStyle/>
          <a:p>
            <a:pPr algn="ctr"/>
            <a:r>
              <a:rPr lang="en-US" sz="2400" cap="none" dirty="0">
                <a:solidFill>
                  <a:schemeClr val="tx1">
                    <a:lumMod val="95000"/>
                  </a:schemeClr>
                </a:solidFill>
                <a:latin typeface="Ubuntu" panose="020B0504030602030204" pitchFamily="34" charset="0"/>
              </a:rPr>
              <a:t>Divas Subedi ’22</a:t>
            </a:r>
          </a:p>
          <a:p>
            <a:pPr algn="ctr"/>
            <a:r>
              <a:rPr lang="en-US" sz="2400" cap="none" dirty="0">
                <a:solidFill>
                  <a:schemeClr val="tx1">
                    <a:lumMod val="95000"/>
                  </a:schemeClr>
                </a:solidFill>
                <a:latin typeface="Ubuntu" panose="020B0504030602030204" pitchFamily="34" charset="0"/>
              </a:rPr>
              <a:t>Dr. Deborah A. Fixel</a:t>
            </a:r>
          </a:p>
          <a:p>
            <a:pPr algn="ctr"/>
            <a:endParaRPr lang="en-US" sz="2400" cap="none" dirty="0">
              <a:solidFill>
                <a:schemeClr val="tx1">
                  <a:lumMod val="95000"/>
                </a:schemeClr>
              </a:solidFill>
              <a:latin typeface="Ubuntu" panose="020B0504030602030204" pitchFamily="34" charset="0"/>
            </a:endParaRPr>
          </a:p>
          <a:p>
            <a:pPr algn="ctr"/>
            <a:r>
              <a:rPr lang="en-US" sz="2400" cap="none" dirty="0">
                <a:solidFill>
                  <a:schemeClr val="tx1">
                    <a:lumMod val="95000"/>
                  </a:schemeClr>
                </a:solidFill>
                <a:latin typeface="Ubuntu" panose="020B0504030602030204" pitchFamily="34" charset="0"/>
              </a:rPr>
              <a:t>Department of Engineering, Trinity College,</a:t>
            </a:r>
          </a:p>
          <a:p>
            <a:pPr algn="ctr"/>
            <a:r>
              <a:rPr lang="en-US" sz="2400" cap="none" dirty="0">
                <a:solidFill>
                  <a:schemeClr val="tx1">
                    <a:lumMod val="95000"/>
                  </a:schemeClr>
                </a:solidFill>
                <a:latin typeface="Ubuntu" panose="020B0504030602030204" pitchFamily="34" charset="0"/>
              </a:rPr>
              <a:t>Hartford, CT 06106, USA</a:t>
            </a:r>
          </a:p>
          <a:p>
            <a:pPr algn="ctr"/>
            <a:r>
              <a:rPr lang="en-US" sz="2400" cap="none" dirty="0">
                <a:solidFill>
                  <a:schemeClr val="tx1">
                    <a:lumMod val="95000"/>
                  </a:schemeClr>
                </a:solidFill>
                <a:latin typeface="Ubuntu" panose="020B0504030602030204" pitchFamily="34" charset="0"/>
              </a:rPr>
              <a:t>October 3, 2019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4FBE423-FAC6-47A3-9329-105F59D25D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325211"/>
            <a:ext cx="1753393" cy="17533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BA4B04-3024-4763-9694-F0D70F7B48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639457"/>
            <a:ext cx="2800100" cy="108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1717"/>
    </mc:Choice>
    <mc:Fallback xmlns="">
      <p:transition advTm="2171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76A9-FBD9-4B1C-B861-39388674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14400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Mesh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676616-E4E2-4BE0-A973-A0A46FDDE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1523550"/>
            <a:ext cx="2667000" cy="3908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95DB93-0C8D-426E-B42D-EDCC15F38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1523549"/>
            <a:ext cx="2667000" cy="39085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C1C8DC-434C-4497-BE87-4E050EC6AAFA}"/>
              </a:ext>
            </a:extLst>
          </p:cNvPr>
          <p:cNvSpPr txBox="1"/>
          <p:nvPr/>
        </p:nvSpPr>
        <p:spPr>
          <a:xfrm>
            <a:off x="2669049" y="5427419"/>
            <a:ext cx="2202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24592 domain elements</a:t>
            </a:r>
          </a:p>
          <a:p>
            <a:r>
              <a:rPr lang="en-US" sz="1600" dirty="0"/>
              <a:t>398 boundary elements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B45305-EE45-4E75-A7C9-8A596ECDC22A}"/>
              </a:ext>
            </a:extLst>
          </p:cNvPr>
          <p:cNvSpPr/>
          <p:nvPr/>
        </p:nvSpPr>
        <p:spPr>
          <a:xfrm>
            <a:off x="6757423" y="5427418"/>
            <a:ext cx="24396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25910 domain elements</a:t>
            </a:r>
          </a:p>
          <a:p>
            <a:r>
              <a:rPr lang="en-US" sz="1600" dirty="0"/>
              <a:t>1068 boundary elements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7556A4-6D92-4D89-94B8-2A29FD04AFE3}"/>
              </a:ext>
            </a:extLst>
          </p:cNvPr>
          <p:cNvSpPr txBox="1"/>
          <p:nvPr/>
        </p:nvSpPr>
        <p:spPr>
          <a:xfrm>
            <a:off x="2894012" y="6111679"/>
            <a:ext cx="659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Fig 3. User-defined meshes</a:t>
            </a:r>
          </a:p>
        </p:txBody>
      </p:sp>
    </p:spTree>
    <p:extLst>
      <p:ext uri="{BB962C8B-B14F-4D97-AF65-F5344CB8AC3E}">
        <p14:creationId xmlns:p14="http://schemas.microsoft.com/office/powerpoint/2010/main" val="254306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C47A5-203C-4EF4-BC2F-DA1E8482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14400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Doping Profile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6BA713-735F-42EB-BC35-E76ED986F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1645917"/>
            <a:ext cx="5159266" cy="3566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0EE2E0-8098-44F7-B1BC-E978B2614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174" y="1645918"/>
            <a:ext cx="5159264" cy="35661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7CFF77-302D-4A94-AD4D-39F8826ACFFA}"/>
              </a:ext>
            </a:extLst>
          </p:cNvPr>
          <p:cNvSpPr txBox="1"/>
          <p:nvPr/>
        </p:nvSpPr>
        <p:spPr>
          <a:xfrm>
            <a:off x="3364903" y="5356291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CE0B2C-CB10-4A4D-A6BC-AF95A99B6D4D}"/>
              </a:ext>
            </a:extLst>
          </p:cNvPr>
          <p:cNvSpPr txBox="1"/>
          <p:nvPr/>
        </p:nvSpPr>
        <p:spPr>
          <a:xfrm>
            <a:off x="8915255" y="5356291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B2235F-5981-40B0-A27F-812423949F78}"/>
              </a:ext>
            </a:extLst>
          </p:cNvPr>
          <p:cNvSpPr txBox="1"/>
          <p:nvPr/>
        </p:nvSpPr>
        <p:spPr>
          <a:xfrm>
            <a:off x="3101474" y="5839053"/>
            <a:ext cx="659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Fig 4. Doping Profile of (a) MOSFET and (b) FIBMOS device</a:t>
            </a:r>
          </a:p>
        </p:txBody>
      </p:sp>
    </p:spTree>
    <p:extLst>
      <p:ext uri="{BB962C8B-B14F-4D97-AF65-F5344CB8AC3E}">
        <p14:creationId xmlns:p14="http://schemas.microsoft.com/office/powerpoint/2010/main" val="100736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DB15-EE3F-4CF3-84C0-394B2E7C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14400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Transfer Characteristics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954EC6-61EA-416D-8C23-C2FC81AC05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1770227"/>
            <a:ext cx="5385283" cy="358606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D536AB-4C14-483F-BCF7-8C1325F68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75" y="1752600"/>
            <a:ext cx="5232883" cy="3586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E2251A-4C2A-484E-9FC2-DDB9BC56834C}"/>
              </a:ext>
            </a:extLst>
          </p:cNvPr>
          <p:cNvSpPr txBox="1"/>
          <p:nvPr/>
        </p:nvSpPr>
        <p:spPr>
          <a:xfrm>
            <a:off x="2894012" y="6111679"/>
            <a:ext cx="659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Fig 5. Transfer Characteristics of (a) MOSFET and (b) FIBMOS device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9EB2E1-77FC-4553-8ED0-F7551907A5E6}"/>
              </a:ext>
            </a:extLst>
          </p:cNvPr>
          <p:cNvSpPr txBox="1"/>
          <p:nvPr/>
        </p:nvSpPr>
        <p:spPr>
          <a:xfrm>
            <a:off x="3364903" y="5356291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57D9C3-A471-4BDE-9568-4D7005FEB138}"/>
              </a:ext>
            </a:extLst>
          </p:cNvPr>
          <p:cNvSpPr txBox="1"/>
          <p:nvPr/>
        </p:nvSpPr>
        <p:spPr>
          <a:xfrm>
            <a:off x="8915255" y="5356291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85291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5B5E-DEA4-47E3-BE21-4BE905E06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14400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Subthreshold Conduction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F3A36A-1356-49F1-BF96-D584AB85E0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448" y="1499616"/>
            <a:ext cx="7315200" cy="449178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61B7B5-5304-4C67-BF60-0AC011E4A0AB}"/>
              </a:ext>
            </a:extLst>
          </p:cNvPr>
          <p:cNvSpPr txBox="1"/>
          <p:nvPr/>
        </p:nvSpPr>
        <p:spPr>
          <a:xfrm>
            <a:off x="2436812" y="619848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Fig 6. Subthreshold current of MOSFET (dashed) and FIBMOS device (solid) </a:t>
            </a:r>
          </a:p>
        </p:txBody>
      </p:sp>
    </p:spTree>
    <p:extLst>
      <p:ext uri="{BB962C8B-B14F-4D97-AF65-F5344CB8AC3E}">
        <p14:creationId xmlns:p14="http://schemas.microsoft.com/office/powerpoint/2010/main" val="193644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C45B7-1984-4DA9-9F53-DFEC03868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14400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Conduction band energy level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67B03F-971A-470E-9FF7-D8F32F4278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46" y="1520164"/>
            <a:ext cx="5280567" cy="352037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50E2A1-4900-4708-853F-919F53ED11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817" y="1524000"/>
            <a:ext cx="5307161" cy="353810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B8D12A-7D18-47BF-A295-F6CAC2907C02}"/>
              </a:ext>
            </a:extLst>
          </p:cNvPr>
          <p:cNvSpPr txBox="1"/>
          <p:nvPr/>
        </p:nvSpPr>
        <p:spPr>
          <a:xfrm>
            <a:off x="2535779" y="57150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Fig 7. Conduction band energy level of (a) MOSFET and (b) FIBMOS device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5633EF-29FD-4C1F-82CE-DE0F852EFC3C}"/>
              </a:ext>
            </a:extLst>
          </p:cNvPr>
          <p:cNvSpPr txBox="1"/>
          <p:nvPr/>
        </p:nvSpPr>
        <p:spPr>
          <a:xfrm>
            <a:off x="3349353" y="5062106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30C6A2-EA95-4484-83AA-276A73BCF982}"/>
              </a:ext>
            </a:extLst>
          </p:cNvPr>
          <p:cNvSpPr txBox="1"/>
          <p:nvPr/>
        </p:nvSpPr>
        <p:spPr>
          <a:xfrm>
            <a:off x="8743846" y="5051720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33803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87C3-98D7-44DF-BF47-AAEC88284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14400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Output Characteristics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550DC2-B372-4A51-88C7-75729BC6A4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1498600"/>
            <a:ext cx="7315200" cy="449178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FACA28-601B-47DE-80EC-6AC0BBB9B21D}"/>
              </a:ext>
            </a:extLst>
          </p:cNvPr>
          <p:cNvSpPr txBox="1"/>
          <p:nvPr/>
        </p:nvSpPr>
        <p:spPr>
          <a:xfrm>
            <a:off x="2436812" y="619848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Fig 8. Output Characteristics of MOSFET (red) and FIBMOS device (blue) </a:t>
            </a:r>
          </a:p>
        </p:txBody>
      </p:sp>
    </p:spTree>
    <p:extLst>
      <p:ext uri="{BB962C8B-B14F-4D97-AF65-F5344CB8AC3E}">
        <p14:creationId xmlns:p14="http://schemas.microsoft.com/office/powerpoint/2010/main" val="358042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5F59F-36D0-476F-B5DA-3CA6C3C64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14400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Lateral Electrical Field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04F84F-27F2-4253-BEAC-1F5671FEF3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448" y="1499616"/>
            <a:ext cx="7315200" cy="449178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AF91C0-60D1-4118-BB77-6450D65E1F5F}"/>
              </a:ext>
            </a:extLst>
          </p:cNvPr>
          <p:cNvSpPr txBox="1"/>
          <p:nvPr/>
        </p:nvSpPr>
        <p:spPr>
          <a:xfrm>
            <a:off x="2441448" y="6014732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Fig 9. Lateral Electrical Field inside the channel of MOSFET (red) and FIBMOS device (blue) </a:t>
            </a:r>
          </a:p>
        </p:txBody>
      </p:sp>
    </p:spTree>
    <p:extLst>
      <p:ext uri="{BB962C8B-B14F-4D97-AF65-F5344CB8AC3E}">
        <p14:creationId xmlns:p14="http://schemas.microsoft.com/office/powerpoint/2010/main" val="396686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54E6E-A4DC-4991-B689-70E7785F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14400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Electron Concentration inside the channel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E08AB5-C3F3-43CB-B0B3-3A38779DA0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448" y="1498600"/>
            <a:ext cx="7315200" cy="449178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B7BA06-D425-4BE6-91E8-4CF5047D362F}"/>
              </a:ext>
            </a:extLst>
          </p:cNvPr>
          <p:cNvSpPr txBox="1"/>
          <p:nvPr/>
        </p:nvSpPr>
        <p:spPr>
          <a:xfrm>
            <a:off x="2441448" y="6014732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Fig 10. Electron Concentration inside the channel of MOSFFET (red) and FIBMOS device (blue) </a:t>
            </a:r>
          </a:p>
        </p:txBody>
      </p:sp>
    </p:spTree>
    <p:extLst>
      <p:ext uri="{BB962C8B-B14F-4D97-AF65-F5344CB8AC3E}">
        <p14:creationId xmlns:p14="http://schemas.microsoft.com/office/powerpoint/2010/main" val="413901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6230-D07E-40F4-83EE-75FC66B78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14400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91DA0-7279-403D-902D-A50D9743E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0501" cy="4465320"/>
          </a:xfrm>
        </p:spPr>
        <p:txBody>
          <a:bodyPr/>
          <a:lstStyle/>
          <a:p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Threshold stability</a:t>
            </a:r>
          </a:p>
          <a:p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Greater resistance against Punchthrough effect</a:t>
            </a:r>
          </a:p>
          <a:p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Higher Output resistance</a:t>
            </a:r>
          </a:p>
          <a:p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Greater resistance against Hot electron degradation</a:t>
            </a:r>
          </a:p>
          <a:p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Hence, FIBMOS shows characteristics closer to ideal transistors</a:t>
            </a:r>
          </a:p>
        </p:txBody>
      </p:sp>
    </p:spTree>
    <p:extLst>
      <p:ext uri="{BB962C8B-B14F-4D97-AF65-F5344CB8AC3E}">
        <p14:creationId xmlns:p14="http://schemas.microsoft.com/office/powerpoint/2010/main" val="134628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7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2525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5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2525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21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2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2525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28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9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2525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35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6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48F60-925F-40BF-BA0A-3747590D7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14400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6A954-96FF-4A70-9937-706CE9F5F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0501" cy="4465320"/>
          </a:xfrm>
        </p:spPr>
        <p:txBody>
          <a:bodyPr>
            <a:normAutofit/>
          </a:bodyPr>
          <a:lstStyle/>
          <a:p>
            <a:r>
              <a:rPr lang="en-US" sz="2200" dirty="0"/>
              <a:t>Chih-Chieh Shen, J. Murguia, N. Goldsman, M. Peckerar, J. Melngailis, and D.A. Antoniadis. Use of focused-ion-beam and modeling to optimize submicron MOSFET </a:t>
            </a:r>
          </a:p>
          <a:p>
            <a:r>
              <a:rPr lang="en-US" sz="2200" dirty="0"/>
              <a:t>Donald A. Neamen. Semiconductor Physics And Devices: Basic Principles. McGraw-Hill, 2012.</a:t>
            </a:r>
          </a:p>
          <a:p>
            <a:r>
              <a:rPr lang="en-US" sz="2200" dirty="0"/>
              <a:t>J Kang, X He, D </a:t>
            </a:r>
            <a:r>
              <a:rPr lang="en-US" sz="2200" dirty="0" err="1"/>
              <a:t>Vasileska</a:t>
            </a:r>
            <a:r>
              <a:rPr lang="en-US" sz="2200" dirty="0"/>
              <a:t>, and D K Schroder. Optimization of FIBMOS Through 2d </a:t>
            </a:r>
            <a:r>
              <a:rPr lang="en-US" sz="2200" dirty="0" err="1"/>
              <a:t>Silvaco</a:t>
            </a:r>
            <a:r>
              <a:rPr lang="en-US" sz="2200" dirty="0"/>
              <a:t> ATLAS and 2d Monte Carlo Particle-based. VLSI Design, 13(1-4):251–256, 2001.</a:t>
            </a:r>
          </a:p>
          <a:p>
            <a:r>
              <a:rPr lang="en-US" sz="2200" dirty="0"/>
              <a:t>Kevin Kramer and W. Nicholas G. Hitchon. Semiconductor Devices: A Simulation Approach. Prentice Hall PTR, 1997.</a:t>
            </a:r>
          </a:p>
        </p:txBody>
      </p:sp>
    </p:spTree>
    <p:extLst>
      <p:ext uri="{BB962C8B-B14F-4D97-AF65-F5344CB8AC3E}">
        <p14:creationId xmlns:p14="http://schemas.microsoft.com/office/powerpoint/2010/main" val="259163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14400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2" y="1752600"/>
            <a:ext cx="10360501" cy="4462272"/>
          </a:xfrm>
        </p:spPr>
        <p:txBody>
          <a:bodyPr>
            <a:normAutofit/>
          </a:bodyPr>
          <a:lstStyle/>
          <a:p>
            <a:r>
              <a:rPr lang="en-US" dirty="0"/>
              <a:t>Structure of MOSFET</a:t>
            </a:r>
          </a:p>
          <a:p>
            <a:r>
              <a:rPr lang="en-US" dirty="0"/>
              <a:t>Short Channel effect</a:t>
            </a:r>
          </a:p>
          <a:p>
            <a:r>
              <a:rPr lang="en-US" dirty="0"/>
              <a:t>FIBMOS and its Structure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446"/>
    </mc:Choice>
    <mc:Fallback xmlns="">
      <p:transition advTm="4444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7902-1399-4EAC-9171-6D7AB3D65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1" y="1519106"/>
            <a:ext cx="10360501" cy="1905000"/>
          </a:xfrm>
        </p:spPr>
        <p:txBody>
          <a:bodyPr>
            <a:normAutofit/>
          </a:bodyPr>
          <a:lstStyle/>
          <a:p>
            <a:pPr algn="ctr"/>
            <a:r>
              <a:rPr lang="en-US" sz="11500" dirty="0">
                <a:latin typeface="Trebuchet MS" panose="020B0603020202020204" pitchFamily="34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01B2D-10AD-4D8E-BB78-E9A87DB22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4612" y="3441212"/>
            <a:ext cx="4419600" cy="11307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latin typeface="Trebuchet MS" panose="020B0603020202020204" pitchFamily="34" charset="0"/>
              </a:rPr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337729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DBB2-C2DC-4833-9AB5-E3A7A9FB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1" y="2209800"/>
            <a:ext cx="10360501" cy="190500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latin typeface="Trebuchet MS" panose="020B0603020202020204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58149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F4FA-A9BB-41F2-B2C9-372FC29FA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14400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Mobility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C11A2-D6F7-4C66-8A30-A092A028E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904729" cy="4465320"/>
          </a:xfrm>
        </p:spPr>
        <p:txBody>
          <a:bodyPr/>
          <a:lstStyle/>
          <a:p>
            <a:r>
              <a:rPr lang="en-US" dirty="0"/>
              <a:t>Arora Mobility Model</a:t>
            </a:r>
          </a:p>
          <a:p>
            <a:pPr lvl="1"/>
            <a:r>
              <a:rPr lang="en-US" dirty="0"/>
              <a:t>Phonon scattering and Impurity scattering</a:t>
            </a:r>
          </a:p>
          <a:p>
            <a:r>
              <a:rPr lang="en-US" dirty="0"/>
              <a:t>Fletcher Mobility Model</a:t>
            </a:r>
          </a:p>
          <a:p>
            <a:pPr lvl="1"/>
            <a:r>
              <a:rPr lang="en-US" dirty="0"/>
              <a:t>Carrier-carrier scattering</a:t>
            </a:r>
          </a:p>
          <a:p>
            <a:r>
              <a:rPr lang="en-US" dirty="0"/>
              <a:t>Lombardi Mobility Model</a:t>
            </a:r>
          </a:p>
          <a:p>
            <a:pPr lvl="1"/>
            <a:r>
              <a:rPr lang="en-US" dirty="0"/>
              <a:t>Surface scattering (Perpendicular Electrical Field)</a:t>
            </a:r>
          </a:p>
          <a:p>
            <a:r>
              <a:rPr lang="en-US" dirty="0"/>
              <a:t>Caughey-Thomas Mobility Model</a:t>
            </a:r>
          </a:p>
          <a:p>
            <a:pPr lvl="1"/>
            <a:r>
              <a:rPr lang="en-US" dirty="0"/>
              <a:t>High Field Velocity Scattering (Lateral Electrical Field)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A7C76E-06CD-4E5C-B320-26AC60B46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212" y="5834062"/>
            <a:ext cx="3543300" cy="6762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5667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1585"/>
    </mc:Choice>
    <mc:Fallback xmlns="">
      <p:transition advTm="21585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0ECD8C-920C-49EC-905D-D92336AF2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645" y="182726"/>
            <a:ext cx="9163533" cy="649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5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D33C72-DFD6-453F-9733-6297A0EFBA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51012" y="338010"/>
            <a:ext cx="8915400" cy="618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517D83-A1DD-4C77-A9E9-EDFC22740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024" y="304834"/>
            <a:ext cx="8612775" cy="624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0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69B1B1-D13A-47A1-A1AF-985117AA5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914400"/>
            <a:ext cx="3400425" cy="1200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1E5E84-5215-406C-99B2-A18B3CD62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285" y="4324613"/>
            <a:ext cx="4600575" cy="714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975AFE-EA21-43E5-AEA1-A2DD66C3A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812" y="2514600"/>
            <a:ext cx="36480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57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6E8E1AA-9D88-472F-86C9-83AADDB6BC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60284" y="1576538"/>
            <a:ext cx="5877698" cy="4224235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14400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MOSFET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6CDA4F-C709-47A8-B5D2-8F64392803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437" y="1583834"/>
            <a:ext cx="5857392" cy="42096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F2656C-6949-4E79-8E34-CC74EE977A5E}"/>
              </a:ext>
            </a:extLst>
          </p:cNvPr>
          <p:cNvSpPr txBox="1"/>
          <p:nvPr/>
        </p:nvSpPr>
        <p:spPr>
          <a:xfrm>
            <a:off x="3503612" y="6019927"/>
            <a:ext cx="608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Fig 1. Structure of an n-type MOSFET</a:t>
            </a:r>
            <a:endParaRPr lang="en-US" sz="1800" b="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348"/>
    </mc:Choice>
    <mc:Fallback xmlns="">
      <p:transition advTm="173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6"/>
            <a:ext cx="10360501" cy="914400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Short Channel Effects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615898F2-E6FC-42EE-A9CC-C802D5D63D81}"/>
              </a:ext>
            </a:extLst>
          </p:cNvPr>
          <p:cNvSpPr txBox="1">
            <a:spLocks/>
          </p:cNvSpPr>
          <p:nvPr/>
        </p:nvSpPr>
        <p:spPr>
          <a:xfrm>
            <a:off x="1246878" y="1752599"/>
            <a:ext cx="9038533" cy="429442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Threshold instability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Punchthrough effect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Reduced Output resistance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Hot electron degradation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979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231"/>
    </mc:Choice>
    <mc:Fallback xmlns="">
      <p:transition advTm="602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7" dur="1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" dur="1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1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4" dur="1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5" dur="1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21" dur="1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2" dur="1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1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1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28" dur="1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9" dur="1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AE98-34D2-4283-B6BB-65E27AD92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14400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FIBMOS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E22980-CB1C-4E5F-A2D4-785FF1C669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1676400"/>
            <a:ext cx="6595318" cy="44352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166C23-8745-49BF-A522-B819DB4EF154}"/>
              </a:ext>
            </a:extLst>
          </p:cNvPr>
          <p:cNvSpPr txBox="1"/>
          <p:nvPr/>
        </p:nvSpPr>
        <p:spPr>
          <a:xfrm>
            <a:off x="2894012" y="6111679"/>
            <a:ext cx="659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Fig 2. Device Structure of FIBMOS</a:t>
            </a:r>
          </a:p>
        </p:txBody>
      </p:sp>
    </p:spTree>
    <p:extLst>
      <p:ext uri="{BB962C8B-B14F-4D97-AF65-F5344CB8AC3E}">
        <p14:creationId xmlns:p14="http://schemas.microsoft.com/office/powerpoint/2010/main" val="181494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726"/>
    </mc:Choice>
    <mc:Fallback xmlns="">
      <p:transition advTm="1372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CA553-63D7-4096-8290-45E761947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14400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Device Parameters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2B4AE9-9255-4252-B060-F1A38A7A5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859" y="1600200"/>
            <a:ext cx="8841105" cy="426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1175"/>
    </mc:Choice>
    <mc:Fallback xmlns="">
      <p:transition advTm="3117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3AA2-065D-48E1-9985-0B22F43A3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14400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Constant Field Scaling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AC698BA-E98C-4CD9-8537-3C2B7769F1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94" y="1752600"/>
            <a:ext cx="7964436" cy="4114800"/>
          </a:xfrm>
        </p:spPr>
      </p:pic>
    </p:spTree>
    <p:extLst>
      <p:ext uri="{BB962C8B-B14F-4D97-AF65-F5344CB8AC3E}">
        <p14:creationId xmlns:p14="http://schemas.microsoft.com/office/powerpoint/2010/main" val="82460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C44F0-14DD-4A13-944E-82FB0CBEC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296" y="274320"/>
            <a:ext cx="10360501" cy="914400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B92D4-459B-4AAA-AA7E-F0CB2BB2C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188720"/>
            <a:ext cx="10209529" cy="5394643"/>
          </a:xfrm>
        </p:spPr>
        <p:txBody>
          <a:bodyPr>
            <a:noAutofit/>
          </a:bodyPr>
          <a:lstStyle/>
          <a:p>
            <a:r>
              <a:rPr lang="en-US" sz="25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Semiconductor Module was used in order to design the devices and perform study on them</a:t>
            </a:r>
          </a:p>
          <a:p>
            <a:r>
              <a:rPr lang="en-US" sz="25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350-nm devices were designed and were scaled further down by factor of k = {0.7, 0.5, 0.35} that is channel length of {245-nm, 175-nm, 122.5-nm} using parametric sweep</a:t>
            </a:r>
          </a:p>
          <a:p>
            <a:r>
              <a:rPr lang="en-US" sz="25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Two different user-defined mesh were made according to needs of the simulation</a:t>
            </a:r>
          </a:p>
          <a:p>
            <a:r>
              <a:rPr lang="en-US" sz="25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Mobility Model and Recombination Model were implemented to increase fidelity of the physics</a:t>
            </a:r>
          </a:p>
          <a:p>
            <a:r>
              <a:rPr lang="en-US" sz="25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Solver settings were changed accordingly to facilitate the models used and to converge to a solution</a:t>
            </a:r>
          </a:p>
          <a:p>
            <a:r>
              <a:rPr lang="en-US" sz="25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Fermi-Dirac Distribution of particle was implemented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578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1719"/>
    </mc:Choice>
    <mc:Fallback xmlns="">
      <p:transition advTm="817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7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2323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5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2323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21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2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2323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28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9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2323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35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6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2323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2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3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A5A2-5B3C-473B-B575-09BB62E1B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6"/>
            <a:ext cx="10360501" cy="914400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  <a:ea typeface="Futura" panose="02020800000000000000" pitchFamily="18" charset="0"/>
                <a:cs typeface="Futura" panose="02020800000000000000" pitchFamily="18" charset="0"/>
              </a:rPr>
              <a:t>Equation Used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6A15DF-2F9A-4747-A1E8-DC397833112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18883" y="1752600"/>
                <a:ext cx="10057129" cy="446532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3200" dirty="0">
                    <a:solidFill>
                      <a:schemeClr val="bg1">
                        <a:lumMod val="65000"/>
                        <a:lumOff val="35000"/>
                      </a:schemeClr>
                    </a:solidFill>
                    <a:latin typeface="+mj-lt"/>
                  </a:rPr>
                  <a:t>Poisson Equation</a:t>
                </a:r>
              </a:p>
              <a:p>
                <a:pPr marL="377886" lvl="1" indent="0">
                  <a:buNone/>
                </a:pPr>
                <a:r>
                  <a:rPr lang="x-IV_mathan" b="1" dirty="0">
                    <a:solidFill>
                      <a:schemeClr val="bg1">
                        <a:lumMod val="65000"/>
                        <a:lumOff val="3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x-IV_mathan" sz="2800" b="1" i="1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𝛁</m:t>
                    </m:r>
                    <m:r>
                      <a:rPr lang="x-IV_mathan" sz="280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x-IV_mathan" sz="2800" i="1">
                            <a:solidFill>
                              <a:schemeClr val="bg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sz="2800">
                            <a:solidFill>
                              <a:schemeClr val="bg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x-IV_mathan" sz="2800" i="1">
                                <a:solidFill>
                                  <a:schemeClr val="bg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 sz="2800">
                                <a:solidFill>
                                  <a:schemeClr val="bg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x-IV_mathan" sz="2800">
                                <a:solidFill>
                                  <a:schemeClr val="bg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x-IV_mathan" sz="2800" i="1">
                                <a:solidFill>
                                  <a:schemeClr val="bg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 sz="2800">
                                <a:solidFill>
                                  <a:schemeClr val="bg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x-IV_mathan" sz="2800">
                                <a:solidFill>
                                  <a:schemeClr val="bg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x-IV_mathan" sz="2800" i="1">
                            <a:solidFill>
                              <a:schemeClr val="bg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x-IV_mathan" sz="2800" b="1" i="1">
                            <a:solidFill>
                              <a:schemeClr val="bg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𝜵</m:t>
                        </m:r>
                        <m:r>
                          <a:rPr lang="x-IV_mathan" sz="2800" b="1" i="1">
                            <a:solidFill>
                              <a:schemeClr val="bg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  <m:r>
                      <a:rPr lang="x-IV_mathan" sz="280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x-IV_mathan" sz="280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x-IV_mathan" sz="2800" i="1">
                            <a:solidFill>
                              <a:schemeClr val="bg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sz="2800">
                            <a:solidFill>
                              <a:schemeClr val="bg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x-IV_mathan" sz="2800">
                            <a:solidFill>
                              <a:schemeClr val="bg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x-IV_mathan" sz="2800">
                            <a:solidFill>
                              <a:schemeClr val="bg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x-IV_mathan" sz="2800">
                            <a:solidFill>
                              <a:schemeClr val="bg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x-IV_mathan" sz="2800" i="1">
                                <a:solidFill>
                                  <a:schemeClr val="bg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x-IV_mathan" sz="2800">
                                <a:solidFill>
                                  <a:schemeClr val="bg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x-IV_mathan" sz="2800">
                                <a:solidFill>
                                  <a:schemeClr val="bg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x-IV_mathan" sz="2800">
                                <a:solidFill>
                                  <a:schemeClr val="bg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x-IV_mathan" sz="2800">
                            <a:solidFill>
                              <a:schemeClr val="bg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x-IV_mathan" sz="2800" i="1">
                                <a:solidFill>
                                  <a:schemeClr val="bg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x-IV_mathan" sz="2800">
                                <a:solidFill>
                                  <a:schemeClr val="bg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x-IV_mathan" sz="2800">
                                <a:solidFill>
                                  <a:schemeClr val="bg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x-IV_mathan" sz="2800">
                                <a:solidFill>
                                  <a:schemeClr val="bg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e>
                    </m:d>
                  </m:oMath>
                </a14:m>
                <a:endParaRPr lang="en-US" sz="2800" dirty="0">
                  <a:solidFill>
                    <a:schemeClr val="bg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sz="3200" dirty="0">
                    <a:solidFill>
                      <a:schemeClr val="bg1">
                        <a:lumMod val="65000"/>
                        <a:lumOff val="35000"/>
                      </a:schemeClr>
                    </a:solidFill>
                    <a:latin typeface="+mj-lt"/>
                  </a:rPr>
                  <a:t>Continuity Equation</a:t>
                </a:r>
              </a:p>
              <a:p>
                <a:pPr marL="37788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IV_mathan" sz="2800" i="1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sz="280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280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x-IV_mathan" sz="280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280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x-IV_mathan" sz="280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x-IV_mathan" sz="2800" i="1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sz="280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x-IV_mathan" sz="280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d>
                        <m:dPr>
                          <m:ctrlPr>
                            <a:rPr lang="x-IV_mathan" sz="2800" i="1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2800" b="1" i="1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x-IV_mathan" sz="280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x-IV_mathan" sz="2800" i="1">
                                  <a:solidFill>
                                    <a:schemeClr val="bg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sz="2800">
                                  <a:solidFill>
                                    <a:schemeClr val="bg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x-IV_mathan" sz="2800">
                                  <a:solidFill>
                                    <a:schemeClr val="bg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x-IV_mathan" sz="280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x-IV_mathan" sz="2800" i="1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280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x-IV_mathan" sz="280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x-IV_mathan" sz="2800" dirty="0">
                  <a:solidFill>
                    <a:schemeClr val="bg1">
                      <a:lumMod val="65000"/>
                      <a:lumOff val="35000"/>
                    </a:schemeClr>
                  </a:solidFill>
                </a:endParaRPr>
              </a:p>
              <a:p>
                <a:pPr marL="37788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IV_mathan" sz="2800" i="1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sz="280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x-IV_mathan" sz="280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280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x-IV_mathan" sz="280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x-IV_mathan" sz="2800" i="1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sz="280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x-IV_mathan" sz="280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d>
                        <m:dPr>
                          <m:ctrlPr>
                            <a:rPr lang="x-IV_mathan" sz="2800" i="1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2800" b="1" i="1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x-IV_mathan" sz="280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x-IV_mathan" sz="2800" i="1">
                                  <a:solidFill>
                                    <a:schemeClr val="bg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sz="2800">
                                  <a:solidFill>
                                    <a:schemeClr val="bg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x-IV_mathan" sz="2800">
                                  <a:solidFill>
                                    <a:schemeClr val="bg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e>
                      </m:d>
                      <m:r>
                        <a:rPr lang="x-IV_mathan" sz="280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x-IV_mathan" sz="2800" i="1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280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x-IV_mathan" sz="280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x-IV_mathan" sz="2800" dirty="0">
                  <a:solidFill>
                    <a:schemeClr val="bg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" sz="3200" dirty="0">
                    <a:solidFill>
                      <a:schemeClr val="bg1">
                        <a:lumMod val="65000"/>
                        <a:lumOff val="35000"/>
                      </a:schemeClr>
                    </a:solidFill>
                  </a:rPr>
                  <a:t>Energy-Trans</a:t>
                </a:r>
                <a:r>
                  <a:rPr lang="en-US" sz="3200" dirty="0">
                    <a:solidFill>
                      <a:schemeClr val="bg1">
                        <a:lumMod val="65000"/>
                        <a:lumOff val="35000"/>
                      </a:schemeClr>
                    </a:solidFill>
                  </a:rPr>
                  <a:t>port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IV_mathan" sz="3400" i="1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340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x-IV_mathan" sz="340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x-IV_mathan" sz="340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IV_mathan" sz="340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𝑞𝑛</m:t>
                      </m:r>
                      <m:sSub>
                        <m:sSubPr>
                          <m:ctrlPr>
                            <a:rPr lang="x-IV_mathan" sz="3400" i="1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340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x-IV_mathan" sz="340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x-IV_mathan" sz="3400" b="1" i="1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  <m:sSub>
                        <m:sSubPr>
                          <m:ctrlPr>
                            <a:rPr lang="x-IV_mathan" sz="3400" b="1" i="1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3400" b="1" i="1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x-IV_mathan" sz="3400" b="1" i="1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x-IV_mathan" sz="340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x-IV_mathan" sz="3400" i="1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340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x-IV_mathan" sz="340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x-IV_mathan" sz="3400" i="1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340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x-IV_mathan" sz="340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x-IV_mathan" sz="340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𝑇𝐺</m:t>
                      </m:r>
                      <m:d>
                        <m:dPr>
                          <m:ctrlPr>
                            <a:rPr lang="x-IV_mathan" sz="3400" i="1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x-IV_mathan" sz="3400" i="1">
                                  <a:solidFill>
                                    <a:schemeClr val="bg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sz="3400">
                                  <a:solidFill>
                                    <a:schemeClr val="bg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x-IV_mathan" sz="3400" i="1">
                                      <a:solidFill>
                                        <a:schemeClr val="bg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IV_mathan" sz="3400">
                                      <a:solidFill>
                                        <a:schemeClr val="bg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x-IV_mathan" sz="3400">
                                      <a:solidFill>
                                        <a:schemeClr val="bg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x-IV_mathan" sz="3400" b="1" i="1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x-IV_mathan" sz="3400" b="1" i="1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x-IV_mathan" sz="340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x-IV_mathan" sz="3400" i="1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x-IV_mathan" sz="340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qnD</m:t>
                          </m:r>
                        </m:e>
                        <m:sub>
                          <m:r>
                            <a:rPr lang="x-IV_mathan" sz="340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x-IV_mathan" sz="340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x-IV_mathan" sz="340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th</m:t>
                          </m:r>
                        </m:sub>
                      </m:sSub>
                      <m:r>
                        <a:rPr lang="x-IV_mathan" sz="3400" b="1" i="1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  <m:func>
                        <m:funcPr>
                          <m:ctrlPr>
                            <a:rPr lang="x-IV_mathan" sz="3400" b="1" i="1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x-IV_mathan" sz="3400" b="1" i="1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𝒍𝒏</m:t>
                          </m:r>
                        </m:fName>
                        <m:e>
                          <m:d>
                            <m:dPr>
                              <m:ctrlPr>
                                <a:rPr lang="x-IV_mathan" sz="3400" b="1" i="1">
                                  <a:solidFill>
                                    <a:schemeClr val="bg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x-IV_mathan" sz="3400" b="1" i="1">
                                  <a:solidFill>
                                    <a:schemeClr val="bg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x-IV_mathan" sz="3400" b="1" dirty="0">
                  <a:solidFill>
                    <a:schemeClr val="bg1">
                      <a:lumMod val="65000"/>
                      <a:lumOff val="3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IV_mathan" sz="3400" i="1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340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x-IV_mathan" sz="340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x-IV_mathan" sz="340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IV_mathan" sz="340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𝑞𝑝</m:t>
                      </m:r>
                      <m:sSub>
                        <m:sSubPr>
                          <m:ctrlPr>
                            <a:rPr lang="x-IV_mathan" sz="3400" i="1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340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x-IV_mathan" sz="340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x-IV_mathan" sz="3400" b="1" i="1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  <m:sSub>
                        <m:sSubPr>
                          <m:ctrlPr>
                            <a:rPr lang="x-IV_mathan" sz="3400" b="1" i="1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3400" b="1" i="1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x-IV_mathan" sz="3400" b="1" i="1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x-IV_mathan" sz="340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x-IV_mathan" sz="3400" i="1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340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x-IV_mathan" sz="340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x-IV_mathan" sz="3400" i="1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340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x-IV_mathan" sz="340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x-IV_mathan" sz="340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𝑇𝐺</m:t>
                      </m:r>
                      <m:d>
                        <m:dPr>
                          <m:ctrlPr>
                            <a:rPr lang="x-IV_mathan" sz="3400" i="1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x-IV_mathan" sz="3400" i="1">
                                  <a:solidFill>
                                    <a:schemeClr val="bg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sz="3400">
                                  <a:solidFill>
                                    <a:schemeClr val="bg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x-IV_mathan" sz="3400" i="1">
                                      <a:solidFill>
                                        <a:schemeClr val="bg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IV_mathan" sz="3400">
                                      <a:solidFill>
                                        <a:schemeClr val="bg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x-IV_mathan" sz="3400">
                                      <a:solidFill>
                                        <a:schemeClr val="bg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x-IV_mathan" sz="3400" b="1" i="1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x-IV_mathan" sz="3400" b="1" i="1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𝐩</m:t>
                      </m:r>
                      <m:r>
                        <a:rPr lang="x-IV_mathan" sz="340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x-IV_mathan" sz="3400" i="1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x-IV_mathan" sz="340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qpD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x-IV_mathan" sz="340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x-IV_mathan" sz="340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x-IV_mathan" sz="340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th</m:t>
                          </m:r>
                        </m:sub>
                      </m:sSub>
                      <m:r>
                        <a:rPr lang="x-IV_mathan" sz="3400" b="1" i="1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  <m:func>
                        <m:funcPr>
                          <m:ctrlPr>
                            <a:rPr lang="x-IV_mathan" sz="3400" b="1" i="1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x-IV_mathan" sz="3400" b="1" i="1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𝒍𝒏</m:t>
                          </m:r>
                        </m:fName>
                        <m:e>
                          <m:d>
                            <m:dPr>
                              <m:ctrlPr>
                                <a:rPr lang="x-IV_mathan" sz="3400" b="1" i="1">
                                  <a:solidFill>
                                    <a:schemeClr val="bg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x-IV_mathan" sz="3400" b="1" i="1">
                                  <a:solidFill>
                                    <a:schemeClr val="bg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x-IV_mathan" b="1" dirty="0">
                  <a:solidFill>
                    <a:schemeClr val="bg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6A15DF-2F9A-4747-A1E8-DC39783311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18883" y="1752600"/>
                <a:ext cx="10057129" cy="4465320"/>
              </a:xfrm>
              <a:blipFill>
                <a:blip r:embed="rId3"/>
                <a:stretch>
                  <a:fillRect l="-424" t="-2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6000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368"/>
    </mc:Choice>
    <mc:Fallback xmlns="">
      <p:transition advTm="293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7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2525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2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3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2525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9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0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2525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24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5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2525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29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0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2525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36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7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1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2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6" dur="1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7" dur="1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14.3|5.2|4.3|1.9|1.8|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5|3.7|6.3|15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5.5|14.8|15.6|12.5|22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2|19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3.4|3|2.6|5"/>
</p:tagLst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970702FE67384BB6DA8967FA65A836" ma:contentTypeVersion="9" ma:contentTypeDescription="Create a new document." ma:contentTypeScope="" ma:versionID="e22ce999393111598f5edcf51f12aeb3">
  <xsd:schema xmlns:xsd="http://www.w3.org/2001/XMLSchema" xmlns:xs="http://www.w3.org/2001/XMLSchema" xmlns:p="http://schemas.microsoft.com/office/2006/metadata/properties" xmlns:ns3="4033c1e4-dc67-46ae-add9-da95bf32f488" xmlns:ns4="34d1d407-2bb4-42a5-ad62-9e3d7831a848" targetNamespace="http://schemas.microsoft.com/office/2006/metadata/properties" ma:root="true" ma:fieldsID="7db80cee16693f2056800f6abf95c338" ns3:_="" ns4:_="">
    <xsd:import namespace="4033c1e4-dc67-46ae-add9-da95bf32f488"/>
    <xsd:import namespace="34d1d407-2bb4-42a5-ad62-9e3d7831a84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33c1e4-dc67-46ae-add9-da95bf32f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1d407-2bb4-42a5-ad62-9e3d7831a84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4EDCC58-970E-492F-B0AB-0E6CC35F6D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97853E-D6FA-45EC-874D-57D1F6F82C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33c1e4-dc67-46ae-add9-da95bf32f488"/>
    <ds:schemaRef ds:uri="34d1d407-2bb4-42a5-ad62-9e3d7831a8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4640</TotalTime>
  <Words>600</Words>
  <Application>Microsoft Office PowerPoint</Application>
  <PresentationFormat>Custom</PresentationFormat>
  <Paragraphs>101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Helvetica Neue</vt:lpstr>
      <vt:lpstr>Trebuchet MS</vt:lpstr>
      <vt:lpstr>Ubuntu</vt:lpstr>
      <vt:lpstr>Tech 16x9</vt:lpstr>
      <vt:lpstr>MOSFET Channel Engineering and Scaling Study using COMSOL® Multiphysics Simulation Software</vt:lpstr>
      <vt:lpstr>Overview</vt:lpstr>
      <vt:lpstr>MOSFET</vt:lpstr>
      <vt:lpstr>Short Channel Effects</vt:lpstr>
      <vt:lpstr>FIBMOS</vt:lpstr>
      <vt:lpstr>Device Parameters</vt:lpstr>
      <vt:lpstr>Constant Field Scaling</vt:lpstr>
      <vt:lpstr>METHODS</vt:lpstr>
      <vt:lpstr>Equation Used</vt:lpstr>
      <vt:lpstr>Mesh</vt:lpstr>
      <vt:lpstr>Doping Profile</vt:lpstr>
      <vt:lpstr>Transfer Characteristics</vt:lpstr>
      <vt:lpstr>Subthreshold Conduction</vt:lpstr>
      <vt:lpstr>Conduction band energy level</vt:lpstr>
      <vt:lpstr>Output Characteristics</vt:lpstr>
      <vt:lpstr>Lateral Electrical Field</vt:lpstr>
      <vt:lpstr>Electron Concentration inside the channel</vt:lpstr>
      <vt:lpstr>Conclusion</vt:lpstr>
      <vt:lpstr>References</vt:lpstr>
      <vt:lpstr>THANK YOU</vt:lpstr>
      <vt:lpstr>Appendix</vt:lpstr>
      <vt:lpstr>Mobility Model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MOSFET Channel Engineering and Scaling Study using COMSOL® Multiphysics Simulation Software</dc:title>
  <dc:creator>Subedi, Divas (2022)</dc:creator>
  <cp:lastModifiedBy>Divas Subedi</cp:lastModifiedBy>
  <cp:revision>55</cp:revision>
  <dcterms:created xsi:type="dcterms:W3CDTF">2019-09-23T12:57:51Z</dcterms:created>
  <dcterms:modified xsi:type="dcterms:W3CDTF">2019-10-16T18:58:42Z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0x0101002A970702FE67384BB6DA8967FA65A836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