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6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2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Apigee places certain restrictions on various operations, processes and protocols to be executed on Edge platform. These are mostly for security purposes.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Comparison of implementation between “standard” node.js and Trireme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Compare Apigee Node.js implementation (i.e. it being a target) to other platforms supported (i.e. as a step)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Briefly mention the differences between steps and targets in Apigee Edge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This is the way to define a route to Node.js script</a:t>
            </a: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In Node.js target definition, you can specify environment variables and command line arguments to the script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You can define multiple routes within the proxy definition and conditionally route traffic to either routes (you can’t route traffic to more than 1 target for the same request)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Apigee places certain restrictions on various operations, processes and protocols to be executed on Edge platform. These are mostly for security purposes.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Understanding of Node.js runtime (Trireme) becomes very important when designing/architecting a Node.js project that will be running on Edge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There is a module already written for the functionality that you want to implement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686868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async module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</a:p>
          <a:p>
            <a:pPr indent="-171450" lvl="0" marL="171450" rtl="0">
              <a:spcBef>
                <a:spcPts val="0"/>
              </a:spcBef>
              <a:buClr>
                <a:srgbClr val="686868"/>
              </a:buClr>
              <a:buSzPct val="1000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686868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Comparison of implementation between “standard” node.js and Trireme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86868"/>
                </a:solidFill>
              </a:rPr>
              <a:t>Understanding of Node.js runtime (Trireme) becomes very important when designing/architecting a Node.js project that will be running on Apigee Edge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 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Shape 6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Shape 7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99" y="4770674"/>
            <a:ext cx="1172600" cy="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Yellow Foot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Shape 7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78" name="Shape 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een Foot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>
            <a:off x="71770" y="4617750"/>
            <a:ext cx="909792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Shape 8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8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Gray Foot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63500" y="4617750"/>
            <a:ext cx="9106199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Shape 87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Shape 8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Shape 9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1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Blue &amp; 3 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Shape 10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1 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Shape 1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- Title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6" y="4765294"/>
            <a:ext cx="1180224" cy="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Red &amp; 3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Shape 1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1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Shape 1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Yellow &amp; 3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Shape 14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Shape 14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1 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Shape 15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Half Color Green &amp; 3 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SzPct val="100000"/>
              <a:buFont typeface="Roboto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Shape 16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2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Blue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173" name="Shape 1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75" name="Shape 175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Red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80" name="Shape 18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183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Yellow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189" name="Shape 1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 Footer - Title &amp;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19" name="Shape 19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een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195" name="Shape 1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 Gray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pic>
        <p:nvPicPr>
          <p:cNvPr descr="Google_Logo_2015_gr.png" id="201" name="Shape 2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Shape 20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Shape 205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Shape 20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Shape 207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7408152" y="440298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1" name="Shape 211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12" name="Shape 212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Shape 213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Shape 2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Divid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Shape 21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Shape 218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Shape 219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Shape 22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 Divid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Shape 222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Shape 223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Shape 22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Shape 22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ntent 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Shape 22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-1775" y="-600"/>
              <a:ext cx="4609375" cy="5144100"/>
            </a:xfrm>
            <a:custGeom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Shape 23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31" name="Shape 23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Shape 23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Shape 2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Shape 23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Shape 237"/>
            <p:cNvSpPr/>
            <p:nvPr/>
          </p:nvSpPr>
          <p:spPr>
            <a:xfrm>
              <a:off x="-1775" y="956675"/>
              <a:ext cx="4252300" cy="4189800"/>
            </a:xfrm>
            <a:custGeom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Shape 238"/>
            <p:cNvSpPr/>
            <p:nvPr/>
          </p:nvSpPr>
          <p:spPr>
            <a:xfrm>
              <a:off x="-2375" y="-2375"/>
              <a:ext cx="5194650" cy="1780750"/>
            </a:xfrm>
            <a:custGeom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Shape 239"/>
            <p:cNvSpPr/>
            <p:nvPr/>
          </p:nvSpPr>
          <p:spPr>
            <a:xfrm>
              <a:off x="3156475" y="-2975"/>
              <a:ext cx="5987525" cy="5147675"/>
            </a:xfrm>
            <a:custGeom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Shape 240"/>
          <p:cNvGrpSpPr/>
          <p:nvPr/>
        </p:nvGrpSpPr>
        <p:grpSpPr>
          <a:xfrm>
            <a:off x="-3" y="4529829"/>
            <a:ext cx="5098103" cy="613675"/>
            <a:chOff x="-3" y="4529829"/>
            <a:chExt cx="5098103" cy="613675"/>
          </a:xfrm>
        </p:grpSpPr>
        <p:sp>
          <p:nvSpPr>
            <p:cNvPr id="241" name="Shape 241"/>
            <p:cNvSpPr/>
            <p:nvPr/>
          </p:nvSpPr>
          <p:spPr>
            <a:xfrm>
              <a:off x="778200" y="4667089"/>
              <a:ext cx="4319900" cy="476400"/>
            </a:xfrm>
            <a:custGeom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Shape 242"/>
            <p:cNvSpPr/>
            <p:nvPr/>
          </p:nvSpPr>
          <p:spPr>
            <a:xfrm>
              <a:off x="-3" y="4529829"/>
              <a:ext cx="3682000" cy="613675"/>
            </a:xfrm>
            <a:custGeom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Shape 2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4" y="4839867"/>
            <a:ext cx="966700" cy="1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7" name="Shape 247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Red Footer - Title &amp;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Yellow Footer - Title &amp; 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Shape 36"/>
          <p:cNvSpPr/>
          <p:nvPr/>
        </p:nvSpPr>
        <p:spPr>
          <a:xfrm flipH="1">
            <a:off x="-12535" y="4677825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Shape 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een Footer - Title &amp; 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81075" y="4617750"/>
            <a:ext cx="9088625" cy="548375"/>
          </a:xfrm>
          <a:custGeom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Shape 4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ray Footer - Title &amp; 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5825" y="4617750"/>
            <a:ext cx="9143874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 flipH="1">
            <a:off x="-12535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Blue Foot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grpSp>
        <p:nvGrpSpPr>
          <p:cNvPr id="57" name="Shape 57"/>
          <p:cNvGrpSpPr/>
          <p:nvPr/>
        </p:nvGrpSpPr>
        <p:grpSpPr>
          <a:xfrm>
            <a:off x="-19117" y="4626757"/>
            <a:ext cx="9182235" cy="548377"/>
            <a:chOff x="-19117" y="4617750"/>
            <a:chExt cx="9182235" cy="548377"/>
          </a:xfrm>
        </p:grpSpPr>
        <p:sp>
          <p:nvSpPr>
            <p:cNvPr id="58" name="Shape 58"/>
            <p:cNvSpPr/>
            <p:nvPr/>
          </p:nvSpPr>
          <p:spPr>
            <a:xfrm flipH="1">
              <a:off x="19243" y="4617750"/>
              <a:ext cx="9143874" cy="548377"/>
            </a:xfrm>
            <a:custGeom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 flipH="1">
              <a:off x="-19117" y="4677825"/>
              <a:ext cx="4769785" cy="473975"/>
            </a:xfrm>
            <a:custGeom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Shape 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Red Foot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19200" y="4617750"/>
            <a:ext cx="9188900" cy="548377"/>
          </a:xfrm>
          <a:custGeom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/>
          <p:nvPr/>
        </p:nvSpPr>
        <p:spPr>
          <a:xfrm flipH="1">
            <a:off x="-21543" y="4686832"/>
            <a:ext cx="4769785" cy="473975"/>
          </a:xfrm>
          <a:custGeom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Shape 6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descr="Google_Logo_2015_gr.png"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4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tackoverflow.com/help/how-to-ask" TargetMode="External"/><Relationship Id="rId4" Type="http://schemas.openxmlformats.org/officeDocument/2006/relationships/hyperlink" Target="http://apigee.com/docs/api-services/content/getting-started-nodejs-apigee-edg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pigee/trireme#how-complete-is-trireme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NodeJS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NodeJS Integration with Edge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Edge restrictions</a:t>
            </a:r>
          </a:p>
        </p:txBody>
      </p:sp>
      <p:sp>
        <p:nvSpPr>
          <p:cNvPr id="311" name="Shape 311"/>
          <p:cNvSpPr txBox="1"/>
          <p:nvPr>
            <p:ph idx="4294967295" type="body"/>
          </p:nvPr>
        </p:nvSpPr>
        <p:spPr>
          <a:xfrm>
            <a:off x="176225" y="1305875"/>
            <a:ext cx="8625600" cy="33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Script to write files or to read outside of the current local directory tree where it was deployed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Script to listen on an incoming port (but it can open outgoing ports all it wants)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child_process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cluster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debugger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dgram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readline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repl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tty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541000" y="645475"/>
            <a:ext cx="794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 as a Target Endpoint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541000" y="1410150"/>
            <a:ext cx="38823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Endpoint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Shape 318"/>
          <p:cNvCxnSpPr/>
          <p:nvPr/>
        </p:nvCxnSpPr>
        <p:spPr>
          <a:xfrm>
            <a:off x="4507505" y="1837152"/>
            <a:ext cx="300" cy="2177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9" name="Shape 319"/>
          <p:cNvSpPr txBox="1"/>
          <p:nvPr/>
        </p:nvSpPr>
        <p:spPr>
          <a:xfrm>
            <a:off x="4676825" y="1410150"/>
            <a:ext cx="3987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330800" y="1804600"/>
            <a:ext cx="4053900" cy="24243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&lt;HTTPTargetConnection&gt;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&lt;Properties&gt;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&lt;Property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"success.codes"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&gt;2XX,3XX,4XX&lt;/Property&gt;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&lt;/Properties&gt;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&lt;LoadBalancer&gt;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&lt;Algorithm&gt;RoundRobin&lt;/Algorithm&gt;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&lt;Server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"server1"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&lt;Server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"server2"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&lt;/LoadBalancer&gt;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&lt;Path&gt;/resource&lt;/Path&gt;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&lt;/HTTPTargetConnection&gt;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676825" y="1837150"/>
            <a:ext cx="4053900" cy="1548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&lt;ScriptTarget&gt;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&lt;Properties&gt;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&lt;Property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"success.codes"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&gt;2XX,3XX,4XX&lt;/Property&gt;          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&lt;/Properties&gt;  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&lt;ResourceURL&gt;node://app.js&lt;/ResourceURL&gt;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&lt;/ScriptTarget&gt;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Font typeface="Consolas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/>
              <a:t>NodeJS as a Target Endpoint</a:t>
            </a:r>
          </a:p>
        </p:txBody>
      </p:sp>
      <p:sp>
        <p:nvSpPr>
          <p:cNvPr id="327" name="Shape 327"/>
          <p:cNvSpPr txBox="1"/>
          <p:nvPr>
            <p:ph idx="4294967295" type="body"/>
          </p:nvPr>
        </p:nvSpPr>
        <p:spPr>
          <a:xfrm>
            <a:off x="176225" y="1305875"/>
            <a:ext cx="8625600" cy="178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Other languages are extension policies and placed on the flow as a step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Java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JavaScript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Python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Node.js implemented as a target not as a policy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152400" y="3246275"/>
            <a:ext cx="8909575" cy="1081650"/>
            <a:chOff x="152400" y="3246275"/>
            <a:chExt cx="8909575" cy="1081650"/>
          </a:xfrm>
        </p:grpSpPr>
        <p:pic>
          <p:nvPicPr>
            <p:cNvPr descr="Callouts.png" id="329" name="Shape 3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3246275"/>
              <a:ext cx="8839200" cy="9646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Shape 330"/>
            <p:cNvSpPr txBox="1"/>
            <p:nvPr/>
          </p:nvSpPr>
          <p:spPr>
            <a:xfrm>
              <a:off x="1026775" y="3573675"/>
              <a:ext cx="6264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JavaScript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483975" y="3573675"/>
              <a:ext cx="6264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Python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1864975" y="3573675"/>
              <a:ext cx="6264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Java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8435575" y="4058525"/>
              <a:ext cx="626400" cy="26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NodeJS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/>
              <a:t>NodeJS as a Target Endpoint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50275" y="2127675"/>
            <a:ext cx="3171600" cy="1352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&lt;ProxyEndpoint&gt;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&lt;RouteRule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"node"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&lt;TargetEndpoint&gt;node&lt;/TargetEndpoint&gt;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&lt;/RouteRule&gt;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&lt;/ProxyEndpoint&gt;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736000" y="1125675"/>
            <a:ext cx="4994700" cy="3356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&lt;TargetEndpoint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"node"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&lt;Description&gt;Node Target&lt;/Description&gt;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&lt;ScriptTarget&gt;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&lt;Properties&gt;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&lt;Property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"success.codes"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&gt;2XX,3XX,4XX&lt;/Property&gt;          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&lt;/Properties&gt;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&lt;EnvironmentVariables&gt;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&lt;!-- process.env.var --&gt;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&lt;EnvironmentVariable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"var"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&gt;VALUE&lt;/EnvironmentVariable&gt;  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&lt;/EnvironmentVariables&gt;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&lt;Arguments&gt;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&lt;Argument&gt;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argument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&lt;/Argument&gt;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&lt;/Arguments&gt;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&lt;ResourceURL&gt;node://app.js&lt;/ResourceURL&gt;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&lt;/ScriptTarget&gt;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&lt;/TargetEndpoint&gt;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Font typeface="Consolas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/>
              <a:t>NodeJS as a Target Endpoint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50275" y="1705850"/>
            <a:ext cx="4624500" cy="262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&lt;ProxyEndpoint&gt;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&lt;RouteRule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"node"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&lt;Condition&gt;proxy.pathsuffix MatchesPath “/queue”&lt;/Condition&gt;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&lt;TargetEndpoint&gt;node&lt;/TargetEndpoint&gt;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&lt;/RouteRule&gt;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&lt;RouteRule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"directToBackend"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&lt;TargetEndpoint&gt;backend&lt;/TargetEndpoint&gt;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&lt;/RouteRule&gt;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&lt;/ProxyEndpoint&gt;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Font typeface="Consolas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3689335" y="2382368"/>
            <a:ext cx="2991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48" name="Shape 348"/>
          <p:cNvCxnSpPr/>
          <p:nvPr/>
        </p:nvCxnSpPr>
        <p:spPr>
          <a:xfrm flipH="1" rot="10800000">
            <a:off x="3703500" y="3481837"/>
            <a:ext cx="30777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grpSp>
        <p:nvGrpSpPr>
          <p:cNvPr id="349" name="Shape 349"/>
          <p:cNvGrpSpPr/>
          <p:nvPr/>
        </p:nvGrpSpPr>
        <p:grpSpPr>
          <a:xfrm>
            <a:off x="6858277" y="2169794"/>
            <a:ext cx="425168" cy="425155"/>
            <a:chOff x="15531206" y="10482832"/>
            <a:chExt cx="1472700" cy="1472656"/>
          </a:xfrm>
        </p:grpSpPr>
        <p:sp>
          <p:nvSpPr>
            <p:cNvPr id="350" name="Shape 350"/>
            <p:cNvSpPr/>
            <p:nvPr/>
          </p:nvSpPr>
          <p:spPr>
            <a:xfrm>
              <a:off x="15531206" y="10777365"/>
              <a:ext cx="1472700" cy="343500"/>
            </a:xfrm>
            <a:custGeom>
              <a:pathLst>
                <a:path extrusionOk="0" h="120000" w="120000">
                  <a:moveTo>
                    <a:pt x="102000" y="85716"/>
                  </a:moveTo>
                  <a:cubicBezTo>
                    <a:pt x="98688" y="85716"/>
                    <a:pt x="96000" y="74177"/>
                    <a:pt x="96000" y="60000"/>
                  </a:cubicBezTo>
                  <a:cubicBezTo>
                    <a:pt x="96000" y="45822"/>
                    <a:pt x="98688" y="34283"/>
                    <a:pt x="102000" y="34283"/>
                  </a:cubicBezTo>
                  <a:cubicBezTo>
                    <a:pt x="105311" y="34283"/>
                    <a:pt x="108000" y="45822"/>
                    <a:pt x="108000" y="60000"/>
                  </a:cubicBezTo>
                  <a:cubicBezTo>
                    <a:pt x="108000" y="74177"/>
                    <a:pt x="105311" y="85716"/>
                    <a:pt x="102000" y="85716"/>
                  </a:cubicBezTo>
                  <a:close/>
                  <a:moveTo>
                    <a:pt x="86000" y="85716"/>
                  </a:moveTo>
                  <a:cubicBezTo>
                    <a:pt x="82688" y="85716"/>
                    <a:pt x="80000" y="74177"/>
                    <a:pt x="80000" y="60000"/>
                  </a:cubicBezTo>
                  <a:cubicBezTo>
                    <a:pt x="80000" y="45822"/>
                    <a:pt x="82688" y="34283"/>
                    <a:pt x="86000" y="34283"/>
                  </a:cubicBezTo>
                  <a:cubicBezTo>
                    <a:pt x="89311" y="34283"/>
                    <a:pt x="92000" y="45822"/>
                    <a:pt x="92000" y="60000"/>
                  </a:cubicBezTo>
                  <a:cubicBezTo>
                    <a:pt x="92000" y="74177"/>
                    <a:pt x="89311" y="85716"/>
                    <a:pt x="86000" y="85716"/>
                  </a:cubicBezTo>
                  <a:close/>
                  <a:moveTo>
                    <a:pt x="70000" y="85716"/>
                  </a:moveTo>
                  <a:cubicBezTo>
                    <a:pt x="66688" y="85716"/>
                    <a:pt x="64000" y="74177"/>
                    <a:pt x="64000" y="60000"/>
                  </a:cubicBezTo>
                  <a:cubicBezTo>
                    <a:pt x="64000" y="45822"/>
                    <a:pt x="66688" y="34283"/>
                    <a:pt x="70000" y="34283"/>
                  </a:cubicBezTo>
                  <a:cubicBezTo>
                    <a:pt x="73311" y="34283"/>
                    <a:pt x="76000" y="45822"/>
                    <a:pt x="76000" y="60000"/>
                  </a:cubicBezTo>
                  <a:cubicBezTo>
                    <a:pt x="76000" y="74177"/>
                    <a:pt x="73311" y="85716"/>
                    <a:pt x="70000" y="85716"/>
                  </a:cubicBezTo>
                  <a:close/>
                  <a:moveTo>
                    <a:pt x="18000" y="94283"/>
                  </a:moveTo>
                  <a:cubicBezTo>
                    <a:pt x="13583" y="94283"/>
                    <a:pt x="10000" y="78944"/>
                    <a:pt x="10000" y="60000"/>
                  </a:cubicBezTo>
                  <a:cubicBezTo>
                    <a:pt x="10000" y="41066"/>
                    <a:pt x="13583" y="25716"/>
                    <a:pt x="18000" y="25716"/>
                  </a:cubicBezTo>
                  <a:cubicBezTo>
                    <a:pt x="22416" y="25716"/>
                    <a:pt x="26000" y="41066"/>
                    <a:pt x="26000" y="60000"/>
                  </a:cubicBezTo>
                  <a:cubicBezTo>
                    <a:pt x="26000" y="78944"/>
                    <a:pt x="22416" y="94283"/>
                    <a:pt x="18000" y="94283"/>
                  </a:cubicBezTo>
                  <a:close/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cubicBezTo>
                    <a:pt x="1200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15555751" y="10482832"/>
              <a:ext cx="1443900" cy="245400"/>
            </a:xfrm>
            <a:custGeom>
              <a:pathLst>
                <a:path extrusionOk="0" h="120000" w="120000">
                  <a:moveTo>
                    <a:pt x="100200" y="3516"/>
                  </a:moveTo>
                  <a:cubicBezTo>
                    <a:pt x="99816" y="1266"/>
                    <a:pt x="99300" y="0"/>
                    <a:pt x="98755" y="0"/>
                  </a:cubicBezTo>
                  <a:lnTo>
                    <a:pt x="21244" y="0"/>
                  </a:lnTo>
                  <a:cubicBezTo>
                    <a:pt x="20700" y="0"/>
                    <a:pt x="20183" y="1266"/>
                    <a:pt x="19800" y="3516"/>
                  </a:cubicBez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00200" y="3516"/>
                    <a:pt x="100200" y="3516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5531206" y="11562789"/>
              <a:ext cx="1472700" cy="392700"/>
            </a:xfrm>
            <a:custGeom>
              <a:pathLst>
                <a:path extrusionOk="0" h="120000" w="120000">
                  <a:moveTo>
                    <a:pt x="18000" y="22500"/>
                  </a:moveTo>
                  <a:cubicBezTo>
                    <a:pt x="22416" y="22500"/>
                    <a:pt x="26000" y="35933"/>
                    <a:pt x="26000" y="52500"/>
                  </a:cubicBezTo>
                  <a:cubicBezTo>
                    <a:pt x="26000" y="69077"/>
                    <a:pt x="22416" y="82500"/>
                    <a:pt x="18000" y="82500"/>
                  </a:cubicBezTo>
                  <a:cubicBezTo>
                    <a:pt x="13583" y="82500"/>
                    <a:pt x="10000" y="69077"/>
                    <a:pt x="10000" y="52500"/>
                  </a:cubicBezTo>
                  <a:cubicBezTo>
                    <a:pt x="10000" y="35933"/>
                    <a:pt x="13583" y="22500"/>
                    <a:pt x="18000" y="22500"/>
                  </a:cubicBezTo>
                  <a:close/>
                  <a:moveTo>
                    <a:pt x="70000" y="30000"/>
                  </a:moveTo>
                  <a:cubicBezTo>
                    <a:pt x="73311" y="30000"/>
                    <a:pt x="76000" y="40094"/>
                    <a:pt x="76000" y="52500"/>
                  </a:cubicBezTo>
                  <a:cubicBezTo>
                    <a:pt x="76000" y="64905"/>
                    <a:pt x="73311" y="75000"/>
                    <a:pt x="70000" y="75000"/>
                  </a:cubicBezTo>
                  <a:cubicBezTo>
                    <a:pt x="66688" y="75000"/>
                    <a:pt x="64000" y="64905"/>
                    <a:pt x="64000" y="52500"/>
                  </a:cubicBezTo>
                  <a:cubicBezTo>
                    <a:pt x="64000" y="40094"/>
                    <a:pt x="66688" y="30000"/>
                    <a:pt x="70000" y="30000"/>
                  </a:cubicBezTo>
                  <a:close/>
                  <a:moveTo>
                    <a:pt x="86000" y="30000"/>
                  </a:moveTo>
                  <a:cubicBezTo>
                    <a:pt x="89311" y="30000"/>
                    <a:pt x="92000" y="40094"/>
                    <a:pt x="92000" y="52500"/>
                  </a:cubicBezTo>
                  <a:cubicBezTo>
                    <a:pt x="92000" y="64905"/>
                    <a:pt x="89311" y="75000"/>
                    <a:pt x="86000" y="75000"/>
                  </a:cubicBezTo>
                  <a:cubicBezTo>
                    <a:pt x="82688" y="75000"/>
                    <a:pt x="80000" y="64905"/>
                    <a:pt x="80000" y="52500"/>
                  </a:cubicBezTo>
                  <a:cubicBezTo>
                    <a:pt x="80000" y="40094"/>
                    <a:pt x="82688" y="30000"/>
                    <a:pt x="86000" y="30000"/>
                  </a:cubicBezTo>
                  <a:close/>
                  <a:moveTo>
                    <a:pt x="102000" y="30000"/>
                  </a:moveTo>
                  <a:cubicBezTo>
                    <a:pt x="105311" y="30000"/>
                    <a:pt x="108000" y="40094"/>
                    <a:pt x="108000" y="52500"/>
                  </a:cubicBezTo>
                  <a:cubicBezTo>
                    <a:pt x="108000" y="64905"/>
                    <a:pt x="105311" y="75000"/>
                    <a:pt x="102000" y="75000"/>
                  </a:cubicBezTo>
                  <a:cubicBezTo>
                    <a:pt x="98688" y="75000"/>
                    <a:pt x="96000" y="64905"/>
                    <a:pt x="96000" y="52500"/>
                  </a:cubicBezTo>
                  <a:cubicBezTo>
                    <a:pt x="96000" y="40094"/>
                    <a:pt x="98688" y="30000"/>
                    <a:pt x="102000" y="30000"/>
                  </a:cubicBezTo>
                  <a:close/>
                  <a:moveTo>
                    <a:pt x="0" y="75000"/>
                  </a:moveTo>
                  <a:cubicBezTo>
                    <a:pt x="0" y="99816"/>
                    <a:pt x="5383" y="120000"/>
                    <a:pt x="12000" y="120000"/>
                  </a:cubicBezTo>
                  <a:lnTo>
                    <a:pt x="108000" y="120000"/>
                  </a:lnTo>
                  <a:cubicBezTo>
                    <a:pt x="114616" y="120000"/>
                    <a:pt x="120000" y="99816"/>
                    <a:pt x="120000" y="75000"/>
                  </a:cubicBez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75000"/>
                    <a:pt x="0" y="75000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5531206" y="11170078"/>
              <a:ext cx="1472700" cy="343500"/>
            </a:xfrm>
            <a:custGeom>
              <a:pathLst>
                <a:path extrusionOk="0" h="120000" w="120000">
                  <a:moveTo>
                    <a:pt x="18000" y="25716"/>
                  </a:moveTo>
                  <a:cubicBezTo>
                    <a:pt x="22416" y="25716"/>
                    <a:pt x="26000" y="41066"/>
                    <a:pt x="26000" y="60000"/>
                  </a:cubicBezTo>
                  <a:cubicBezTo>
                    <a:pt x="26000" y="78944"/>
                    <a:pt x="22416" y="94283"/>
                    <a:pt x="18000" y="94283"/>
                  </a:cubicBezTo>
                  <a:cubicBezTo>
                    <a:pt x="13583" y="94283"/>
                    <a:pt x="10000" y="78944"/>
                    <a:pt x="10000" y="60000"/>
                  </a:cubicBezTo>
                  <a:cubicBezTo>
                    <a:pt x="10000" y="41066"/>
                    <a:pt x="13583" y="25716"/>
                    <a:pt x="18000" y="25716"/>
                  </a:cubicBezTo>
                  <a:close/>
                  <a:moveTo>
                    <a:pt x="70000" y="34283"/>
                  </a:moveTo>
                  <a:cubicBezTo>
                    <a:pt x="73311" y="34283"/>
                    <a:pt x="76000" y="45822"/>
                    <a:pt x="76000" y="60000"/>
                  </a:cubicBezTo>
                  <a:cubicBezTo>
                    <a:pt x="76000" y="74177"/>
                    <a:pt x="73311" y="85716"/>
                    <a:pt x="70000" y="85716"/>
                  </a:cubicBezTo>
                  <a:cubicBezTo>
                    <a:pt x="66688" y="85716"/>
                    <a:pt x="64000" y="74177"/>
                    <a:pt x="64000" y="60000"/>
                  </a:cubicBezTo>
                  <a:cubicBezTo>
                    <a:pt x="64000" y="45822"/>
                    <a:pt x="66688" y="34283"/>
                    <a:pt x="70000" y="34283"/>
                  </a:cubicBezTo>
                  <a:close/>
                  <a:moveTo>
                    <a:pt x="86000" y="34283"/>
                  </a:moveTo>
                  <a:cubicBezTo>
                    <a:pt x="89311" y="34283"/>
                    <a:pt x="92000" y="45822"/>
                    <a:pt x="92000" y="60000"/>
                  </a:cubicBezTo>
                  <a:cubicBezTo>
                    <a:pt x="92000" y="74177"/>
                    <a:pt x="89311" y="85716"/>
                    <a:pt x="86000" y="85716"/>
                  </a:cubicBezTo>
                  <a:cubicBezTo>
                    <a:pt x="82688" y="85716"/>
                    <a:pt x="80000" y="74177"/>
                    <a:pt x="80000" y="60000"/>
                  </a:cubicBezTo>
                  <a:cubicBezTo>
                    <a:pt x="80000" y="45822"/>
                    <a:pt x="82688" y="34283"/>
                    <a:pt x="86000" y="34283"/>
                  </a:cubicBezTo>
                  <a:close/>
                  <a:moveTo>
                    <a:pt x="102000" y="34283"/>
                  </a:moveTo>
                  <a:cubicBezTo>
                    <a:pt x="105311" y="34283"/>
                    <a:pt x="108000" y="45822"/>
                    <a:pt x="108000" y="60000"/>
                  </a:cubicBezTo>
                  <a:cubicBezTo>
                    <a:pt x="108000" y="74177"/>
                    <a:pt x="105311" y="85716"/>
                    <a:pt x="102000" y="85716"/>
                  </a:cubicBezTo>
                  <a:cubicBezTo>
                    <a:pt x="98688" y="85716"/>
                    <a:pt x="96000" y="74177"/>
                    <a:pt x="96000" y="60000"/>
                  </a:cubicBezTo>
                  <a:cubicBezTo>
                    <a:pt x="96000" y="45822"/>
                    <a:pt x="98688" y="34283"/>
                    <a:pt x="102000" y="34283"/>
                  </a:cubicBezTo>
                  <a:close/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ubicBezTo>
                    <a:pt x="0" y="0"/>
                    <a:pt x="0" y="120000"/>
                    <a:pt x="0" y="120000"/>
                  </a:cubicBezTo>
                  <a:close/>
                </a:path>
              </a:pathLst>
            </a:custGeom>
            <a:solidFill>
              <a:srgbClr val="4A86E8"/>
            </a:solidFill>
            <a:ln cap="flat" cmpd="sng" w="9525">
              <a:solidFill>
                <a:srgbClr val="FFFFFF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54" name="Shape 354"/>
          <p:cNvSpPr/>
          <p:nvPr/>
        </p:nvSpPr>
        <p:spPr>
          <a:xfrm>
            <a:off x="6858310" y="3370380"/>
            <a:ext cx="425100" cy="226800"/>
          </a:xfrm>
          <a:custGeom>
            <a:pathLst>
              <a:path extrusionOk="0" h="120000" w="120000">
                <a:moveTo>
                  <a:pt x="89988" y="37485"/>
                </a:moveTo>
                <a:lnTo>
                  <a:pt x="89988" y="0"/>
                </a:lnTo>
                <a:lnTo>
                  <a:pt x="59988" y="37485"/>
                </a:lnTo>
                <a:lnTo>
                  <a:pt x="59988" y="0"/>
                </a:lnTo>
                <a:lnTo>
                  <a:pt x="29976" y="37485"/>
                </a:lnTo>
                <a:lnTo>
                  <a:pt x="0" y="37485"/>
                </a:lnTo>
                <a:lnTo>
                  <a:pt x="0" y="119999"/>
                </a:lnTo>
                <a:lnTo>
                  <a:pt x="120000" y="119999"/>
                </a:lnTo>
                <a:lnTo>
                  <a:pt x="120000" y="0"/>
                </a:lnTo>
                <a:lnTo>
                  <a:pt x="89988" y="37485"/>
                </a:lnTo>
                <a:close/>
                <a:moveTo>
                  <a:pt x="45996" y="97548"/>
                </a:moveTo>
                <a:lnTo>
                  <a:pt x="37992" y="97548"/>
                </a:lnTo>
                <a:cubicBezTo>
                  <a:pt x="36888" y="97548"/>
                  <a:pt x="35976" y="95873"/>
                  <a:pt x="35976" y="93767"/>
                </a:cubicBezTo>
                <a:cubicBezTo>
                  <a:pt x="35976" y="91696"/>
                  <a:pt x="36888" y="90040"/>
                  <a:pt x="37992" y="90040"/>
                </a:cubicBezTo>
                <a:lnTo>
                  <a:pt x="45996" y="90040"/>
                </a:lnTo>
                <a:cubicBezTo>
                  <a:pt x="47088" y="90040"/>
                  <a:pt x="47976" y="91696"/>
                  <a:pt x="47976" y="93767"/>
                </a:cubicBezTo>
                <a:cubicBezTo>
                  <a:pt x="47976" y="95873"/>
                  <a:pt x="47088" y="97548"/>
                  <a:pt x="45996" y="97548"/>
                </a:cubicBezTo>
                <a:close/>
                <a:moveTo>
                  <a:pt x="45996" y="75006"/>
                </a:moveTo>
                <a:lnTo>
                  <a:pt x="37992" y="75006"/>
                </a:lnTo>
                <a:cubicBezTo>
                  <a:pt x="36888" y="75006"/>
                  <a:pt x="35976" y="73350"/>
                  <a:pt x="35976" y="71279"/>
                </a:cubicBezTo>
                <a:cubicBezTo>
                  <a:pt x="35976" y="69173"/>
                  <a:pt x="36888" y="67516"/>
                  <a:pt x="37992" y="67516"/>
                </a:cubicBezTo>
                <a:lnTo>
                  <a:pt x="45996" y="67516"/>
                </a:lnTo>
                <a:cubicBezTo>
                  <a:pt x="47088" y="67516"/>
                  <a:pt x="47976" y="69173"/>
                  <a:pt x="47976" y="71279"/>
                </a:cubicBezTo>
                <a:cubicBezTo>
                  <a:pt x="47976" y="73350"/>
                  <a:pt x="47088" y="75006"/>
                  <a:pt x="45996" y="75006"/>
                </a:cubicBezTo>
                <a:close/>
                <a:moveTo>
                  <a:pt x="75996" y="97548"/>
                </a:moveTo>
                <a:lnTo>
                  <a:pt x="67992" y="97548"/>
                </a:lnTo>
                <a:cubicBezTo>
                  <a:pt x="66888" y="97548"/>
                  <a:pt x="65976" y="95873"/>
                  <a:pt x="65976" y="93767"/>
                </a:cubicBezTo>
                <a:cubicBezTo>
                  <a:pt x="65976" y="91696"/>
                  <a:pt x="66888" y="90040"/>
                  <a:pt x="67992" y="90040"/>
                </a:cubicBezTo>
                <a:lnTo>
                  <a:pt x="75996" y="90040"/>
                </a:lnTo>
                <a:cubicBezTo>
                  <a:pt x="77088" y="90040"/>
                  <a:pt x="77976" y="91696"/>
                  <a:pt x="77976" y="93767"/>
                </a:cubicBezTo>
                <a:cubicBezTo>
                  <a:pt x="77976" y="95873"/>
                  <a:pt x="77088" y="97548"/>
                  <a:pt x="75996" y="97548"/>
                </a:cubicBezTo>
                <a:close/>
                <a:moveTo>
                  <a:pt x="75996" y="75006"/>
                </a:moveTo>
                <a:lnTo>
                  <a:pt x="67992" y="75006"/>
                </a:lnTo>
                <a:cubicBezTo>
                  <a:pt x="66888" y="75006"/>
                  <a:pt x="65976" y="73350"/>
                  <a:pt x="65976" y="71279"/>
                </a:cubicBezTo>
                <a:cubicBezTo>
                  <a:pt x="65976" y="69173"/>
                  <a:pt x="66888" y="67516"/>
                  <a:pt x="67992" y="67516"/>
                </a:cubicBezTo>
                <a:lnTo>
                  <a:pt x="75996" y="67516"/>
                </a:lnTo>
                <a:cubicBezTo>
                  <a:pt x="77088" y="67516"/>
                  <a:pt x="77976" y="69173"/>
                  <a:pt x="77976" y="71279"/>
                </a:cubicBezTo>
                <a:cubicBezTo>
                  <a:pt x="77976" y="73350"/>
                  <a:pt x="77088" y="75006"/>
                  <a:pt x="75996" y="75006"/>
                </a:cubicBezTo>
                <a:close/>
                <a:moveTo>
                  <a:pt x="106008" y="97548"/>
                </a:moveTo>
                <a:lnTo>
                  <a:pt x="98004" y="97548"/>
                </a:lnTo>
                <a:cubicBezTo>
                  <a:pt x="96900" y="97548"/>
                  <a:pt x="96012" y="95873"/>
                  <a:pt x="96012" y="93767"/>
                </a:cubicBezTo>
                <a:cubicBezTo>
                  <a:pt x="96012" y="91696"/>
                  <a:pt x="96900" y="90040"/>
                  <a:pt x="98004" y="90040"/>
                </a:cubicBezTo>
                <a:lnTo>
                  <a:pt x="106008" y="90040"/>
                </a:lnTo>
                <a:cubicBezTo>
                  <a:pt x="107100" y="90040"/>
                  <a:pt x="107988" y="91696"/>
                  <a:pt x="107988" y="93767"/>
                </a:cubicBezTo>
                <a:cubicBezTo>
                  <a:pt x="107988" y="95873"/>
                  <a:pt x="107100" y="97548"/>
                  <a:pt x="106008" y="97548"/>
                </a:cubicBezTo>
                <a:close/>
                <a:moveTo>
                  <a:pt x="106008" y="75006"/>
                </a:moveTo>
                <a:lnTo>
                  <a:pt x="98004" y="75006"/>
                </a:lnTo>
                <a:cubicBezTo>
                  <a:pt x="96900" y="75006"/>
                  <a:pt x="96012" y="73350"/>
                  <a:pt x="96012" y="71279"/>
                </a:cubicBezTo>
                <a:cubicBezTo>
                  <a:pt x="96012" y="69173"/>
                  <a:pt x="96900" y="67516"/>
                  <a:pt x="98004" y="67516"/>
                </a:cubicBezTo>
                <a:lnTo>
                  <a:pt x="106008" y="67516"/>
                </a:lnTo>
                <a:cubicBezTo>
                  <a:pt x="107100" y="67516"/>
                  <a:pt x="107988" y="69173"/>
                  <a:pt x="107988" y="71279"/>
                </a:cubicBezTo>
                <a:cubicBezTo>
                  <a:pt x="107988" y="73350"/>
                  <a:pt x="107100" y="75006"/>
                  <a:pt x="106008" y="75006"/>
                </a:cubicBez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FFFFFF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7125" lIns="34275" rIns="34275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6625950" y="2646650"/>
            <a:ext cx="8898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rIns="34300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6625962" y="3639075"/>
            <a:ext cx="8898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rIns="34300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Apigee Access</a:t>
            </a:r>
          </a:p>
        </p:txBody>
      </p:sp>
      <p:sp>
        <p:nvSpPr>
          <p:cNvPr id="362" name="Shape 362"/>
          <p:cNvSpPr txBox="1"/>
          <p:nvPr>
            <p:ph idx="4294967295" type="body"/>
          </p:nvPr>
        </p:nvSpPr>
        <p:spPr>
          <a:xfrm>
            <a:off x="176225" y="1305875"/>
            <a:ext cx="8625600" cy="29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apigee-access open source Node.js module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Provides Node.js applications running on the Edge platform a way to access </a:t>
            </a:r>
            <a:r>
              <a:rPr lang="en" sz="1200"/>
              <a:t>Edge specific</a:t>
            </a:r>
            <a:r>
              <a:rPr lang="en" sz="1200"/>
              <a:t> functionality. You can use this module to:</a:t>
            </a:r>
          </a:p>
          <a:p>
            <a:pPr indent="-3048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Access and modify "flow variables" within the Edge message context.</a:t>
            </a:r>
          </a:p>
          <a:p>
            <a:pPr indent="-3048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Retrieve sensitive data from the the secure store.</a:t>
            </a:r>
          </a:p>
          <a:p>
            <a:pPr indent="-3048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Use the built-in distributed cache.</a:t>
            </a:r>
          </a:p>
          <a:p>
            <a:pPr indent="-3048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Use the built-in distributed quota service.</a:t>
            </a:r>
          </a:p>
          <a:p>
            <a:pPr indent="-3048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Use the OAuth service.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http://apigee.com/docs/api-services/content/using-apigee-access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3713500" y="4437675"/>
            <a:ext cx="5088300" cy="356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https://github.com/apigee/apigee-access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When to use NodeJS?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462450" y="1754375"/>
            <a:ext cx="4352100" cy="1599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&lt;Quota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"Quota.DailyPerApp"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&lt;Interval&gt;1&lt;/Interval&gt;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&lt;TimeUnit&gt;day&lt;/TimeUnit&gt;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&lt;Distributed&gt;true&lt;/Distributed&gt;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&lt;Synchronous&gt;true&lt;/Synchronous&gt;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&lt;Identifier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ref=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"request.queryparam.apikey"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&lt;Allow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count=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"100"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&lt;/Quota&gt;</a:t>
            </a:r>
          </a:p>
          <a:p>
            <a:pPr lvl="0" rtl="0">
              <a:spcBef>
                <a:spcPts val="0"/>
              </a:spcBef>
              <a:buClr>
                <a:srgbClr val="A6E22E"/>
              </a:buClr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Shape 370"/>
          <p:cNvSpPr txBox="1"/>
          <p:nvPr>
            <p:ph idx="4294967295" type="body"/>
          </p:nvPr>
        </p:nvSpPr>
        <p:spPr>
          <a:xfrm>
            <a:off x="76800" y="1104825"/>
            <a:ext cx="3534000" cy="34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Try out of the box policies first</a:t>
            </a:r>
          </a:p>
          <a:p>
            <a: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D6E71"/>
              </a:solidFill>
            </a:endParaRPr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Configuration over code, aka policy over code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Speed / Agility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Let’s implement a distributed </a:t>
            </a:r>
            <a:r>
              <a:rPr lang="en" sz="1200">
                <a:solidFill>
                  <a:srgbClr val="6D6E71"/>
                </a:solidFill>
              </a:rPr>
              <a:t>q</a:t>
            </a:r>
            <a:r>
              <a:rPr lang="en" sz="1200">
                <a:solidFill>
                  <a:srgbClr val="6D6E71"/>
                </a:solidFill>
              </a:rPr>
              <a:t>uota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Use an Edge policy implement from scratch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Quality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“Developed/Tested” once, “configured” everywhere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Maintained centrally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When to use NodeJS?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170575" y="1517700"/>
            <a:ext cx="4806300" cy="21405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rgbClr val="408080"/>
              </a:buClr>
              <a:buSzPct val="25000"/>
              <a:buFont typeface="Consolas"/>
              <a:buNone/>
            </a:pP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//offset parameter validation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 offset </a:t>
            </a:r>
            <a:r>
              <a:rPr b="1"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context.getVariable(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'request.queryparam.offset');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 (offset </a:t>
            </a:r>
            <a:r>
              <a:rPr b="1"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 (offset </a:t>
            </a:r>
            <a:r>
              <a:rPr b="1"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 1)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context.setVariable(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'errorCode', '400.02.001');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context.setVariable(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'errorMessage', 'offset query parameter value is invalid');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rgbClr val="A6E22E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Shape 377"/>
          <p:cNvSpPr txBox="1"/>
          <p:nvPr>
            <p:ph idx="4294967295" type="body"/>
          </p:nvPr>
        </p:nvSpPr>
        <p:spPr>
          <a:xfrm>
            <a:off x="76800" y="1104825"/>
            <a:ext cx="3534000" cy="34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Then consider callout policies</a:t>
            </a:r>
          </a:p>
          <a:p>
            <a: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D6E71"/>
              </a:solidFill>
            </a:endParaRPr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Simple functionality which can be visualized as a step?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Get/set variable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Make custom/simple modifications to request/response?</a:t>
            </a:r>
          </a:p>
          <a:p>
            <a:pPr indent="-3048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Request/response data validations?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Edge supports Java, JavaScript, Python as callout policies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When to use NodeJS?</a:t>
            </a:r>
          </a:p>
        </p:txBody>
      </p:sp>
      <p:sp>
        <p:nvSpPr>
          <p:cNvPr id="383" name="Shape 383"/>
          <p:cNvSpPr txBox="1"/>
          <p:nvPr>
            <p:ph idx="4294967295" type="body"/>
          </p:nvPr>
        </p:nvSpPr>
        <p:spPr>
          <a:xfrm>
            <a:off x="76800" y="897075"/>
            <a:ext cx="3534000" cy="368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Consider</a:t>
            </a:r>
            <a:r>
              <a:rPr b="1" lang="en" sz="1200">
                <a:solidFill>
                  <a:srgbClr val="980000"/>
                </a:solidFill>
              </a:rPr>
              <a:t> Node.js if</a:t>
            </a:r>
          </a:p>
          <a:p>
            <a: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80000"/>
              </a:solidFill>
            </a:endParaRP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Edge</a:t>
            </a:r>
            <a:r>
              <a:rPr lang="en" sz="1200">
                <a:solidFill>
                  <a:srgbClr val="6D6E71"/>
                </a:solidFill>
              </a:rPr>
              <a:t> doesn’t have an existing policy to do the work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You need intelligent asynchronous processing logic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Implementation can be visualized as an API proxy target, rather than as a step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Legacy backend protocols (non HTTP)</a:t>
            </a:r>
          </a:p>
        </p:txBody>
      </p:sp>
      <p:sp>
        <p:nvSpPr>
          <p:cNvPr id="384" name="Shape 384"/>
          <p:cNvSpPr txBox="1"/>
          <p:nvPr>
            <p:ph idx="4294967295" type="body"/>
          </p:nvPr>
        </p:nvSpPr>
        <p:spPr>
          <a:xfrm>
            <a:off x="5093775" y="788625"/>
            <a:ext cx="3534000" cy="32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D6E71"/>
              </a:solidFill>
            </a:endParaRPr>
          </a:p>
          <a:p>
            <a: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D6E71"/>
              </a:solidFill>
            </a:endParaRPr>
          </a:p>
          <a:p>
            <a:pPr indent="-304800" lvl="0" marL="457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Non-http backend</a:t>
            </a:r>
          </a:p>
          <a:p>
            <a:pPr indent="-304800" lvl="0" marL="457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Async execution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Complex mashups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Job scheduling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Bulk operations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Retry logic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Mockups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User interface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Quick demonstrations</a:t>
            </a:r>
          </a:p>
          <a:p>
            <a:pPr indent="-304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6D6E71"/>
              </a:buClr>
              <a:buSzPct val="100000"/>
            </a:pPr>
            <a:r>
              <a:rPr lang="en" sz="1200">
                <a:solidFill>
                  <a:srgbClr val="6D6E71"/>
                </a:solidFill>
              </a:rPr>
              <a:t>PoC development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When to use NodeJS?</a:t>
            </a:r>
          </a:p>
        </p:txBody>
      </p:sp>
      <p:sp>
        <p:nvSpPr>
          <p:cNvPr id="390" name="Shape 390"/>
          <p:cNvSpPr txBox="1"/>
          <p:nvPr>
            <p:ph idx="4294967295" type="body"/>
          </p:nvPr>
        </p:nvSpPr>
        <p:spPr>
          <a:xfrm>
            <a:off x="307875" y="1104825"/>
            <a:ext cx="3303000" cy="6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Non-HTTP backend</a:t>
            </a:r>
          </a:p>
          <a:p>
            <a: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D6E71"/>
              </a:solidFill>
            </a:endParaRPr>
          </a:p>
        </p:txBody>
      </p:sp>
      <p:sp>
        <p:nvSpPr>
          <p:cNvPr id="391" name="Shape 391"/>
          <p:cNvSpPr/>
          <p:nvPr/>
        </p:nvSpPr>
        <p:spPr>
          <a:xfrm rot="5400000">
            <a:off x="5864569" y="2494045"/>
            <a:ext cx="901200" cy="5148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txBody>
          <a:bodyPr anchorCtr="0" anchor="ctr" bIns="41150" lIns="82300" rIns="82300" tIns="41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</a:p>
        </p:txBody>
      </p:sp>
      <p:sp>
        <p:nvSpPr>
          <p:cNvPr id="392" name="Shape 392"/>
          <p:cNvSpPr/>
          <p:nvPr/>
        </p:nvSpPr>
        <p:spPr>
          <a:xfrm>
            <a:off x="4092749" y="2305600"/>
            <a:ext cx="1965000" cy="9012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41150" lIns="82300" rIns="82300" tIns="41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7505700" y="1218916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</a:p>
        </p:txBody>
      </p:sp>
      <p:sp>
        <p:nvSpPr>
          <p:cNvPr id="394" name="Shape 394"/>
          <p:cNvSpPr/>
          <p:nvPr/>
        </p:nvSpPr>
        <p:spPr>
          <a:xfrm>
            <a:off x="7505700" y="1746293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USERGRID</a:t>
            </a:r>
          </a:p>
        </p:txBody>
      </p:sp>
      <p:sp>
        <p:nvSpPr>
          <p:cNvPr id="395" name="Shape 395"/>
          <p:cNvSpPr/>
          <p:nvPr/>
        </p:nvSpPr>
        <p:spPr>
          <a:xfrm>
            <a:off x="7505700" y="2273670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ZOOKEEPER</a:t>
            </a:r>
          </a:p>
        </p:txBody>
      </p:sp>
      <p:sp>
        <p:nvSpPr>
          <p:cNvPr id="396" name="Shape 396"/>
          <p:cNvSpPr/>
          <p:nvPr/>
        </p:nvSpPr>
        <p:spPr>
          <a:xfrm>
            <a:off x="7505700" y="2801047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RABBITMQ</a:t>
            </a:r>
          </a:p>
        </p:txBody>
      </p:sp>
      <p:sp>
        <p:nvSpPr>
          <p:cNvPr id="397" name="Shape 397"/>
          <p:cNvSpPr/>
          <p:nvPr/>
        </p:nvSpPr>
        <p:spPr>
          <a:xfrm>
            <a:off x="7505700" y="3328425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</a:p>
        </p:txBody>
      </p:sp>
      <p:cxnSp>
        <p:nvCxnSpPr>
          <p:cNvPr id="398" name="Shape 398"/>
          <p:cNvCxnSpPr>
            <a:stCxn id="391" idx="0"/>
            <a:endCxn id="393" idx="1"/>
          </p:cNvCxnSpPr>
          <p:nvPr/>
        </p:nvCxnSpPr>
        <p:spPr>
          <a:xfrm flipH="1" rot="10800000">
            <a:off x="6572569" y="1414645"/>
            <a:ext cx="933000" cy="1336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9" name="Shape 399"/>
          <p:cNvCxnSpPr>
            <a:stCxn id="391" idx="0"/>
            <a:endCxn id="394" idx="1"/>
          </p:cNvCxnSpPr>
          <p:nvPr/>
        </p:nvCxnSpPr>
        <p:spPr>
          <a:xfrm flipH="1" rot="10800000">
            <a:off x="6572569" y="1941745"/>
            <a:ext cx="933000" cy="80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00" name="Shape 400"/>
          <p:cNvCxnSpPr>
            <a:stCxn id="391" idx="0"/>
            <a:endCxn id="395" idx="1"/>
          </p:cNvCxnSpPr>
          <p:nvPr/>
        </p:nvCxnSpPr>
        <p:spPr>
          <a:xfrm flipH="1" rot="10800000">
            <a:off x="6572569" y="2469145"/>
            <a:ext cx="933000" cy="282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01" name="Shape 401"/>
          <p:cNvCxnSpPr>
            <a:stCxn id="391" idx="0"/>
            <a:endCxn id="396" idx="1"/>
          </p:cNvCxnSpPr>
          <p:nvPr/>
        </p:nvCxnSpPr>
        <p:spPr>
          <a:xfrm>
            <a:off x="6572569" y="2751445"/>
            <a:ext cx="933000" cy="245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02" name="Shape 402"/>
          <p:cNvCxnSpPr>
            <a:stCxn id="391" idx="0"/>
            <a:endCxn id="397" idx="1"/>
          </p:cNvCxnSpPr>
          <p:nvPr/>
        </p:nvCxnSpPr>
        <p:spPr>
          <a:xfrm>
            <a:off x="6572569" y="2751445"/>
            <a:ext cx="933000" cy="772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03" name="Shape 403"/>
          <p:cNvSpPr/>
          <p:nvPr/>
        </p:nvSpPr>
        <p:spPr>
          <a:xfrm>
            <a:off x="7493000" y="4319583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WORLD OF NPM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8089900" y="3719508"/>
            <a:ext cx="23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405" name="Shape 405"/>
          <p:cNvCxnSpPr>
            <a:stCxn id="391" idx="0"/>
            <a:endCxn id="403" idx="1"/>
          </p:cNvCxnSpPr>
          <p:nvPr/>
        </p:nvCxnSpPr>
        <p:spPr>
          <a:xfrm>
            <a:off x="6572569" y="2751445"/>
            <a:ext cx="920400" cy="1763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06" name="Shape 406"/>
          <p:cNvSpPr txBox="1"/>
          <p:nvPr/>
        </p:nvSpPr>
        <p:spPr>
          <a:xfrm>
            <a:off x="4507850" y="2523100"/>
            <a:ext cx="1245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4294967295" type="title"/>
          </p:nvPr>
        </p:nvSpPr>
        <p:spPr>
          <a:xfrm>
            <a:off x="15775" y="330800"/>
            <a:ext cx="4447500" cy="62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NodeJS* runtime</a:t>
            </a:r>
          </a:p>
        </p:txBody>
      </p:sp>
      <p:sp>
        <p:nvSpPr>
          <p:cNvPr id="258" name="Shape 258"/>
          <p:cNvSpPr txBox="1"/>
          <p:nvPr>
            <p:ph idx="4294967295" type="body"/>
          </p:nvPr>
        </p:nvSpPr>
        <p:spPr>
          <a:xfrm>
            <a:off x="76800" y="1104825"/>
            <a:ext cx="3534000" cy="33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6D6E71"/>
              </a:buClr>
              <a:buSzPct val="100000"/>
            </a:pPr>
            <a:r>
              <a:rPr lang="en" sz="1400"/>
              <a:t>NodeJS runtime on Edge is Trireme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780300" y="2608875"/>
            <a:ext cx="4170600" cy="356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http://github.com/apigee/trireme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388800" y="4613950"/>
            <a:ext cx="56868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*Node.js is a trademark of Joyent, Inc. and is used with its permission. We are not endorsed by or affiliated with Joyent.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4294967295" type="body"/>
          </p:nvPr>
        </p:nvSpPr>
        <p:spPr>
          <a:xfrm>
            <a:off x="287800" y="1104825"/>
            <a:ext cx="3323100" cy="6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Async operations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4183429" y="2148463"/>
            <a:ext cx="2236549" cy="905954"/>
            <a:chOff x="3940349" y="2300845"/>
            <a:chExt cx="2479820" cy="905954"/>
          </a:xfrm>
        </p:grpSpPr>
        <p:sp>
          <p:nvSpPr>
            <p:cNvPr id="413" name="Shape 413"/>
            <p:cNvSpPr/>
            <p:nvPr/>
          </p:nvSpPr>
          <p:spPr>
            <a:xfrm rot="5400000">
              <a:off x="5712169" y="2494045"/>
              <a:ext cx="901200" cy="51480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41150" lIns="82300" rIns="82300" tIns="41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NodeJS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3940349" y="2305600"/>
              <a:ext cx="1965000" cy="901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1150" lIns="82300" rIns="82300" tIns="41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4355450" y="2523100"/>
              <a:ext cx="12453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Edge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6250999" y="1350397"/>
            <a:ext cx="1285200" cy="3045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TARGET A</a:t>
            </a:r>
          </a:p>
        </p:txBody>
      </p:sp>
      <p:sp>
        <p:nvSpPr>
          <p:cNvPr id="417" name="Shape 417"/>
          <p:cNvSpPr/>
          <p:nvPr/>
        </p:nvSpPr>
        <p:spPr>
          <a:xfrm>
            <a:off x="7595249" y="1350397"/>
            <a:ext cx="1503000" cy="3054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TARGET B</a:t>
            </a:r>
          </a:p>
        </p:txBody>
      </p:sp>
      <p:sp>
        <p:nvSpPr>
          <p:cNvPr id="418" name="Shape 418"/>
          <p:cNvSpPr/>
          <p:nvPr/>
        </p:nvSpPr>
        <p:spPr>
          <a:xfrm>
            <a:off x="6798722" y="1676447"/>
            <a:ext cx="179100" cy="17223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8248139" y="1670337"/>
            <a:ext cx="209400" cy="17283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Shape 420"/>
          <p:cNvCxnSpPr/>
          <p:nvPr/>
        </p:nvCxnSpPr>
        <p:spPr>
          <a:xfrm flipH="1" rot="10800000">
            <a:off x="6414775" y="2305625"/>
            <a:ext cx="384000" cy="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21" name="Shape 421"/>
          <p:cNvCxnSpPr/>
          <p:nvPr/>
        </p:nvCxnSpPr>
        <p:spPr>
          <a:xfrm flipH="1" rot="10800000">
            <a:off x="6440725" y="2399575"/>
            <a:ext cx="1816200" cy="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22" name="Shape 422"/>
          <p:cNvCxnSpPr/>
          <p:nvPr/>
        </p:nvCxnSpPr>
        <p:spPr>
          <a:xfrm rot="10800000">
            <a:off x="6427747" y="2879756"/>
            <a:ext cx="1820400" cy="1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23" name="Shape 423"/>
          <p:cNvCxnSpPr/>
          <p:nvPr/>
        </p:nvCxnSpPr>
        <p:spPr>
          <a:xfrm rot="10800000">
            <a:off x="6427798" y="2977271"/>
            <a:ext cx="337800" cy="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24" name="Shape 424"/>
          <p:cNvSpPr/>
          <p:nvPr/>
        </p:nvSpPr>
        <p:spPr>
          <a:xfrm>
            <a:off x="6489550" y="2467651"/>
            <a:ext cx="73200" cy="304500"/>
          </a:xfrm>
          <a:prstGeom prst="righ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Shape 425"/>
          <p:cNvCxnSpPr/>
          <p:nvPr/>
        </p:nvCxnSpPr>
        <p:spPr>
          <a:xfrm flipH="1" rot="10800000">
            <a:off x="4196525" y="2250750"/>
            <a:ext cx="1770600" cy="12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26" name="Shape 426"/>
          <p:cNvCxnSpPr/>
          <p:nvPr/>
        </p:nvCxnSpPr>
        <p:spPr>
          <a:xfrm flipH="1">
            <a:off x="4183450" y="2944700"/>
            <a:ext cx="1783800" cy="6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27" name="Shape 427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When to use NodeJS?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When to use NodeJS?</a:t>
            </a:r>
          </a:p>
        </p:txBody>
      </p:sp>
      <p:sp>
        <p:nvSpPr>
          <p:cNvPr id="433" name="Shape 433"/>
          <p:cNvSpPr txBox="1"/>
          <p:nvPr>
            <p:ph idx="4294967295" type="body"/>
          </p:nvPr>
        </p:nvSpPr>
        <p:spPr>
          <a:xfrm>
            <a:off x="224200" y="1091450"/>
            <a:ext cx="3386700" cy="34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980000"/>
                </a:solidFill>
              </a:rPr>
              <a:t>Module reuse</a:t>
            </a:r>
          </a:p>
        </p:txBody>
      </p: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25" y="141375"/>
            <a:ext cx="2482924" cy="46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When to use NodeJS?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651700" y="1308150"/>
            <a:ext cx="4416000" cy="316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async.parallel([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function(callback){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setTimeout(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function(){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'one');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},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200);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function(callback){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setTimeout(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function(){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'two');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},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100);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lvl="0" rtl="0">
              <a:spcBef>
                <a:spcPts val="0"/>
              </a:spcBef>
              <a:buClr>
                <a:srgbClr val="408080"/>
              </a:buClr>
              <a:buSzPct val="25000"/>
              <a:buFont typeface="Consolas"/>
              <a:buNone/>
            </a:pP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optional callback</a:t>
            </a:r>
          </a:p>
          <a:p>
            <a:pPr lvl="0" rtl="0">
              <a:spcBef>
                <a:spcPts val="0"/>
              </a:spcBef>
              <a:buClr>
                <a:srgbClr val="008000"/>
              </a:buClr>
              <a:buSzPct val="25000"/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function(err, results){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the results array will equal ['one','two'] even though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the second function had a shorter timeout.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</p:txBody>
      </p:sp>
      <p:sp>
        <p:nvSpPr>
          <p:cNvPr id="441" name="Shape 441"/>
          <p:cNvSpPr txBox="1"/>
          <p:nvPr>
            <p:ph idx="4294967295" type="body"/>
          </p:nvPr>
        </p:nvSpPr>
        <p:spPr>
          <a:xfrm>
            <a:off x="76800" y="876225"/>
            <a:ext cx="4083000" cy="4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Module reuse</a:t>
            </a:r>
            <a:r>
              <a:rPr lang="en" sz="1200">
                <a:solidFill>
                  <a:srgbClr val="6D6E71"/>
                </a:solidFill>
              </a:rPr>
              <a:t> - </a:t>
            </a:r>
            <a:r>
              <a:rPr b="1" lang="en" sz="1200">
                <a:solidFill>
                  <a:srgbClr val="980000"/>
                </a:solidFill>
              </a:rPr>
              <a:t>async example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67100" y="1308225"/>
            <a:ext cx="4361700" cy="316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async.waterfall([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function(callback){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'one', 'two');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function(arg1, arg2, callback){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arg1 now equals 'one' and arg2 now equals 'two'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'three');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function(arg1, callback){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arg1 now equals 'three'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'done');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 (err, result) {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result now equals 'done'    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SzPct val="25000"/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Clr>
                <a:schemeClr val="accent2"/>
              </a:buClr>
              <a:buFont typeface="Consolas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When NOT to use NodeJS?</a:t>
            </a:r>
          </a:p>
        </p:txBody>
      </p:sp>
      <p:sp>
        <p:nvSpPr>
          <p:cNvPr id="448" name="Shape 448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There are existing Edge policies that can do the job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Cannot be visualized as an API proxy “target”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Node.js is implemented as a target, so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You cannot execute an Edge policy in the middle of your Node.js script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You cannot execute full Node.js script multiple times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Testing</a:t>
            </a:r>
            <a:r>
              <a:rPr lang="en" sz="2800"/>
              <a:t> NodeJS</a:t>
            </a:r>
          </a:p>
        </p:txBody>
      </p:sp>
      <p:sp>
        <p:nvSpPr>
          <p:cNvPr id="454" name="Shape 454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Testing Node.js applications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Grunt.js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Mocha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Chai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TDD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Troubleshooting</a:t>
            </a:r>
            <a:r>
              <a:rPr lang="en" sz="2800"/>
              <a:t> NodeJS</a:t>
            </a:r>
          </a:p>
        </p:txBody>
      </p:sp>
      <p:sp>
        <p:nvSpPr>
          <p:cNvPr id="460" name="Shape 460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Troubleshooting Node.js using the Edge Trace tool { hands on }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1200"/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Inspecting requests, responses, and HTTP status codes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console.log()</a:t>
            </a:r>
          </a:p>
          <a:p>
            <a:pPr lvl="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1200"/>
          </a:p>
        </p:txBody>
      </p:sp>
      <p:pic>
        <p:nvPicPr>
          <p:cNvPr descr="screenshot_321.png"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28" y="1737156"/>
            <a:ext cx="6553199" cy="125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Troubleshooting NodeJS</a:t>
            </a:r>
          </a:p>
        </p:txBody>
      </p:sp>
      <p:sp>
        <p:nvSpPr>
          <p:cNvPr id="467" name="Shape 467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Handling dependencies and dependency conflicts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Express 3.7 and Connect 3.0 (deprecation notices and removal of middleware)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Conflicting module versions in Edge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Handling response errors and node script failures/crashes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Error handling in JavaScript (try/catch)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Syntax errors in Node.js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nodejitsu  forever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4294967295" type="title"/>
          </p:nvPr>
        </p:nvSpPr>
        <p:spPr>
          <a:xfrm>
            <a:off x="176225" y="535750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Troubleshooting NodeJS</a:t>
            </a:r>
          </a:p>
        </p:txBody>
      </p:sp>
      <p:sp>
        <p:nvSpPr>
          <p:cNvPr id="473" name="Shape 473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The   node-inspector tool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Browser-based Node.js debugger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Navigate in your source files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Set breakpoints (and specify trigger conditions)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Step over, step in, step out, resume (continue)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Inspect scopes, variables, object properties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IntelliJ IDEA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A feature-rich GUI builder for Node.js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(Should be) free with the community edition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Troubleshooting NodeJS</a:t>
            </a:r>
          </a:p>
        </p:txBody>
      </p:sp>
      <p:sp>
        <p:nvSpPr>
          <p:cNvPr id="479" name="Shape 479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Getting help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StackOverflow has an incredible wealth of Node.js knowledge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How to ask: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http://stackoverflow.com/help/how-to-ask</a:t>
            </a:r>
            <a:r>
              <a:rPr lang="en" sz="1200"/>
              <a:t> 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Edge docs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http://apigee.com/docs/api-services/content/getting-started-nodejs-apigee-edge</a:t>
            </a:r>
            <a:r>
              <a:rPr lang="en" sz="1200"/>
              <a:t>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What is Trireme</a:t>
            </a:r>
          </a:p>
        </p:txBody>
      </p:sp>
      <p:sp>
        <p:nvSpPr>
          <p:cNvPr id="266" name="Shape 266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Edge open-source project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Set of libraries for running node.js scripts inside JVM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Specifically designed to be embeddable within any Java program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“HTTP Adapter” lets it run inside existing containers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“Sandbox” restricts file and network I/O access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Why?</a:t>
            </a:r>
          </a:p>
        </p:txBody>
      </p:sp>
      <p:sp>
        <p:nvSpPr>
          <p:cNvPr id="272" name="Shape 272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We wanted to add node.js capabilities to our existing product which is already built using Java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We wanted to use Java code from node.js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We didn’t want to assemble a node.js PaaS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We wanted script isolation – there is no way for one script to affect the heap of others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We wanted sandboxed execution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Prevent script from gaining access to file system and local network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Limit execution time of a script – preventing infinite loops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NodeJS implementation</a:t>
            </a:r>
          </a:p>
        </p:txBody>
      </p:sp>
      <p:sp>
        <p:nvSpPr>
          <p:cNvPr id="278" name="Shape 278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Node.js = JavaScript shell + native modules in C++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Trireme exposes Java modules that mimic the interfaces of the C++ native modules in node.js.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Architecture</a:t>
            </a:r>
          </a:p>
        </p:txBody>
      </p:sp>
      <p:sp>
        <p:nvSpPr>
          <p:cNvPr id="284" name="Shape 284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One thread per Node.js application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Async I/O handled via NIO within that thread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Additional thread pool for blocking operations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File I/O 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DNS lookups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Replace native code from Node.js with Java alternatives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Internal modules such as “tcp_wrap”, etc.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Implement a few popular native modules with Java code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“iconv”, “node_xslt”,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Why would you care</a:t>
            </a:r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176225" y="1305875"/>
            <a:ext cx="8625600" cy="33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It is an open-source project that can be utilized outside Edge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If you want to embed Node.js apps inside existing Java application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If you want to run Node.js apps that take advantage of Java libraries you can’t live without, e.g. JDBC, XML parsers, XSLT engines 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As it is the Node.js runtime used, it has significant impact on design and architecture of your solution that you need to know about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Node.js 0.10 is supported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Uses Rhino (JavaScript implementation for JVM) which only implements JavaScript 1.8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Newer features of V8, particularly the primitive array types, are not supported in Rhino</a:t>
            </a: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SzPct val="100000"/>
            </a:pPr>
            <a:r>
              <a:rPr lang="en" sz="1200"/>
              <a:t>Trireme does not support 100% Node.js APIs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541000" y="645475"/>
            <a:ext cx="794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 vs. Trireme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541000" y="1410150"/>
            <a:ext cx="38823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Single-threaded event engine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Non-blocking TCP I/O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Non-blocking UDP datagrams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Non-blocking File I/O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Timers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“Buffer” object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Module loading system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Utility modules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Third-party components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V8 JavaScript engine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OpenSSL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ZLib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4507505" y="1837152"/>
            <a:ext cx="300" cy="2177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8" name="Shape 298"/>
          <p:cNvSpPr txBox="1"/>
          <p:nvPr/>
        </p:nvSpPr>
        <p:spPr>
          <a:xfrm>
            <a:off x="4676825" y="1410150"/>
            <a:ext cx="3987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Trireme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Single-threaded event engine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Non-blocking TCP I/O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Non-blocking UDP datagrams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Non-blocking File I/O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Timers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“Buffer” object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Module loading system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Utility modules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Third-party components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Rhino JavaScript engine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 SE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Bouncy Castle (crypto, optional)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4294967295" type="title"/>
          </p:nvPr>
        </p:nvSpPr>
        <p:spPr>
          <a:xfrm>
            <a:off x="15775" y="330800"/>
            <a:ext cx="4447500" cy="62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Compatibility</a:t>
            </a:r>
          </a:p>
        </p:txBody>
      </p:sp>
      <p:sp>
        <p:nvSpPr>
          <p:cNvPr id="304" name="Shape 304"/>
          <p:cNvSpPr txBox="1"/>
          <p:nvPr>
            <p:ph idx="4294967295" type="body"/>
          </p:nvPr>
        </p:nvSpPr>
        <p:spPr>
          <a:xfrm>
            <a:off x="76800" y="1104825"/>
            <a:ext cx="3534000" cy="33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D6E71"/>
              </a:buClr>
              <a:buSzPct val="100000"/>
            </a:pPr>
            <a:r>
              <a:rPr lang="en" sz="1200"/>
              <a:t>Can’t load native code (can’t load C code)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6D6E71"/>
              </a:buClr>
              <a:buSzPct val="100000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https://github.com/apigee/trireme#how-complete-is-trireme</a:t>
            </a:r>
            <a:r>
              <a:rPr lang="en" sz="1200"/>
              <a:t> 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062" y="684616"/>
            <a:ext cx="3271800" cy="381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