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4"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rgbClr val="686868"/>
              </a:buClr>
              <a:buSzPct val="25000"/>
              <a:buFont typeface="Arial"/>
              <a:buNone/>
            </a:pPr>
            <a:r>
              <a:rPr lang="en" sz="1200">
                <a:solidFill>
                  <a:srgbClr val="686868"/>
                </a:solidFill>
              </a:rPr>
              <a:t>You can implement your Node.js code in any folder you want – this is independent of Apigee. But when you come to deploy your implementation to Apigee, copy all files in your root folder to /apiproxy/resources/node folder and zip each folder in your implementation and copy each zip to /apiproxy/resources/node.</a:t>
            </a:r>
          </a:p>
          <a:p>
            <a:pPr lvl="0" rtl="0">
              <a:spcBef>
                <a:spcPts val="0"/>
              </a:spcBef>
              <a:buClr>
                <a:srgbClr val="686868"/>
              </a:buClr>
              <a:buSzPct val="25000"/>
              <a:buFont typeface="Arial"/>
              <a:buNone/>
            </a:pPr>
            <a:r>
              <a:t/>
            </a:r>
            <a:endParaRPr sz="1200">
              <a:solidFill>
                <a:srgbClr val="686868"/>
              </a:solidFill>
            </a:endParaRPr>
          </a:p>
          <a:p>
            <a:pPr lvl="0" rtl="0">
              <a:spcBef>
                <a:spcPts val="0"/>
              </a:spcBef>
              <a:buClr>
                <a:srgbClr val="686868"/>
              </a:buClr>
              <a:buSzPct val="25000"/>
              <a:buFont typeface="Arial"/>
              <a:buNone/>
            </a:pPr>
            <a:r>
              <a:rPr lang="en" sz="1200">
                <a:solidFill>
                  <a:srgbClr val="686868"/>
                </a:solidFill>
              </a:rPr>
              <a:t>As the size of the Node.js implementation increases, the bundle that needs to be uploaded to Apigee Edge increases.</a:t>
            </a:r>
          </a:p>
          <a:p>
            <a:pPr lvl="0" rtl="0">
              <a:spcBef>
                <a:spcPts val="0"/>
              </a:spcBef>
              <a:buClr>
                <a:srgbClr val="686868"/>
              </a:buClr>
              <a:buSzPct val="25000"/>
              <a:buFont typeface="Arial"/>
              <a:buNone/>
            </a:pPr>
            <a:r>
              <a:t/>
            </a:r>
            <a:endParaRPr sz="1200">
              <a:solidFill>
                <a:srgbClr val="686868"/>
              </a:solidFill>
            </a:endParaRPr>
          </a:p>
          <a:p>
            <a:pPr lvl="0" rtl="0">
              <a:spcBef>
                <a:spcPts val="0"/>
              </a:spcBef>
              <a:buNone/>
            </a:pPr>
            <a:r>
              <a:rPr lang="en" sz="1200">
                <a:solidFill>
                  <a:srgbClr val="686868"/>
                </a:solidFill>
              </a:rPr>
              <a:t>The main culprit in most scenarios is the node_modules folder which contains all the modules installed for the project via NPM. This may bloat the size of the bundle a lot and causes delays during deployment.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 Title">
    <p:spTree>
      <p:nvGrpSpPr>
        <p:cNvPr id="9" name="Shape 9"/>
        <p:cNvGrpSpPr/>
        <p:nvPr/>
      </p:nvGrpSpPr>
      <p:grpSpPr>
        <a:xfrm>
          <a:off x="0" y="0"/>
          <a:ext cx="0" cy="0"/>
          <a:chOff x="0" y="0"/>
          <a:chExt cx="0" cy="0"/>
        </a:xfrm>
      </p:grpSpPr>
      <p:sp>
        <p:nvSpPr>
          <p:cNvPr id="10" name="Shape 10"/>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 name="Shape 1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12" name="Shape 12"/>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d Footer 1">
    <p:spTree>
      <p:nvGrpSpPr>
        <p:cNvPr id="67" name="Shape 67"/>
        <p:cNvGrpSpPr/>
        <p:nvPr/>
      </p:nvGrpSpPr>
      <p:grpSpPr>
        <a:xfrm>
          <a:off x="0" y="0"/>
          <a:ext cx="0" cy="0"/>
          <a:chOff x="0" y="0"/>
          <a:chExt cx="0" cy="0"/>
        </a:xfrm>
      </p:grpSpPr>
      <p:sp>
        <p:nvSpPr>
          <p:cNvPr id="68" name="Shape 68"/>
          <p:cNvSpPr/>
          <p:nvPr/>
        </p:nvSpPr>
        <p:spPr>
          <a:xfrm flipH="1">
            <a:off x="-19200" y="4617750"/>
            <a:ext cx="9188900"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69" name="Shape 69"/>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p:nvPr/>
        </p:nvSpPr>
        <p:spPr>
          <a:xfrm flipH="1">
            <a:off x="-21543"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sp>
        <p:nvSpPr>
          <p:cNvPr id="71" name="Shape 7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72" name="Shape 72"/>
          <p:cNvPicPr preferRelativeResize="0"/>
          <p:nvPr/>
        </p:nvPicPr>
        <p:blipFill>
          <a:blip r:embed="rId2">
            <a:alphaModFix/>
          </a:blip>
          <a:stretch>
            <a:fillRect/>
          </a:stretch>
        </p:blipFill>
        <p:spPr>
          <a:xfrm>
            <a:off x="95299" y="4770674"/>
            <a:ext cx="1172600" cy="3220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Yellow Footer">
    <p:spTree>
      <p:nvGrpSpPr>
        <p:cNvPr id="73" name="Shape 73"/>
        <p:cNvGrpSpPr/>
        <p:nvPr/>
      </p:nvGrpSpPr>
      <p:grpSpPr>
        <a:xfrm>
          <a:off x="0" y="0"/>
          <a:ext cx="0" cy="0"/>
          <a:chOff x="0" y="0"/>
          <a:chExt cx="0" cy="0"/>
        </a:xfrm>
      </p:grpSpPr>
      <p:sp>
        <p:nvSpPr>
          <p:cNvPr id="74" name="Shape 74"/>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76" name="Shape 76"/>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FFCC50"/>
          </a:solidFill>
          <a:ln>
            <a:noFill/>
          </a:ln>
        </p:spPr>
      </p:sp>
      <p:sp>
        <p:nvSpPr>
          <p:cNvPr id="77" name="Shape 77"/>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78" name="Shape 78"/>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een Footer">
    <p:spTree>
      <p:nvGrpSpPr>
        <p:cNvPr id="79" name="Shape 79"/>
        <p:cNvGrpSpPr/>
        <p:nvPr/>
      </p:nvGrpSpPr>
      <p:grpSpPr>
        <a:xfrm>
          <a:off x="0" y="0"/>
          <a:ext cx="0" cy="0"/>
          <a:chOff x="0" y="0"/>
          <a:chExt cx="0" cy="0"/>
        </a:xfrm>
      </p:grpSpPr>
      <p:sp>
        <p:nvSpPr>
          <p:cNvPr id="80" name="Shape 80"/>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p:nvPr/>
        </p:nvSpPr>
        <p:spPr>
          <a:xfrm flipH="1">
            <a:off x="71770" y="4617750"/>
            <a:ext cx="9097929" cy="548377"/>
          </a:xfrm>
          <a:custGeom>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82" name="Shape 82"/>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34A853"/>
          </a:solidFill>
          <a:ln>
            <a:noFill/>
          </a:ln>
        </p:spPr>
      </p:sp>
      <p:sp>
        <p:nvSpPr>
          <p:cNvPr id="83" name="Shape 8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84" name="Shape 84"/>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Gray Footer">
    <p:spTree>
      <p:nvGrpSpPr>
        <p:cNvPr id="85" name="Shape 85"/>
        <p:cNvGrpSpPr/>
        <p:nvPr/>
      </p:nvGrpSpPr>
      <p:grpSpPr>
        <a:xfrm>
          <a:off x="0" y="0"/>
          <a:ext cx="0" cy="0"/>
          <a:chOff x="0" y="0"/>
          <a:chExt cx="0" cy="0"/>
        </a:xfrm>
      </p:grpSpPr>
      <p:sp>
        <p:nvSpPr>
          <p:cNvPr id="86" name="Shape 86"/>
          <p:cNvSpPr/>
          <p:nvPr/>
        </p:nvSpPr>
        <p:spPr>
          <a:xfrm flipH="1">
            <a:off x="63500" y="4617750"/>
            <a:ext cx="9106199" cy="548377"/>
          </a:xfrm>
          <a:custGeom>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87" name="Shape 87"/>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999999"/>
          </a:solidFill>
          <a:ln>
            <a:noFill/>
          </a:ln>
        </p:spPr>
      </p:sp>
      <p:sp>
        <p:nvSpPr>
          <p:cNvPr id="88" name="Shape 88"/>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9" name="Shape 89"/>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90" name="Shape 90"/>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91" name="Shape 9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p:spTree>
      <p:nvGrpSpPr>
        <p:cNvPr id="92" name="Shape 92"/>
        <p:cNvGrpSpPr/>
        <p:nvPr/>
      </p:nvGrpSpPr>
      <p:grpSpPr>
        <a:xfrm>
          <a:off x="0" y="0"/>
          <a:ext cx="0" cy="0"/>
          <a:chOff x="0" y="0"/>
          <a:chExt cx="0" cy="0"/>
        </a:xfrm>
      </p:grpSpPr>
      <p:sp>
        <p:nvSpPr>
          <p:cNvPr id="93" name="Shape 93"/>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94" name="Shape 94"/>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buFont typeface="Roboto"/>
              <a:defRPr>
                <a:latin typeface="Roboto"/>
                <a:ea typeface="Roboto"/>
                <a:cs typeface="Roboto"/>
                <a:sym typeface="Roboto"/>
              </a:defRPr>
            </a:lvl2pPr>
            <a:lvl3pPr lvl="2" rtl="0">
              <a:spcBef>
                <a:spcPts val="0"/>
              </a:spcBef>
              <a:buFont typeface="Roboto"/>
              <a:defRPr>
                <a:latin typeface="Roboto"/>
                <a:ea typeface="Roboto"/>
                <a:cs typeface="Roboto"/>
                <a:sym typeface="Roboto"/>
              </a:defRPr>
            </a:lvl3pPr>
            <a:lvl4pPr lvl="3" rtl="0">
              <a:spcBef>
                <a:spcPts val="0"/>
              </a:spcBef>
              <a:buFont typeface="Roboto"/>
              <a:defRPr>
                <a:latin typeface="Roboto"/>
                <a:ea typeface="Roboto"/>
                <a:cs typeface="Roboto"/>
                <a:sym typeface="Roboto"/>
              </a:defRPr>
            </a:lvl4pPr>
            <a:lvl5pPr lvl="4" rtl="0">
              <a:spcBef>
                <a:spcPts val="0"/>
              </a:spcBef>
              <a:buFont typeface="Roboto"/>
              <a:defRPr>
                <a:latin typeface="Roboto"/>
                <a:ea typeface="Roboto"/>
                <a:cs typeface="Roboto"/>
                <a:sym typeface="Roboto"/>
              </a:defRPr>
            </a:lvl5pPr>
            <a:lvl6pPr lvl="5" rtl="0">
              <a:spcBef>
                <a:spcPts val="0"/>
              </a:spcBef>
              <a:buFont typeface="Roboto"/>
              <a:defRPr>
                <a:latin typeface="Roboto"/>
                <a:ea typeface="Roboto"/>
                <a:cs typeface="Roboto"/>
                <a:sym typeface="Roboto"/>
              </a:defRPr>
            </a:lvl6pPr>
            <a:lvl7pPr lvl="6" rtl="0">
              <a:spcBef>
                <a:spcPts val="0"/>
              </a:spcBef>
              <a:buFont typeface="Roboto"/>
              <a:defRPr>
                <a:latin typeface="Roboto"/>
                <a:ea typeface="Roboto"/>
                <a:cs typeface="Roboto"/>
                <a:sym typeface="Roboto"/>
              </a:defRPr>
            </a:lvl7pPr>
            <a:lvl8pPr lvl="7" rtl="0">
              <a:spcBef>
                <a:spcPts val="0"/>
              </a:spcBef>
              <a:buFont typeface="Roboto"/>
              <a:defRPr>
                <a:latin typeface="Roboto"/>
                <a:ea typeface="Roboto"/>
                <a:cs typeface="Roboto"/>
                <a:sym typeface="Roboto"/>
              </a:defRPr>
            </a:lvl8pPr>
            <a:lvl9pPr lvl="8" rtl="0">
              <a:spcBef>
                <a:spcPts val="0"/>
              </a:spcBef>
              <a:buFont typeface="Roboto"/>
              <a:defRPr>
                <a:latin typeface="Roboto"/>
                <a:ea typeface="Roboto"/>
                <a:cs typeface="Roboto"/>
                <a:sym typeface="Roboto"/>
              </a:defRPr>
            </a:lvl9pPr>
          </a:lstStyle>
          <a:p/>
        </p:txBody>
      </p:sp>
      <p:sp>
        <p:nvSpPr>
          <p:cNvPr id="95" name="Shape 9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96" name="Shape 96"/>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amp; 1 Text">
    <p:spTree>
      <p:nvGrpSpPr>
        <p:cNvPr id="97" name="Shape 97"/>
        <p:cNvGrpSpPr/>
        <p:nvPr/>
      </p:nvGrpSpPr>
      <p:grpSpPr>
        <a:xfrm>
          <a:off x="0" y="0"/>
          <a:ext cx="0" cy="0"/>
          <a:chOff x="0" y="0"/>
          <a:chExt cx="0" cy="0"/>
        </a:xfrm>
      </p:grpSpPr>
      <p:sp>
        <p:nvSpPr>
          <p:cNvPr id="98" name="Shape 98"/>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99" name="Shape 99"/>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01" name="Shape 10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02" name="Shape 102"/>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Blue &amp; 3 Text">
    <p:spTree>
      <p:nvGrpSpPr>
        <p:cNvPr id="103" name="Shape 103"/>
        <p:cNvGrpSpPr/>
        <p:nvPr/>
      </p:nvGrpSpPr>
      <p:grpSpPr>
        <a:xfrm>
          <a:off x="0" y="0"/>
          <a:ext cx="0" cy="0"/>
          <a:chOff x="0" y="0"/>
          <a:chExt cx="0" cy="0"/>
        </a:xfrm>
      </p:grpSpPr>
      <p:sp>
        <p:nvSpPr>
          <p:cNvPr id="104" name="Shape 104"/>
          <p:cNvSpPr/>
          <p:nvPr/>
        </p:nvSpPr>
        <p:spPr>
          <a:xfrm>
            <a:off x="4411675" y="0"/>
            <a:ext cx="4732200" cy="5143500"/>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05" name="Shape 105"/>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07" name="Shape 107"/>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08" name="Shape 108"/>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09" name="Shape 109"/>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10" name="Shape 110"/>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p:spTree>
      <p:nvGrpSpPr>
        <p:cNvPr id="111" name="Shape 111"/>
        <p:cNvGrpSpPr/>
        <p:nvPr/>
      </p:nvGrpSpPr>
      <p:grpSpPr>
        <a:xfrm>
          <a:off x="0" y="0"/>
          <a:ext cx="0" cy="0"/>
          <a:chOff x="0" y="0"/>
          <a:chExt cx="0" cy="0"/>
        </a:xfrm>
      </p:grpSpPr>
      <p:sp>
        <p:nvSpPr>
          <p:cNvPr id="112" name="Shape 112"/>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13" name="Shape 113"/>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15" name="Shape 115"/>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amp; 1 Text">
    <p:spTree>
      <p:nvGrpSpPr>
        <p:cNvPr id="116" name="Shape 116"/>
        <p:cNvGrpSpPr/>
        <p:nvPr/>
      </p:nvGrpSpPr>
      <p:grpSpPr>
        <a:xfrm>
          <a:off x="0" y="0"/>
          <a:ext cx="0" cy="0"/>
          <a:chOff x="0" y="0"/>
          <a:chExt cx="0" cy="0"/>
        </a:xfrm>
      </p:grpSpPr>
      <p:sp>
        <p:nvSpPr>
          <p:cNvPr id="117" name="Shape 117"/>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18" name="Shape 118"/>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 name="Shape 119"/>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20" name="Shape 12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21" name="Shape 121"/>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 Title 1">
    <p:spTree>
      <p:nvGrpSpPr>
        <p:cNvPr id="13" name="Shape 13"/>
        <p:cNvGrpSpPr/>
        <p:nvPr/>
      </p:nvGrpSpPr>
      <p:grpSpPr>
        <a:xfrm>
          <a:off x="0" y="0"/>
          <a:ext cx="0" cy="0"/>
          <a:chOff x="0" y="0"/>
          <a:chExt cx="0" cy="0"/>
        </a:xfrm>
      </p:grpSpPr>
      <p:sp>
        <p:nvSpPr>
          <p:cNvPr id="14" name="Shape 14"/>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 name="Shape 1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id="16" name="Shape 16"/>
          <p:cNvPicPr preferRelativeResize="0"/>
          <p:nvPr/>
        </p:nvPicPr>
        <p:blipFill>
          <a:blip r:embed="rId2">
            <a:alphaModFix/>
          </a:blip>
          <a:stretch>
            <a:fillRect/>
          </a:stretch>
        </p:blipFill>
        <p:spPr>
          <a:xfrm>
            <a:off x="92956" y="4765294"/>
            <a:ext cx="1180224" cy="32417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Red &amp; 3 Text">
    <p:spTree>
      <p:nvGrpSpPr>
        <p:cNvPr id="122" name="Shape 122"/>
        <p:cNvGrpSpPr/>
        <p:nvPr/>
      </p:nvGrpSpPr>
      <p:grpSpPr>
        <a:xfrm>
          <a:off x="0" y="0"/>
          <a:ext cx="0" cy="0"/>
          <a:chOff x="0" y="0"/>
          <a:chExt cx="0" cy="0"/>
        </a:xfrm>
      </p:grpSpPr>
      <p:sp>
        <p:nvSpPr>
          <p:cNvPr id="123" name="Shape 123"/>
          <p:cNvSpPr/>
          <p:nvPr/>
        </p:nvSpPr>
        <p:spPr>
          <a:xfrm>
            <a:off x="4411675" y="0"/>
            <a:ext cx="4732200" cy="5143500"/>
          </a:xfrm>
          <a:prstGeom prst="rect">
            <a:avLst/>
          </a:prstGeom>
          <a:solidFill>
            <a:srgbClr val="EA433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24" name="Shape 124"/>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5" name="Shape 125"/>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26" name="Shape 126"/>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27" name="Shape 127"/>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28" name="Shape 12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29" name="Shape 129"/>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p:spTree>
      <p:nvGrpSpPr>
        <p:cNvPr id="130" name="Shape 130"/>
        <p:cNvGrpSpPr/>
        <p:nvPr/>
      </p:nvGrpSpPr>
      <p:grpSpPr>
        <a:xfrm>
          <a:off x="0" y="0"/>
          <a:ext cx="0" cy="0"/>
          <a:chOff x="0" y="0"/>
          <a:chExt cx="0" cy="0"/>
        </a:xfrm>
      </p:grpSpPr>
      <p:sp>
        <p:nvSpPr>
          <p:cNvPr id="131" name="Shape 131"/>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32" name="Shape 132"/>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3" name="Shape 133"/>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34" name="Shape 134"/>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amp; 1 Text">
    <p:spTree>
      <p:nvGrpSpPr>
        <p:cNvPr id="135" name="Shape 135"/>
        <p:cNvGrpSpPr/>
        <p:nvPr/>
      </p:nvGrpSpPr>
      <p:grpSpPr>
        <a:xfrm>
          <a:off x="0" y="0"/>
          <a:ext cx="0" cy="0"/>
          <a:chOff x="0" y="0"/>
          <a:chExt cx="0" cy="0"/>
        </a:xfrm>
      </p:grpSpPr>
      <p:sp>
        <p:nvSpPr>
          <p:cNvPr id="136" name="Shape 136"/>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37" name="Shape 137"/>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39" name="Shape 139"/>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40" name="Shape 140"/>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Yellow &amp; 3 Text">
    <p:spTree>
      <p:nvGrpSpPr>
        <p:cNvPr id="141" name="Shape 141"/>
        <p:cNvGrpSpPr/>
        <p:nvPr/>
      </p:nvGrpSpPr>
      <p:grpSpPr>
        <a:xfrm>
          <a:off x="0" y="0"/>
          <a:ext cx="0" cy="0"/>
          <a:chOff x="0" y="0"/>
          <a:chExt cx="0" cy="0"/>
        </a:xfrm>
      </p:grpSpPr>
      <p:sp>
        <p:nvSpPr>
          <p:cNvPr id="142" name="Shape 142"/>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43" name="Shape 143"/>
          <p:cNvSpPr/>
          <p:nvPr/>
        </p:nvSpPr>
        <p:spPr>
          <a:xfrm>
            <a:off x="4411675" y="0"/>
            <a:ext cx="4732200" cy="5143500"/>
          </a:xfrm>
          <a:prstGeom prst="rect">
            <a:avLst/>
          </a:prstGeom>
          <a:solidFill>
            <a:srgbClr val="FBBC05"/>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44" name="Shape 144"/>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46" name="Shape 146"/>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47" name="Shape 147"/>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48" name="Shape 148"/>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p:spTree>
      <p:nvGrpSpPr>
        <p:cNvPr id="149" name="Shape 149"/>
        <p:cNvGrpSpPr/>
        <p:nvPr/>
      </p:nvGrpSpPr>
      <p:grpSpPr>
        <a:xfrm>
          <a:off x="0" y="0"/>
          <a:ext cx="0" cy="0"/>
          <a:chOff x="0" y="0"/>
          <a:chExt cx="0" cy="0"/>
        </a:xfrm>
      </p:grpSpPr>
      <p:sp>
        <p:nvSpPr>
          <p:cNvPr id="150" name="Shape 150"/>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51" name="Shape 151"/>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2" name="Shape 152"/>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53" name="Shape 153"/>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amp; 1 Text">
    <p:spTree>
      <p:nvGrpSpPr>
        <p:cNvPr id="154" name="Shape 154"/>
        <p:cNvGrpSpPr/>
        <p:nvPr/>
      </p:nvGrpSpPr>
      <p:grpSpPr>
        <a:xfrm>
          <a:off x="0" y="0"/>
          <a:ext cx="0" cy="0"/>
          <a:chOff x="0" y="0"/>
          <a:chExt cx="0" cy="0"/>
        </a:xfrm>
      </p:grpSpPr>
      <p:sp>
        <p:nvSpPr>
          <p:cNvPr id="155" name="Shape 155"/>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56" name="Shape 156"/>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7" name="Shape 157"/>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58" name="Shape 15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59" name="Shape 159"/>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alf Color Green &amp; 3 Text">
    <p:spTree>
      <p:nvGrpSpPr>
        <p:cNvPr id="160" name="Shape 160"/>
        <p:cNvGrpSpPr/>
        <p:nvPr/>
      </p:nvGrpSpPr>
      <p:grpSpPr>
        <a:xfrm>
          <a:off x="0" y="0"/>
          <a:ext cx="0" cy="0"/>
          <a:chOff x="0" y="0"/>
          <a:chExt cx="0" cy="0"/>
        </a:xfrm>
      </p:grpSpPr>
      <p:sp>
        <p:nvSpPr>
          <p:cNvPr id="161" name="Shape 161"/>
          <p:cNvSpPr/>
          <p:nvPr/>
        </p:nvSpPr>
        <p:spPr>
          <a:xfrm>
            <a:off x="4411675" y="0"/>
            <a:ext cx="4732200" cy="5143500"/>
          </a:xfrm>
          <a:prstGeom prst="rect">
            <a:avLst/>
          </a:prstGeom>
          <a:solidFill>
            <a:srgbClr val="34A853"/>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162" name="Shape 162"/>
          <p:cNvSpPr txBox="1"/>
          <p:nvPr>
            <p:ph type="title"/>
          </p:nvPr>
        </p:nvSpPr>
        <p:spPr>
          <a:xfrm>
            <a:off x="167100" y="522375"/>
            <a:ext cx="38928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3" name="Shape 163"/>
          <p:cNvSpPr txBox="1"/>
          <p:nvPr>
            <p:ph idx="1" type="body"/>
          </p:nvPr>
        </p:nvSpPr>
        <p:spPr>
          <a:xfrm>
            <a:off x="180150" y="1540350"/>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64" name="Shape 164"/>
          <p:cNvSpPr txBox="1"/>
          <p:nvPr>
            <p:ph idx="2" type="body"/>
          </p:nvPr>
        </p:nvSpPr>
        <p:spPr>
          <a:xfrm>
            <a:off x="189175" y="24411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65" name="Shape 165"/>
          <p:cNvSpPr txBox="1"/>
          <p:nvPr>
            <p:ph idx="3" type="body"/>
          </p:nvPr>
        </p:nvSpPr>
        <p:spPr>
          <a:xfrm>
            <a:off x="198175" y="3450025"/>
            <a:ext cx="3315000" cy="855900"/>
          </a:xfrm>
          <a:prstGeom prst="rect">
            <a:avLst/>
          </a:prstGeom>
        </p:spPr>
        <p:txBody>
          <a:bodyPr anchorCtr="0" anchor="t" bIns="91425" lIns="91425" rIns="91425" tIns="91425"/>
          <a:lstStyle>
            <a:lvl1pPr lvl="0" rtl="0">
              <a:spcBef>
                <a:spcPts val="0"/>
              </a:spcBef>
              <a:buSzPct val="100000"/>
              <a:buFont typeface="Roboto"/>
              <a:defRPr sz="1200">
                <a:latin typeface="Roboto"/>
                <a:ea typeface="Roboto"/>
                <a:cs typeface="Roboto"/>
                <a:sym typeface="Roboto"/>
              </a:defRPr>
            </a:lvl1pPr>
            <a:lvl2pPr lvl="1" rtl="0">
              <a:spcBef>
                <a:spcPts val="0"/>
              </a:spcBef>
              <a:buSzPct val="100000"/>
              <a:buFont typeface="Roboto"/>
              <a:defRPr sz="1200">
                <a:latin typeface="Roboto"/>
                <a:ea typeface="Roboto"/>
                <a:cs typeface="Roboto"/>
                <a:sym typeface="Roboto"/>
              </a:defRPr>
            </a:lvl2pPr>
            <a:lvl3pPr lvl="2" rtl="0">
              <a:spcBef>
                <a:spcPts val="0"/>
              </a:spcBef>
              <a:buSzPct val="100000"/>
              <a:buFont typeface="Roboto"/>
              <a:defRPr sz="1200">
                <a:latin typeface="Roboto"/>
                <a:ea typeface="Roboto"/>
                <a:cs typeface="Roboto"/>
                <a:sym typeface="Roboto"/>
              </a:defRPr>
            </a:lvl3pPr>
            <a:lvl4pPr lvl="3" rtl="0">
              <a:spcBef>
                <a:spcPts val="0"/>
              </a:spcBef>
              <a:buSzPct val="100000"/>
              <a:buFont typeface="Roboto"/>
              <a:defRPr sz="1200">
                <a:latin typeface="Roboto"/>
                <a:ea typeface="Roboto"/>
                <a:cs typeface="Roboto"/>
                <a:sym typeface="Roboto"/>
              </a:defRPr>
            </a:lvl4pPr>
            <a:lvl5pPr lvl="4" rtl="0">
              <a:spcBef>
                <a:spcPts val="0"/>
              </a:spcBef>
              <a:buSzPct val="100000"/>
              <a:buFont typeface="Roboto"/>
              <a:defRPr sz="1200">
                <a:latin typeface="Roboto"/>
                <a:ea typeface="Roboto"/>
                <a:cs typeface="Roboto"/>
                <a:sym typeface="Roboto"/>
              </a:defRPr>
            </a:lvl5pPr>
            <a:lvl6pPr lvl="5" rtl="0">
              <a:spcBef>
                <a:spcPts val="0"/>
              </a:spcBef>
              <a:buSzPct val="100000"/>
              <a:buFont typeface="Roboto"/>
              <a:defRPr sz="1200">
                <a:latin typeface="Roboto"/>
                <a:ea typeface="Roboto"/>
                <a:cs typeface="Roboto"/>
                <a:sym typeface="Roboto"/>
              </a:defRPr>
            </a:lvl6pPr>
            <a:lvl7pPr lvl="6" rtl="0">
              <a:spcBef>
                <a:spcPts val="0"/>
              </a:spcBef>
              <a:buSzPct val="100000"/>
              <a:buFont typeface="Roboto"/>
              <a:defRPr sz="1200">
                <a:latin typeface="Roboto"/>
                <a:ea typeface="Roboto"/>
                <a:cs typeface="Roboto"/>
                <a:sym typeface="Roboto"/>
              </a:defRPr>
            </a:lvl7pPr>
            <a:lvl8pPr lvl="7" rtl="0">
              <a:spcBef>
                <a:spcPts val="0"/>
              </a:spcBef>
              <a:buSzPct val="100000"/>
              <a:buFont typeface="Roboto"/>
              <a:defRPr sz="1200">
                <a:latin typeface="Roboto"/>
                <a:ea typeface="Roboto"/>
                <a:cs typeface="Roboto"/>
                <a:sym typeface="Roboto"/>
              </a:defRPr>
            </a:lvl8pPr>
            <a:lvl9pPr lvl="8" rtl="0">
              <a:spcBef>
                <a:spcPts val="0"/>
              </a:spcBef>
              <a:buSzPct val="100000"/>
              <a:buFont typeface="Roboto"/>
              <a:defRPr sz="1200">
                <a:latin typeface="Roboto"/>
                <a:ea typeface="Roboto"/>
                <a:cs typeface="Roboto"/>
                <a:sym typeface="Roboto"/>
              </a:defRPr>
            </a:lvl9pPr>
          </a:lstStyle>
          <a:p/>
        </p:txBody>
      </p:sp>
      <p:sp>
        <p:nvSpPr>
          <p:cNvPr id="166" name="Shape 166"/>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id="167" name="Shape 167"/>
          <p:cNvPicPr preferRelativeResize="0"/>
          <p:nvPr/>
        </p:nvPicPr>
        <p:blipFill>
          <a:blip r:embed="rId2">
            <a:alphaModFix/>
          </a:blip>
          <a:stretch>
            <a:fillRect/>
          </a:stretch>
        </p:blipFill>
        <p:spPr>
          <a:xfrm>
            <a:off x="176225" y="4841775"/>
            <a:ext cx="538282"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Blue">
    <p:bg>
      <p:bgPr>
        <a:solidFill>
          <a:srgbClr val="4285F4"/>
        </a:solidFill>
      </p:bgPr>
    </p:bg>
    <p:spTree>
      <p:nvGrpSpPr>
        <p:cNvPr id="168" name="Shape 168"/>
        <p:cNvGrpSpPr/>
        <p:nvPr/>
      </p:nvGrpSpPr>
      <p:grpSpPr>
        <a:xfrm>
          <a:off x="0" y="0"/>
          <a:ext cx="0" cy="0"/>
          <a:chOff x="0" y="0"/>
          <a:chExt cx="0" cy="0"/>
        </a:xfrm>
      </p:grpSpPr>
      <p:sp>
        <p:nvSpPr>
          <p:cNvPr id="169" name="Shape 169"/>
          <p:cNvSpPr/>
          <p:nvPr/>
        </p:nvSpPr>
        <p:spPr>
          <a:xfrm flipH="1">
            <a:off x="3450350" y="767950"/>
            <a:ext cx="5693700" cy="4375500"/>
          </a:xfrm>
          <a:prstGeom prst="rtTriangle">
            <a:avLst/>
          </a:prstGeom>
          <a:solidFill>
            <a:srgbClr val="7BAAF7"/>
          </a:solidFill>
          <a:ln>
            <a:noFill/>
          </a:ln>
        </p:spPr>
        <p:txBody>
          <a:bodyPr anchorCtr="0" anchor="ctr" bIns="91425" lIns="91425" rIns="91425" tIns="91425">
            <a:noAutofit/>
          </a:bodyPr>
          <a:lstStyle/>
          <a:p>
            <a:pPr lvl="0">
              <a:spcBef>
                <a:spcPts val="0"/>
              </a:spcBef>
              <a:buNone/>
            </a:pPr>
            <a:r>
              <a:t/>
            </a:r>
            <a:endParaRPr/>
          </a:p>
        </p:txBody>
      </p:sp>
      <p:sp>
        <p:nvSpPr>
          <p:cNvPr id="170" name="Shape 1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1" name="Shape 171"/>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172" name="Shape 172"/>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pic>
        <p:nvPicPr>
          <p:cNvPr descr="Google_Logo_2015_gr.png" id="173" name="Shape 173"/>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174" name="Shape 17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175" name="Shape 175"/>
          <p:cNvSpPr/>
          <p:nvPr/>
        </p:nvSpPr>
        <p:spPr>
          <a:xfrm rot="10800000">
            <a:off x="3263750" y="0"/>
            <a:ext cx="5880300" cy="2994900"/>
          </a:xfrm>
          <a:prstGeom prst="rtTriangle">
            <a:avLst/>
          </a:prstGeom>
          <a:solidFill>
            <a:srgbClr val="3367D6"/>
          </a:solidFill>
          <a:ln>
            <a:noFill/>
          </a:ln>
        </p:spPr>
        <p:txBody>
          <a:bodyPr anchorCtr="0" anchor="ctr" bIns="91425" lIns="91425" rIns="91425" tIns="91425">
            <a:noAutofit/>
          </a:bodyPr>
          <a:lstStyle/>
          <a:p>
            <a:pPr lvl="0">
              <a:spcBef>
                <a:spcPts val="0"/>
              </a:spcBef>
              <a:buNone/>
            </a:pPr>
            <a:r>
              <a:t/>
            </a:r>
            <a:endParaRPr/>
          </a:p>
        </p:txBody>
      </p:sp>
      <p:sp>
        <p:nvSpPr>
          <p:cNvPr id="176" name="Shape 176"/>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Red">
    <p:bg>
      <p:bgPr>
        <a:solidFill>
          <a:srgbClr val="EA4335"/>
        </a:solidFill>
      </p:bgPr>
    </p:bg>
    <p:spTree>
      <p:nvGrpSpPr>
        <p:cNvPr id="177" name="Shape 177"/>
        <p:cNvGrpSpPr/>
        <p:nvPr/>
      </p:nvGrpSpPr>
      <p:grpSpPr>
        <a:xfrm>
          <a:off x="0" y="0"/>
          <a:ext cx="0" cy="0"/>
          <a:chOff x="0" y="0"/>
          <a:chExt cx="0" cy="0"/>
        </a:xfrm>
      </p:grpSpPr>
      <p:sp>
        <p:nvSpPr>
          <p:cNvPr id="178" name="Shape 1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9" name="Shape 179"/>
          <p:cNvSpPr txBox="1"/>
          <p:nvPr/>
        </p:nvSpPr>
        <p:spPr>
          <a:xfrm>
            <a:off x="7934700" y="46758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
        <p:nvSpPr>
          <p:cNvPr id="180" name="Shape 180"/>
          <p:cNvSpPr/>
          <p:nvPr/>
        </p:nvSpPr>
        <p:spPr>
          <a:xfrm flipH="1">
            <a:off x="3450350" y="767950"/>
            <a:ext cx="5693700" cy="4375500"/>
          </a:xfrm>
          <a:prstGeom prst="rtTriangle">
            <a:avLst/>
          </a:prstGeom>
          <a:solidFill>
            <a:srgbClr val="FF5252"/>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rot="10800000">
            <a:off x="3263750" y="0"/>
            <a:ext cx="5880300" cy="2994900"/>
          </a:xfrm>
          <a:prstGeom prst="rtTriangle">
            <a:avLst/>
          </a:prstGeom>
          <a:solidFill>
            <a:srgbClr val="980000"/>
          </a:solidFill>
          <a:ln>
            <a:noFill/>
          </a:ln>
        </p:spPr>
        <p:txBody>
          <a:bodyPr anchorCtr="0" anchor="ctr" bIns="91425" lIns="91425" rIns="91425" tIns="91425">
            <a:noAutofit/>
          </a:bodyPr>
          <a:lstStyle/>
          <a:p>
            <a:pPr lvl="0">
              <a:spcBef>
                <a:spcPts val="0"/>
              </a:spcBef>
              <a:buNone/>
            </a:pPr>
            <a:r>
              <a:t/>
            </a:r>
            <a:endParaRPr/>
          </a:p>
        </p:txBody>
      </p:sp>
      <p:sp>
        <p:nvSpPr>
          <p:cNvPr id="182" name="Shape 182"/>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183" name="Shape 183"/>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184" name="Shape 18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Yellow">
    <p:bg>
      <p:bgPr>
        <a:solidFill>
          <a:srgbClr val="F4B400"/>
        </a:solidFill>
      </p:bgPr>
    </p:bg>
    <p:spTree>
      <p:nvGrpSpPr>
        <p:cNvPr id="185" name="Shape 185"/>
        <p:cNvGrpSpPr/>
        <p:nvPr/>
      </p:nvGrpSpPr>
      <p:grpSpPr>
        <a:xfrm>
          <a:off x="0" y="0"/>
          <a:ext cx="0" cy="0"/>
          <a:chOff x="0" y="0"/>
          <a:chExt cx="0" cy="0"/>
        </a:xfrm>
      </p:grpSpPr>
      <p:sp>
        <p:nvSpPr>
          <p:cNvPr id="186" name="Shape 186"/>
          <p:cNvSpPr/>
          <p:nvPr/>
        </p:nvSpPr>
        <p:spPr>
          <a:xfrm flipH="1">
            <a:off x="3450350" y="767950"/>
            <a:ext cx="5693700" cy="4375500"/>
          </a:xfrm>
          <a:prstGeom prst="rtTriangle">
            <a:avLst/>
          </a:prstGeom>
          <a:solidFill>
            <a:srgbClr val="FFCC50"/>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rot="10800000">
            <a:off x="3263750" y="0"/>
            <a:ext cx="5880300" cy="2994900"/>
          </a:xfrm>
          <a:prstGeom prst="rtTriangle">
            <a:avLst/>
          </a:prstGeom>
          <a:solidFill>
            <a:srgbClr val="BF9000"/>
          </a:solidFill>
          <a:ln>
            <a:noFill/>
          </a:ln>
        </p:spPr>
        <p:txBody>
          <a:bodyPr anchorCtr="0" anchor="ctr" bIns="91425" lIns="91425" rIns="91425" tIns="91425">
            <a:noAutofit/>
          </a:bodyPr>
          <a:lstStyle/>
          <a:p>
            <a:pPr lvl="0">
              <a:spcBef>
                <a:spcPts val="0"/>
              </a:spcBef>
              <a:buNone/>
            </a:pPr>
            <a:r>
              <a:t/>
            </a:r>
            <a:endParaRPr/>
          </a:p>
        </p:txBody>
      </p:sp>
      <p:sp>
        <p:nvSpPr>
          <p:cNvPr id="188" name="Shape 188"/>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189" name="Shape 189"/>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190" name="Shape 190"/>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 Footer - Title &amp; Body">
    <p:spTree>
      <p:nvGrpSpPr>
        <p:cNvPr id="17" name="Shape 17"/>
        <p:cNvGrpSpPr/>
        <p:nvPr/>
      </p:nvGrpSpPr>
      <p:grpSpPr>
        <a:xfrm>
          <a:off x="0" y="0"/>
          <a:ext cx="0" cy="0"/>
          <a:chOff x="0" y="0"/>
          <a:chExt cx="0" cy="0"/>
        </a:xfrm>
      </p:grpSpPr>
      <p:grpSp>
        <p:nvGrpSpPr>
          <p:cNvPr id="18" name="Shape 18"/>
          <p:cNvGrpSpPr/>
          <p:nvPr/>
        </p:nvGrpSpPr>
        <p:grpSpPr>
          <a:xfrm>
            <a:off x="-19117" y="4626757"/>
            <a:ext cx="9182235" cy="548377"/>
            <a:chOff x="-19117" y="4617750"/>
            <a:chExt cx="9182235" cy="548377"/>
          </a:xfrm>
        </p:grpSpPr>
        <p:sp>
          <p:nvSpPr>
            <p:cNvPr id="19" name="Shape 19"/>
            <p:cNvSpPr/>
            <p:nvPr/>
          </p:nvSpPr>
          <p:spPr>
            <a:xfrm flipH="1">
              <a:off x="19243" y="4617750"/>
              <a:ext cx="9143874" cy="548377"/>
            </a:xfrm>
            <a:custGeom>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20" name="Shape 20"/>
            <p:cNvSpPr/>
            <p:nvPr/>
          </p:nvSpPr>
          <p:spPr>
            <a:xfrm flipH="1">
              <a:off x="-19117" y="4677825"/>
              <a:ext cx="4769785" cy="473975"/>
            </a:xfrm>
            <a:custGeom>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21" name="Shape 21"/>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2" name="Shape 22"/>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24" name="Shape 24"/>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Green">
    <p:bg>
      <p:bgPr>
        <a:solidFill>
          <a:srgbClr val="34A853"/>
        </a:solidFill>
      </p:bgPr>
    </p:bg>
    <p:spTree>
      <p:nvGrpSpPr>
        <p:cNvPr id="191" name="Shape 191"/>
        <p:cNvGrpSpPr/>
        <p:nvPr/>
      </p:nvGrpSpPr>
      <p:grpSpPr>
        <a:xfrm>
          <a:off x="0" y="0"/>
          <a:ext cx="0" cy="0"/>
          <a:chOff x="0" y="0"/>
          <a:chExt cx="0" cy="0"/>
        </a:xfrm>
      </p:grpSpPr>
      <p:sp>
        <p:nvSpPr>
          <p:cNvPr id="192" name="Shape 192"/>
          <p:cNvSpPr/>
          <p:nvPr/>
        </p:nvSpPr>
        <p:spPr>
          <a:xfrm flipH="1">
            <a:off x="3450350" y="767950"/>
            <a:ext cx="5693700" cy="4375500"/>
          </a:xfrm>
          <a:prstGeom prst="rtTriangle">
            <a:avLst/>
          </a:prstGeom>
          <a:solidFill>
            <a:srgbClr val="57BB8A"/>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rot="10800000">
            <a:off x="3263750" y="0"/>
            <a:ext cx="5880300" cy="2994900"/>
          </a:xfrm>
          <a:prstGeom prst="rtTriangle">
            <a:avLst/>
          </a:prstGeom>
          <a:solidFill>
            <a:srgbClr val="349351"/>
          </a:solidFill>
          <a:ln>
            <a:noFill/>
          </a:ln>
        </p:spPr>
        <p:txBody>
          <a:bodyPr anchorCtr="0" anchor="ctr" bIns="91425" lIns="91425" rIns="91425" tIns="91425">
            <a:noAutofit/>
          </a:bodyPr>
          <a:lstStyle/>
          <a:p>
            <a:pPr lvl="0">
              <a:spcBef>
                <a:spcPts val="0"/>
              </a:spcBef>
              <a:buNone/>
            </a:pPr>
            <a:r>
              <a:t/>
            </a:r>
            <a:endParaRPr/>
          </a:p>
        </p:txBody>
      </p:sp>
      <p:sp>
        <p:nvSpPr>
          <p:cNvPr id="194" name="Shape 194"/>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195" name="Shape 195"/>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196" name="Shape 196"/>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Gray">
    <p:bg>
      <p:bgPr>
        <a:solidFill>
          <a:srgbClr val="999999"/>
        </a:solidFill>
      </p:bgPr>
    </p:bg>
    <p:spTree>
      <p:nvGrpSpPr>
        <p:cNvPr id="197" name="Shape 197"/>
        <p:cNvGrpSpPr/>
        <p:nvPr/>
      </p:nvGrpSpPr>
      <p:grpSpPr>
        <a:xfrm>
          <a:off x="0" y="0"/>
          <a:ext cx="0" cy="0"/>
          <a:chOff x="0" y="0"/>
          <a:chExt cx="0" cy="0"/>
        </a:xfrm>
      </p:grpSpPr>
      <p:sp>
        <p:nvSpPr>
          <p:cNvPr id="198" name="Shape 198"/>
          <p:cNvSpPr/>
          <p:nvPr/>
        </p:nvSpPr>
        <p:spPr>
          <a:xfrm flipH="1">
            <a:off x="3450350" y="767950"/>
            <a:ext cx="5693700" cy="43755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rot="10800000">
            <a:off x="3263750" y="0"/>
            <a:ext cx="5880300" cy="2994900"/>
          </a:xfrm>
          <a:prstGeom prst="rtTriangle">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200" name="Shape 200"/>
          <p:cNvSpPr txBox="1"/>
          <p:nvPr>
            <p:ph type="title"/>
          </p:nvPr>
        </p:nvSpPr>
        <p:spPr>
          <a:xfrm>
            <a:off x="176225" y="742275"/>
            <a:ext cx="8222100" cy="10128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a:solidFill>
                  <a:srgbClr val="FFFFFF"/>
                </a:solidFill>
                <a:latin typeface="Roboto"/>
                <a:ea typeface="Roboto"/>
                <a:cs typeface="Roboto"/>
                <a:sym typeface="Roboto"/>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pic>
        <p:nvPicPr>
          <p:cNvPr descr="Google_Logo_2015_gr.png" id="201" name="Shape 201"/>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202" name="Shape 202"/>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p:spTree>
      <p:nvGrpSpPr>
        <p:cNvPr id="203" name="Shape 203"/>
        <p:cNvGrpSpPr/>
        <p:nvPr/>
      </p:nvGrpSpPr>
      <p:grpSpPr>
        <a:xfrm>
          <a:off x="0" y="0"/>
          <a:ext cx="0" cy="0"/>
          <a:chOff x="0" y="0"/>
          <a:chExt cx="0" cy="0"/>
        </a:xfrm>
      </p:grpSpPr>
      <p:grpSp>
        <p:nvGrpSpPr>
          <p:cNvPr id="204" name="Shape 204"/>
          <p:cNvGrpSpPr/>
          <p:nvPr/>
        </p:nvGrpSpPr>
        <p:grpSpPr>
          <a:xfrm>
            <a:off x="-10312" y="-8075"/>
            <a:ext cx="9164625" cy="5169875"/>
            <a:chOff x="-10312" y="-8075"/>
            <a:chExt cx="9164625" cy="5169875"/>
          </a:xfrm>
        </p:grpSpPr>
        <p:sp>
          <p:nvSpPr>
            <p:cNvPr id="205" name="Shape 205"/>
            <p:cNvSpPr/>
            <p:nvPr/>
          </p:nvSpPr>
          <p:spPr>
            <a:xfrm>
              <a:off x="-10312" y="-8075"/>
              <a:ext cx="9164625" cy="5159650"/>
            </a:xfrm>
            <a:custGeom>
              <a:pathLst>
                <a:path extrusionOk="0" h="206386" w="366585">
                  <a:moveTo>
                    <a:pt x="0" y="0"/>
                  </a:moveTo>
                  <a:lnTo>
                    <a:pt x="0" y="206386"/>
                  </a:lnTo>
                  <a:lnTo>
                    <a:pt x="366585" y="206386"/>
                  </a:lnTo>
                  <a:close/>
                </a:path>
              </a:pathLst>
            </a:custGeom>
            <a:solidFill>
              <a:srgbClr val="EBEBEB"/>
            </a:solidFill>
            <a:ln>
              <a:noFill/>
            </a:ln>
          </p:spPr>
        </p:sp>
        <p:sp>
          <p:nvSpPr>
            <p:cNvPr id="206" name="Shape 206"/>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FAFAFA"/>
            </a:solidFill>
            <a:ln>
              <a:noFill/>
            </a:ln>
          </p:spPr>
        </p:sp>
      </p:grpSp>
      <p:pic>
        <p:nvPicPr>
          <p:cNvPr id="207" name="Shape 207"/>
          <p:cNvPicPr preferRelativeResize="0"/>
          <p:nvPr/>
        </p:nvPicPr>
        <p:blipFill rotWithShape="1">
          <a:blip r:embed="rId2">
            <a:alphaModFix/>
          </a:blip>
          <a:srcRect b="0" l="-2870" r="0" t="-20845"/>
          <a:stretch/>
        </p:blipFill>
        <p:spPr>
          <a:xfrm>
            <a:off x="606400" y="741150"/>
            <a:ext cx="1438801" cy="301274"/>
          </a:xfrm>
          <a:prstGeom prst="rect">
            <a:avLst/>
          </a:prstGeom>
          <a:noFill/>
          <a:ln>
            <a:noFill/>
          </a:ln>
        </p:spPr>
      </p:pic>
      <p:sp>
        <p:nvSpPr>
          <p:cNvPr id="208" name="Shape 208"/>
          <p:cNvSpPr txBox="1"/>
          <p:nvPr/>
        </p:nvSpPr>
        <p:spPr>
          <a:xfrm>
            <a:off x="7408152" y="440298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2">
    <p:spTree>
      <p:nvGrpSpPr>
        <p:cNvPr id="209" name="Shape 209"/>
        <p:cNvGrpSpPr/>
        <p:nvPr/>
      </p:nvGrpSpPr>
      <p:grpSpPr>
        <a:xfrm>
          <a:off x="0" y="0"/>
          <a:ext cx="0" cy="0"/>
          <a:chOff x="0" y="0"/>
          <a:chExt cx="0" cy="0"/>
        </a:xfrm>
      </p:grpSpPr>
      <p:sp>
        <p:nvSpPr>
          <p:cNvPr id="210" name="Shape 210"/>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grpSp>
        <p:nvGrpSpPr>
          <p:cNvPr id="211" name="Shape 211"/>
          <p:cNvGrpSpPr/>
          <p:nvPr/>
        </p:nvGrpSpPr>
        <p:grpSpPr>
          <a:xfrm>
            <a:off x="-3" y="4529829"/>
            <a:ext cx="5098103" cy="613675"/>
            <a:chOff x="-3" y="4529829"/>
            <a:chExt cx="5098103" cy="613675"/>
          </a:xfrm>
        </p:grpSpPr>
        <p:sp>
          <p:nvSpPr>
            <p:cNvPr id="212" name="Shape 212"/>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13" name="Shape 213"/>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14" name="Shape 214"/>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15" name="Shape 215"/>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Divider">
    <p:spTree>
      <p:nvGrpSpPr>
        <p:cNvPr id="216" name="Shape 216"/>
        <p:cNvGrpSpPr/>
        <p:nvPr/>
      </p:nvGrpSpPr>
      <p:grpSpPr>
        <a:xfrm>
          <a:off x="0" y="0"/>
          <a:ext cx="0" cy="0"/>
          <a:chOff x="0" y="0"/>
          <a:chExt cx="0" cy="0"/>
        </a:xfrm>
      </p:grpSpPr>
      <p:grpSp>
        <p:nvGrpSpPr>
          <p:cNvPr id="217" name="Shape 217"/>
          <p:cNvGrpSpPr/>
          <p:nvPr/>
        </p:nvGrpSpPr>
        <p:grpSpPr>
          <a:xfrm>
            <a:off x="-10312" y="-8075"/>
            <a:ext cx="9164625" cy="5169875"/>
            <a:chOff x="-10312" y="-8075"/>
            <a:chExt cx="9164625" cy="5169875"/>
          </a:xfrm>
        </p:grpSpPr>
        <p:sp>
          <p:nvSpPr>
            <p:cNvPr id="218" name="Shape 218"/>
            <p:cNvSpPr/>
            <p:nvPr/>
          </p:nvSpPr>
          <p:spPr>
            <a:xfrm>
              <a:off x="-10312" y="-8075"/>
              <a:ext cx="9164625" cy="5159650"/>
            </a:xfrm>
            <a:custGeom>
              <a:pathLst>
                <a:path extrusionOk="0" h="206386" w="366585">
                  <a:moveTo>
                    <a:pt x="0" y="0"/>
                  </a:moveTo>
                  <a:lnTo>
                    <a:pt x="0" y="206386"/>
                  </a:lnTo>
                  <a:lnTo>
                    <a:pt x="366585" y="206386"/>
                  </a:lnTo>
                  <a:close/>
                </a:path>
              </a:pathLst>
            </a:custGeom>
            <a:solidFill>
              <a:srgbClr val="333333"/>
            </a:solidFill>
            <a:ln>
              <a:noFill/>
            </a:ln>
          </p:spPr>
        </p:sp>
        <p:sp>
          <p:nvSpPr>
            <p:cNvPr id="219" name="Shape 219"/>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404040"/>
            </a:solidFill>
            <a:ln>
              <a:noFill/>
            </a:ln>
          </p:spPr>
        </p:sp>
      </p:grpSp>
      <p:sp>
        <p:nvSpPr>
          <p:cNvPr id="220" name="Shape 220"/>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 Divider">
    <p:spTree>
      <p:nvGrpSpPr>
        <p:cNvPr id="221" name="Shape 221"/>
        <p:cNvGrpSpPr/>
        <p:nvPr/>
      </p:nvGrpSpPr>
      <p:grpSpPr>
        <a:xfrm>
          <a:off x="0" y="0"/>
          <a:ext cx="0" cy="0"/>
          <a:chOff x="0" y="0"/>
          <a:chExt cx="0" cy="0"/>
        </a:xfrm>
      </p:grpSpPr>
      <p:grpSp>
        <p:nvGrpSpPr>
          <p:cNvPr id="222" name="Shape 222"/>
          <p:cNvGrpSpPr/>
          <p:nvPr/>
        </p:nvGrpSpPr>
        <p:grpSpPr>
          <a:xfrm>
            <a:off x="-10312" y="-8075"/>
            <a:ext cx="9164625" cy="5169875"/>
            <a:chOff x="-10312" y="-8075"/>
            <a:chExt cx="9164625" cy="5169875"/>
          </a:xfrm>
        </p:grpSpPr>
        <p:sp>
          <p:nvSpPr>
            <p:cNvPr id="223" name="Shape 223"/>
            <p:cNvSpPr/>
            <p:nvPr/>
          </p:nvSpPr>
          <p:spPr>
            <a:xfrm>
              <a:off x="-10312" y="-8075"/>
              <a:ext cx="9164625" cy="5159650"/>
            </a:xfrm>
            <a:custGeom>
              <a:pathLst>
                <a:path extrusionOk="0" h="206386" w="366585">
                  <a:moveTo>
                    <a:pt x="0" y="0"/>
                  </a:moveTo>
                  <a:lnTo>
                    <a:pt x="0" y="206386"/>
                  </a:lnTo>
                  <a:lnTo>
                    <a:pt x="366585" y="206386"/>
                  </a:lnTo>
                  <a:close/>
                </a:path>
              </a:pathLst>
            </a:custGeom>
            <a:solidFill>
              <a:srgbClr val="4285F4"/>
            </a:solidFill>
            <a:ln>
              <a:noFill/>
            </a:ln>
          </p:spPr>
        </p:sp>
        <p:sp>
          <p:nvSpPr>
            <p:cNvPr id="224" name="Shape 224"/>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689DF6"/>
            </a:solidFill>
            <a:ln>
              <a:noFill/>
            </a:ln>
          </p:spPr>
        </p:sp>
      </p:grpSp>
      <p:sp>
        <p:nvSpPr>
          <p:cNvPr id="225" name="Shape 225"/>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FFFFFF"/>
                </a:solidFill>
                <a:latin typeface="Roboto"/>
                <a:ea typeface="Roboto"/>
                <a:cs typeface="Roboto"/>
                <a:sym typeface="Roboto"/>
              </a:rPr>
              <a:t>Proprietary + Confidential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1">
    <p:spTree>
      <p:nvGrpSpPr>
        <p:cNvPr id="226" name="Shape 226"/>
        <p:cNvGrpSpPr/>
        <p:nvPr/>
      </p:nvGrpSpPr>
      <p:grpSpPr>
        <a:xfrm>
          <a:off x="0" y="0"/>
          <a:ext cx="0" cy="0"/>
          <a:chOff x="0" y="0"/>
          <a:chExt cx="0" cy="0"/>
        </a:xfrm>
      </p:grpSpPr>
      <p:grpSp>
        <p:nvGrpSpPr>
          <p:cNvPr id="227" name="Shape 227"/>
          <p:cNvGrpSpPr/>
          <p:nvPr/>
        </p:nvGrpSpPr>
        <p:grpSpPr>
          <a:xfrm>
            <a:off x="-1775" y="-600"/>
            <a:ext cx="9153800" cy="5144175"/>
            <a:chOff x="-1775" y="-600"/>
            <a:chExt cx="9153800" cy="5144175"/>
          </a:xfrm>
        </p:grpSpPr>
        <p:sp>
          <p:nvSpPr>
            <p:cNvPr id="228" name="Shape 228"/>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1775" y="-600"/>
              <a:ext cx="4609375" cy="5144100"/>
            </a:xfrm>
            <a:custGeom>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30" name="Shape 230"/>
          <p:cNvGrpSpPr/>
          <p:nvPr/>
        </p:nvGrpSpPr>
        <p:grpSpPr>
          <a:xfrm>
            <a:off x="-3" y="4529829"/>
            <a:ext cx="5098103" cy="613675"/>
            <a:chOff x="-3" y="4529829"/>
            <a:chExt cx="5098103" cy="613675"/>
          </a:xfrm>
        </p:grpSpPr>
        <p:sp>
          <p:nvSpPr>
            <p:cNvPr id="231" name="Shape 231"/>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32" name="Shape 232"/>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33" name="Shape 233"/>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34" name="Shape 234"/>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35" name="Shape 235"/>
        <p:cNvGrpSpPr/>
        <p:nvPr/>
      </p:nvGrpSpPr>
      <p:grpSpPr>
        <a:xfrm>
          <a:off x="0" y="0"/>
          <a:ext cx="0" cy="0"/>
          <a:chOff x="0" y="0"/>
          <a:chExt cx="0" cy="0"/>
        </a:xfrm>
      </p:grpSpPr>
      <p:grpSp>
        <p:nvGrpSpPr>
          <p:cNvPr id="236" name="Shape 236"/>
          <p:cNvGrpSpPr/>
          <p:nvPr/>
        </p:nvGrpSpPr>
        <p:grpSpPr>
          <a:xfrm>
            <a:off x="-2375" y="-2975"/>
            <a:ext cx="9146375" cy="5149450"/>
            <a:chOff x="-2375" y="-2975"/>
            <a:chExt cx="9146375" cy="5149450"/>
          </a:xfrm>
        </p:grpSpPr>
        <p:sp>
          <p:nvSpPr>
            <p:cNvPr id="237" name="Shape 237"/>
            <p:cNvSpPr/>
            <p:nvPr/>
          </p:nvSpPr>
          <p:spPr>
            <a:xfrm>
              <a:off x="-1775" y="956675"/>
              <a:ext cx="4252300" cy="4189800"/>
            </a:xfrm>
            <a:custGeom>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238" name="Shape 238"/>
            <p:cNvSpPr/>
            <p:nvPr/>
          </p:nvSpPr>
          <p:spPr>
            <a:xfrm>
              <a:off x="-2375" y="-2375"/>
              <a:ext cx="5194650" cy="1780750"/>
            </a:xfrm>
            <a:custGeom>
              <a:pathLst>
                <a:path extrusionOk="0" h="71230" w="207786">
                  <a:moveTo>
                    <a:pt x="0" y="38481"/>
                  </a:moveTo>
                  <a:lnTo>
                    <a:pt x="24" y="0"/>
                  </a:lnTo>
                  <a:lnTo>
                    <a:pt x="207786" y="41"/>
                  </a:lnTo>
                  <a:lnTo>
                    <a:pt x="126408" y="71230"/>
                  </a:lnTo>
                  <a:close/>
                </a:path>
              </a:pathLst>
            </a:custGeom>
            <a:solidFill>
              <a:srgbClr val="F2F2F2"/>
            </a:solidFill>
            <a:ln>
              <a:noFill/>
            </a:ln>
          </p:spPr>
        </p:sp>
        <p:sp>
          <p:nvSpPr>
            <p:cNvPr id="239" name="Shape 239"/>
            <p:cNvSpPr/>
            <p:nvPr/>
          </p:nvSpPr>
          <p:spPr>
            <a:xfrm>
              <a:off x="3156475" y="-2975"/>
              <a:ext cx="5987525" cy="5147675"/>
            </a:xfrm>
            <a:custGeom>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240" name="Shape 240"/>
          <p:cNvGrpSpPr/>
          <p:nvPr/>
        </p:nvGrpSpPr>
        <p:grpSpPr>
          <a:xfrm>
            <a:off x="-3" y="4529829"/>
            <a:ext cx="5098103" cy="613675"/>
            <a:chOff x="-3" y="4529829"/>
            <a:chExt cx="5098103" cy="613675"/>
          </a:xfrm>
        </p:grpSpPr>
        <p:sp>
          <p:nvSpPr>
            <p:cNvPr id="241" name="Shape 241"/>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42" name="Shape 242"/>
            <p:cNvSpPr/>
            <p:nvPr/>
          </p:nvSpPr>
          <p:spPr>
            <a:xfrm>
              <a:off x="-3" y="4529829"/>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43" name="Shape 243"/>
          <p:cNvPicPr preferRelativeResize="0"/>
          <p:nvPr/>
        </p:nvPicPr>
        <p:blipFill>
          <a:blip r:embed="rId2">
            <a:alphaModFix/>
          </a:blip>
          <a:stretch>
            <a:fillRect/>
          </a:stretch>
        </p:blipFill>
        <p:spPr>
          <a:xfrm>
            <a:off x="319074" y="4839867"/>
            <a:ext cx="966700" cy="172299"/>
          </a:xfrm>
          <a:prstGeom prst="rect">
            <a:avLst/>
          </a:prstGeom>
          <a:noFill/>
          <a:ln>
            <a:noFill/>
          </a:ln>
        </p:spPr>
      </p:pic>
      <p:sp>
        <p:nvSpPr>
          <p:cNvPr id="244" name="Shape 244"/>
          <p:cNvSpPr txBox="1"/>
          <p:nvPr/>
        </p:nvSpPr>
        <p:spPr>
          <a:xfrm>
            <a:off x="7733647" y="4876337"/>
            <a:ext cx="1362900" cy="125400"/>
          </a:xfrm>
          <a:prstGeom prst="rect">
            <a:avLst/>
          </a:prstGeom>
          <a:noFill/>
          <a:ln>
            <a:noFill/>
          </a:ln>
        </p:spPr>
        <p:txBody>
          <a:bodyPr anchorCtr="0" anchor="ctr" bIns="91425" lIns="91425" rIns="91425" tIns="91425">
            <a:noAutofit/>
          </a:bodyPr>
          <a:lstStyle/>
          <a:p>
            <a:pPr lvl="0" rtl="0">
              <a:spcBef>
                <a:spcPts val="0"/>
              </a:spcBef>
              <a:buNone/>
            </a:pPr>
            <a:r>
              <a:rPr lang="en" sz="700">
                <a:solidFill>
                  <a:srgbClr val="666666"/>
                </a:solidFill>
                <a:latin typeface="Roboto"/>
                <a:ea typeface="Roboto"/>
                <a:cs typeface="Roboto"/>
                <a:sym typeface="Roboto"/>
              </a:rPr>
              <a:t>Proprietary + Confidential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245" name="Shape 245"/>
        <p:cNvGrpSpPr/>
        <p:nvPr/>
      </p:nvGrpSpPr>
      <p:grpSpPr>
        <a:xfrm>
          <a:off x="0" y="0"/>
          <a:ext cx="0" cy="0"/>
          <a:chOff x="0" y="0"/>
          <a:chExt cx="0" cy="0"/>
        </a:xfrm>
      </p:grpSpPr>
      <p:sp>
        <p:nvSpPr>
          <p:cNvPr id="246" name="Shape 2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47" name="Shape 247"/>
          <p:cNvSpPr/>
          <p:nvPr/>
        </p:nvSpPr>
        <p:spPr>
          <a:xfrm>
            <a:off x="8025" y="75"/>
            <a:ext cx="9144000" cy="5143500"/>
          </a:xfrm>
          <a:prstGeom prst="rect">
            <a:avLst/>
          </a:prstGeom>
          <a:solidFill>
            <a:srgbClr val="FAFAFA"/>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Red Footer - Title &amp; Body">
    <p:spTree>
      <p:nvGrpSpPr>
        <p:cNvPr id="25" name="Shape 25"/>
        <p:cNvGrpSpPr/>
        <p:nvPr/>
      </p:nvGrpSpPr>
      <p:grpSpPr>
        <a:xfrm>
          <a:off x="0" y="0"/>
          <a:ext cx="0" cy="0"/>
          <a:chOff x="0" y="0"/>
          <a:chExt cx="0" cy="0"/>
        </a:xfrm>
      </p:grpSpPr>
      <p:sp>
        <p:nvSpPr>
          <p:cNvPr id="26" name="Shape 26"/>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8" name="Shape 28"/>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29" name="Shape 29"/>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30" name="Shape 30"/>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31" name="Shape 31"/>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Yellow Footer - Title &amp; Body">
    <p:spTree>
      <p:nvGrpSpPr>
        <p:cNvPr id="32" name="Shape 32"/>
        <p:cNvGrpSpPr/>
        <p:nvPr/>
      </p:nvGrpSpPr>
      <p:grpSpPr>
        <a:xfrm>
          <a:off x="0" y="0"/>
          <a:ext cx="0" cy="0"/>
          <a:chOff x="0" y="0"/>
          <a:chExt cx="0" cy="0"/>
        </a:xfrm>
      </p:grpSpPr>
      <p:sp>
        <p:nvSpPr>
          <p:cNvPr id="33" name="Shape 33"/>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35" name="Shape 35"/>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36" name="Shape 36"/>
          <p:cNvSpPr/>
          <p:nvPr/>
        </p:nvSpPr>
        <p:spPr>
          <a:xfrm flipH="1">
            <a:off x="-12535" y="4677825"/>
            <a:ext cx="4769785" cy="473975"/>
          </a:xfrm>
          <a:custGeom>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37" name="Shape 37"/>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38" name="Shape 38"/>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een Footer - Title &amp; Body">
    <p:spTree>
      <p:nvGrpSpPr>
        <p:cNvPr id="39" name="Shape 39"/>
        <p:cNvGrpSpPr/>
        <p:nvPr/>
      </p:nvGrpSpPr>
      <p:grpSpPr>
        <a:xfrm>
          <a:off x="0" y="0"/>
          <a:ext cx="0" cy="0"/>
          <a:chOff x="0" y="0"/>
          <a:chExt cx="0" cy="0"/>
        </a:xfrm>
      </p:grpSpPr>
      <p:sp>
        <p:nvSpPr>
          <p:cNvPr id="40" name="Shape 40"/>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p:nvPr/>
        </p:nvSpPr>
        <p:spPr>
          <a:xfrm>
            <a:off x="81075" y="4617750"/>
            <a:ext cx="9088625" cy="548375"/>
          </a:xfrm>
          <a:custGeom>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42" name="Shape 42"/>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43" name="Shape 43"/>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44" name="Shape 44"/>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45" name="Shape 4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ay Footer - Title &amp; Body">
    <p:spTree>
      <p:nvGrpSpPr>
        <p:cNvPr id="46" name="Shape 46"/>
        <p:cNvGrpSpPr/>
        <p:nvPr/>
      </p:nvGrpSpPr>
      <p:grpSpPr>
        <a:xfrm>
          <a:off x="0" y="0"/>
          <a:ext cx="0" cy="0"/>
          <a:chOff x="0" y="0"/>
          <a:chExt cx="0" cy="0"/>
        </a:xfrm>
      </p:grpSpPr>
      <p:sp>
        <p:nvSpPr>
          <p:cNvPr id="47" name="Shape 47"/>
          <p:cNvSpPr/>
          <p:nvPr/>
        </p:nvSpPr>
        <p:spPr>
          <a:xfrm flipH="1">
            <a:off x="25825" y="4617750"/>
            <a:ext cx="9143874" cy="548377"/>
          </a:xfrm>
          <a:custGeom>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48" name="Shape 48"/>
          <p:cNvSpPr/>
          <p:nvPr/>
        </p:nvSpPr>
        <p:spPr>
          <a:xfrm flipH="1">
            <a:off x="-12535" y="4686832"/>
            <a:ext cx="4769785" cy="473975"/>
          </a:xfrm>
          <a:custGeom>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49" name="Shape 49"/>
          <p:cNvPicPr preferRelativeResize="0"/>
          <p:nvPr/>
        </p:nvPicPr>
        <p:blipFill>
          <a:blip r:embed="rId2">
            <a:alphaModFix/>
          </a:blip>
          <a:stretch>
            <a:fillRect/>
          </a:stretch>
        </p:blipFill>
        <p:spPr>
          <a:xfrm>
            <a:off x="176219" y="4841764"/>
            <a:ext cx="555424" cy="171122"/>
          </a:xfrm>
          <a:prstGeom prst="rect">
            <a:avLst/>
          </a:prstGeom>
          <a:noFill/>
          <a:ln>
            <a:noFill/>
          </a:ln>
        </p:spPr>
      </p:pic>
      <p:sp>
        <p:nvSpPr>
          <p:cNvPr id="50" name="Shape 50"/>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 type="body"/>
          </p:nvPr>
        </p:nvSpPr>
        <p:spPr>
          <a:xfrm>
            <a:off x="176225" y="1305875"/>
            <a:ext cx="5244900" cy="2606700"/>
          </a:xfrm>
          <a:prstGeom prst="rect">
            <a:avLst/>
          </a:prstGeom>
        </p:spPr>
        <p:txBody>
          <a:bodyPr anchorCtr="0" anchor="t" bIns="91425" lIns="91425" rIns="91425" tIns="91425"/>
          <a:lstStyle>
            <a:lvl1pPr lvl="0" rtl="0">
              <a:spcBef>
                <a:spcPts val="0"/>
              </a:spcBef>
              <a:buSzPct val="100000"/>
              <a:buFont typeface="Roboto"/>
              <a:buChar char="●"/>
              <a:defRPr sz="1400">
                <a:latin typeface="Roboto"/>
                <a:ea typeface="Roboto"/>
                <a:cs typeface="Roboto"/>
                <a:sym typeface="Roboto"/>
              </a:defRPr>
            </a:lvl1pPr>
            <a:lvl2pPr lvl="1" rtl="0">
              <a:spcBef>
                <a:spcPts val="0"/>
              </a:spcBef>
              <a:buFont typeface="Roboto"/>
              <a:buChar char="○"/>
              <a:defRPr>
                <a:latin typeface="Roboto"/>
                <a:ea typeface="Roboto"/>
                <a:cs typeface="Roboto"/>
                <a:sym typeface="Roboto"/>
              </a:defRPr>
            </a:lvl2pPr>
            <a:lvl3pPr lvl="2" rtl="0">
              <a:spcBef>
                <a:spcPts val="0"/>
              </a:spcBef>
              <a:buFont typeface="Roboto"/>
              <a:buChar char="■"/>
              <a:defRPr>
                <a:latin typeface="Roboto"/>
                <a:ea typeface="Roboto"/>
                <a:cs typeface="Roboto"/>
                <a:sym typeface="Roboto"/>
              </a:defRPr>
            </a:lvl3pPr>
            <a:lvl4pPr lvl="3" rtl="0">
              <a:spcBef>
                <a:spcPts val="0"/>
              </a:spcBef>
              <a:buFont typeface="Roboto"/>
              <a:buChar char="●"/>
              <a:defRPr>
                <a:latin typeface="Roboto"/>
                <a:ea typeface="Roboto"/>
                <a:cs typeface="Roboto"/>
                <a:sym typeface="Roboto"/>
              </a:defRPr>
            </a:lvl4pPr>
            <a:lvl5pPr lvl="4" rtl="0">
              <a:spcBef>
                <a:spcPts val="0"/>
              </a:spcBef>
              <a:buFont typeface="Roboto"/>
              <a:buChar char="○"/>
              <a:defRPr>
                <a:latin typeface="Roboto"/>
                <a:ea typeface="Roboto"/>
                <a:cs typeface="Roboto"/>
                <a:sym typeface="Roboto"/>
              </a:defRPr>
            </a:lvl5pPr>
            <a:lvl6pPr lvl="5" rtl="0">
              <a:spcBef>
                <a:spcPts val="0"/>
              </a:spcBef>
              <a:buFont typeface="Roboto"/>
              <a:buChar char="■"/>
              <a:defRPr>
                <a:latin typeface="Roboto"/>
                <a:ea typeface="Roboto"/>
                <a:cs typeface="Roboto"/>
                <a:sym typeface="Roboto"/>
              </a:defRPr>
            </a:lvl6pPr>
            <a:lvl7pPr lvl="6" rtl="0">
              <a:spcBef>
                <a:spcPts val="0"/>
              </a:spcBef>
              <a:buFont typeface="Roboto"/>
              <a:buChar char="●"/>
              <a:defRPr>
                <a:latin typeface="Roboto"/>
                <a:ea typeface="Roboto"/>
                <a:cs typeface="Roboto"/>
                <a:sym typeface="Roboto"/>
              </a:defRPr>
            </a:lvl7pPr>
            <a:lvl8pPr lvl="7" rtl="0">
              <a:spcBef>
                <a:spcPts val="0"/>
              </a:spcBef>
              <a:buFont typeface="Roboto"/>
              <a:buChar char="○"/>
              <a:defRPr>
                <a:latin typeface="Roboto"/>
                <a:ea typeface="Roboto"/>
                <a:cs typeface="Roboto"/>
                <a:sym typeface="Roboto"/>
              </a:defRPr>
            </a:lvl8pPr>
            <a:lvl9pPr lvl="8" rtl="0">
              <a:spcBef>
                <a:spcPts val="0"/>
              </a:spcBef>
              <a:buFont typeface="Roboto"/>
              <a:buChar char="■"/>
              <a:defRPr>
                <a:latin typeface="Roboto"/>
                <a:ea typeface="Roboto"/>
                <a:cs typeface="Roboto"/>
                <a:sym typeface="Roboto"/>
              </a:defRPr>
            </a:lvl9pPr>
          </a:lstStyle>
          <a:p/>
        </p:txBody>
      </p:sp>
      <p:sp>
        <p:nvSpPr>
          <p:cNvPr id="52" name="Shape 52"/>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lue Footer">
    <p:spTree>
      <p:nvGrpSpPr>
        <p:cNvPr id="53" name="Shape 53"/>
        <p:cNvGrpSpPr/>
        <p:nvPr/>
      </p:nvGrpSpPr>
      <p:grpSpPr>
        <a:xfrm>
          <a:off x="0" y="0"/>
          <a:ext cx="0" cy="0"/>
          <a:chOff x="0" y="0"/>
          <a:chExt cx="0" cy="0"/>
        </a:xfrm>
      </p:grpSpPr>
      <p:sp>
        <p:nvSpPr>
          <p:cNvPr id="54" name="Shape 54"/>
          <p:cNvSpPr txBox="1"/>
          <p:nvPr/>
        </p:nvSpPr>
        <p:spPr>
          <a:xfrm>
            <a:off x="4698025" y="4790450"/>
            <a:ext cx="4345800" cy="375600"/>
          </a:xfrm>
          <a:prstGeom prst="rect">
            <a:avLst/>
          </a:prstGeom>
          <a:noFill/>
          <a:ln>
            <a:noFill/>
          </a:ln>
        </p:spPr>
        <p:txBody>
          <a:bodyPr anchorCtr="0" anchor="t" bIns="91425" lIns="91425" rIns="91425" tIns="91425">
            <a:noAutofit/>
          </a:bodyPr>
          <a:lstStyle/>
          <a:p>
            <a:pPr lvl="0" rtl="0" algn="r">
              <a:spcBef>
                <a:spcPts val="0"/>
              </a:spcBef>
              <a:buNone/>
            </a:pPr>
            <a:r>
              <a:rPr lang="en" sz="600">
                <a:solidFill>
                  <a:srgbClr val="FFFFFF"/>
                </a:solidFill>
                <a:latin typeface="Roboto"/>
                <a:ea typeface="Roboto"/>
                <a:cs typeface="Roboto"/>
                <a:sym typeface="Roboto"/>
              </a:rPr>
              <a:t>Source:  Lorem ipsum dolor sit amet, consectetur adipiscing elit. Duis non erat sem</a:t>
            </a:r>
          </a:p>
        </p:txBody>
      </p:sp>
      <p:sp>
        <p:nvSpPr>
          <p:cNvPr id="55" name="Shape 55"/>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grpSp>
        <p:nvGrpSpPr>
          <p:cNvPr id="57" name="Shape 57"/>
          <p:cNvGrpSpPr/>
          <p:nvPr/>
        </p:nvGrpSpPr>
        <p:grpSpPr>
          <a:xfrm>
            <a:off x="-19117" y="4626757"/>
            <a:ext cx="9182235" cy="548377"/>
            <a:chOff x="-19117" y="4617750"/>
            <a:chExt cx="9182235" cy="548377"/>
          </a:xfrm>
        </p:grpSpPr>
        <p:sp>
          <p:nvSpPr>
            <p:cNvPr id="58" name="Shape 58"/>
            <p:cNvSpPr/>
            <p:nvPr/>
          </p:nvSpPr>
          <p:spPr>
            <a:xfrm flipH="1">
              <a:off x="19243" y="4617750"/>
              <a:ext cx="9143874" cy="548377"/>
            </a:xfrm>
            <a:custGeom>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59" name="Shape 59"/>
            <p:cNvSpPr/>
            <p:nvPr/>
          </p:nvSpPr>
          <p:spPr>
            <a:xfrm flipH="1">
              <a:off x="-19117" y="4677825"/>
              <a:ext cx="4769785" cy="473975"/>
            </a:xfrm>
            <a:custGeom>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60" name="Shape 60"/>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Red Footer">
    <p:spTree>
      <p:nvGrpSpPr>
        <p:cNvPr id="61" name="Shape 61"/>
        <p:cNvGrpSpPr/>
        <p:nvPr/>
      </p:nvGrpSpPr>
      <p:grpSpPr>
        <a:xfrm>
          <a:off x="0" y="0"/>
          <a:ext cx="0" cy="0"/>
          <a:chOff x="0" y="0"/>
          <a:chExt cx="0" cy="0"/>
        </a:xfrm>
      </p:grpSpPr>
      <p:sp>
        <p:nvSpPr>
          <p:cNvPr id="62" name="Shape 62"/>
          <p:cNvSpPr/>
          <p:nvPr/>
        </p:nvSpPr>
        <p:spPr>
          <a:xfrm flipH="1">
            <a:off x="-19200" y="4617750"/>
            <a:ext cx="9188900" cy="548377"/>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63" name="Shape 63"/>
          <p:cNvSpPr txBox="1"/>
          <p:nvPr>
            <p:ph type="title"/>
          </p:nvPr>
        </p:nvSpPr>
        <p:spPr>
          <a:xfrm>
            <a:off x="167100" y="522375"/>
            <a:ext cx="6614100" cy="755700"/>
          </a:xfrm>
          <a:prstGeom prst="rect">
            <a:avLst/>
          </a:prstGeom>
        </p:spPr>
        <p:txBody>
          <a:bodyPr anchorCtr="0" anchor="t" bIns="91425" lIns="91425" rIns="91425" tIns="91425"/>
          <a:lstStyle>
            <a:lvl1pPr indent="-69850" lvl="0" marL="0" marR="0" rtl="0" algn="l">
              <a:lnSpc>
                <a:spcPct val="100000"/>
              </a:lnSpc>
              <a:spcBef>
                <a:spcPts val="0"/>
              </a:spcBef>
              <a:spcAft>
                <a:spcPts val="0"/>
              </a:spcAft>
              <a:defRPr sz="2600">
                <a:solidFill>
                  <a:srgbClr val="666666"/>
                </a:solidFill>
                <a:latin typeface="Roboto"/>
                <a:ea typeface="Roboto"/>
                <a:cs typeface="Roboto"/>
                <a:sym typeface="Roboto"/>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p:nvPr/>
        </p:nvSpPr>
        <p:spPr>
          <a:xfrm flipH="1">
            <a:off x="-21543" y="4686832"/>
            <a:ext cx="4769785" cy="473975"/>
          </a:xfrm>
          <a:custGeom>
            <a:pathLst>
              <a:path extrusionOk="0" h="18959" w="366343">
                <a:moveTo>
                  <a:pt x="0" y="18521"/>
                </a:moveTo>
                <a:lnTo>
                  <a:pt x="366343" y="0"/>
                </a:lnTo>
                <a:lnTo>
                  <a:pt x="366052" y="18959"/>
                </a:lnTo>
                <a:close/>
              </a:path>
            </a:pathLst>
          </a:custGeom>
          <a:solidFill>
            <a:srgbClr val="EA4335"/>
          </a:solidFill>
          <a:ln>
            <a:noFill/>
          </a:ln>
        </p:spPr>
      </p:sp>
      <p:sp>
        <p:nvSpPr>
          <p:cNvPr id="65" name="Shape 65"/>
          <p:cNvSpPr txBox="1"/>
          <p:nvPr/>
        </p:nvSpPr>
        <p:spPr>
          <a:xfrm>
            <a:off x="7934700" y="218775"/>
            <a:ext cx="1209300" cy="303600"/>
          </a:xfrm>
          <a:prstGeom prst="rect">
            <a:avLst/>
          </a:prstGeom>
          <a:noFill/>
          <a:ln>
            <a:noFill/>
          </a:ln>
        </p:spPr>
        <p:txBody>
          <a:bodyPr anchorCtr="0" anchor="t" bIns="91425" lIns="91425" rIns="91425" tIns="91425">
            <a:noAutofit/>
          </a:bodyPr>
          <a:lstStyle/>
          <a:p>
            <a:pPr lvl="0" rtl="0">
              <a:spcBef>
                <a:spcPts val="0"/>
              </a:spcBef>
              <a:buNone/>
            </a:pPr>
            <a:r>
              <a:rPr lang="en" sz="600">
                <a:solidFill>
                  <a:srgbClr val="D9D9D9"/>
                </a:solidFill>
                <a:latin typeface="Roboto"/>
                <a:ea typeface="Roboto"/>
                <a:cs typeface="Roboto"/>
                <a:sym typeface="Roboto"/>
              </a:rPr>
              <a:t>Proprietary + Confidential</a:t>
            </a:r>
          </a:p>
        </p:txBody>
      </p:sp>
      <p:pic>
        <p:nvPicPr>
          <p:cNvPr descr="Google_Logo_2015_gr.png" id="66" name="Shape 66"/>
          <p:cNvPicPr preferRelativeResize="0"/>
          <p:nvPr/>
        </p:nvPicPr>
        <p:blipFill>
          <a:blip r:embed="rId2">
            <a:alphaModFix/>
          </a:blip>
          <a:stretch>
            <a:fillRect/>
          </a:stretch>
        </p:blipFill>
        <p:spPr>
          <a:xfrm>
            <a:off x="176219" y="4841764"/>
            <a:ext cx="555424" cy="17112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674775"/>
            <a:ext cx="8222100" cy="755700"/>
          </a:xfrm>
          <a:prstGeom prst="rect">
            <a:avLst/>
          </a:prstGeom>
          <a:noFill/>
          <a:ln>
            <a:noFill/>
          </a:ln>
        </p:spPr>
        <p:txBody>
          <a:bodyPr anchorCtr="0" anchor="b" bIns="91425" lIns="91425" rIns="91425" tIns="91425"/>
          <a:lstStyle>
            <a:lvl1pPr lvl="0" rtl="0">
              <a:spcBef>
                <a:spcPts val="0"/>
              </a:spcBef>
              <a:buClr>
                <a:srgbClr val="666666"/>
              </a:buClr>
              <a:buSzPct val="100000"/>
              <a:buFont typeface="Roboto"/>
              <a:buNone/>
              <a:defRPr sz="3600">
                <a:solidFill>
                  <a:srgbClr val="666666"/>
                </a:solidFill>
                <a:latin typeface="Roboto"/>
                <a:ea typeface="Roboto"/>
                <a:cs typeface="Roboto"/>
                <a:sym typeface="Roboto"/>
              </a:defRPr>
            </a:lvl1pPr>
            <a:lvl2pPr lvl="1" rtl="0">
              <a:spcBef>
                <a:spcPts val="0"/>
              </a:spcBef>
              <a:buClr>
                <a:srgbClr val="666666"/>
              </a:buClr>
              <a:buSzPct val="100000"/>
              <a:buFont typeface="Roboto"/>
              <a:buNone/>
              <a:defRPr sz="3600">
                <a:solidFill>
                  <a:srgbClr val="666666"/>
                </a:solidFill>
                <a:latin typeface="Roboto"/>
                <a:ea typeface="Roboto"/>
                <a:cs typeface="Roboto"/>
                <a:sym typeface="Roboto"/>
              </a:defRPr>
            </a:lvl2pPr>
            <a:lvl3pPr lvl="2" rtl="0">
              <a:spcBef>
                <a:spcPts val="0"/>
              </a:spcBef>
              <a:buClr>
                <a:srgbClr val="666666"/>
              </a:buClr>
              <a:buSzPct val="100000"/>
              <a:buFont typeface="Roboto"/>
              <a:buNone/>
              <a:defRPr sz="3600">
                <a:solidFill>
                  <a:srgbClr val="666666"/>
                </a:solidFill>
                <a:latin typeface="Roboto"/>
                <a:ea typeface="Roboto"/>
                <a:cs typeface="Roboto"/>
                <a:sym typeface="Roboto"/>
              </a:defRPr>
            </a:lvl3pPr>
            <a:lvl4pPr lvl="3" rtl="0">
              <a:spcBef>
                <a:spcPts val="0"/>
              </a:spcBef>
              <a:buClr>
                <a:srgbClr val="666666"/>
              </a:buClr>
              <a:buSzPct val="100000"/>
              <a:buFont typeface="Roboto"/>
              <a:buNone/>
              <a:defRPr sz="3600">
                <a:solidFill>
                  <a:srgbClr val="666666"/>
                </a:solidFill>
                <a:latin typeface="Roboto"/>
                <a:ea typeface="Roboto"/>
                <a:cs typeface="Roboto"/>
                <a:sym typeface="Roboto"/>
              </a:defRPr>
            </a:lvl4pPr>
            <a:lvl5pPr lvl="4" rtl="0">
              <a:spcBef>
                <a:spcPts val="0"/>
              </a:spcBef>
              <a:buClr>
                <a:srgbClr val="666666"/>
              </a:buClr>
              <a:buSzPct val="100000"/>
              <a:buFont typeface="Roboto"/>
              <a:buNone/>
              <a:defRPr sz="3600">
                <a:solidFill>
                  <a:srgbClr val="666666"/>
                </a:solidFill>
                <a:latin typeface="Roboto"/>
                <a:ea typeface="Roboto"/>
                <a:cs typeface="Roboto"/>
                <a:sym typeface="Roboto"/>
              </a:defRPr>
            </a:lvl5pPr>
            <a:lvl6pPr lvl="5" rtl="0">
              <a:spcBef>
                <a:spcPts val="0"/>
              </a:spcBef>
              <a:buClr>
                <a:srgbClr val="666666"/>
              </a:buClr>
              <a:buSzPct val="100000"/>
              <a:buFont typeface="Roboto"/>
              <a:buNone/>
              <a:defRPr sz="3600">
                <a:solidFill>
                  <a:srgbClr val="666666"/>
                </a:solidFill>
                <a:latin typeface="Roboto"/>
                <a:ea typeface="Roboto"/>
                <a:cs typeface="Roboto"/>
                <a:sym typeface="Roboto"/>
              </a:defRPr>
            </a:lvl6pPr>
            <a:lvl7pPr lvl="6" rtl="0">
              <a:spcBef>
                <a:spcPts val="0"/>
              </a:spcBef>
              <a:buClr>
                <a:srgbClr val="666666"/>
              </a:buClr>
              <a:buSzPct val="100000"/>
              <a:buFont typeface="Roboto"/>
              <a:buNone/>
              <a:defRPr sz="3600">
                <a:solidFill>
                  <a:srgbClr val="666666"/>
                </a:solidFill>
                <a:latin typeface="Roboto"/>
                <a:ea typeface="Roboto"/>
                <a:cs typeface="Roboto"/>
                <a:sym typeface="Roboto"/>
              </a:defRPr>
            </a:lvl7pPr>
            <a:lvl8pPr lvl="7" rtl="0">
              <a:spcBef>
                <a:spcPts val="0"/>
              </a:spcBef>
              <a:buClr>
                <a:srgbClr val="666666"/>
              </a:buClr>
              <a:buSzPct val="100000"/>
              <a:buFont typeface="Roboto"/>
              <a:buNone/>
              <a:defRPr sz="3600">
                <a:solidFill>
                  <a:srgbClr val="666666"/>
                </a:solidFill>
                <a:latin typeface="Roboto"/>
                <a:ea typeface="Roboto"/>
                <a:cs typeface="Roboto"/>
                <a:sym typeface="Roboto"/>
              </a:defRPr>
            </a:lvl8pPr>
            <a:lvl9pPr lvl="8" rtl="0">
              <a:spcBef>
                <a:spcPts val="0"/>
              </a:spcBef>
              <a:buClr>
                <a:srgbClr val="666666"/>
              </a:buClr>
              <a:buSzPct val="100000"/>
              <a:buFont typeface="Roboto"/>
              <a:buNone/>
              <a:defRPr sz="3600">
                <a:solidFill>
                  <a:srgbClr val="666666"/>
                </a:solidFill>
                <a:latin typeface="Roboto"/>
                <a:ea typeface="Roboto"/>
                <a:cs typeface="Roboto"/>
                <a:sym typeface="Roboto"/>
              </a:defRPr>
            </a:lvl9pPr>
          </a:lstStyle>
          <a:p/>
        </p:txBody>
      </p:sp>
      <p:sp>
        <p:nvSpPr>
          <p:cNvPr id="7" name="Shape 7"/>
          <p:cNvSpPr txBox="1"/>
          <p:nvPr>
            <p:ph idx="1" type="body"/>
          </p:nvPr>
        </p:nvSpPr>
        <p:spPr>
          <a:xfrm>
            <a:off x="471900" y="1522175"/>
            <a:ext cx="8222100" cy="2834400"/>
          </a:xfrm>
          <a:prstGeom prst="rect">
            <a:avLst/>
          </a:prstGeom>
          <a:noFill/>
          <a:ln>
            <a:noFill/>
          </a:ln>
        </p:spPr>
        <p:txBody>
          <a:bodyPr anchorCtr="0" anchor="t" bIns="91425" lIns="91425" rIns="91425" tIns="91425"/>
          <a:lstStyle>
            <a:lvl1pPr lvl="0" rtl="0">
              <a:lnSpc>
                <a:spcPct val="115000"/>
              </a:lnSpc>
              <a:spcBef>
                <a:spcPts val="0"/>
              </a:spcBef>
              <a:spcAft>
                <a:spcPts val="1400"/>
              </a:spcAft>
              <a:buClr>
                <a:schemeClr val="accent1"/>
              </a:buClr>
              <a:buSzPct val="100000"/>
              <a:buFont typeface="Roboto"/>
              <a:defRPr sz="1800">
                <a:solidFill>
                  <a:schemeClr val="accent1"/>
                </a:solidFill>
                <a:latin typeface="Roboto"/>
                <a:ea typeface="Roboto"/>
                <a:cs typeface="Roboto"/>
                <a:sym typeface="Roboto"/>
              </a:defRPr>
            </a:lvl1pPr>
            <a:lvl2pPr lvl="1"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2pPr>
            <a:lvl3pPr lvl="2"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3pPr>
            <a:lvl4pPr lvl="3"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4pPr>
            <a:lvl5pPr lvl="4"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5pPr>
            <a:lvl6pPr lvl="5"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6pPr>
            <a:lvl7pPr lvl="6"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7pPr>
            <a:lvl8pPr lvl="7"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8pPr>
            <a:lvl9pPr lvl="8" rtl="0">
              <a:lnSpc>
                <a:spcPct val="115000"/>
              </a:lnSpc>
              <a:spcBef>
                <a:spcPts val="0"/>
              </a:spcBef>
              <a:spcAft>
                <a:spcPts val="1400"/>
              </a:spcAft>
              <a:buClr>
                <a:schemeClr val="accent1"/>
              </a:buClr>
              <a:buFont typeface="Roboto"/>
              <a:defRPr>
                <a:solidFill>
                  <a:schemeClr val="accent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 Id="rId3" Type="http://schemas.openxmlformats.org/officeDocument/2006/relationships/hyperlink" Target="http://apigee.com/docs/api-services/content/deploying-standalone-nodejs-app" TargetMode="External"/><Relationship Id="rId4" Type="http://schemas.openxmlformats.org/officeDocument/2006/relationships/hyperlink" Target="https://github.com/apigee/apigee-deploy-maven-plug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hyperlink" Target="http://apigee.com/docs/management/apis/post/organizations/%7Borg_name%7D/apis/%7Bapi_name%7D/revisions/%7Brevision_num%7D/np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541000" y="1660300"/>
            <a:ext cx="7677900" cy="1768500"/>
          </a:xfrm>
          <a:prstGeom prst="rect">
            <a:avLst/>
          </a:prstGeom>
          <a:noFill/>
          <a:ln>
            <a:noFill/>
          </a:ln>
        </p:spPr>
        <p:txBody>
          <a:bodyPr anchorCtr="0" anchor="t" bIns="91425" lIns="91425" rIns="91425" tIns="91425">
            <a:noAutofit/>
          </a:bodyPr>
          <a:lstStyle/>
          <a:p>
            <a:pPr lvl="0" rtl="0">
              <a:spcBef>
                <a:spcPts val="0"/>
              </a:spcBef>
              <a:spcAft>
                <a:spcPts val="0"/>
              </a:spcAft>
              <a:buNone/>
            </a:pPr>
            <a:r>
              <a:rPr lang="en" sz="3800">
                <a:solidFill>
                  <a:srgbClr val="666666"/>
                </a:solidFill>
                <a:latin typeface="Roboto"/>
                <a:ea typeface="Roboto"/>
                <a:cs typeface="Roboto"/>
                <a:sym typeface="Roboto"/>
              </a:rPr>
              <a:t>Edge NodeJS</a:t>
            </a:r>
          </a:p>
          <a:p>
            <a:pPr lvl="0" rtl="0">
              <a:spcBef>
                <a:spcPts val="0"/>
              </a:spcBef>
              <a:spcAft>
                <a:spcPts val="0"/>
              </a:spcAft>
              <a:buNone/>
            </a:pPr>
            <a:r>
              <a:rPr lang="en" sz="2600">
                <a:solidFill>
                  <a:srgbClr val="999999"/>
                </a:solidFill>
                <a:latin typeface="Roboto"/>
                <a:ea typeface="Roboto"/>
                <a:cs typeface="Roboto"/>
                <a:sym typeface="Roboto"/>
              </a:rPr>
              <a:t>Packaging and Deployment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idx="4294967295" type="title"/>
          </p:nvPr>
        </p:nvSpPr>
        <p:spPr>
          <a:xfrm>
            <a:off x="15775" y="483200"/>
            <a:ext cx="4447500" cy="1060500"/>
          </a:xfrm>
          <a:prstGeom prst="rect">
            <a:avLst/>
          </a:prstGeom>
        </p:spPr>
        <p:txBody>
          <a:bodyPr anchorCtr="0" anchor="b" bIns="91425" lIns="91425" rIns="91425" tIns="91425">
            <a:noAutofit/>
          </a:bodyPr>
          <a:lstStyle/>
          <a:p>
            <a:pPr lvl="0" rtl="0">
              <a:spcBef>
                <a:spcPts val="0"/>
              </a:spcBef>
              <a:buClr>
                <a:schemeClr val="accent2"/>
              </a:buClr>
              <a:buSzPct val="39285"/>
              <a:buFont typeface="Arial"/>
              <a:buNone/>
            </a:pPr>
            <a:r>
              <a:rPr lang="en" sz="2800"/>
              <a:t>NodeJS deployment considerations</a:t>
            </a:r>
          </a:p>
        </p:txBody>
      </p:sp>
      <p:sp>
        <p:nvSpPr>
          <p:cNvPr id="258" name="Shape 258"/>
          <p:cNvSpPr txBox="1"/>
          <p:nvPr>
            <p:ph idx="4294967295" type="body"/>
          </p:nvPr>
        </p:nvSpPr>
        <p:spPr>
          <a:xfrm>
            <a:off x="76800" y="1638225"/>
            <a:ext cx="3534000" cy="2592300"/>
          </a:xfrm>
          <a:prstGeom prst="rect">
            <a:avLst/>
          </a:prstGeom>
        </p:spPr>
        <p:txBody>
          <a:bodyPr anchorCtr="0" anchor="t" bIns="91425" lIns="91425" rIns="91425" tIns="91425">
            <a:noAutofit/>
          </a:bodyPr>
          <a:lstStyle/>
          <a:p>
            <a:pPr indent="-304800" lvl="0" marL="457200" marR="0" rtl="0" algn="l">
              <a:lnSpc>
                <a:spcPct val="110000"/>
              </a:lnSpc>
              <a:spcBef>
                <a:spcPts val="1000"/>
              </a:spcBef>
              <a:spcAft>
                <a:spcPts val="0"/>
              </a:spcAft>
              <a:buClr>
                <a:srgbClr val="6D6E71"/>
              </a:buClr>
              <a:buSzPct val="100000"/>
            </a:pPr>
            <a:r>
              <a:rPr lang="en" sz="1200">
                <a:solidFill>
                  <a:srgbClr val="6D6E71"/>
                </a:solidFill>
              </a:rPr>
              <a:t>All files in root directory copied under /resources/node</a:t>
            </a:r>
          </a:p>
          <a:p>
            <a:pPr indent="-304800" lvl="0" marL="457200" marR="0" rtl="0" algn="l">
              <a:lnSpc>
                <a:spcPct val="110000"/>
              </a:lnSpc>
              <a:spcBef>
                <a:spcPts val="1000"/>
              </a:spcBef>
              <a:spcAft>
                <a:spcPts val="0"/>
              </a:spcAft>
              <a:buClr>
                <a:srgbClr val="6D6E71"/>
              </a:buClr>
              <a:buSzPct val="100000"/>
            </a:pPr>
            <a:r>
              <a:rPr lang="en" sz="1200">
                <a:solidFill>
                  <a:srgbClr val="6D6E71"/>
                </a:solidFill>
              </a:rPr>
              <a:t>All folders compressed and copied under /resources/node</a:t>
            </a:r>
          </a:p>
        </p:txBody>
      </p:sp>
      <p:pic>
        <p:nvPicPr>
          <p:cNvPr id="259" name="Shape 259"/>
          <p:cNvPicPr preferRelativeResize="0"/>
          <p:nvPr/>
        </p:nvPicPr>
        <p:blipFill rotWithShape="1">
          <a:blip r:embed="rId3">
            <a:alphaModFix/>
          </a:blip>
          <a:srcRect b="0" l="0" r="0" t="0"/>
          <a:stretch/>
        </p:blipFill>
        <p:spPr>
          <a:xfrm>
            <a:off x="6753474" y="1543699"/>
            <a:ext cx="1868100" cy="2253600"/>
          </a:xfrm>
          <a:prstGeom prst="rect">
            <a:avLst/>
          </a:prstGeom>
          <a:noFill/>
          <a:ln>
            <a:noFill/>
          </a:ln>
        </p:spPr>
      </p:pic>
      <p:pic>
        <p:nvPicPr>
          <p:cNvPr id="260" name="Shape 260"/>
          <p:cNvPicPr preferRelativeResize="0"/>
          <p:nvPr/>
        </p:nvPicPr>
        <p:blipFill rotWithShape="1">
          <a:blip r:embed="rId4">
            <a:alphaModFix/>
          </a:blip>
          <a:srcRect b="0" l="0" r="0" t="0"/>
          <a:stretch/>
        </p:blipFill>
        <p:spPr>
          <a:xfrm>
            <a:off x="4663525" y="2398515"/>
            <a:ext cx="1425300" cy="1398900"/>
          </a:xfrm>
          <a:prstGeom prst="rect">
            <a:avLst/>
          </a:prstGeom>
          <a:noFill/>
          <a:ln>
            <a:noFill/>
          </a:ln>
        </p:spPr>
      </p:pic>
      <p:cxnSp>
        <p:nvCxnSpPr>
          <p:cNvPr id="261" name="Shape 261"/>
          <p:cNvCxnSpPr/>
          <p:nvPr/>
        </p:nvCxnSpPr>
        <p:spPr>
          <a:xfrm>
            <a:off x="6088490" y="2985662"/>
            <a:ext cx="1224299" cy="189900"/>
          </a:xfrm>
          <a:prstGeom prst="straightConnector1">
            <a:avLst/>
          </a:prstGeom>
          <a:noFill/>
          <a:ln cap="flat" cmpd="sng" w="25400">
            <a:solidFill>
              <a:srgbClr val="FF4300"/>
            </a:solidFill>
            <a:prstDash val="solid"/>
            <a:round/>
            <a:headEnd len="med" w="med" type="none"/>
            <a:tailEnd len="lg" w="lg" type="stealth"/>
          </a:ln>
          <a:effectLst>
            <a:outerShdw blurRad="39999" rotWithShape="0" dir="5400000" dist="20000">
              <a:srgbClr val="000000">
                <a:alpha val="37650"/>
              </a:srgbClr>
            </a:outerShdw>
          </a:effectLst>
        </p:spPr>
      </p:cxnSp>
      <p:cxnSp>
        <p:nvCxnSpPr>
          <p:cNvPr id="262" name="Shape 262"/>
          <p:cNvCxnSpPr/>
          <p:nvPr/>
        </p:nvCxnSpPr>
        <p:spPr>
          <a:xfrm>
            <a:off x="5782386" y="2838875"/>
            <a:ext cx="1530300" cy="147000"/>
          </a:xfrm>
          <a:prstGeom prst="straightConnector1">
            <a:avLst/>
          </a:prstGeom>
          <a:noFill/>
          <a:ln cap="flat" cmpd="sng" w="25400">
            <a:solidFill>
              <a:srgbClr val="FF4300"/>
            </a:solidFill>
            <a:prstDash val="solid"/>
            <a:round/>
            <a:headEnd len="med" w="med" type="none"/>
            <a:tailEnd len="lg" w="lg" type="stealth"/>
          </a:ln>
          <a:effectLst>
            <a:outerShdw blurRad="39999" rotWithShape="0" dir="5400000" dist="20000">
              <a:srgbClr val="000000">
                <a:alpha val="37650"/>
              </a:srgbClr>
            </a:outerShdw>
          </a:effectLst>
        </p:spPr>
      </p:cxnSp>
      <p:cxnSp>
        <p:nvCxnSpPr>
          <p:cNvPr id="263" name="Shape 263"/>
          <p:cNvCxnSpPr/>
          <p:nvPr/>
        </p:nvCxnSpPr>
        <p:spPr>
          <a:xfrm>
            <a:off x="5613501" y="2666185"/>
            <a:ext cx="1699500" cy="173100"/>
          </a:xfrm>
          <a:prstGeom prst="straightConnector1">
            <a:avLst/>
          </a:prstGeom>
          <a:noFill/>
          <a:ln cap="flat" cmpd="sng" w="25400">
            <a:solidFill>
              <a:srgbClr val="FF4300"/>
            </a:solidFill>
            <a:prstDash val="solid"/>
            <a:round/>
            <a:headEnd len="med" w="med" type="none"/>
            <a:tailEnd len="lg" w="lg" type="stealth"/>
          </a:ln>
          <a:effectLst>
            <a:outerShdw blurRad="39999" rotWithShape="0" dir="5400000" dist="20000">
              <a:srgbClr val="000000">
                <a:alpha val="37650"/>
              </a:srgbClr>
            </a:outerShdw>
          </a:effectLst>
        </p:spPr>
      </p:cxnSp>
      <p:cxnSp>
        <p:nvCxnSpPr>
          <p:cNvPr id="264" name="Shape 264"/>
          <p:cNvCxnSpPr/>
          <p:nvPr/>
        </p:nvCxnSpPr>
        <p:spPr>
          <a:xfrm>
            <a:off x="5782386" y="3175621"/>
            <a:ext cx="1530300" cy="345300"/>
          </a:xfrm>
          <a:prstGeom prst="straightConnector1">
            <a:avLst/>
          </a:prstGeom>
          <a:noFill/>
          <a:ln cap="flat" cmpd="sng" w="25400">
            <a:solidFill>
              <a:srgbClr val="FF4300"/>
            </a:solidFill>
            <a:prstDash val="solid"/>
            <a:round/>
            <a:headEnd len="med" w="med" type="none"/>
            <a:tailEnd len="lg" w="lg" type="stealth"/>
          </a:ln>
          <a:effectLst>
            <a:outerShdw blurRad="39999" rotWithShape="0" dir="5400000" dist="20000">
              <a:srgbClr val="000000">
                <a:alpha val="37650"/>
              </a:srgbClr>
            </a:outerShdw>
          </a:effectLst>
        </p:spPr>
      </p:cxnSp>
      <p:cxnSp>
        <p:nvCxnSpPr>
          <p:cNvPr id="265" name="Shape 265"/>
          <p:cNvCxnSpPr/>
          <p:nvPr/>
        </p:nvCxnSpPr>
        <p:spPr>
          <a:xfrm flipH="1" rot="10800000">
            <a:off x="5613501" y="2666112"/>
            <a:ext cx="1699500" cy="682200"/>
          </a:xfrm>
          <a:prstGeom prst="straightConnector1">
            <a:avLst/>
          </a:prstGeom>
          <a:noFill/>
          <a:ln cap="flat" cmpd="sng" w="25400">
            <a:solidFill>
              <a:srgbClr val="1C9AD6"/>
            </a:solidFill>
            <a:prstDash val="solid"/>
            <a:round/>
            <a:headEnd len="med" w="med" type="none"/>
            <a:tailEnd len="lg" w="lg" type="stealth"/>
          </a:ln>
          <a:effectLst>
            <a:outerShdw blurRad="39999" rotWithShape="0" dir="5400000" dist="20000">
              <a:srgbClr val="000000">
                <a:alpha val="37650"/>
              </a:srgbClr>
            </a:outerShdw>
          </a:effectLst>
        </p:spPr>
      </p:cxnSp>
      <p:cxnSp>
        <p:nvCxnSpPr>
          <p:cNvPr id="266" name="Shape 266"/>
          <p:cNvCxnSpPr/>
          <p:nvPr/>
        </p:nvCxnSpPr>
        <p:spPr>
          <a:xfrm flipH="1" rot="10800000">
            <a:off x="5982937" y="3347902"/>
            <a:ext cx="1224299" cy="173100"/>
          </a:xfrm>
          <a:prstGeom prst="straightConnector1">
            <a:avLst/>
          </a:prstGeom>
          <a:noFill/>
          <a:ln cap="flat" cmpd="sng" w="25400">
            <a:solidFill>
              <a:srgbClr val="1C9AD6"/>
            </a:solidFill>
            <a:prstDash val="solid"/>
            <a:round/>
            <a:headEnd len="med" w="med" type="none"/>
            <a:tailEnd len="lg" w="lg" type="stealth"/>
          </a:ln>
          <a:effectLst>
            <a:outerShdw blurRad="39999" rotWithShape="0" dir="5400000" dist="20000">
              <a:srgbClr val="000000">
                <a:alpha val="37650"/>
              </a:srgbClr>
            </a:outerShdw>
          </a:effectLst>
        </p:spPr>
      </p:cxnSp>
      <p:cxnSp>
        <p:nvCxnSpPr>
          <p:cNvPr id="267" name="Shape 267"/>
          <p:cNvCxnSpPr/>
          <p:nvPr/>
        </p:nvCxnSpPr>
        <p:spPr>
          <a:xfrm>
            <a:off x="5856273" y="3693692"/>
            <a:ext cx="1456500" cy="0"/>
          </a:xfrm>
          <a:prstGeom prst="straightConnector1">
            <a:avLst/>
          </a:prstGeom>
          <a:noFill/>
          <a:ln cap="flat" cmpd="sng" w="25400">
            <a:solidFill>
              <a:srgbClr val="1C9AD6"/>
            </a:solidFill>
            <a:prstDash val="solid"/>
            <a:round/>
            <a:headEnd len="med" w="med" type="none"/>
            <a:tailEnd len="lg" w="lg" type="stealth"/>
          </a:ln>
          <a:effectLst>
            <a:outerShdw blurRad="39999" rotWithShape="0" dir="5400000" dist="20000">
              <a:srgbClr val="000000">
                <a:alpha val="3765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4294967295" type="title"/>
          </p:nvPr>
        </p:nvSpPr>
        <p:spPr>
          <a:xfrm>
            <a:off x="167100" y="522375"/>
            <a:ext cx="6614100" cy="755700"/>
          </a:xfrm>
          <a:prstGeom prst="rect">
            <a:avLst/>
          </a:prstGeom>
        </p:spPr>
        <p:txBody>
          <a:bodyPr anchorCtr="0" anchor="b" bIns="91425" lIns="91425" rIns="91425" tIns="91425">
            <a:noAutofit/>
          </a:bodyPr>
          <a:lstStyle/>
          <a:p>
            <a:pPr lvl="0" rtl="0">
              <a:spcBef>
                <a:spcPts val="0"/>
              </a:spcBef>
              <a:buNone/>
            </a:pPr>
            <a:r>
              <a:rPr lang="en" sz="2800"/>
              <a:t>Deployment tools</a:t>
            </a:r>
          </a:p>
        </p:txBody>
      </p:sp>
      <p:sp>
        <p:nvSpPr>
          <p:cNvPr id="273" name="Shape 273"/>
          <p:cNvSpPr txBox="1"/>
          <p:nvPr>
            <p:ph idx="4294967295" type="body"/>
          </p:nvPr>
        </p:nvSpPr>
        <p:spPr>
          <a:xfrm>
            <a:off x="176225" y="1305875"/>
            <a:ext cx="8249400" cy="3351300"/>
          </a:xfrm>
          <a:prstGeom prst="rect">
            <a:avLst/>
          </a:prstGeom>
        </p:spPr>
        <p:txBody>
          <a:bodyPr anchorCtr="0" anchor="t" bIns="91425" lIns="91425" rIns="91425" tIns="91425">
            <a:noAutofit/>
          </a:bodyPr>
          <a:lstStyle/>
          <a:p>
            <a:pPr indent="-304800" lvl="0" marL="457200" marR="0" rtl="0" algn="l">
              <a:lnSpc>
                <a:spcPct val="150000"/>
              </a:lnSpc>
              <a:spcBef>
                <a:spcPts val="0"/>
              </a:spcBef>
              <a:spcAft>
                <a:spcPts val="1400"/>
              </a:spcAft>
              <a:buSzPct val="100000"/>
            </a:pPr>
            <a:r>
              <a:rPr lang="en" sz="1200"/>
              <a:t>Management UI</a:t>
            </a:r>
          </a:p>
          <a:p>
            <a:pPr indent="-304800" lvl="1" marL="914400" marR="0" rtl="0" algn="l">
              <a:lnSpc>
                <a:spcPct val="150000"/>
              </a:lnSpc>
              <a:spcBef>
                <a:spcPts val="0"/>
              </a:spcBef>
              <a:spcAft>
                <a:spcPts val="1400"/>
              </a:spcAft>
              <a:buSzPct val="100000"/>
            </a:pPr>
            <a:r>
              <a:rPr lang="en" sz="1200"/>
              <a:t>Create a new API proxy with Node.js support and edit Node.js code</a:t>
            </a:r>
          </a:p>
          <a:p>
            <a:pPr indent="-304800" lvl="1" marL="914400" marR="0" rtl="0" algn="l">
              <a:lnSpc>
                <a:spcPct val="150000"/>
              </a:lnSpc>
              <a:spcBef>
                <a:spcPts val="0"/>
              </a:spcBef>
              <a:spcAft>
                <a:spcPts val="1400"/>
              </a:spcAft>
              <a:buSzPct val="100000"/>
            </a:pPr>
            <a:r>
              <a:rPr lang="en" sz="1200"/>
              <a:t>Deploy/save via Management UI</a:t>
            </a:r>
          </a:p>
          <a:p>
            <a:pPr indent="-304800" lvl="0" marL="457200" marR="0" rtl="0" algn="l">
              <a:lnSpc>
                <a:spcPct val="150000"/>
              </a:lnSpc>
              <a:spcBef>
                <a:spcPts val="0"/>
              </a:spcBef>
              <a:spcAft>
                <a:spcPts val="1400"/>
              </a:spcAft>
              <a:buSzPct val="100000"/>
            </a:pPr>
            <a:r>
              <a:rPr lang="en" sz="1200"/>
              <a:t>Shell scripting</a:t>
            </a:r>
          </a:p>
          <a:p>
            <a:pPr indent="-304800" lvl="1" marL="914400" marR="0" rtl="0" algn="l">
              <a:lnSpc>
                <a:spcPct val="150000"/>
              </a:lnSpc>
              <a:spcBef>
                <a:spcPts val="0"/>
              </a:spcBef>
              <a:spcAft>
                <a:spcPts val="1400"/>
              </a:spcAft>
              <a:buSzPct val="100000"/>
            </a:pPr>
            <a:r>
              <a:rPr lang="en" sz="1200"/>
              <a:t>Like everything in Apigee, importing and deployment of bundles are exposed as API calls</a:t>
            </a:r>
          </a:p>
          <a:p>
            <a:pPr indent="-304800" lvl="1" marL="914400" marR="0" rtl="0" algn="l">
              <a:lnSpc>
                <a:spcPct val="150000"/>
              </a:lnSpc>
              <a:spcBef>
                <a:spcPts val="0"/>
              </a:spcBef>
              <a:spcAft>
                <a:spcPts val="1400"/>
              </a:spcAft>
              <a:buSzPct val="100000"/>
            </a:pPr>
            <a:r>
              <a:rPr lang="en" sz="1200"/>
              <a:t>Manually copying/zipping Node.js files/folders and executing management API calls to deploy bundle</a:t>
            </a:r>
          </a:p>
          <a:p>
            <a:pPr indent="-304800" lvl="1" marL="914400" marR="0" rtl="0" algn="l">
              <a:lnSpc>
                <a:spcPct val="150000"/>
              </a:lnSpc>
              <a:spcBef>
                <a:spcPts val="0"/>
              </a:spcBef>
              <a:spcAft>
                <a:spcPts val="1400"/>
              </a:spcAft>
              <a:buSzPct val="100000"/>
            </a:pPr>
            <a:r>
              <a:rPr lang="en" sz="1200"/>
              <a:t>http://apigee.com/docs/api-services/content/deploying-proxies-command-line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idx="4294967295" type="title"/>
          </p:nvPr>
        </p:nvSpPr>
        <p:spPr>
          <a:xfrm>
            <a:off x="15775" y="254600"/>
            <a:ext cx="4447500" cy="768600"/>
          </a:xfrm>
          <a:prstGeom prst="rect">
            <a:avLst/>
          </a:prstGeom>
        </p:spPr>
        <p:txBody>
          <a:bodyPr anchorCtr="0" anchor="b" bIns="91425" lIns="91425" rIns="91425" tIns="91425">
            <a:noAutofit/>
          </a:bodyPr>
          <a:lstStyle/>
          <a:p>
            <a:pPr lvl="0" rtl="0">
              <a:spcBef>
                <a:spcPts val="0"/>
              </a:spcBef>
              <a:buNone/>
            </a:pPr>
            <a:r>
              <a:rPr lang="en" sz="2800"/>
              <a:t>Deployment tools</a:t>
            </a:r>
          </a:p>
        </p:txBody>
      </p:sp>
      <p:sp>
        <p:nvSpPr>
          <p:cNvPr id="279" name="Shape 279"/>
          <p:cNvSpPr txBox="1"/>
          <p:nvPr>
            <p:ph idx="4294967295" type="body"/>
          </p:nvPr>
        </p:nvSpPr>
        <p:spPr>
          <a:xfrm>
            <a:off x="76800" y="1044325"/>
            <a:ext cx="3620400" cy="3554400"/>
          </a:xfrm>
          <a:prstGeom prst="rect">
            <a:avLst/>
          </a:prstGeom>
        </p:spPr>
        <p:txBody>
          <a:bodyPr anchorCtr="0" anchor="t" bIns="91425" lIns="91425" rIns="91425" tIns="91425">
            <a:noAutofit/>
          </a:bodyPr>
          <a:lstStyle/>
          <a:p>
            <a:pPr indent="-304800" lvl="0" marL="457200" marR="0" rtl="0" algn="l">
              <a:lnSpc>
                <a:spcPct val="110000"/>
              </a:lnSpc>
              <a:spcBef>
                <a:spcPts val="1000"/>
              </a:spcBef>
              <a:spcAft>
                <a:spcPts val="0"/>
              </a:spcAft>
              <a:buClr>
                <a:srgbClr val="6D6E71"/>
              </a:buClr>
              <a:buSzPct val="100000"/>
            </a:pPr>
            <a:r>
              <a:rPr lang="en" sz="1200">
                <a:solidFill>
                  <a:srgbClr val="6D6E71"/>
                </a:solidFill>
              </a:rPr>
              <a:t>apigeetool for Node.js deployment</a:t>
            </a:r>
          </a:p>
          <a:p>
            <a:pPr indent="-304800" lvl="1" marL="914400" marR="0" rtl="0" algn="l">
              <a:lnSpc>
                <a:spcPct val="110000"/>
              </a:lnSpc>
              <a:spcBef>
                <a:spcPts val="1000"/>
              </a:spcBef>
              <a:spcAft>
                <a:spcPts val="0"/>
              </a:spcAft>
              <a:buClr>
                <a:srgbClr val="6D6E71"/>
              </a:buClr>
              <a:buSzPct val="100000"/>
            </a:pPr>
            <a:r>
              <a:rPr lang="en" sz="1200">
                <a:solidFill>
                  <a:srgbClr val="6D6E71"/>
                </a:solidFill>
              </a:rPr>
              <a:t>Zips installed modules and directories deploys them with the bundle</a:t>
            </a:r>
          </a:p>
          <a:p>
            <a:pPr indent="-304800" lvl="1" marL="914400" marR="0" rtl="0" algn="l">
              <a:lnSpc>
                <a:spcPct val="110000"/>
              </a:lnSpc>
              <a:spcBef>
                <a:spcPts val="1000"/>
              </a:spcBef>
              <a:spcAft>
                <a:spcPts val="0"/>
              </a:spcAft>
              <a:buClr>
                <a:srgbClr val="6D6E71"/>
              </a:buClr>
              <a:buSzPct val="100000"/>
            </a:pPr>
            <a:r>
              <a:rPr lang="en" sz="1200" u="sng">
                <a:solidFill>
                  <a:schemeClr val="hlink"/>
                </a:solidFill>
                <a:hlinkClick r:id="rId3"/>
              </a:rPr>
              <a:t>http://apigee.com/docs/api-services/content/deploying-standalone-nodejs-app</a:t>
            </a:r>
            <a:r>
              <a:rPr lang="en" sz="1200">
                <a:solidFill>
                  <a:srgbClr val="6D6E71"/>
                </a:solidFill>
              </a:rPr>
              <a:t> </a:t>
            </a:r>
          </a:p>
          <a:p>
            <a:pPr indent="-304800" lvl="0" marL="457200" marR="0" rtl="0" algn="l">
              <a:lnSpc>
                <a:spcPct val="110000"/>
              </a:lnSpc>
              <a:spcBef>
                <a:spcPts val="1000"/>
              </a:spcBef>
              <a:spcAft>
                <a:spcPts val="0"/>
              </a:spcAft>
              <a:buClr>
                <a:srgbClr val="6D6E71"/>
              </a:buClr>
              <a:buSzPct val="100000"/>
            </a:pPr>
            <a:r>
              <a:rPr lang="en" sz="1200">
                <a:solidFill>
                  <a:srgbClr val="6D6E71"/>
                </a:solidFill>
              </a:rPr>
              <a:t>Maven</a:t>
            </a:r>
          </a:p>
          <a:p>
            <a:pPr indent="-304800" lvl="1" marL="914400" marR="0" rtl="0" algn="l">
              <a:lnSpc>
                <a:spcPct val="110000"/>
              </a:lnSpc>
              <a:spcBef>
                <a:spcPts val="1000"/>
              </a:spcBef>
              <a:spcAft>
                <a:spcPts val="0"/>
              </a:spcAft>
              <a:buClr>
                <a:srgbClr val="6D6E71"/>
              </a:buClr>
              <a:buSzPct val="100000"/>
            </a:pPr>
            <a:r>
              <a:rPr lang="en" sz="1200">
                <a:solidFill>
                  <a:srgbClr val="6D6E71"/>
                </a:solidFill>
              </a:rPr>
              <a:t>Using Apigee Maven Plugin</a:t>
            </a:r>
          </a:p>
          <a:p>
            <a:pPr indent="-304800" lvl="1" marL="914400" marR="0" rtl="0" algn="l">
              <a:lnSpc>
                <a:spcPct val="110000"/>
              </a:lnSpc>
              <a:spcBef>
                <a:spcPts val="1000"/>
              </a:spcBef>
              <a:spcAft>
                <a:spcPts val="0"/>
              </a:spcAft>
              <a:buClr>
                <a:srgbClr val="6D6E71"/>
              </a:buClr>
              <a:buSzPct val="100000"/>
            </a:pPr>
            <a:r>
              <a:rPr lang="en" sz="1200" u="sng">
                <a:solidFill>
                  <a:schemeClr val="hlink"/>
                </a:solidFill>
                <a:hlinkClick r:id="rId4"/>
              </a:rPr>
              <a:t>https://github.com/apigee/apigee-deploy-maven-plugin</a:t>
            </a:r>
            <a:r>
              <a:rPr lang="en" sz="1200">
                <a:solidFill>
                  <a:srgbClr val="6D6E71"/>
                </a:solidFill>
              </a:rPr>
              <a:t> </a:t>
            </a:r>
          </a:p>
        </p:txBody>
      </p:sp>
      <p:sp>
        <p:nvSpPr>
          <p:cNvPr id="280" name="Shape 280"/>
          <p:cNvSpPr txBox="1"/>
          <p:nvPr/>
        </p:nvSpPr>
        <p:spPr>
          <a:xfrm>
            <a:off x="4203000" y="1556600"/>
            <a:ext cx="4773900" cy="2056200"/>
          </a:xfrm>
          <a:prstGeom prst="rect">
            <a:avLst/>
          </a:prstGeom>
          <a:solidFill>
            <a:srgbClr val="EBEBEB"/>
          </a:solidFill>
          <a:ln>
            <a:noFill/>
          </a:ln>
        </p:spPr>
        <p:txBody>
          <a:bodyPr anchorCtr="0" anchor="t" bIns="34275" lIns="68575" rIns="68575" tIns="34275">
            <a:noAutofit/>
          </a:bodyPr>
          <a:lstStyle/>
          <a:p>
            <a:pPr indent="0" lvl="0" marL="0" rtl="0">
              <a:lnSpc>
                <a:spcPct val="110000"/>
              </a:lnSpc>
              <a:spcBef>
                <a:spcPts val="0"/>
              </a:spcBef>
              <a:buNone/>
            </a:pPr>
            <a:r>
              <a:rPr lang="en" sz="1200">
                <a:solidFill>
                  <a:srgbClr val="434343"/>
                </a:solidFill>
                <a:latin typeface="Consolas"/>
                <a:ea typeface="Consolas"/>
                <a:cs typeface="Consolas"/>
                <a:sym typeface="Consolas"/>
              </a:rPr>
              <a:t>$ sudo npm install -g apigeetool</a:t>
            </a:r>
          </a:p>
          <a:p>
            <a:pPr lvl="0" rtl="0">
              <a:spcBef>
                <a:spcPts val="0"/>
              </a:spcBef>
              <a:buClr>
                <a:schemeClr val="lt1"/>
              </a:buClr>
              <a:buSzPct val="25000"/>
              <a:buFont typeface="Arial"/>
              <a:buNone/>
            </a:pPr>
            <a:r>
              <a:rPr lang="en" sz="1200">
                <a:solidFill>
                  <a:srgbClr val="434343"/>
                </a:solidFill>
                <a:latin typeface="Consolas"/>
                <a:ea typeface="Consolas"/>
                <a:cs typeface="Consolas"/>
                <a:sym typeface="Consolas"/>
              </a:rPr>
              <a:t>$ apigeetool deploynodeapp </a:t>
            </a:r>
          </a:p>
          <a:p>
            <a:pPr lvl="0" rtl="0">
              <a:spcBef>
                <a:spcPts val="0"/>
              </a:spcBef>
              <a:buClr>
                <a:schemeClr val="lt1"/>
              </a:buClr>
              <a:buSzPct val="25000"/>
              <a:buFont typeface="Arial"/>
              <a:buNone/>
            </a:pPr>
            <a:r>
              <a:rPr lang="en" sz="1200">
                <a:solidFill>
                  <a:srgbClr val="434343"/>
                </a:solidFill>
                <a:latin typeface="Consolas"/>
                <a:ea typeface="Consolas"/>
                <a:cs typeface="Consolas"/>
                <a:sym typeface="Consolas"/>
              </a:rPr>
              <a:t>    -n {proxyname} </a:t>
            </a:r>
          </a:p>
          <a:p>
            <a:pPr lvl="0" rtl="0">
              <a:spcBef>
                <a:spcPts val="0"/>
              </a:spcBef>
              <a:buClr>
                <a:schemeClr val="lt1"/>
              </a:buClr>
              <a:buSzPct val="25000"/>
              <a:buFont typeface="Arial"/>
              <a:buNone/>
            </a:pPr>
            <a:r>
              <a:rPr lang="en" sz="1200">
                <a:solidFill>
                  <a:srgbClr val="434343"/>
                </a:solidFill>
                <a:latin typeface="Consolas"/>
                <a:ea typeface="Consolas"/>
                <a:cs typeface="Consolas"/>
                <a:sym typeface="Consolas"/>
              </a:rPr>
              <a:t>    -o {org} </a:t>
            </a:r>
          </a:p>
          <a:p>
            <a:pPr lvl="0" rtl="0">
              <a:spcBef>
                <a:spcPts val="0"/>
              </a:spcBef>
              <a:buClr>
                <a:schemeClr val="lt1"/>
              </a:buClr>
              <a:buSzPct val="25000"/>
              <a:buFont typeface="Arial"/>
              <a:buNone/>
            </a:pPr>
            <a:r>
              <a:rPr lang="en" sz="1200">
                <a:solidFill>
                  <a:srgbClr val="434343"/>
                </a:solidFill>
                <a:latin typeface="Consolas"/>
                <a:ea typeface="Consolas"/>
                <a:cs typeface="Consolas"/>
                <a:sym typeface="Consolas"/>
              </a:rPr>
              <a:t>    -e {env} </a:t>
            </a:r>
          </a:p>
          <a:p>
            <a:pPr lvl="0" rtl="0">
              <a:spcBef>
                <a:spcPts val="0"/>
              </a:spcBef>
              <a:buClr>
                <a:schemeClr val="lt1"/>
              </a:buClr>
              <a:buSzPct val="25000"/>
              <a:buFont typeface="Arial"/>
              <a:buNone/>
            </a:pPr>
            <a:r>
              <a:rPr lang="en" sz="1200">
                <a:solidFill>
                  <a:srgbClr val="434343"/>
                </a:solidFill>
                <a:latin typeface="Consolas"/>
                <a:ea typeface="Consolas"/>
                <a:cs typeface="Consolas"/>
                <a:sym typeface="Consolas"/>
              </a:rPr>
              <a:t>    -b {/your/proxy/basepath} </a:t>
            </a:r>
          </a:p>
          <a:p>
            <a:pPr lvl="0" rtl="0">
              <a:spcBef>
                <a:spcPts val="0"/>
              </a:spcBef>
              <a:buClr>
                <a:schemeClr val="lt1"/>
              </a:buClr>
              <a:buSzPct val="25000"/>
              <a:buFont typeface="Arial"/>
              <a:buNone/>
            </a:pPr>
            <a:r>
              <a:rPr lang="en" sz="1200">
                <a:solidFill>
                  <a:srgbClr val="434343"/>
                </a:solidFill>
                <a:latin typeface="Consolas"/>
                <a:ea typeface="Consolas"/>
                <a:cs typeface="Consolas"/>
                <a:sym typeface="Consolas"/>
              </a:rPr>
              <a:t>    -d </a:t>
            </a:r>
            <a:r>
              <a:rPr lang="en" sz="1000">
                <a:solidFill>
                  <a:srgbClr val="434343"/>
                </a:solidFill>
                <a:latin typeface="Consolas"/>
                <a:ea typeface="Consolas"/>
                <a:cs typeface="Consolas"/>
                <a:sym typeface="Consolas"/>
              </a:rPr>
              <a:t>{./relative_or_absolute/path/to/node/app/on/local/machine}</a:t>
            </a:r>
            <a:r>
              <a:rPr lang="en" sz="1200">
                <a:solidFill>
                  <a:srgbClr val="434343"/>
                </a:solidFill>
                <a:latin typeface="Consolas"/>
                <a:ea typeface="Consolas"/>
                <a:cs typeface="Consolas"/>
                <a:sym typeface="Consolas"/>
              </a:rPr>
              <a:t> </a:t>
            </a:r>
          </a:p>
          <a:p>
            <a:pPr lvl="0" rtl="0">
              <a:spcBef>
                <a:spcPts val="0"/>
              </a:spcBef>
              <a:buClr>
                <a:schemeClr val="lt1"/>
              </a:buClr>
              <a:buSzPct val="25000"/>
              <a:buFont typeface="Arial"/>
              <a:buNone/>
            </a:pPr>
            <a:r>
              <a:rPr lang="en" sz="1200">
                <a:solidFill>
                  <a:srgbClr val="434343"/>
                </a:solidFill>
                <a:latin typeface="Consolas"/>
                <a:ea typeface="Consolas"/>
                <a:cs typeface="Consolas"/>
                <a:sym typeface="Consolas"/>
              </a:rPr>
              <a:t>    -m {nameOfServer.js}</a:t>
            </a:r>
          </a:p>
          <a:p>
            <a:pPr lvl="0" rtl="0">
              <a:spcBef>
                <a:spcPts val="0"/>
              </a:spcBef>
              <a:buClr>
                <a:schemeClr val="lt1"/>
              </a:buClr>
              <a:buSzPct val="25000"/>
              <a:buFont typeface="Arial"/>
              <a:buNone/>
            </a:pPr>
            <a:r>
              <a:rPr lang="en" sz="1200">
                <a:solidFill>
                  <a:srgbClr val="434343"/>
                </a:solidFill>
                <a:latin typeface="Consolas"/>
                <a:ea typeface="Consolas"/>
                <a:cs typeface="Consolas"/>
                <a:sym typeface="Consolas"/>
              </a:rPr>
              <a:t>    -u {enterprise_email@example.com} </a:t>
            </a:r>
          </a:p>
          <a:p>
            <a:pPr lvl="0" rtl="0">
              <a:spcBef>
                <a:spcPts val="0"/>
              </a:spcBef>
              <a:buNone/>
            </a:pPr>
            <a:r>
              <a:rPr lang="en" sz="1200">
                <a:solidFill>
                  <a:srgbClr val="434343"/>
                </a:solidFill>
                <a:latin typeface="Consolas"/>
                <a:ea typeface="Consolas"/>
                <a:cs typeface="Consolas"/>
                <a:sym typeface="Consolas"/>
              </a:rPr>
              <a:t>    -p {password}</a:t>
            </a:r>
          </a:p>
          <a:p>
            <a:pPr indent="0" lvl="0" marL="0" rtl="0">
              <a:lnSpc>
                <a:spcPct val="110000"/>
              </a:lnSpc>
              <a:spcBef>
                <a:spcPts val="0"/>
              </a:spcBef>
              <a:buNone/>
            </a:pPr>
            <a:r>
              <a:t/>
            </a:r>
            <a:endParaRPr>
              <a:solidFill>
                <a:srgbClr val="6D6E7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idx="4294967295" type="title"/>
          </p:nvPr>
        </p:nvSpPr>
        <p:spPr>
          <a:xfrm>
            <a:off x="167100" y="522375"/>
            <a:ext cx="6614100" cy="755700"/>
          </a:xfrm>
          <a:prstGeom prst="rect">
            <a:avLst/>
          </a:prstGeom>
        </p:spPr>
        <p:txBody>
          <a:bodyPr anchorCtr="0" anchor="b" bIns="91425" lIns="91425" rIns="91425" tIns="91425">
            <a:noAutofit/>
          </a:bodyPr>
          <a:lstStyle/>
          <a:p>
            <a:pPr lvl="0" rtl="0">
              <a:spcBef>
                <a:spcPts val="0"/>
              </a:spcBef>
              <a:buNone/>
            </a:pPr>
            <a:r>
              <a:rPr lang="en" sz="2800"/>
              <a:t>Caveats</a:t>
            </a:r>
          </a:p>
        </p:txBody>
      </p:sp>
      <p:sp>
        <p:nvSpPr>
          <p:cNvPr id="286" name="Shape 286"/>
          <p:cNvSpPr txBox="1"/>
          <p:nvPr>
            <p:ph idx="4294967295" type="body"/>
          </p:nvPr>
        </p:nvSpPr>
        <p:spPr>
          <a:xfrm>
            <a:off x="176225" y="1305875"/>
            <a:ext cx="8249400" cy="3351300"/>
          </a:xfrm>
          <a:prstGeom prst="rect">
            <a:avLst/>
          </a:prstGeom>
        </p:spPr>
        <p:txBody>
          <a:bodyPr anchorCtr="0" anchor="t" bIns="91425" lIns="91425" rIns="91425" tIns="91425">
            <a:noAutofit/>
          </a:bodyPr>
          <a:lstStyle/>
          <a:p>
            <a:pPr indent="-304800" lvl="0" marL="457200" marR="0" rtl="0" algn="l">
              <a:lnSpc>
                <a:spcPct val="150000"/>
              </a:lnSpc>
              <a:spcBef>
                <a:spcPts val="0"/>
              </a:spcBef>
              <a:spcAft>
                <a:spcPts val="1400"/>
              </a:spcAft>
              <a:buSzPct val="100000"/>
            </a:pPr>
            <a:r>
              <a:rPr lang="en" sz="1200"/>
              <a:t>You cannot edit files in these zipped directories on the Edge management UI's editor. If you need to change them, you can export your project, edit the files locally, and then redeploy.</a:t>
            </a:r>
          </a:p>
          <a:p>
            <a:pPr indent="-304800" lvl="0" marL="457200" marR="0" rtl="0" algn="l">
              <a:lnSpc>
                <a:spcPct val="150000"/>
              </a:lnSpc>
              <a:spcBef>
                <a:spcPts val="0"/>
              </a:spcBef>
              <a:spcAft>
                <a:spcPts val="1400"/>
              </a:spcAft>
              <a:buSzPct val="100000"/>
            </a:pPr>
            <a:r>
              <a:rPr lang="en" sz="1200"/>
              <a:t>Installed modules (node_modules) can be very big in size – which will present problems during import, export or extraction of the bundle</a:t>
            </a:r>
          </a:p>
          <a:p>
            <a:pPr indent="-304800" lvl="0" marL="457200" marR="0" rtl="0" algn="l">
              <a:lnSpc>
                <a:spcPct val="150000"/>
              </a:lnSpc>
              <a:spcBef>
                <a:spcPts val="0"/>
              </a:spcBef>
              <a:spcAft>
                <a:spcPts val="1400"/>
              </a:spcAft>
              <a:buSzPct val="100000"/>
            </a:pPr>
            <a:r>
              <a:rPr lang="en" sz="1200"/>
              <a:t>Solution</a:t>
            </a:r>
          </a:p>
          <a:p>
            <a:pPr indent="-304800" lvl="1" marL="914400" marR="0" rtl="0" algn="l">
              <a:lnSpc>
                <a:spcPct val="150000"/>
              </a:lnSpc>
              <a:spcBef>
                <a:spcPts val="0"/>
              </a:spcBef>
              <a:spcAft>
                <a:spcPts val="1400"/>
              </a:spcAft>
              <a:buSzPct val="100000"/>
            </a:pPr>
            <a:r>
              <a:rPr lang="en" sz="1200"/>
              <a:t>use Management API to execute NPM commands for an API proxy deployed on Apigee Edge.</a:t>
            </a:r>
          </a:p>
          <a:p>
            <a:pPr indent="-304800" lvl="1" marL="914400" marR="0" rtl="0" algn="l">
              <a:lnSpc>
                <a:spcPct val="150000"/>
              </a:lnSpc>
              <a:spcBef>
                <a:spcPts val="0"/>
              </a:spcBef>
              <a:spcAft>
                <a:spcPts val="1400"/>
              </a:spcAft>
              <a:buSzPct val="100000"/>
            </a:pPr>
            <a:r>
              <a:rPr lang="en" sz="1200" u="sng">
                <a:solidFill>
                  <a:schemeClr val="hlink"/>
                </a:solidFill>
                <a:hlinkClick r:id="rId3"/>
              </a:rPr>
              <a:t>http://apigee.com/docs/management/apis/post/organizations/%7Borg_name%7D/apis/%7Bapi_name%7D/revisions/%7Brevision_num%7D/npm</a:t>
            </a:r>
            <a:r>
              <a:rPr lang="en" sz="1200"/>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290" name="Shape 290"/>
        <p:cNvGrpSpPr/>
        <p:nvPr/>
      </p:nvGrpSpPr>
      <p:grpSpPr>
        <a:xfrm>
          <a:off x="0" y="0"/>
          <a:ext cx="0" cy="0"/>
          <a:chOff x="0" y="0"/>
          <a:chExt cx="0" cy="0"/>
        </a:xfrm>
      </p:grpSpPr>
      <p:sp>
        <p:nvSpPr>
          <p:cNvPr id="291" name="Shape 291"/>
          <p:cNvSpPr txBox="1"/>
          <p:nvPr/>
        </p:nvSpPr>
        <p:spPr>
          <a:xfrm>
            <a:off x="0" y="1878200"/>
            <a:ext cx="9144000" cy="1102200"/>
          </a:xfrm>
          <a:prstGeom prst="rect">
            <a:avLst/>
          </a:prstGeom>
          <a:noFill/>
          <a:ln>
            <a:noFill/>
          </a:ln>
        </p:spPr>
        <p:txBody>
          <a:bodyPr anchorCtr="0" anchor="t" bIns="45700" lIns="91425" rIns="91425" tIns="45700">
            <a:noAutofit/>
          </a:bodyPr>
          <a:lstStyle/>
          <a:p>
            <a:pPr lvl="0" rtl="0" algn="ctr">
              <a:lnSpc>
                <a:spcPct val="115000"/>
              </a:lnSpc>
              <a:spcBef>
                <a:spcPts val="0"/>
              </a:spcBef>
              <a:buSzPct val="25000"/>
              <a:buNone/>
            </a:pPr>
            <a:r>
              <a:rPr lang="en" sz="6000">
                <a:solidFill>
                  <a:srgbClr val="F2F2F2"/>
                </a:solidFill>
                <a:latin typeface="Roboto"/>
                <a:ea typeface="Roboto"/>
                <a:cs typeface="Roboto"/>
                <a:sym typeface="Roboto"/>
              </a:rPr>
              <a:t>THANK YOU</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