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93" r:id="rId3"/>
    <p:sldMasterId id="214748369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Helvetica Neue"/>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HelveticaNeue-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ocs.apigee.com/microgateway/v21x/edge-microgateway-overview-v21x"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ocs.apigee.com/microgateway/v21x/edge-microgateway-overview-v21x"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ocs.apigee.com/microgateway/v21x/edge-microgateway-overview-v21x"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ocs.apigee.com/microgateway/v21x/edge-microgateway-overview-v21x"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ocs.apigee.com/microgateway/v21x/edge-microgateway-overview-v21x#aboutedgemicrogateway-sampledeploymentscenarios" TargetMode="External"/><Relationship Id="rId3" Type="http://schemas.openxmlformats.org/officeDocument/2006/relationships/hyperlink" Target="https://community.apigee.com/questions/22172/microgateway-docs-query-internet-intranet-deployme.html"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9" name="Shape 4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Shape 4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7" name="Shape 4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9" name="Shape 4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 on item one denotes the fact that you cannot include any policies within the edgemicro_ aware proxy in Edge.  You cannot include any conditional flows.  Any custom configuration that you want to add to the Microgateway must be completed within a custom plugin module.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8" name="Shape 4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2"/>
              </a:rPr>
              <a:t>http://docs.apigee.com/microgateway/v21x/edge-microgateway-overview-v21x</a:t>
            </a:r>
          </a:p>
          <a:p>
            <a:pPr lvl="0">
              <a:spcBef>
                <a:spcPts val="0"/>
              </a:spcBef>
              <a:buNone/>
            </a:pPr>
            <a:r>
              <a:t/>
            </a:r>
            <a:endParaRPr/>
          </a:p>
          <a:p>
            <a:pPr lvl="0" rtl="0">
              <a:spcBef>
                <a:spcPts val="0"/>
              </a:spcBef>
              <a:buNone/>
            </a:pPr>
            <a:r>
              <a:rPr lang="en"/>
              <a:t>This diagram can represent a container or a VM.</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Shape 5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3" name="Shape 5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2"/>
              </a:rPr>
              <a:t>http://docs.apigee.com/microgateway/v21x/edge-microgateway-overview-v21x</a:t>
            </a:r>
          </a:p>
          <a:p>
            <a:pPr lvl="0" rtl="0">
              <a:spcBef>
                <a:spcPts val="0"/>
              </a:spcBef>
              <a:buNone/>
            </a:pPr>
            <a:r>
              <a:rPr lang="en"/>
              <a:t>In this diagram we assume that there is only one target service running on a single machine. (i.e. no load balancer)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Shape 5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1" name="Shape 5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2"/>
              </a:rPr>
              <a:t>http://docs.apigee.com/microgateway/v21x/edge-microgateway-overview-v21x</a:t>
            </a:r>
          </a:p>
          <a:p>
            <a:pPr lvl="0">
              <a:spcBef>
                <a:spcPts val="0"/>
              </a:spcBef>
              <a:buNone/>
            </a:pPr>
            <a:r>
              <a:rPr lang="en"/>
              <a:t>In this diagram we assume the following:</a:t>
            </a:r>
          </a:p>
          <a:p>
            <a:pPr indent="-228600" lvl="0" marL="457200" rtl="0">
              <a:spcBef>
                <a:spcPts val="0"/>
              </a:spcBef>
              <a:buAutoNum type="arabicParenR"/>
            </a:pPr>
            <a:r>
              <a:rPr lang="en"/>
              <a:t>The target service running on both machines is the same</a:t>
            </a:r>
          </a:p>
          <a:p>
            <a:pPr indent="-228600" lvl="0" marL="457200" rtl="0">
              <a:spcBef>
                <a:spcPts val="0"/>
              </a:spcBef>
              <a:buAutoNum type="arabicParenR"/>
            </a:pPr>
            <a:r>
              <a:rPr lang="en"/>
              <a:t>EM proxy is pointing to a load balancer which distributes request among the target servers</a:t>
            </a:r>
          </a:p>
          <a:p>
            <a:pPr lvl="0" rtl="0">
              <a:spcBef>
                <a:spcPts val="0"/>
              </a:spcBef>
              <a:buNone/>
            </a:pPr>
            <a:r>
              <a:t/>
            </a:r>
            <a:endParaRPr/>
          </a:p>
          <a:p>
            <a:pPr lvl="0" rtl="0">
              <a:spcBef>
                <a:spcPts val="0"/>
              </a:spcBef>
              <a:buNone/>
            </a:pPr>
            <a:r>
              <a:rPr lang="en"/>
              <a:t>EM is not a load balancer!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Shape 5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1" name="Shape 5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2"/>
              </a:rPr>
              <a:t>http://docs.apigee.com/microgateway/v21x/edge-microgateway-overview-v21x</a:t>
            </a:r>
          </a:p>
          <a:p>
            <a:pPr lvl="0">
              <a:spcBef>
                <a:spcPts val="0"/>
              </a:spcBef>
              <a:buClr>
                <a:schemeClr val="dk1"/>
              </a:buClr>
              <a:buSzPct val="100000"/>
              <a:buFont typeface="Arial"/>
              <a:buNone/>
            </a:pPr>
            <a:r>
              <a:rPr lang="en">
                <a:solidFill>
                  <a:schemeClr val="dk1"/>
                </a:solidFill>
              </a:rPr>
              <a:t>In this diagram we assume the following:</a:t>
            </a:r>
          </a:p>
          <a:p>
            <a:pPr indent="-228600" lvl="0" marL="457200" rtl="0">
              <a:spcBef>
                <a:spcPts val="0"/>
              </a:spcBef>
              <a:buClr>
                <a:schemeClr val="dk1"/>
              </a:buClr>
              <a:buAutoNum type="arabicParenR"/>
            </a:pPr>
            <a:r>
              <a:rPr lang="en">
                <a:solidFill>
                  <a:schemeClr val="dk1"/>
                </a:solidFill>
              </a:rPr>
              <a:t>The target service running on both machines is the same</a:t>
            </a:r>
          </a:p>
          <a:p>
            <a:pPr indent="-228600" lvl="0" marL="457200" rtl="0">
              <a:spcBef>
                <a:spcPts val="0"/>
              </a:spcBef>
              <a:buClr>
                <a:schemeClr val="dk1"/>
              </a:buClr>
              <a:buAutoNum type="arabicParenR"/>
            </a:pPr>
            <a:r>
              <a:rPr lang="en">
                <a:solidFill>
                  <a:schemeClr val="dk1"/>
                </a:solidFill>
              </a:rPr>
              <a:t>EM proxy is pointing to a load balancer which distributes request among the target servers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Shape 6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1" name="Shape 6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following text is from here </a:t>
            </a:r>
            <a:r>
              <a:rPr lang="en" u="sng">
                <a:solidFill>
                  <a:schemeClr val="hlink"/>
                </a:solidFill>
                <a:hlinkClick r:id="rId2"/>
              </a:rPr>
              <a:t>http://docs.apigee.com/microgateway/v21x/edge-microgateway-overview-v21x#aboutedgemicrogateway-sampledeploymentscenarios</a:t>
            </a:r>
          </a:p>
          <a:p>
            <a:pPr lvl="0" rtl="0">
              <a:spcBef>
                <a:spcPts val="0"/>
              </a:spcBef>
              <a:buNone/>
            </a:pPr>
            <a:r>
              <a:t/>
            </a:r>
            <a:endParaRPr/>
          </a:p>
          <a:p>
            <a:pPr lvl="0" rtl="0">
              <a:spcBef>
                <a:spcPts val="0"/>
              </a:spcBef>
              <a:buNone/>
            </a:pPr>
            <a:r>
              <a:rPr lang="en"/>
              <a:t>Use Edge Microgateway to protect intranet traffic while protecting internet traffic with Apigee Edge, as illustrated in Figure 5. Let's say an API endpoint /orders is proxied through Apigee Edge Cloud, and it hits the backend target https://mycompany.com/orders. This is represented by the target API implementation on the left. This API may then call multiple API endpoints represented by the target implementation on the right. For example, it may call internally /customers and /transactions. See also </a:t>
            </a:r>
            <a:r>
              <a:rPr lang="en" u="sng">
                <a:solidFill>
                  <a:schemeClr val="hlink"/>
                </a:solidFill>
                <a:hlinkClick r:id="rId3"/>
              </a:rPr>
              <a:t>this post</a:t>
            </a:r>
            <a:r>
              <a:rPr lang="en"/>
              <a:t> on the Apigee Community.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2" name="Shape 652"/>
        <p:cNvGrpSpPr/>
        <p:nvPr/>
      </p:nvGrpSpPr>
      <p:grpSpPr>
        <a:xfrm>
          <a:off x="0" y="0"/>
          <a:ext cx="0" cy="0"/>
          <a:chOff x="0" y="0"/>
          <a:chExt cx="0" cy="0"/>
        </a:xfrm>
      </p:grpSpPr>
      <p:sp>
        <p:nvSpPr>
          <p:cNvPr id="653" name="Shape 6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4" name="Shape 6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Quota policy using the local cache configuration (downloaded from Edge during the configuration step).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Reduced Latency: </a:t>
            </a:r>
            <a:r>
              <a:rPr lang="en" sz="1000">
                <a:solidFill>
                  <a:srgbClr val="333333"/>
                </a:solidFill>
                <a:highlight>
                  <a:srgbClr val="FFFFFF"/>
                </a:highlight>
              </a:rPr>
              <a:t>This allows Edge Microgateway to collect API data and send it to Apigee Edge without affecting latency.</a:t>
            </a:r>
          </a:p>
          <a:p>
            <a:pPr indent="-228600" lvl="0" marL="457200" rtl="0">
              <a:spcBef>
                <a:spcPts val="0"/>
              </a:spcBef>
              <a:buChar char="●"/>
            </a:pPr>
            <a:r>
              <a:rPr lang="en"/>
              <a:t>Familiarity: features </a:t>
            </a:r>
            <a:r>
              <a:rPr lang="en" sz="1400">
                <a:solidFill>
                  <a:schemeClr val="dk1"/>
                </a:solidFill>
              </a:rPr>
              <a:t>such as proxies, products, and developer apps.</a:t>
            </a:r>
          </a:p>
          <a:p>
            <a:pPr indent="-228600" lvl="0" marL="457200" rtl="0">
              <a:spcBef>
                <a:spcPts val="0"/>
              </a:spcBef>
              <a:buChar char="●"/>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2" name="Shape 4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Blank">
    <p:spTree>
      <p:nvGrpSpPr>
        <p:cNvPr id="9" name="Shape 9"/>
        <p:cNvGrpSpPr/>
        <p:nvPr/>
      </p:nvGrpSpPr>
      <p:grpSpPr>
        <a:xfrm>
          <a:off x="0" y="0"/>
          <a:ext cx="0" cy="0"/>
          <a:chOff x="0" y="0"/>
          <a:chExt cx="0" cy="0"/>
        </a:xfrm>
      </p:grpSpPr>
      <p:sp>
        <p:nvSpPr>
          <p:cNvPr id="10" name="Shape 1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11" name="Shape 11"/>
          <p:cNvSpPr/>
          <p:nvPr/>
        </p:nvSpPr>
        <p:spPr>
          <a:xfrm>
            <a:off x="8025" y="75"/>
            <a:ext cx="9144000" cy="5143500"/>
          </a:xfrm>
          <a:prstGeom prst="rect">
            <a:avLst/>
          </a:prstGeom>
          <a:solidFill>
            <a:srgbClr val="FAFAFA"/>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 Footer - Title &amp; Body">
    <p:spTree>
      <p:nvGrpSpPr>
        <p:cNvPr id="66" name="Shape 66"/>
        <p:cNvGrpSpPr/>
        <p:nvPr/>
      </p:nvGrpSpPr>
      <p:grpSpPr>
        <a:xfrm>
          <a:off x="0" y="0"/>
          <a:ext cx="0" cy="0"/>
          <a:chOff x="0" y="0"/>
          <a:chExt cx="0" cy="0"/>
        </a:xfrm>
      </p:grpSpPr>
      <p:grpSp>
        <p:nvGrpSpPr>
          <p:cNvPr id="67" name="Shape 67"/>
          <p:cNvGrpSpPr/>
          <p:nvPr/>
        </p:nvGrpSpPr>
        <p:grpSpPr>
          <a:xfrm>
            <a:off x="-19117" y="4626757"/>
            <a:ext cx="9182235" cy="548377"/>
            <a:chOff x="-19117" y="4617750"/>
            <a:chExt cx="9182235" cy="548377"/>
          </a:xfrm>
        </p:grpSpPr>
        <p:sp>
          <p:nvSpPr>
            <p:cNvPr id="68" name="Shape 68"/>
            <p:cNvSpPr/>
            <p:nvPr/>
          </p:nvSpPr>
          <p:spPr>
            <a:xfrm flipH="1">
              <a:off x="19243" y="4617750"/>
              <a:ext cx="9143874" cy="548377"/>
            </a:xfrm>
            <a:custGeom>
              <a:pathLst>
                <a:path extrusionOk="0" h="19840" w="367556">
                  <a:moveTo>
                    <a:pt x="0" y="19840"/>
                  </a:moveTo>
                  <a:lnTo>
                    <a:pt x="515" y="0"/>
                  </a:lnTo>
                  <a:lnTo>
                    <a:pt x="367556" y="11270"/>
                  </a:lnTo>
                  <a:lnTo>
                    <a:pt x="367044" y="18698"/>
                  </a:lnTo>
                  <a:close/>
                </a:path>
              </a:pathLst>
            </a:custGeom>
            <a:solidFill>
              <a:srgbClr val="3367D6"/>
            </a:solidFill>
            <a:ln>
              <a:noFill/>
            </a:ln>
          </p:spPr>
        </p:sp>
        <p:sp>
          <p:nvSpPr>
            <p:cNvPr id="69" name="Shape 69"/>
            <p:cNvSpPr/>
            <p:nvPr/>
          </p:nvSpPr>
          <p:spPr>
            <a:xfrm flipH="1">
              <a:off x="-19117" y="4677825"/>
              <a:ext cx="4769785" cy="473975"/>
            </a:xfrm>
            <a:custGeom>
              <a:pathLst>
                <a:path extrusionOk="0" h="18959" w="366343">
                  <a:moveTo>
                    <a:pt x="0" y="18521"/>
                  </a:moveTo>
                  <a:lnTo>
                    <a:pt x="366343" y="0"/>
                  </a:lnTo>
                  <a:lnTo>
                    <a:pt x="366052" y="18959"/>
                  </a:lnTo>
                  <a:close/>
                </a:path>
              </a:pathLst>
            </a:custGeom>
            <a:solidFill>
              <a:srgbClr val="4285F4"/>
            </a:solidFill>
            <a:ln>
              <a:noFill/>
            </a:ln>
          </p:spPr>
        </p:sp>
      </p:grpSp>
      <p:pic>
        <p:nvPicPr>
          <p:cNvPr descr="Google_Logo_2015_gr.png" id="70" name="Shape 70"/>
          <p:cNvPicPr preferRelativeResize="0"/>
          <p:nvPr/>
        </p:nvPicPr>
        <p:blipFill>
          <a:blip r:embed="rId2">
            <a:alphaModFix/>
          </a:blip>
          <a:stretch>
            <a:fillRect/>
          </a:stretch>
        </p:blipFill>
        <p:spPr>
          <a:xfrm>
            <a:off x="176219" y="4841764"/>
            <a:ext cx="555424" cy="171122"/>
          </a:xfrm>
          <a:prstGeom prst="rect">
            <a:avLst/>
          </a:prstGeom>
          <a:noFill/>
          <a:ln>
            <a:noFill/>
          </a:ln>
        </p:spPr>
      </p:pic>
      <p:sp>
        <p:nvSpPr>
          <p:cNvPr id="71" name="Shape 71"/>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2" name="Shape 72"/>
          <p:cNvSpPr txBox="1"/>
          <p:nvPr>
            <p:ph idx="1" type="body"/>
          </p:nvPr>
        </p:nvSpPr>
        <p:spPr>
          <a:xfrm>
            <a:off x="176225" y="1305875"/>
            <a:ext cx="5244900" cy="2606700"/>
          </a:xfrm>
          <a:prstGeom prst="rect">
            <a:avLst/>
          </a:prstGeom>
        </p:spPr>
        <p:txBody>
          <a:bodyPr anchorCtr="0" anchor="t" bIns="91425" lIns="91425" rIns="91425" tIns="91425"/>
          <a:lstStyle>
            <a:lvl1pPr lvl="0" rtl="0">
              <a:spcBef>
                <a:spcPts val="0"/>
              </a:spcBef>
              <a:buSzPct val="100000"/>
              <a:buFont typeface="Roboto"/>
              <a:buChar char="●"/>
              <a:defRPr sz="1400">
                <a:latin typeface="Roboto"/>
                <a:ea typeface="Roboto"/>
                <a:cs typeface="Roboto"/>
                <a:sym typeface="Roboto"/>
              </a:defRPr>
            </a:lvl1pPr>
            <a:lvl2pPr lvl="1" rtl="0">
              <a:spcBef>
                <a:spcPts val="0"/>
              </a:spcBef>
              <a:buFont typeface="Roboto"/>
              <a:buChar char="○"/>
              <a:defRPr>
                <a:latin typeface="Roboto"/>
                <a:ea typeface="Roboto"/>
                <a:cs typeface="Roboto"/>
                <a:sym typeface="Roboto"/>
              </a:defRPr>
            </a:lvl2pPr>
            <a:lvl3pPr lvl="2" rtl="0">
              <a:spcBef>
                <a:spcPts val="0"/>
              </a:spcBef>
              <a:buFont typeface="Roboto"/>
              <a:buChar char="■"/>
              <a:defRPr>
                <a:latin typeface="Roboto"/>
                <a:ea typeface="Roboto"/>
                <a:cs typeface="Roboto"/>
                <a:sym typeface="Roboto"/>
              </a:defRPr>
            </a:lvl3pPr>
            <a:lvl4pPr lvl="3" rtl="0">
              <a:spcBef>
                <a:spcPts val="0"/>
              </a:spcBef>
              <a:buFont typeface="Roboto"/>
              <a:buChar char="●"/>
              <a:defRPr>
                <a:latin typeface="Roboto"/>
                <a:ea typeface="Roboto"/>
                <a:cs typeface="Roboto"/>
                <a:sym typeface="Roboto"/>
              </a:defRPr>
            </a:lvl4pPr>
            <a:lvl5pPr lvl="4" rtl="0">
              <a:spcBef>
                <a:spcPts val="0"/>
              </a:spcBef>
              <a:buFont typeface="Roboto"/>
              <a:buChar char="○"/>
              <a:defRPr>
                <a:latin typeface="Roboto"/>
                <a:ea typeface="Roboto"/>
                <a:cs typeface="Roboto"/>
                <a:sym typeface="Roboto"/>
              </a:defRPr>
            </a:lvl5pPr>
            <a:lvl6pPr lvl="5" rtl="0">
              <a:spcBef>
                <a:spcPts val="0"/>
              </a:spcBef>
              <a:buFont typeface="Roboto"/>
              <a:buChar char="■"/>
              <a:defRPr>
                <a:latin typeface="Roboto"/>
                <a:ea typeface="Roboto"/>
                <a:cs typeface="Roboto"/>
                <a:sym typeface="Roboto"/>
              </a:defRPr>
            </a:lvl6pPr>
            <a:lvl7pPr lvl="6" rtl="0">
              <a:spcBef>
                <a:spcPts val="0"/>
              </a:spcBef>
              <a:buFont typeface="Roboto"/>
              <a:buChar char="●"/>
              <a:defRPr>
                <a:latin typeface="Roboto"/>
                <a:ea typeface="Roboto"/>
                <a:cs typeface="Roboto"/>
                <a:sym typeface="Roboto"/>
              </a:defRPr>
            </a:lvl7pPr>
            <a:lvl8pPr lvl="7" rtl="0">
              <a:spcBef>
                <a:spcPts val="0"/>
              </a:spcBef>
              <a:buFont typeface="Roboto"/>
              <a:buChar char="○"/>
              <a:defRPr>
                <a:latin typeface="Roboto"/>
                <a:ea typeface="Roboto"/>
                <a:cs typeface="Roboto"/>
                <a:sym typeface="Roboto"/>
              </a:defRPr>
            </a:lvl8pPr>
            <a:lvl9pPr lvl="8" rtl="0">
              <a:spcBef>
                <a:spcPts val="0"/>
              </a:spcBef>
              <a:buFont typeface="Roboto"/>
              <a:buChar char="■"/>
              <a:defRPr>
                <a:latin typeface="Roboto"/>
                <a:ea typeface="Roboto"/>
                <a:cs typeface="Roboto"/>
                <a:sym typeface="Roboto"/>
              </a:defRPr>
            </a:lvl9pPr>
          </a:lstStyle>
          <a:p/>
        </p:txBody>
      </p:sp>
      <p:sp>
        <p:nvSpPr>
          <p:cNvPr id="73" name="Shape 73"/>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Red Footer - Title &amp; Body">
    <p:spTree>
      <p:nvGrpSpPr>
        <p:cNvPr id="74" name="Shape 74"/>
        <p:cNvGrpSpPr/>
        <p:nvPr/>
      </p:nvGrpSpPr>
      <p:grpSpPr>
        <a:xfrm>
          <a:off x="0" y="0"/>
          <a:ext cx="0" cy="0"/>
          <a:chOff x="0" y="0"/>
          <a:chExt cx="0" cy="0"/>
        </a:xfrm>
      </p:grpSpPr>
      <p:sp>
        <p:nvSpPr>
          <p:cNvPr id="75" name="Shape 75"/>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p:nvPr/>
        </p:nvSpPr>
        <p:spPr>
          <a:xfrm flipH="1">
            <a:off x="25825" y="4617750"/>
            <a:ext cx="9143874" cy="548377"/>
          </a:xfrm>
          <a:custGeom>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77" name="Shape 77"/>
          <p:cNvSpPr/>
          <p:nvPr/>
        </p:nvSpPr>
        <p:spPr>
          <a:xfrm flipH="1">
            <a:off x="-12535" y="4686832"/>
            <a:ext cx="4769785" cy="473975"/>
          </a:xfrm>
          <a:custGeom>
            <a:pathLst>
              <a:path extrusionOk="0" h="18959" w="366343">
                <a:moveTo>
                  <a:pt x="0" y="18521"/>
                </a:moveTo>
                <a:lnTo>
                  <a:pt x="366343" y="0"/>
                </a:lnTo>
                <a:lnTo>
                  <a:pt x="366052" y="18959"/>
                </a:lnTo>
                <a:close/>
              </a:path>
            </a:pathLst>
          </a:custGeom>
          <a:solidFill>
            <a:srgbClr val="EA4335"/>
          </a:solidFill>
          <a:ln>
            <a:noFill/>
          </a:ln>
        </p:spPr>
      </p:sp>
      <p:pic>
        <p:nvPicPr>
          <p:cNvPr descr="Google_Logo_2015_gr.png" id="78" name="Shape 78"/>
          <p:cNvPicPr preferRelativeResize="0"/>
          <p:nvPr/>
        </p:nvPicPr>
        <p:blipFill>
          <a:blip r:embed="rId2">
            <a:alphaModFix/>
          </a:blip>
          <a:stretch>
            <a:fillRect/>
          </a:stretch>
        </p:blipFill>
        <p:spPr>
          <a:xfrm>
            <a:off x="176219" y="4841764"/>
            <a:ext cx="555424" cy="171122"/>
          </a:xfrm>
          <a:prstGeom prst="rect">
            <a:avLst/>
          </a:prstGeom>
          <a:noFill/>
          <a:ln>
            <a:noFill/>
          </a:ln>
        </p:spPr>
      </p:pic>
      <p:sp>
        <p:nvSpPr>
          <p:cNvPr id="79" name="Shape 79"/>
          <p:cNvSpPr txBox="1"/>
          <p:nvPr>
            <p:ph idx="1" type="body"/>
          </p:nvPr>
        </p:nvSpPr>
        <p:spPr>
          <a:xfrm>
            <a:off x="176225" y="1305875"/>
            <a:ext cx="5244900" cy="2606700"/>
          </a:xfrm>
          <a:prstGeom prst="rect">
            <a:avLst/>
          </a:prstGeom>
        </p:spPr>
        <p:txBody>
          <a:bodyPr anchorCtr="0" anchor="t" bIns="91425" lIns="91425" rIns="91425" tIns="91425"/>
          <a:lstStyle>
            <a:lvl1pPr lvl="0" rtl="0">
              <a:spcBef>
                <a:spcPts val="0"/>
              </a:spcBef>
              <a:buSzPct val="100000"/>
              <a:buFont typeface="Roboto"/>
              <a:buChar char="●"/>
              <a:defRPr sz="1400">
                <a:latin typeface="Roboto"/>
                <a:ea typeface="Roboto"/>
                <a:cs typeface="Roboto"/>
                <a:sym typeface="Roboto"/>
              </a:defRPr>
            </a:lvl1pPr>
            <a:lvl2pPr lvl="1" rtl="0">
              <a:spcBef>
                <a:spcPts val="0"/>
              </a:spcBef>
              <a:buFont typeface="Roboto"/>
              <a:buChar char="○"/>
              <a:defRPr>
                <a:latin typeface="Roboto"/>
                <a:ea typeface="Roboto"/>
                <a:cs typeface="Roboto"/>
                <a:sym typeface="Roboto"/>
              </a:defRPr>
            </a:lvl2pPr>
            <a:lvl3pPr lvl="2" rtl="0">
              <a:spcBef>
                <a:spcPts val="0"/>
              </a:spcBef>
              <a:buFont typeface="Roboto"/>
              <a:buChar char="■"/>
              <a:defRPr>
                <a:latin typeface="Roboto"/>
                <a:ea typeface="Roboto"/>
                <a:cs typeface="Roboto"/>
                <a:sym typeface="Roboto"/>
              </a:defRPr>
            </a:lvl3pPr>
            <a:lvl4pPr lvl="3" rtl="0">
              <a:spcBef>
                <a:spcPts val="0"/>
              </a:spcBef>
              <a:buFont typeface="Roboto"/>
              <a:buChar char="●"/>
              <a:defRPr>
                <a:latin typeface="Roboto"/>
                <a:ea typeface="Roboto"/>
                <a:cs typeface="Roboto"/>
                <a:sym typeface="Roboto"/>
              </a:defRPr>
            </a:lvl4pPr>
            <a:lvl5pPr lvl="4" rtl="0">
              <a:spcBef>
                <a:spcPts val="0"/>
              </a:spcBef>
              <a:buFont typeface="Roboto"/>
              <a:buChar char="○"/>
              <a:defRPr>
                <a:latin typeface="Roboto"/>
                <a:ea typeface="Roboto"/>
                <a:cs typeface="Roboto"/>
                <a:sym typeface="Roboto"/>
              </a:defRPr>
            </a:lvl5pPr>
            <a:lvl6pPr lvl="5" rtl="0">
              <a:spcBef>
                <a:spcPts val="0"/>
              </a:spcBef>
              <a:buFont typeface="Roboto"/>
              <a:buChar char="■"/>
              <a:defRPr>
                <a:latin typeface="Roboto"/>
                <a:ea typeface="Roboto"/>
                <a:cs typeface="Roboto"/>
                <a:sym typeface="Roboto"/>
              </a:defRPr>
            </a:lvl6pPr>
            <a:lvl7pPr lvl="6" rtl="0">
              <a:spcBef>
                <a:spcPts val="0"/>
              </a:spcBef>
              <a:buFont typeface="Roboto"/>
              <a:buChar char="●"/>
              <a:defRPr>
                <a:latin typeface="Roboto"/>
                <a:ea typeface="Roboto"/>
                <a:cs typeface="Roboto"/>
                <a:sym typeface="Roboto"/>
              </a:defRPr>
            </a:lvl7pPr>
            <a:lvl8pPr lvl="7" rtl="0">
              <a:spcBef>
                <a:spcPts val="0"/>
              </a:spcBef>
              <a:buFont typeface="Roboto"/>
              <a:buChar char="○"/>
              <a:defRPr>
                <a:latin typeface="Roboto"/>
                <a:ea typeface="Roboto"/>
                <a:cs typeface="Roboto"/>
                <a:sym typeface="Roboto"/>
              </a:defRPr>
            </a:lvl8pPr>
            <a:lvl9pPr lvl="8" rtl="0">
              <a:spcBef>
                <a:spcPts val="0"/>
              </a:spcBef>
              <a:buFont typeface="Roboto"/>
              <a:buChar char="■"/>
              <a:defRPr>
                <a:latin typeface="Roboto"/>
                <a:ea typeface="Roboto"/>
                <a:cs typeface="Roboto"/>
                <a:sym typeface="Roboto"/>
              </a:defRPr>
            </a:lvl9pPr>
          </a:lstStyle>
          <a:p/>
        </p:txBody>
      </p:sp>
      <p:sp>
        <p:nvSpPr>
          <p:cNvPr id="80" name="Shape 80"/>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Yellow Footer - Title &amp; Body">
    <p:spTree>
      <p:nvGrpSpPr>
        <p:cNvPr id="81" name="Shape 81"/>
        <p:cNvGrpSpPr/>
        <p:nvPr/>
      </p:nvGrpSpPr>
      <p:grpSpPr>
        <a:xfrm>
          <a:off x="0" y="0"/>
          <a:ext cx="0" cy="0"/>
          <a:chOff x="0" y="0"/>
          <a:chExt cx="0" cy="0"/>
        </a:xfrm>
      </p:grpSpPr>
      <p:sp>
        <p:nvSpPr>
          <p:cNvPr id="82" name="Shape 82"/>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3" name="Shape 83"/>
          <p:cNvSpPr/>
          <p:nvPr/>
        </p:nvSpPr>
        <p:spPr>
          <a:xfrm flipH="1">
            <a:off x="25825" y="4617750"/>
            <a:ext cx="9143874" cy="548377"/>
          </a:xfrm>
          <a:custGeom>
            <a:pathLst>
              <a:path extrusionOk="0" h="19840" w="367556">
                <a:moveTo>
                  <a:pt x="0" y="19840"/>
                </a:moveTo>
                <a:lnTo>
                  <a:pt x="515" y="0"/>
                </a:lnTo>
                <a:lnTo>
                  <a:pt x="367556" y="11270"/>
                </a:lnTo>
                <a:lnTo>
                  <a:pt x="367044" y="18698"/>
                </a:lnTo>
                <a:close/>
              </a:path>
            </a:pathLst>
          </a:custGeom>
          <a:solidFill>
            <a:srgbClr val="FBBC05"/>
          </a:solidFill>
          <a:ln>
            <a:noFill/>
          </a:ln>
        </p:spPr>
      </p:sp>
      <p:sp>
        <p:nvSpPr>
          <p:cNvPr id="84" name="Shape 84"/>
          <p:cNvSpPr txBox="1"/>
          <p:nvPr>
            <p:ph idx="1" type="body"/>
          </p:nvPr>
        </p:nvSpPr>
        <p:spPr>
          <a:xfrm>
            <a:off x="176225" y="1305875"/>
            <a:ext cx="5244900" cy="2606700"/>
          </a:xfrm>
          <a:prstGeom prst="rect">
            <a:avLst/>
          </a:prstGeom>
        </p:spPr>
        <p:txBody>
          <a:bodyPr anchorCtr="0" anchor="t" bIns="91425" lIns="91425" rIns="91425" tIns="91425"/>
          <a:lstStyle>
            <a:lvl1pPr lvl="0" rtl="0">
              <a:spcBef>
                <a:spcPts val="0"/>
              </a:spcBef>
              <a:buSzPct val="100000"/>
              <a:buFont typeface="Roboto"/>
              <a:buChar char="●"/>
              <a:defRPr sz="1400">
                <a:latin typeface="Roboto"/>
                <a:ea typeface="Roboto"/>
                <a:cs typeface="Roboto"/>
                <a:sym typeface="Roboto"/>
              </a:defRPr>
            </a:lvl1pPr>
            <a:lvl2pPr lvl="1" rtl="0">
              <a:spcBef>
                <a:spcPts val="0"/>
              </a:spcBef>
              <a:buFont typeface="Roboto"/>
              <a:buChar char="○"/>
              <a:defRPr>
                <a:latin typeface="Roboto"/>
                <a:ea typeface="Roboto"/>
                <a:cs typeface="Roboto"/>
                <a:sym typeface="Roboto"/>
              </a:defRPr>
            </a:lvl2pPr>
            <a:lvl3pPr lvl="2" rtl="0">
              <a:spcBef>
                <a:spcPts val="0"/>
              </a:spcBef>
              <a:buFont typeface="Roboto"/>
              <a:buChar char="■"/>
              <a:defRPr>
                <a:latin typeface="Roboto"/>
                <a:ea typeface="Roboto"/>
                <a:cs typeface="Roboto"/>
                <a:sym typeface="Roboto"/>
              </a:defRPr>
            </a:lvl3pPr>
            <a:lvl4pPr lvl="3" rtl="0">
              <a:spcBef>
                <a:spcPts val="0"/>
              </a:spcBef>
              <a:buFont typeface="Roboto"/>
              <a:buChar char="●"/>
              <a:defRPr>
                <a:latin typeface="Roboto"/>
                <a:ea typeface="Roboto"/>
                <a:cs typeface="Roboto"/>
                <a:sym typeface="Roboto"/>
              </a:defRPr>
            </a:lvl4pPr>
            <a:lvl5pPr lvl="4" rtl="0">
              <a:spcBef>
                <a:spcPts val="0"/>
              </a:spcBef>
              <a:buFont typeface="Roboto"/>
              <a:buChar char="○"/>
              <a:defRPr>
                <a:latin typeface="Roboto"/>
                <a:ea typeface="Roboto"/>
                <a:cs typeface="Roboto"/>
                <a:sym typeface="Roboto"/>
              </a:defRPr>
            </a:lvl5pPr>
            <a:lvl6pPr lvl="5" rtl="0">
              <a:spcBef>
                <a:spcPts val="0"/>
              </a:spcBef>
              <a:buFont typeface="Roboto"/>
              <a:buChar char="■"/>
              <a:defRPr>
                <a:latin typeface="Roboto"/>
                <a:ea typeface="Roboto"/>
                <a:cs typeface="Roboto"/>
                <a:sym typeface="Roboto"/>
              </a:defRPr>
            </a:lvl6pPr>
            <a:lvl7pPr lvl="6" rtl="0">
              <a:spcBef>
                <a:spcPts val="0"/>
              </a:spcBef>
              <a:buFont typeface="Roboto"/>
              <a:buChar char="●"/>
              <a:defRPr>
                <a:latin typeface="Roboto"/>
                <a:ea typeface="Roboto"/>
                <a:cs typeface="Roboto"/>
                <a:sym typeface="Roboto"/>
              </a:defRPr>
            </a:lvl7pPr>
            <a:lvl8pPr lvl="7" rtl="0">
              <a:spcBef>
                <a:spcPts val="0"/>
              </a:spcBef>
              <a:buFont typeface="Roboto"/>
              <a:buChar char="○"/>
              <a:defRPr>
                <a:latin typeface="Roboto"/>
                <a:ea typeface="Roboto"/>
                <a:cs typeface="Roboto"/>
                <a:sym typeface="Roboto"/>
              </a:defRPr>
            </a:lvl8pPr>
            <a:lvl9pPr lvl="8" rtl="0">
              <a:spcBef>
                <a:spcPts val="0"/>
              </a:spcBef>
              <a:buFont typeface="Roboto"/>
              <a:buChar char="■"/>
              <a:defRPr>
                <a:latin typeface="Roboto"/>
                <a:ea typeface="Roboto"/>
                <a:cs typeface="Roboto"/>
                <a:sym typeface="Roboto"/>
              </a:defRPr>
            </a:lvl9pPr>
          </a:lstStyle>
          <a:p/>
        </p:txBody>
      </p:sp>
      <p:sp>
        <p:nvSpPr>
          <p:cNvPr id="85" name="Shape 85"/>
          <p:cNvSpPr/>
          <p:nvPr/>
        </p:nvSpPr>
        <p:spPr>
          <a:xfrm flipH="1">
            <a:off x="-12535" y="4677825"/>
            <a:ext cx="4769785" cy="473975"/>
          </a:xfrm>
          <a:custGeom>
            <a:pathLst>
              <a:path extrusionOk="0" h="18959" w="366343">
                <a:moveTo>
                  <a:pt x="0" y="18521"/>
                </a:moveTo>
                <a:lnTo>
                  <a:pt x="366343" y="0"/>
                </a:lnTo>
                <a:lnTo>
                  <a:pt x="366052" y="18959"/>
                </a:lnTo>
                <a:close/>
              </a:path>
            </a:pathLst>
          </a:custGeom>
          <a:solidFill>
            <a:srgbClr val="FFCC50"/>
          </a:solidFill>
          <a:ln>
            <a:noFill/>
          </a:ln>
        </p:spPr>
      </p:sp>
      <p:pic>
        <p:nvPicPr>
          <p:cNvPr descr="Google_Logo_2015_gr.png" id="86" name="Shape 86"/>
          <p:cNvPicPr preferRelativeResize="0"/>
          <p:nvPr/>
        </p:nvPicPr>
        <p:blipFill>
          <a:blip r:embed="rId2">
            <a:alphaModFix/>
          </a:blip>
          <a:stretch>
            <a:fillRect/>
          </a:stretch>
        </p:blipFill>
        <p:spPr>
          <a:xfrm>
            <a:off x="176219" y="4841764"/>
            <a:ext cx="555424" cy="171122"/>
          </a:xfrm>
          <a:prstGeom prst="rect">
            <a:avLst/>
          </a:prstGeom>
          <a:noFill/>
          <a:ln>
            <a:noFill/>
          </a:ln>
        </p:spPr>
      </p:pic>
      <p:sp>
        <p:nvSpPr>
          <p:cNvPr id="87" name="Shape 87"/>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reen Footer - Title &amp; Body">
    <p:spTree>
      <p:nvGrpSpPr>
        <p:cNvPr id="88" name="Shape 88"/>
        <p:cNvGrpSpPr/>
        <p:nvPr/>
      </p:nvGrpSpPr>
      <p:grpSpPr>
        <a:xfrm>
          <a:off x="0" y="0"/>
          <a:ext cx="0" cy="0"/>
          <a:chOff x="0" y="0"/>
          <a:chExt cx="0" cy="0"/>
        </a:xfrm>
      </p:grpSpPr>
      <p:sp>
        <p:nvSpPr>
          <p:cNvPr id="89" name="Shape 89"/>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0" name="Shape 90"/>
          <p:cNvSpPr/>
          <p:nvPr/>
        </p:nvSpPr>
        <p:spPr>
          <a:xfrm>
            <a:off x="81075" y="4617750"/>
            <a:ext cx="9088625" cy="548375"/>
          </a:xfrm>
          <a:custGeom>
            <a:pathLst>
              <a:path extrusionOk="0" h="21935" w="363545">
                <a:moveTo>
                  <a:pt x="363545" y="21935"/>
                </a:moveTo>
                <a:lnTo>
                  <a:pt x="363036" y="0"/>
                </a:lnTo>
                <a:lnTo>
                  <a:pt x="0" y="12743"/>
                </a:lnTo>
                <a:lnTo>
                  <a:pt x="869" y="20673"/>
                </a:lnTo>
                <a:close/>
              </a:path>
            </a:pathLst>
          </a:custGeom>
          <a:solidFill>
            <a:srgbClr val="349351"/>
          </a:solidFill>
          <a:ln>
            <a:noFill/>
          </a:ln>
        </p:spPr>
      </p:sp>
      <p:sp>
        <p:nvSpPr>
          <p:cNvPr id="91" name="Shape 91"/>
          <p:cNvSpPr/>
          <p:nvPr/>
        </p:nvSpPr>
        <p:spPr>
          <a:xfrm flipH="1">
            <a:off x="-12535" y="4686832"/>
            <a:ext cx="4769785" cy="473975"/>
          </a:xfrm>
          <a:custGeom>
            <a:pathLst>
              <a:path extrusionOk="0" h="18959" w="366343">
                <a:moveTo>
                  <a:pt x="0" y="18521"/>
                </a:moveTo>
                <a:lnTo>
                  <a:pt x="366343" y="0"/>
                </a:lnTo>
                <a:lnTo>
                  <a:pt x="366052" y="18959"/>
                </a:lnTo>
                <a:close/>
              </a:path>
            </a:pathLst>
          </a:custGeom>
          <a:solidFill>
            <a:srgbClr val="34A853"/>
          </a:solidFill>
          <a:ln>
            <a:noFill/>
          </a:ln>
        </p:spPr>
      </p:sp>
      <p:pic>
        <p:nvPicPr>
          <p:cNvPr descr="Google_Logo_2015_gr.png" id="92" name="Shape 92"/>
          <p:cNvPicPr preferRelativeResize="0"/>
          <p:nvPr/>
        </p:nvPicPr>
        <p:blipFill>
          <a:blip r:embed="rId2">
            <a:alphaModFix/>
          </a:blip>
          <a:stretch>
            <a:fillRect/>
          </a:stretch>
        </p:blipFill>
        <p:spPr>
          <a:xfrm>
            <a:off x="176219" y="4841764"/>
            <a:ext cx="555424" cy="171122"/>
          </a:xfrm>
          <a:prstGeom prst="rect">
            <a:avLst/>
          </a:prstGeom>
          <a:noFill/>
          <a:ln>
            <a:noFill/>
          </a:ln>
        </p:spPr>
      </p:pic>
      <p:sp>
        <p:nvSpPr>
          <p:cNvPr id="93" name="Shape 93"/>
          <p:cNvSpPr txBox="1"/>
          <p:nvPr>
            <p:ph idx="1" type="body"/>
          </p:nvPr>
        </p:nvSpPr>
        <p:spPr>
          <a:xfrm>
            <a:off x="176225" y="1305875"/>
            <a:ext cx="5244900" cy="2606700"/>
          </a:xfrm>
          <a:prstGeom prst="rect">
            <a:avLst/>
          </a:prstGeom>
        </p:spPr>
        <p:txBody>
          <a:bodyPr anchorCtr="0" anchor="t" bIns="91425" lIns="91425" rIns="91425" tIns="91425"/>
          <a:lstStyle>
            <a:lvl1pPr lvl="0" rtl="0">
              <a:spcBef>
                <a:spcPts val="0"/>
              </a:spcBef>
              <a:buSzPct val="100000"/>
              <a:buFont typeface="Roboto"/>
              <a:buChar char="●"/>
              <a:defRPr sz="1400">
                <a:latin typeface="Roboto"/>
                <a:ea typeface="Roboto"/>
                <a:cs typeface="Roboto"/>
                <a:sym typeface="Roboto"/>
              </a:defRPr>
            </a:lvl1pPr>
            <a:lvl2pPr lvl="1" rtl="0">
              <a:spcBef>
                <a:spcPts val="0"/>
              </a:spcBef>
              <a:buFont typeface="Roboto"/>
              <a:buChar char="○"/>
              <a:defRPr>
                <a:latin typeface="Roboto"/>
                <a:ea typeface="Roboto"/>
                <a:cs typeface="Roboto"/>
                <a:sym typeface="Roboto"/>
              </a:defRPr>
            </a:lvl2pPr>
            <a:lvl3pPr lvl="2" rtl="0">
              <a:spcBef>
                <a:spcPts val="0"/>
              </a:spcBef>
              <a:buFont typeface="Roboto"/>
              <a:buChar char="■"/>
              <a:defRPr>
                <a:latin typeface="Roboto"/>
                <a:ea typeface="Roboto"/>
                <a:cs typeface="Roboto"/>
                <a:sym typeface="Roboto"/>
              </a:defRPr>
            </a:lvl3pPr>
            <a:lvl4pPr lvl="3" rtl="0">
              <a:spcBef>
                <a:spcPts val="0"/>
              </a:spcBef>
              <a:buFont typeface="Roboto"/>
              <a:buChar char="●"/>
              <a:defRPr>
                <a:latin typeface="Roboto"/>
                <a:ea typeface="Roboto"/>
                <a:cs typeface="Roboto"/>
                <a:sym typeface="Roboto"/>
              </a:defRPr>
            </a:lvl4pPr>
            <a:lvl5pPr lvl="4" rtl="0">
              <a:spcBef>
                <a:spcPts val="0"/>
              </a:spcBef>
              <a:buFont typeface="Roboto"/>
              <a:buChar char="○"/>
              <a:defRPr>
                <a:latin typeface="Roboto"/>
                <a:ea typeface="Roboto"/>
                <a:cs typeface="Roboto"/>
                <a:sym typeface="Roboto"/>
              </a:defRPr>
            </a:lvl5pPr>
            <a:lvl6pPr lvl="5" rtl="0">
              <a:spcBef>
                <a:spcPts val="0"/>
              </a:spcBef>
              <a:buFont typeface="Roboto"/>
              <a:buChar char="■"/>
              <a:defRPr>
                <a:latin typeface="Roboto"/>
                <a:ea typeface="Roboto"/>
                <a:cs typeface="Roboto"/>
                <a:sym typeface="Roboto"/>
              </a:defRPr>
            </a:lvl6pPr>
            <a:lvl7pPr lvl="6" rtl="0">
              <a:spcBef>
                <a:spcPts val="0"/>
              </a:spcBef>
              <a:buFont typeface="Roboto"/>
              <a:buChar char="●"/>
              <a:defRPr>
                <a:latin typeface="Roboto"/>
                <a:ea typeface="Roboto"/>
                <a:cs typeface="Roboto"/>
                <a:sym typeface="Roboto"/>
              </a:defRPr>
            </a:lvl7pPr>
            <a:lvl8pPr lvl="7" rtl="0">
              <a:spcBef>
                <a:spcPts val="0"/>
              </a:spcBef>
              <a:buFont typeface="Roboto"/>
              <a:buChar char="○"/>
              <a:defRPr>
                <a:latin typeface="Roboto"/>
                <a:ea typeface="Roboto"/>
                <a:cs typeface="Roboto"/>
                <a:sym typeface="Roboto"/>
              </a:defRPr>
            </a:lvl8pPr>
            <a:lvl9pPr lvl="8" rtl="0">
              <a:spcBef>
                <a:spcPts val="0"/>
              </a:spcBef>
              <a:buFont typeface="Roboto"/>
              <a:buChar char="■"/>
              <a:defRPr>
                <a:latin typeface="Roboto"/>
                <a:ea typeface="Roboto"/>
                <a:cs typeface="Roboto"/>
                <a:sym typeface="Roboto"/>
              </a:defRPr>
            </a:lvl9pPr>
          </a:lstStyle>
          <a:p/>
        </p:txBody>
      </p:sp>
      <p:sp>
        <p:nvSpPr>
          <p:cNvPr id="94" name="Shape 94"/>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ray Footer - Title &amp; Body">
    <p:spTree>
      <p:nvGrpSpPr>
        <p:cNvPr id="95" name="Shape 95"/>
        <p:cNvGrpSpPr/>
        <p:nvPr/>
      </p:nvGrpSpPr>
      <p:grpSpPr>
        <a:xfrm>
          <a:off x="0" y="0"/>
          <a:ext cx="0" cy="0"/>
          <a:chOff x="0" y="0"/>
          <a:chExt cx="0" cy="0"/>
        </a:xfrm>
      </p:grpSpPr>
      <p:sp>
        <p:nvSpPr>
          <p:cNvPr id="96" name="Shape 96"/>
          <p:cNvSpPr/>
          <p:nvPr/>
        </p:nvSpPr>
        <p:spPr>
          <a:xfrm flipH="1">
            <a:off x="25825" y="4617750"/>
            <a:ext cx="9143874" cy="548377"/>
          </a:xfrm>
          <a:custGeom>
            <a:pathLst>
              <a:path extrusionOk="0" h="19840" w="367556">
                <a:moveTo>
                  <a:pt x="0" y="19840"/>
                </a:moveTo>
                <a:lnTo>
                  <a:pt x="515" y="0"/>
                </a:lnTo>
                <a:lnTo>
                  <a:pt x="367556" y="11270"/>
                </a:lnTo>
                <a:lnTo>
                  <a:pt x="367044" y="18698"/>
                </a:lnTo>
                <a:close/>
              </a:path>
            </a:pathLst>
          </a:custGeom>
          <a:solidFill>
            <a:srgbClr val="666666"/>
          </a:solidFill>
          <a:ln>
            <a:noFill/>
          </a:ln>
        </p:spPr>
      </p:sp>
      <p:sp>
        <p:nvSpPr>
          <p:cNvPr id="97" name="Shape 97"/>
          <p:cNvSpPr/>
          <p:nvPr/>
        </p:nvSpPr>
        <p:spPr>
          <a:xfrm flipH="1">
            <a:off x="-12535" y="4686832"/>
            <a:ext cx="4769785" cy="473975"/>
          </a:xfrm>
          <a:custGeom>
            <a:pathLst>
              <a:path extrusionOk="0" h="18959" w="366343">
                <a:moveTo>
                  <a:pt x="0" y="18521"/>
                </a:moveTo>
                <a:lnTo>
                  <a:pt x="366343" y="0"/>
                </a:lnTo>
                <a:lnTo>
                  <a:pt x="366052" y="18959"/>
                </a:lnTo>
                <a:close/>
              </a:path>
            </a:pathLst>
          </a:custGeom>
          <a:solidFill>
            <a:srgbClr val="999999"/>
          </a:solidFill>
          <a:ln>
            <a:noFill/>
          </a:ln>
        </p:spPr>
      </p:sp>
      <p:pic>
        <p:nvPicPr>
          <p:cNvPr descr="Google_Logo_2015_gr.png" id="98" name="Shape 98"/>
          <p:cNvPicPr preferRelativeResize="0"/>
          <p:nvPr/>
        </p:nvPicPr>
        <p:blipFill>
          <a:blip r:embed="rId2">
            <a:alphaModFix/>
          </a:blip>
          <a:stretch>
            <a:fillRect/>
          </a:stretch>
        </p:blipFill>
        <p:spPr>
          <a:xfrm>
            <a:off x="176219" y="4841764"/>
            <a:ext cx="555424" cy="171122"/>
          </a:xfrm>
          <a:prstGeom prst="rect">
            <a:avLst/>
          </a:prstGeom>
          <a:noFill/>
          <a:ln>
            <a:noFill/>
          </a:ln>
        </p:spPr>
      </p:pic>
      <p:sp>
        <p:nvSpPr>
          <p:cNvPr id="99" name="Shape 99"/>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0" name="Shape 100"/>
          <p:cNvSpPr txBox="1"/>
          <p:nvPr>
            <p:ph idx="1" type="body"/>
          </p:nvPr>
        </p:nvSpPr>
        <p:spPr>
          <a:xfrm>
            <a:off x="176225" y="1305875"/>
            <a:ext cx="5244900" cy="2606700"/>
          </a:xfrm>
          <a:prstGeom prst="rect">
            <a:avLst/>
          </a:prstGeom>
        </p:spPr>
        <p:txBody>
          <a:bodyPr anchorCtr="0" anchor="t" bIns="91425" lIns="91425" rIns="91425" tIns="91425"/>
          <a:lstStyle>
            <a:lvl1pPr lvl="0" rtl="0">
              <a:spcBef>
                <a:spcPts val="0"/>
              </a:spcBef>
              <a:buSzPct val="100000"/>
              <a:buFont typeface="Roboto"/>
              <a:buChar char="●"/>
              <a:defRPr sz="1400">
                <a:latin typeface="Roboto"/>
                <a:ea typeface="Roboto"/>
                <a:cs typeface="Roboto"/>
                <a:sym typeface="Roboto"/>
              </a:defRPr>
            </a:lvl1pPr>
            <a:lvl2pPr lvl="1" rtl="0">
              <a:spcBef>
                <a:spcPts val="0"/>
              </a:spcBef>
              <a:buFont typeface="Roboto"/>
              <a:buChar char="○"/>
              <a:defRPr>
                <a:latin typeface="Roboto"/>
                <a:ea typeface="Roboto"/>
                <a:cs typeface="Roboto"/>
                <a:sym typeface="Roboto"/>
              </a:defRPr>
            </a:lvl2pPr>
            <a:lvl3pPr lvl="2" rtl="0">
              <a:spcBef>
                <a:spcPts val="0"/>
              </a:spcBef>
              <a:buFont typeface="Roboto"/>
              <a:buChar char="■"/>
              <a:defRPr>
                <a:latin typeface="Roboto"/>
                <a:ea typeface="Roboto"/>
                <a:cs typeface="Roboto"/>
                <a:sym typeface="Roboto"/>
              </a:defRPr>
            </a:lvl3pPr>
            <a:lvl4pPr lvl="3" rtl="0">
              <a:spcBef>
                <a:spcPts val="0"/>
              </a:spcBef>
              <a:buFont typeface="Roboto"/>
              <a:buChar char="●"/>
              <a:defRPr>
                <a:latin typeface="Roboto"/>
                <a:ea typeface="Roboto"/>
                <a:cs typeface="Roboto"/>
                <a:sym typeface="Roboto"/>
              </a:defRPr>
            </a:lvl4pPr>
            <a:lvl5pPr lvl="4" rtl="0">
              <a:spcBef>
                <a:spcPts val="0"/>
              </a:spcBef>
              <a:buFont typeface="Roboto"/>
              <a:buChar char="○"/>
              <a:defRPr>
                <a:latin typeface="Roboto"/>
                <a:ea typeface="Roboto"/>
                <a:cs typeface="Roboto"/>
                <a:sym typeface="Roboto"/>
              </a:defRPr>
            </a:lvl5pPr>
            <a:lvl6pPr lvl="5" rtl="0">
              <a:spcBef>
                <a:spcPts val="0"/>
              </a:spcBef>
              <a:buFont typeface="Roboto"/>
              <a:buChar char="■"/>
              <a:defRPr>
                <a:latin typeface="Roboto"/>
                <a:ea typeface="Roboto"/>
                <a:cs typeface="Roboto"/>
                <a:sym typeface="Roboto"/>
              </a:defRPr>
            </a:lvl6pPr>
            <a:lvl7pPr lvl="6" rtl="0">
              <a:spcBef>
                <a:spcPts val="0"/>
              </a:spcBef>
              <a:buFont typeface="Roboto"/>
              <a:buChar char="●"/>
              <a:defRPr>
                <a:latin typeface="Roboto"/>
                <a:ea typeface="Roboto"/>
                <a:cs typeface="Roboto"/>
                <a:sym typeface="Roboto"/>
              </a:defRPr>
            </a:lvl7pPr>
            <a:lvl8pPr lvl="7" rtl="0">
              <a:spcBef>
                <a:spcPts val="0"/>
              </a:spcBef>
              <a:buFont typeface="Roboto"/>
              <a:buChar char="○"/>
              <a:defRPr>
                <a:latin typeface="Roboto"/>
                <a:ea typeface="Roboto"/>
                <a:cs typeface="Roboto"/>
                <a:sym typeface="Roboto"/>
              </a:defRPr>
            </a:lvl8pPr>
            <a:lvl9pPr lvl="8" rtl="0">
              <a:spcBef>
                <a:spcPts val="0"/>
              </a:spcBef>
              <a:buFont typeface="Roboto"/>
              <a:buChar char="■"/>
              <a:defRPr>
                <a:latin typeface="Roboto"/>
                <a:ea typeface="Roboto"/>
                <a:cs typeface="Roboto"/>
                <a:sym typeface="Roboto"/>
              </a:defRPr>
            </a:lvl9pPr>
          </a:lstStyle>
          <a:p/>
        </p:txBody>
      </p:sp>
      <p:sp>
        <p:nvSpPr>
          <p:cNvPr id="101" name="Shape 101"/>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Blue Footer">
    <p:spTree>
      <p:nvGrpSpPr>
        <p:cNvPr id="102" name="Shape 102"/>
        <p:cNvGrpSpPr/>
        <p:nvPr/>
      </p:nvGrpSpPr>
      <p:grpSpPr>
        <a:xfrm>
          <a:off x="0" y="0"/>
          <a:ext cx="0" cy="0"/>
          <a:chOff x="0" y="0"/>
          <a:chExt cx="0" cy="0"/>
        </a:xfrm>
      </p:grpSpPr>
      <p:sp>
        <p:nvSpPr>
          <p:cNvPr id="103" name="Shape 103"/>
          <p:cNvSpPr txBox="1"/>
          <p:nvPr/>
        </p:nvSpPr>
        <p:spPr>
          <a:xfrm>
            <a:off x="4698025" y="4790450"/>
            <a:ext cx="4345800" cy="375600"/>
          </a:xfrm>
          <a:prstGeom prst="rect">
            <a:avLst/>
          </a:prstGeom>
          <a:noFill/>
          <a:ln>
            <a:noFill/>
          </a:ln>
        </p:spPr>
        <p:txBody>
          <a:bodyPr anchorCtr="0" anchor="t" bIns="91425" lIns="91425" rIns="91425" tIns="91425">
            <a:noAutofit/>
          </a:bodyPr>
          <a:lstStyle/>
          <a:p>
            <a:pPr lvl="0" rtl="0" algn="r">
              <a:spcBef>
                <a:spcPts val="0"/>
              </a:spcBef>
              <a:buNone/>
            </a:pPr>
            <a:r>
              <a:rPr lang="en" sz="600">
                <a:solidFill>
                  <a:srgbClr val="FFFFFF"/>
                </a:solidFill>
                <a:latin typeface="Roboto"/>
                <a:ea typeface="Roboto"/>
                <a:cs typeface="Roboto"/>
                <a:sym typeface="Roboto"/>
              </a:rPr>
              <a:t>Source:  Lorem ipsum dolor sit amet, consectetur adipiscing elit. Duis non erat sem</a:t>
            </a:r>
          </a:p>
        </p:txBody>
      </p:sp>
      <p:sp>
        <p:nvSpPr>
          <p:cNvPr id="104" name="Shape 104"/>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5" name="Shape 105"/>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grpSp>
        <p:nvGrpSpPr>
          <p:cNvPr id="106" name="Shape 106"/>
          <p:cNvGrpSpPr/>
          <p:nvPr/>
        </p:nvGrpSpPr>
        <p:grpSpPr>
          <a:xfrm>
            <a:off x="-19117" y="4626757"/>
            <a:ext cx="9182235" cy="548377"/>
            <a:chOff x="-19117" y="4617750"/>
            <a:chExt cx="9182235" cy="548377"/>
          </a:xfrm>
        </p:grpSpPr>
        <p:sp>
          <p:nvSpPr>
            <p:cNvPr id="107" name="Shape 107"/>
            <p:cNvSpPr/>
            <p:nvPr/>
          </p:nvSpPr>
          <p:spPr>
            <a:xfrm flipH="1">
              <a:off x="19243" y="4617750"/>
              <a:ext cx="9143874" cy="548377"/>
            </a:xfrm>
            <a:custGeom>
              <a:pathLst>
                <a:path extrusionOk="0" h="19840" w="367556">
                  <a:moveTo>
                    <a:pt x="0" y="19840"/>
                  </a:moveTo>
                  <a:lnTo>
                    <a:pt x="515" y="0"/>
                  </a:lnTo>
                  <a:lnTo>
                    <a:pt x="367556" y="11270"/>
                  </a:lnTo>
                  <a:lnTo>
                    <a:pt x="367044" y="18698"/>
                  </a:lnTo>
                  <a:close/>
                </a:path>
              </a:pathLst>
            </a:custGeom>
            <a:solidFill>
              <a:srgbClr val="3367D6"/>
            </a:solidFill>
            <a:ln>
              <a:noFill/>
            </a:ln>
          </p:spPr>
        </p:sp>
        <p:sp>
          <p:nvSpPr>
            <p:cNvPr id="108" name="Shape 108"/>
            <p:cNvSpPr/>
            <p:nvPr/>
          </p:nvSpPr>
          <p:spPr>
            <a:xfrm flipH="1">
              <a:off x="-19117" y="4677825"/>
              <a:ext cx="4769785" cy="473975"/>
            </a:xfrm>
            <a:custGeom>
              <a:pathLst>
                <a:path extrusionOk="0" h="18959" w="366343">
                  <a:moveTo>
                    <a:pt x="0" y="18521"/>
                  </a:moveTo>
                  <a:lnTo>
                    <a:pt x="366343" y="0"/>
                  </a:lnTo>
                  <a:lnTo>
                    <a:pt x="366052" y="18959"/>
                  </a:lnTo>
                  <a:close/>
                </a:path>
              </a:pathLst>
            </a:custGeom>
            <a:solidFill>
              <a:srgbClr val="4285F4"/>
            </a:solidFill>
            <a:ln>
              <a:noFill/>
            </a:ln>
          </p:spPr>
        </p:sp>
      </p:grpSp>
      <p:pic>
        <p:nvPicPr>
          <p:cNvPr descr="Google_Logo_2015_gr.png" id="109" name="Shape 109"/>
          <p:cNvPicPr preferRelativeResize="0"/>
          <p:nvPr/>
        </p:nvPicPr>
        <p:blipFill>
          <a:blip r:embed="rId2">
            <a:alphaModFix/>
          </a:blip>
          <a:stretch>
            <a:fillRect/>
          </a:stretch>
        </p:blipFill>
        <p:spPr>
          <a:xfrm>
            <a:off x="176219" y="4841764"/>
            <a:ext cx="555424" cy="171122"/>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Red Footer">
    <p:spTree>
      <p:nvGrpSpPr>
        <p:cNvPr id="110" name="Shape 110"/>
        <p:cNvGrpSpPr/>
        <p:nvPr/>
      </p:nvGrpSpPr>
      <p:grpSpPr>
        <a:xfrm>
          <a:off x="0" y="0"/>
          <a:ext cx="0" cy="0"/>
          <a:chOff x="0" y="0"/>
          <a:chExt cx="0" cy="0"/>
        </a:xfrm>
      </p:grpSpPr>
      <p:sp>
        <p:nvSpPr>
          <p:cNvPr id="111" name="Shape 111"/>
          <p:cNvSpPr/>
          <p:nvPr/>
        </p:nvSpPr>
        <p:spPr>
          <a:xfrm flipH="1">
            <a:off x="-19200" y="4617750"/>
            <a:ext cx="9188900" cy="548377"/>
          </a:xfrm>
          <a:custGeom>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112" name="Shape 112"/>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3" name="Shape 113"/>
          <p:cNvSpPr/>
          <p:nvPr/>
        </p:nvSpPr>
        <p:spPr>
          <a:xfrm flipH="1">
            <a:off x="-21543" y="4686832"/>
            <a:ext cx="4769785" cy="473975"/>
          </a:xfrm>
          <a:custGeom>
            <a:pathLst>
              <a:path extrusionOk="0" h="18959" w="366343">
                <a:moveTo>
                  <a:pt x="0" y="18521"/>
                </a:moveTo>
                <a:lnTo>
                  <a:pt x="366343" y="0"/>
                </a:lnTo>
                <a:lnTo>
                  <a:pt x="366052" y="18959"/>
                </a:lnTo>
                <a:close/>
              </a:path>
            </a:pathLst>
          </a:custGeom>
          <a:solidFill>
            <a:srgbClr val="EA4335"/>
          </a:solidFill>
          <a:ln>
            <a:noFill/>
          </a:ln>
        </p:spPr>
      </p:sp>
      <p:sp>
        <p:nvSpPr>
          <p:cNvPr id="114" name="Shape 114"/>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pic>
        <p:nvPicPr>
          <p:cNvPr descr="Google_Logo_2015_gr.png" id="115" name="Shape 115"/>
          <p:cNvPicPr preferRelativeResize="0"/>
          <p:nvPr/>
        </p:nvPicPr>
        <p:blipFill>
          <a:blip r:embed="rId2">
            <a:alphaModFix/>
          </a:blip>
          <a:stretch>
            <a:fillRect/>
          </a:stretch>
        </p:blipFill>
        <p:spPr>
          <a:xfrm>
            <a:off x="176219" y="4841764"/>
            <a:ext cx="555424" cy="171122"/>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Red Footer 1">
    <p:spTree>
      <p:nvGrpSpPr>
        <p:cNvPr id="116" name="Shape 116"/>
        <p:cNvGrpSpPr/>
        <p:nvPr/>
      </p:nvGrpSpPr>
      <p:grpSpPr>
        <a:xfrm>
          <a:off x="0" y="0"/>
          <a:ext cx="0" cy="0"/>
          <a:chOff x="0" y="0"/>
          <a:chExt cx="0" cy="0"/>
        </a:xfrm>
      </p:grpSpPr>
      <p:sp>
        <p:nvSpPr>
          <p:cNvPr id="117" name="Shape 117"/>
          <p:cNvSpPr/>
          <p:nvPr/>
        </p:nvSpPr>
        <p:spPr>
          <a:xfrm flipH="1">
            <a:off x="-19200" y="4617750"/>
            <a:ext cx="9188900" cy="548377"/>
          </a:xfrm>
          <a:custGeom>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118" name="Shape 118"/>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9" name="Shape 119"/>
          <p:cNvSpPr/>
          <p:nvPr/>
        </p:nvSpPr>
        <p:spPr>
          <a:xfrm flipH="1">
            <a:off x="-21543" y="4686832"/>
            <a:ext cx="4769785" cy="473975"/>
          </a:xfrm>
          <a:custGeom>
            <a:pathLst>
              <a:path extrusionOk="0" h="18959" w="366343">
                <a:moveTo>
                  <a:pt x="0" y="18521"/>
                </a:moveTo>
                <a:lnTo>
                  <a:pt x="366343" y="0"/>
                </a:lnTo>
                <a:lnTo>
                  <a:pt x="366052" y="18959"/>
                </a:lnTo>
                <a:close/>
              </a:path>
            </a:pathLst>
          </a:custGeom>
          <a:solidFill>
            <a:srgbClr val="EA4335"/>
          </a:solidFill>
          <a:ln>
            <a:noFill/>
          </a:ln>
        </p:spPr>
      </p:sp>
      <p:sp>
        <p:nvSpPr>
          <p:cNvPr id="120" name="Shape 120"/>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pic>
        <p:nvPicPr>
          <p:cNvPr id="121" name="Shape 121"/>
          <p:cNvPicPr preferRelativeResize="0"/>
          <p:nvPr/>
        </p:nvPicPr>
        <p:blipFill>
          <a:blip r:embed="rId2">
            <a:alphaModFix/>
          </a:blip>
          <a:stretch>
            <a:fillRect/>
          </a:stretch>
        </p:blipFill>
        <p:spPr>
          <a:xfrm>
            <a:off x="95299" y="4770674"/>
            <a:ext cx="1172600" cy="322074"/>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Yellow Footer">
    <p:spTree>
      <p:nvGrpSpPr>
        <p:cNvPr id="122" name="Shape 122"/>
        <p:cNvGrpSpPr/>
        <p:nvPr/>
      </p:nvGrpSpPr>
      <p:grpSpPr>
        <a:xfrm>
          <a:off x="0" y="0"/>
          <a:ext cx="0" cy="0"/>
          <a:chOff x="0" y="0"/>
          <a:chExt cx="0" cy="0"/>
        </a:xfrm>
      </p:grpSpPr>
      <p:sp>
        <p:nvSpPr>
          <p:cNvPr id="123" name="Shape 123"/>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4" name="Shape 124"/>
          <p:cNvSpPr/>
          <p:nvPr/>
        </p:nvSpPr>
        <p:spPr>
          <a:xfrm flipH="1">
            <a:off x="25825" y="4617750"/>
            <a:ext cx="9143874" cy="548377"/>
          </a:xfrm>
          <a:custGeom>
            <a:pathLst>
              <a:path extrusionOk="0" h="19840" w="367556">
                <a:moveTo>
                  <a:pt x="0" y="19840"/>
                </a:moveTo>
                <a:lnTo>
                  <a:pt x="515" y="0"/>
                </a:lnTo>
                <a:lnTo>
                  <a:pt x="367556" y="11270"/>
                </a:lnTo>
                <a:lnTo>
                  <a:pt x="367044" y="18698"/>
                </a:lnTo>
                <a:close/>
              </a:path>
            </a:pathLst>
          </a:custGeom>
          <a:solidFill>
            <a:srgbClr val="FBBC05"/>
          </a:solidFill>
          <a:ln>
            <a:noFill/>
          </a:ln>
        </p:spPr>
      </p:sp>
      <p:sp>
        <p:nvSpPr>
          <p:cNvPr id="125" name="Shape 125"/>
          <p:cNvSpPr/>
          <p:nvPr/>
        </p:nvSpPr>
        <p:spPr>
          <a:xfrm flipH="1">
            <a:off x="-12535" y="4686832"/>
            <a:ext cx="4769785" cy="473975"/>
          </a:xfrm>
          <a:custGeom>
            <a:pathLst>
              <a:path extrusionOk="0" h="18959" w="366343">
                <a:moveTo>
                  <a:pt x="0" y="18521"/>
                </a:moveTo>
                <a:lnTo>
                  <a:pt x="366343" y="0"/>
                </a:lnTo>
                <a:lnTo>
                  <a:pt x="366052" y="18959"/>
                </a:lnTo>
                <a:close/>
              </a:path>
            </a:pathLst>
          </a:custGeom>
          <a:solidFill>
            <a:srgbClr val="FFCC50"/>
          </a:solidFill>
          <a:ln>
            <a:noFill/>
          </a:ln>
        </p:spPr>
      </p:sp>
      <p:sp>
        <p:nvSpPr>
          <p:cNvPr id="126" name="Shape 126"/>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pic>
        <p:nvPicPr>
          <p:cNvPr descr="Google_Logo_2015_gr.png" id="127" name="Shape 127"/>
          <p:cNvPicPr preferRelativeResize="0"/>
          <p:nvPr/>
        </p:nvPicPr>
        <p:blipFill>
          <a:blip r:embed="rId2">
            <a:alphaModFix/>
          </a:blip>
          <a:stretch>
            <a:fillRect/>
          </a:stretch>
        </p:blipFill>
        <p:spPr>
          <a:xfrm>
            <a:off x="176219" y="4841764"/>
            <a:ext cx="555424" cy="17112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Green Footer">
    <p:spTree>
      <p:nvGrpSpPr>
        <p:cNvPr id="128" name="Shape 128"/>
        <p:cNvGrpSpPr/>
        <p:nvPr/>
      </p:nvGrpSpPr>
      <p:grpSpPr>
        <a:xfrm>
          <a:off x="0" y="0"/>
          <a:ext cx="0" cy="0"/>
          <a:chOff x="0" y="0"/>
          <a:chExt cx="0" cy="0"/>
        </a:xfrm>
      </p:grpSpPr>
      <p:sp>
        <p:nvSpPr>
          <p:cNvPr id="129" name="Shape 129"/>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0" name="Shape 130"/>
          <p:cNvSpPr/>
          <p:nvPr/>
        </p:nvSpPr>
        <p:spPr>
          <a:xfrm flipH="1">
            <a:off x="71770" y="4617750"/>
            <a:ext cx="9097929" cy="548377"/>
          </a:xfrm>
          <a:custGeom>
            <a:pathLst>
              <a:path extrusionOk="0" h="19840" w="367556">
                <a:moveTo>
                  <a:pt x="0" y="19840"/>
                </a:moveTo>
                <a:lnTo>
                  <a:pt x="515" y="0"/>
                </a:lnTo>
                <a:lnTo>
                  <a:pt x="367556" y="11270"/>
                </a:lnTo>
                <a:lnTo>
                  <a:pt x="367044" y="18698"/>
                </a:lnTo>
                <a:close/>
              </a:path>
            </a:pathLst>
          </a:custGeom>
          <a:solidFill>
            <a:srgbClr val="349351"/>
          </a:solidFill>
          <a:ln>
            <a:noFill/>
          </a:ln>
        </p:spPr>
      </p:sp>
      <p:sp>
        <p:nvSpPr>
          <p:cNvPr id="131" name="Shape 131"/>
          <p:cNvSpPr/>
          <p:nvPr/>
        </p:nvSpPr>
        <p:spPr>
          <a:xfrm flipH="1">
            <a:off x="-12535" y="4686832"/>
            <a:ext cx="4769785" cy="473975"/>
          </a:xfrm>
          <a:custGeom>
            <a:pathLst>
              <a:path extrusionOk="0" h="18959" w="366343">
                <a:moveTo>
                  <a:pt x="0" y="18521"/>
                </a:moveTo>
                <a:lnTo>
                  <a:pt x="366343" y="0"/>
                </a:lnTo>
                <a:lnTo>
                  <a:pt x="366052" y="18959"/>
                </a:lnTo>
                <a:close/>
              </a:path>
            </a:pathLst>
          </a:custGeom>
          <a:solidFill>
            <a:srgbClr val="34A853"/>
          </a:solidFill>
          <a:ln>
            <a:noFill/>
          </a:ln>
        </p:spPr>
      </p:sp>
      <p:sp>
        <p:nvSpPr>
          <p:cNvPr id="132" name="Shape 132"/>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pic>
        <p:nvPicPr>
          <p:cNvPr descr="Google_Logo_2015_gr.png" id="133" name="Shape 133"/>
          <p:cNvPicPr preferRelativeResize="0"/>
          <p:nvPr/>
        </p:nvPicPr>
        <p:blipFill>
          <a:blip r:embed="rId2">
            <a:alphaModFix/>
          </a:blip>
          <a:stretch>
            <a:fillRect/>
          </a:stretch>
        </p:blipFill>
        <p:spPr>
          <a:xfrm>
            <a:off x="176219" y="4841764"/>
            <a:ext cx="555424" cy="1711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p:spTree>
      <p:nvGrpSpPr>
        <p:cNvPr id="12" name="Shape 12"/>
        <p:cNvGrpSpPr/>
        <p:nvPr/>
      </p:nvGrpSpPr>
      <p:grpSpPr>
        <a:xfrm>
          <a:off x="0" y="0"/>
          <a:ext cx="0" cy="0"/>
          <a:chOff x="0" y="0"/>
          <a:chExt cx="0" cy="0"/>
        </a:xfrm>
      </p:grpSpPr>
      <p:grpSp>
        <p:nvGrpSpPr>
          <p:cNvPr id="13" name="Shape 13"/>
          <p:cNvGrpSpPr/>
          <p:nvPr/>
        </p:nvGrpSpPr>
        <p:grpSpPr>
          <a:xfrm>
            <a:off x="-10312" y="-8075"/>
            <a:ext cx="9164625" cy="5169875"/>
            <a:chOff x="-10312" y="-8075"/>
            <a:chExt cx="9164625" cy="5169875"/>
          </a:xfrm>
        </p:grpSpPr>
        <p:sp>
          <p:nvSpPr>
            <p:cNvPr id="14" name="Shape 14"/>
            <p:cNvSpPr/>
            <p:nvPr/>
          </p:nvSpPr>
          <p:spPr>
            <a:xfrm>
              <a:off x="-10312" y="-8075"/>
              <a:ext cx="9164625" cy="5159650"/>
            </a:xfrm>
            <a:custGeom>
              <a:pathLst>
                <a:path extrusionOk="0" h="206386" w="366585">
                  <a:moveTo>
                    <a:pt x="0" y="0"/>
                  </a:moveTo>
                  <a:lnTo>
                    <a:pt x="0" y="206386"/>
                  </a:lnTo>
                  <a:lnTo>
                    <a:pt x="366585" y="206386"/>
                  </a:lnTo>
                  <a:close/>
                </a:path>
              </a:pathLst>
            </a:custGeom>
            <a:solidFill>
              <a:srgbClr val="EBEBEB"/>
            </a:solidFill>
            <a:ln>
              <a:noFill/>
            </a:ln>
          </p:spPr>
        </p:sp>
        <p:sp>
          <p:nvSpPr>
            <p:cNvPr id="15" name="Shape 15"/>
            <p:cNvSpPr/>
            <p:nvPr/>
          </p:nvSpPr>
          <p:spPr>
            <a:xfrm rot="10800000">
              <a:off x="-10312" y="2150"/>
              <a:ext cx="9164625" cy="5159650"/>
            </a:xfrm>
            <a:custGeom>
              <a:pathLst>
                <a:path extrusionOk="0" h="206386" w="366585">
                  <a:moveTo>
                    <a:pt x="0" y="0"/>
                  </a:moveTo>
                  <a:lnTo>
                    <a:pt x="0" y="206386"/>
                  </a:lnTo>
                  <a:lnTo>
                    <a:pt x="366585" y="206386"/>
                  </a:lnTo>
                  <a:close/>
                </a:path>
              </a:pathLst>
            </a:custGeom>
            <a:solidFill>
              <a:srgbClr val="FAFAFA"/>
            </a:solidFill>
            <a:ln>
              <a:noFill/>
            </a:ln>
          </p:spPr>
        </p:sp>
      </p:grpSp>
      <p:pic>
        <p:nvPicPr>
          <p:cNvPr id="16" name="Shape 16"/>
          <p:cNvPicPr preferRelativeResize="0"/>
          <p:nvPr/>
        </p:nvPicPr>
        <p:blipFill rotWithShape="1">
          <a:blip r:embed="rId2">
            <a:alphaModFix/>
          </a:blip>
          <a:srcRect b="0" l="-2870" r="0" t="-20845"/>
          <a:stretch/>
        </p:blipFill>
        <p:spPr>
          <a:xfrm>
            <a:off x="606400" y="741150"/>
            <a:ext cx="1438801" cy="301274"/>
          </a:xfrm>
          <a:prstGeom prst="rect">
            <a:avLst/>
          </a:prstGeom>
          <a:noFill/>
          <a:ln>
            <a:noFill/>
          </a:ln>
        </p:spPr>
      </p:pic>
      <p:sp>
        <p:nvSpPr>
          <p:cNvPr id="17" name="Shape 17"/>
          <p:cNvSpPr txBox="1"/>
          <p:nvPr/>
        </p:nvSpPr>
        <p:spPr>
          <a:xfrm>
            <a:off x="7408152" y="440298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666666"/>
                </a:solidFill>
                <a:latin typeface="Roboto"/>
                <a:ea typeface="Roboto"/>
                <a:cs typeface="Roboto"/>
                <a:sym typeface="Roboto"/>
              </a:rPr>
              <a:t>Proprietary + Confidential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Gray Footer">
    <p:spTree>
      <p:nvGrpSpPr>
        <p:cNvPr id="134" name="Shape 134"/>
        <p:cNvGrpSpPr/>
        <p:nvPr/>
      </p:nvGrpSpPr>
      <p:grpSpPr>
        <a:xfrm>
          <a:off x="0" y="0"/>
          <a:ext cx="0" cy="0"/>
          <a:chOff x="0" y="0"/>
          <a:chExt cx="0" cy="0"/>
        </a:xfrm>
      </p:grpSpPr>
      <p:sp>
        <p:nvSpPr>
          <p:cNvPr id="135" name="Shape 135"/>
          <p:cNvSpPr/>
          <p:nvPr/>
        </p:nvSpPr>
        <p:spPr>
          <a:xfrm flipH="1">
            <a:off x="63500" y="4617750"/>
            <a:ext cx="9106199" cy="548377"/>
          </a:xfrm>
          <a:custGeom>
            <a:pathLst>
              <a:path extrusionOk="0" h="19840" w="367556">
                <a:moveTo>
                  <a:pt x="0" y="19840"/>
                </a:moveTo>
                <a:lnTo>
                  <a:pt x="515" y="0"/>
                </a:lnTo>
                <a:lnTo>
                  <a:pt x="367556" y="11270"/>
                </a:lnTo>
                <a:lnTo>
                  <a:pt x="367044" y="18698"/>
                </a:lnTo>
                <a:close/>
              </a:path>
            </a:pathLst>
          </a:custGeom>
          <a:solidFill>
            <a:srgbClr val="666666"/>
          </a:solidFill>
          <a:ln>
            <a:noFill/>
          </a:ln>
        </p:spPr>
      </p:sp>
      <p:sp>
        <p:nvSpPr>
          <p:cNvPr id="136" name="Shape 136"/>
          <p:cNvSpPr/>
          <p:nvPr/>
        </p:nvSpPr>
        <p:spPr>
          <a:xfrm flipH="1">
            <a:off x="-12535" y="4686832"/>
            <a:ext cx="4769785" cy="473975"/>
          </a:xfrm>
          <a:custGeom>
            <a:pathLst>
              <a:path extrusionOk="0" h="18959" w="366343">
                <a:moveTo>
                  <a:pt x="0" y="18521"/>
                </a:moveTo>
                <a:lnTo>
                  <a:pt x="366343" y="0"/>
                </a:lnTo>
                <a:lnTo>
                  <a:pt x="366052" y="18959"/>
                </a:lnTo>
                <a:close/>
              </a:path>
            </a:pathLst>
          </a:custGeom>
          <a:solidFill>
            <a:srgbClr val="999999"/>
          </a:solidFill>
          <a:ln>
            <a:noFill/>
          </a:ln>
        </p:spPr>
      </p:sp>
      <p:sp>
        <p:nvSpPr>
          <p:cNvPr id="137" name="Shape 137"/>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8" name="Shape 138"/>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pic>
        <p:nvPicPr>
          <p:cNvPr descr="Google_Logo_2015_gr.png" id="139" name="Shape 139"/>
          <p:cNvPicPr preferRelativeResize="0"/>
          <p:nvPr/>
        </p:nvPicPr>
        <p:blipFill>
          <a:blip r:embed="rId2">
            <a:alphaModFix/>
          </a:blip>
          <a:stretch>
            <a:fillRect/>
          </a:stretch>
        </p:blipFill>
        <p:spPr>
          <a:xfrm>
            <a:off x="176219" y="4841764"/>
            <a:ext cx="555424" cy="17112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p:spTree>
      <p:nvGrpSpPr>
        <p:cNvPr id="140" name="Shape 140"/>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Blue">
    <p:spTree>
      <p:nvGrpSpPr>
        <p:cNvPr id="141" name="Shape 141"/>
        <p:cNvGrpSpPr/>
        <p:nvPr/>
      </p:nvGrpSpPr>
      <p:grpSpPr>
        <a:xfrm>
          <a:off x="0" y="0"/>
          <a:ext cx="0" cy="0"/>
          <a:chOff x="0" y="0"/>
          <a:chExt cx="0" cy="0"/>
        </a:xfrm>
      </p:grpSpPr>
      <p:sp>
        <p:nvSpPr>
          <p:cNvPr id="142" name="Shape 142"/>
          <p:cNvSpPr/>
          <p:nvPr/>
        </p:nvSpPr>
        <p:spPr>
          <a:xfrm>
            <a:off x="4411675" y="0"/>
            <a:ext cx="4732200" cy="5143500"/>
          </a:xfrm>
          <a:prstGeom prst="rect">
            <a:avLst/>
          </a:prstGeom>
          <a:solidFill>
            <a:srgbClr val="4285F4"/>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143" name="Shape 143"/>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buFont typeface="Roboto"/>
              <a:defRPr>
                <a:latin typeface="Roboto"/>
                <a:ea typeface="Roboto"/>
                <a:cs typeface="Roboto"/>
                <a:sym typeface="Roboto"/>
              </a:defRPr>
            </a:lvl2pPr>
            <a:lvl3pPr lvl="2" rtl="0">
              <a:spcBef>
                <a:spcPts val="0"/>
              </a:spcBef>
              <a:buFont typeface="Roboto"/>
              <a:defRPr>
                <a:latin typeface="Roboto"/>
                <a:ea typeface="Roboto"/>
                <a:cs typeface="Roboto"/>
                <a:sym typeface="Roboto"/>
              </a:defRPr>
            </a:lvl3pPr>
            <a:lvl4pPr lvl="3" rtl="0">
              <a:spcBef>
                <a:spcPts val="0"/>
              </a:spcBef>
              <a:buFont typeface="Roboto"/>
              <a:defRPr>
                <a:latin typeface="Roboto"/>
                <a:ea typeface="Roboto"/>
                <a:cs typeface="Roboto"/>
                <a:sym typeface="Roboto"/>
              </a:defRPr>
            </a:lvl4pPr>
            <a:lvl5pPr lvl="4" rtl="0">
              <a:spcBef>
                <a:spcPts val="0"/>
              </a:spcBef>
              <a:buFont typeface="Roboto"/>
              <a:defRPr>
                <a:latin typeface="Roboto"/>
                <a:ea typeface="Roboto"/>
                <a:cs typeface="Roboto"/>
                <a:sym typeface="Roboto"/>
              </a:defRPr>
            </a:lvl5pPr>
            <a:lvl6pPr lvl="5" rtl="0">
              <a:spcBef>
                <a:spcPts val="0"/>
              </a:spcBef>
              <a:buFont typeface="Roboto"/>
              <a:defRPr>
                <a:latin typeface="Roboto"/>
                <a:ea typeface="Roboto"/>
                <a:cs typeface="Roboto"/>
                <a:sym typeface="Roboto"/>
              </a:defRPr>
            </a:lvl6pPr>
            <a:lvl7pPr lvl="6" rtl="0">
              <a:spcBef>
                <a:spcPts val="0"/>
              </a:spcBef>
              <a:buFont typeface="Roboto"/>
              <a:defRPr>
                <a:latin typeface="Roboto"/>
                <a:ea typeface="Roboto"/>
                <a:cs typeface="Roboto"/>
                <a:sym typeface="Roboto"/>
              </a:defRPr>
            </a:lvl7pPr>
            <a:lvl8pPr lvl="7" rtl="0">
              <a:spcBef>
                <a:spcPts val="0"/>
              </a:spcBef>
              <a:buFont typeface="Roboto"/>
              <a:defRPr>
                <a:latin typeface="Roboto"/>
                <a:ea typeface="Roboto"/>
                <a:cs typeface="Roboto"/>
                <a:sym typeface="Roboto"/>
              </a:defRPr>
            </a:lvl8pPr>
            <a:lvl9pPr lvl="8" rtl="0">
              <a:spcBef>
                <a:spcPts val="0"/>
              </a:spcBef>
              <a:buFont typeface="Roboto"/>
              <a:defRPr>
                <a:latin typeface="Roboto"/>
                <a:ea typeface="Roboto"/>
                <a:cs typeface="Roboto"/>
                <a:sym typeface="Roboto"/>
              </a:defRPr>
            </a:lvl9pPr>
          </a:lstStyle>
          <a:p/>
        </p:txBody>
      </p:sp>
      <p:sp>
        <p:nvSpPr>
          <p:cNvPr id="144" name="Shape 144"/>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145" name="Shape 145"/>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Blue &amp; 1 Text">
    <p:spTree>
      <p:nvGrpSpPr>
        <p:cNvPr id="146" name="Shape 146"/>
        <p:cNvGrpSpPr/>
        <p:nvPr/>
      </p:nvGrpSpPr>
      <p:grpSpPr>
        <a:xfrm>
          <a:off x="0" y="0"/>
          <a:ext cx="0" cy="0"/>
          <a:chOff x="0" y="0"/>
          <a:chExt cx="0" cy="0"/>
        </a:xfrm>
      </p:grpSpPr>
      <p:sp>
        <p:nvSpPr>
          <p:cNvPr id="147" name="Shape 147"/>
          <p:cNvSpPr/>
          <p:nvPr/>
        </p:nvSpPr>
        <p:spPr>
          <a:xfrm>
            <a:off x="4411675" y="0"/>
            <a:ext cx="4732200" cy="5143500"/>
          </a:xfrm>
          <a:prstGeom prst="rect">
            <a:avLst/>
          </a:prstGeom>
          <a:solidFill>
            <a:srgbClr val="4285F4"/>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148" name="Shape 148"/>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9" name="Shape 149"/>
          <p:cNvSpPr txBox="1"/>
          <p:nvPr>
            <p:ph idx="1" type="body"/>
          </p:nvPr>
        </p:nvSpPr>
        <p:spPr>
          <a:xfrm>
            <a:off x="180150" y="1540350"/>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50" name="Shape 150"/>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151" name="Shape 151"/>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Blue &amp; 3 Text">
    <p:spTree>
      <p:nvGrpSpPr>
        <p:cNvPr id="152" name="Shape 152"/>
        <p:cNvGrpSpPr/>
        <p:nvPr/>
      </p:nvGrpSpPr>
      <p:grpSpPr>
        <a:xfrm>
          <a:off x="0" y="0"/>
          <a:ext cx="0" cy="0"/>
          <a:chOff x="0" y="0"/>
          <a:chExt cx="0" cy="0"/>
        </a:xfrm>
      </p:grpSpPr>
      <p:sp>
        <p:nvSpPr>
          <p:cNvPr id="153" name="Shape 153"/>
          <p:cNvSpPr/>
          <p:nvPr/>
        </p:nvSpPr>
        <p:spPr>
          <a:xfrm>
            <a:off x="4411675" y="0"/>
            <a:ext cx="4732200" cy="5143500"/>
          </a:xfrm>
          <a:prstGeom prst="rect">
            <a:avLst/>
          </a:prstGeom>
          <a:solidFill>
            <a:srgbClr val="4285F4"/>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154" name="Shape 154"/>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5" name="Shape 155"/>
          <p:cNvSpPr txBox="1"/>
          <p:nvPr>
            <p:ph idx="1" type="body"/>
          </p:nvPr>
        </p:nvSpPr>
        <p:spPr>
          <a:xfrm>
            <a:off x="180150" y="1540350"/>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56" name="Shape 156"/>
          <p:cNvSpPr txBox="1"/>
          <p:nvPr>
            <p:ph idx="2" type="body"/>
          </p:nvPr>
        </p:nvSpPr>
        <p:spPr>
          <a:xfrm>
            <a:off x="189175" y="2441125"/>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57" name="Shape 157"/>
          <p:cNvSpPr txBox="1"/>
          <p:nvPr>
            <p:ph idx="3" type="body"/>
          </p:nvPr>
        </p:nvSpPr>
        <p:spPr>
          <a:xfrm>
            <a:off x="198175" y="3450025"/>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58" name="Shape 158"/>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159" name="Shape 159"/>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Red">
    <p:spTree>
      <p:nvGrpSpPr>
        <p:cNvPr id="160" name="Shape 160"/>
        <p:cNvGrpSpPr/>
        <p:nvPr/>
      </p:nvGrpSpPr>
      <p:grpSpPr>
        <a:xfrm>
          <a:off x="0" y="0"/>
          <a:ext cx="0" cy="0"/>
          <a:chOff x="0" y="0"/>
          <a:chExt cx="0" cy="0"/>
        </a:xfrm>
      </p:grpSpPr>
      <p:sp>
        <p:nvSpPr>
          <p:cNvPr id="161" name="Shape 161"/>
          <p:cNvSpPr/>
          <p:nvPr/>
        </p:nvSpPr>
        <p:spPr>
          <a:xfrm>
            <a:off x="4411675" y="0"/>
            <a:ext cx="4732200" cy="5143500"/>
          </a:xfrm>
          <a:prstGeom prst="rect">
            <a:avLst/>
          </a:prstGeom>
          <a:solidFill>
            <a:srgbClr val="EA4335"/>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162" name="Shape 162"/>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3" name="Shape 163"/>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164" name="Shape 164"/>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Red &amp; 1 Text">
    <p:spTree>
      <p:nvGrpSpPr>
        <p:cNvPr id="165" name="Shape 165"/>
        <p:cNvGrpSpPr/>
        <p:nvPr/>
      </p:nvGrpSpPr>
      <p:grpSpPr>
        <a:xfrm>
          <a:off x="0" y="0"/>
          <a:ext cx="0" cy="0"/>
          <a:chOff x="0" y="0"/>
          <a:chExt cx="0" cy="0"/>
        </a:xfrm>
      </p:grpSpPr>
      <p:sp>
        <p:nvSpPr>
          <p:cNvPr id="166" name="Shape 166"/>
          <p:cNvSpPr/>
          <p:nvPr/>
        </p:nvSpPr>
        <p:spPr>
          <a:xfrm>
            <a:off x="4411675" y="0"/>
            <a:ext cx="4732200" cy="5143500"/>
          </a:xfrm>
          <a:prstGeom prst="rect">
            <a:avLst/>
          </a:prstGeom>
          <a:solidFill>
            <a:srgbClr val="EA4335"/>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167" name="Shape 167"/>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8" name="Shape 168"/>
          <p:cNvSpPr txBox="1"/>
          <p:nvPr>
            <p:ph idx="1" type="body"/>
          </p:nvPr>
        </p:nvSpPr>
        <p:spPr>
          <a:xfrm>
            <a:off x="180150" y="1540350"/>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69" name="Shape 169"/>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170" name="Shape 170"/>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Red &amp; 3 Text">
    <p:spTree>
      <p:nvGrpSpPr>
        <p:cNvPr id="171" name="Shape 171"/>
        <p:cNvGrpSpPr/>
        <p:nvPr/>
      </p:nvGrpSpPr>
      <p:grpSpPr>
        <a:xfrm>
          <a:off x="0" y="0"/>
          <a:ext cx="0" cy="0"/>
          <a:chOff x="0" y="0"/>
          <a:chExt cx="0" cy="0"/>
        </a:xfrm>
      </p:grpSpPr>
      <p:sp>
        <p:nvSpPr>
          <p:cNvPr id="172" name="Shape 172"/>
          <p:cNvSpPr/>
          <p:nvPr/>
        </p:nvSpPr>
        <p:spPr>
          <a:xfrm>
            <a:off x="4411675" y="0"/>
            <a:ext cx="4732200" cy="5143500"/>
          </a:xfrm>
          <a:prstGeom prst="rect">
            <a:avLst/>
          </a:prstGeom>
          <a:solidFill>
            <a:srgbClr val="EA4335"/>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173" name="Shape 173"/>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4" name="Shape 174"/>
          <p:cNvSpPr txBox="1"/>
          <p:nvPr>
            <p:ph idx="1" type="body"/>
          </p:nvPr>
        </p:nvSpPr>
        <p:spPr>
          <a:xfrm>
            <a:off x="180150" y="1540350"/>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75" name="Shape 175"/>
          <p:cNvSpPr txBox="1"/>
          <p:nvPr>
            <p:ph idx="2" type="body"/>
          </p:nvPr>
        </p:nvSpPr>
        <p:spPr>
          <a:xfrm>
            <a:off x="189175" y="2441125"/>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76" name="Shape 176"/>
          <p:cNvSpPr txBox="1"/>
          <p:nvPr>
            <p:ph idx="3" type="body"/>
          </p:nvPr>
        </p:nvSpPr>
        <p:spPr>
          <a:xfrm>
            <a:off x="198175" y="3450025"/>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77" name="Shape 177"/>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178" name="Shape 178"/>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Yellow">
    <p:spTree>
      <p:nvGrpSpPr>
        <p:cNvPr id="179" name="Shape 179"/>
        <p:cNvGrpSpPr/>
        <p:nvPr/>
      </p:nvGrpSpPr>
      <p:grpSpPr>
        <a:xfrm>
          <a:off x="0" y="0"/>
          <a:ext cx="0" cy="0"/>
          <a:chOff x="0" y="0"/>
          <a:chExt cx="0" cy="0"/>
        </a:xfrm>
      </p:grpSpPr>
      <p:sp>
        <p:nvSpPr>
          <p:cNvPr id="180" name="Shape 180"/>
          <p:cNvSpPr/>
          <p:nvPr/>
        </p:nvSpPr>
        <p:spPr>
          <a:xfrm>
            <a:off x="4411675" y="0"/>
            <a:ext cx="4732200" cy="5143500"/>
          </a:xfrm>
          <a:prstGeom prst="rect">
            <a:avLst/>
          </a:prstGeom>
          <a:solidFill>
            <a:srgbClr val="FBBC05"/>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181" name="Shape 181"/>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2" name="Shape 182"/>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183" name="Shape 183"/>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Yellow &amp; 1 Text">
    <p:spTree>
      <p:nvGrpSpPr>
        <p:cNvPr id="184" name="Shape 184"/>
        <p:cNvGrpSpPr/>
        <p:nvPr/>
      </p:nvGrpSpPr>
      <p:grpSpPr>
        <a:xfrm>
          <a:off x="0" y="0"/>
          <a:ext cx="0" cy="0"/>
          <a:chOff x="0" y="0"/>
          <a:chExt cx="0" cy="0"/>
        </a:xfrm>
      </p:grpSpPr>
      <p:sp>
        <p:nvSpPr>
          <p:cNvPr id="185" name="Shape 185"/>
          <p:cNvSpPr/>
          <p:nvPr/>
        </p:nvSpPr>
        <p:spPr>
          <a:xfrm>
            <a:off x="4411675" y="0"/>
            <a:ext cx="4732200" cy="5143500"/>
          </a:xfrm>
          <a:prstGeom prst="rect">
            <a:avLst/>
          </a:prstGeom>
          <a:solidFill>
            <a:srgbClr val="FBBC05"/>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186" name="Shape 186"/>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7" name="Shape 187"/>
          <p:cNvSpPr txBox="1"/>
          <p:nvPr>
            <p:ph idx="1" type="body"/>
          </p:nvPr>
        </p:nvSpPr>
        <p:spPr>
          <a:xfrm>
            <a:off x="180150" y="1540350"/>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88" name="Shape 188"/>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189" name="Shape 189"/>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1">
    <p:spTree>
      <p:nvGrpSpPr>
        <p:cNvPr id="18" name="Shape 18"/>
        <p:cNvGrpSpPr/>
        <p:nvPr/>
      </p:nvGrpSpPr>
      <p:grpSpPr>
        <a:xfrm>
          <a:off x="0" y="0"/>
          <a:ext cx="0" cy="0"/>
          <a:chOff x="0" y="0"/>
          <a:chExt cx="0" cy="0"/>
        </a:xfrm>
      </p:grpSpPr>
      <p:grpSp>
        <p:nvGrpSpPr>
          <p:cNvPr id="19" name="Shape 19"/>
          <p:cNvGrpSpPr/>
          <p:nvPr/>
        </p:nvGrpSpPr>
        <p:grpSpPr>
          <a:xfrm>
            <a:off x="-1775" y="-600"/>
            <a:ext cx="9153800" cy="5144175"/>
            <a:chOff x="-1775" y="-600"/>
            <a:chExt cx="9153800" cy="5144175"/>
          </a:xfrm>
        </p:grpSpPr>
        <p:sp>
          <p:nvSpPr>
            <p:cNvPr id="20" name="Shape 20"/>
            <p:cNvSpPr/>
            <p:nvPr/>
          </p:nvSpPr>
          <p:spPr>
            <a:xfrm>
              <a:off x="8025" y="75"/>
              <a:ext cx="9144000" cy="5143500"/>
            </a:xfrm>
            <a:prstGeom prst="rect">
              <a:avLst/>
            </a:prstGeom>
            <a:solidFill>
              <a:srgbClr val="FAFAFA"/>
            </a:solidFill>
            <a:ln>
              <a:noFill/>
            </a:ln>
          </p:spPr>
          <p:txBody>
            <a:bodyPr anchorCtr="0" anchor="ctr" bIns="91425" lIns="91425" rIns="91425" tIns="91425">
              <a:noAutofit/>
            </a:bodyPr>
            <a:lstStyle/>
            <a:p>
              <a:pPr lvl="0">
                <a:spcBef>
                  <a:spcPts val="0"/>
                </a:spcBef>
                <a:buNone/>
              </a:pPr>
              <a:r>
                <a:t/>
              </a:r>
              <a:endParaRPr/>
            </a:p>
          </p:txBody>
        </p:sp>
        <p:sp>
          <p:nvSpPr>
            <p:cNvPr id="21" name="Shape 21"/>
            <p:cNvSpPr/>
            <p:nvPr/>
          </p:nvSpPr>
          <p:spPr>
            <a:xfrm>
              <a:off x="-1775" y="-600"/>
              <a:ext cx="4609375" cy="5144100"/>
            </a:xfrm>
            <a:custGeom>
              <a:pathLst>
                <a:path extrusionOk="0" h="205764" w="184375">
                  <a:moveTo>
                    <a:pt x="184375" y="24"/>
                  </a:moveTo>
                  <a:lnTo>
                    <a:pt x="47" y="0"/>
                  </a:lnTo>
                  <a:lnTo>
                    <a:pt x="0" y="205764"/>
                  </a:lnTo>
                  <a:lnTo>
                    <a:pt x="124623" y="205764"/>
                  </a:lnTo>
                  <a:close/>
                </a:path>
              </a:pathLst>
            </a:custGeom>
            <a:solidFill>
              <a:srgbClr val="EBEBEB"/>
            </a:solidFill>
            <a:ln>
              <a:noFill/>
            </a:ln>
          </p:spPr>
        </p:sp>
      </p:grpSp>
      <p:grpSp>
        <p:nvGrpSpPr>
          <p:cNvPr id="22" name="Shape 22"/>
          <p:cNvGrpSpPr/>
          <p:nvPr/>
        </p:nvGrpSpPr>
        <p:grpSpPr>
          <a:xfrm>
            <a:off x="-3" y="4529829"/>
            <a:ext cx="5098103" cy="613675"/>
            <a:chOff x="-3" y="4529829"/>
            <a:chExt cx="5098103" cy="613675"/>
          </a:xfrm>
        </p:grpSpPr>
        <p:sp>
          <p:nvSpPr>
            <p:cNvPr id="23" name="Shape 23"/>
            <p:cNvSpPr/>
            <p:nvPr/>
          </p:nvSpPr>
          <p:spPr>
            <a:xfrm>
              <a:off x="778200" y="4667089"/>
              <a:ext cx="4319900" cy="476400"/>
            </a:xfrm>
            <a:custGeom>
              <a:pathLst>
                <a:path extrusionOk="0" h="19056" w="172796">
                  <a:moveTo>
                    <a:pt x="0" y="0"/>
                  </a:moveTo>
                  <a:lnTo>
                    <a:pt x="172796" y="19056"/>
                  </a:lnTo>
                  <a:lnTo>
                    <a:pt x="115628" y="19056"/>
                  </a:lnTo>
                  <a:close/>
                </a:path>
              </a:pathLst>
            </a:custGeom>
            <a:solidFill>
              <a:srgbClr val="D1D1D1"/>
            </a:solidFill>
            <a:ln>
              <a:noFill/>
            </a:ln>
          </p:spPr>
        </p:sp>
        <p:sp>
          <p:nvSpPr>
            <p:cNvPr id="24" name="Shape 24"/>
            <p:cNvSpPr/>
            <p:nvPr/>
          </p:nvSpPr>
          <p:spPr>
            <a:xfrm>
              <a:off x="-3" y="4529829"/>
              <a:ext cx="3682000" cy="613675"/>
            </a:xfrm>
            <a:custGeom>
              <a:pathLst>
                <a:path extrusionOk="0" h="24547" w="147280">
                  <a:moveTo>
                    <a:pt x="0" y="0"/>
                  </a:moveTo>
                  <a:lnTo>
                    <a:pt x="0" y="24547"/>
                  </a:lnTo>
                  <a:lnTo>
                    <a:pt x="147280" y="24547"/>
                  </a:lnTo>
                  <a:close/>
                </a:path>
              </a:pathLst>
            </a:custGeom>
            <a:solidFill>
              <a:srgbClr val="4285F4"/>
            </a:solidFill>
            <a:ln>
              <a:noFill/>
            </a:ln>
          </p:spPr>
        </p:sp>
      </p:grpSp>
      <p:pic>
        <p:nvPicPr>
          <p:cNvPr id="25" name="Shape 25"/>
          <p:cNvPicPr preferRelativeResize="0"/>
          <p:nvPr/>
        </p:nvPicPr>
        <p:blipFill>
          <a:blip r:embed="rId2">
            <a:alphaModFix/>
          </a:blip>
          <a:stretch>
            <a:fillRect/>
          </a:stretch>
        </p:blipFill>
        <p:spPr>
          <a:xfrm>
            <a:off x="319074" y="4839867"/>
            <a:ext cx="966700" cy="172299"/>
          </a:xfrm>
          <a:prstGeom prst="rect">
            <a:avLst/>
          </a:prstGeom>
          <a:noFill/>
          <a:ln>
            <a:noFill/>
          </a:ln>
        </p:spPr>
      </p:pic>
      <p:sp>
        <p:nvSpPr>
          <p:cNvPr id="26" name="Shape 26"/>
          <p:cNvSpPr txBox="1"/>
          <p:nvPr/>
        </p:nvSpPr>
        <p:spPr>
          <a:xfrm>
            <a:off x="7733647" y="487633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666666"/>
                </a:solidFill>
                <a:latin typeface="Roboto"/>
                <a:ea typeface="Roboto"/>
                <a:cs typeface="Roboto"/>
                <a:sym typeface="Roboto"/>
              </a:rPr>
              <a:t>Proprietary + Confidential</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Yellow &amp; 3 Text">
    <p:spTree>
      <p:nvGrpSpPr>
        <p:cNvPr id="190" name="Shape 190"/>
        <p:cNvGrpSpPr/>
        <p:nvPr/>
      </p:nvGrpSpPr>
      <p:grpSpPr>
        <a:xfrm>
          <a:off x="0" y="0"/>
          <a:ext cx="0" cy="0"/>
          <a:chOff x="0" y="0"/>
          <a:chExt cx="0" cy="0"/>
        </a:xfrm>
      </p:grpSpPr>
      <p:sp>
        <p:nvSpPr>
          <p:cNvPr id="191" name="Shape 191"/>
          <p:cNvSpPr txBox="1"/>
          <p:nvPr>
            <p:ph idx="1" type="body"/>
          </p:nvPr>
        </p:nvSpPr>
        <p:spPr>
          <a:xfrm>
            <a:off x="180150" y="1540350"/>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92" name="Shape 192"/>
          <p:cNvSpPr/>
          <p:nvPr/>
        </p:nvSpPr>
        <p:spPr>
          <a:xfrm>
            <a:off x="4411675" y="0"/>
            <a:ext cx="4732200" cy="5143500"/>
          </a:xfrm>
          <a:prstGeom prst="rect">
            <a:avLst/>
          </a:prstGeom>
          <a:solidFill>
            <a:srgbClr val="FBBC05"/>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193" name="Shape 193"/>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4" name="Shape 194"/>
          <p:cNvSpPr txBox="1"/>
          <p:nvPr>
            <p:ph idx="2" type="body"/>
          </p:nvPr>
        </p:nvSpPr>
        <p:spPr>
          <a:xfrm>
            <a:off x="189175" y="2441125"/>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95" name="Shape 195"/>
          <p:cNvSpPr txBox="1"/>
          <p:nvPr>
            <p:ph idx="3" type="body"/>
          </p:nvPr>
        </p:nvSpPr>
        <p:spPr>
          <a:xfrm>
            <a:off x="198175" y="3450025"/>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96" name="Shape 196"/>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197" name="Shape 197"/>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Green">
    <p:spTree>
      <p:nvGrpSpPr>
        <p:cNvPr id="198" name="Shape 198"/>
        <p:cNvGrpSpPr/>
        <p:nvPr/>
      </p:nvGrpSpPr>
      <p:grpSpPr>
        <a:xfrm>
          <a:off x="0" y="0"/>
          <a:ext cx="0" cy="0"/>
          <a:chOff x="0" y="0"/>
          <a:chExt cx="0" cy="0"/>
        </a:xfrm>
      </p:grpSpPr>
      <p:sp>
        <p:nvSpPr>
          <p:cNvPr id="199" name="Shape 199"/>
          <p:cNvSpPr/>
          <p:nvPr/>
        </p:nvSpPr>
        <p:spPr>
          <a:xfrm>
            <a:off x="4411675" y="0"/>
            <a:ext cx="4732200" cy="5143500"/>
          </a:xfrm>
          <a:prstGeom prst="rect">
            <a:avLst/>
          </a:prstGeom>
          <a:solidFill>
            <a:srgbClr val="34A853"/>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200" name="Shape 200"/>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1" name="Shape 201"/>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202" name="Shape 202"/>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Green &amp; 1 Text">
    <p:spTree>
      <p:nvGrpSpPr>
        <p:cNvPr id="203" name="Shape 203"/>
        <p:cNvGrpSpPr/>
        <p:nvPr/>
      </p:nvGrpSpPr>
      <p:grpSpPr>
        <a:xfrm>
          <a:off x="0" y="0"/>
          <a:ext cx="0" cy="0"/>
          <a:chOff x="0" y="0"/>
          <a:chExt cx="0" cy="0"/>
        </a:xfrm>
      </p:grpSpPr>
      <p:sp>
        <p:nvSpPr>
          <p:cNvPr id="204" name="Shape 204"/>
          <p:cNvSpPr/>
          <p:nvPr/>
        </p:nvSpPr>
        <p:spPr>
          <a:xfrm>
            <a:off x="4411675" y="0"/>
            <a:ext cx="4732200" cy="5143500"/>
          </a:xfrm>
          <a:prstGeom prst="rect">
            <a:avLst/>
          </a:prstGeom>
          <a:solidFill>
            <a:srgbClr val="34A853"/>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205" name="Shape 205"/>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6" name="Shape 206"/>
          <p:cNvSpPr txBox="1"/>
          <p:nvPr>
            <p:ph idx="1" type="body"/>
          </p:nvPr>
        </p:nvSpPr>
        <p:spPr>
          <a:xfrm>
            <a:off x="180150" y="1540350"/>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207" name="Shape 207"/>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208" name="Shape 208"/>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Green &amp; 3 Text">
    <p:spTree>
      <p:nvGrpSpPr>
        <p:cNvPr id="209" name="Shape 209"/>
        <p:cNvGrpSpPr/>
        <p:nvPr/>
      </p:nvGrpSpPr>
      <p:grpSpPr>
        <a:xfrm>
          <a:off x="0" y="0"/>
          <a:ext cx="0" cy="0"/>
          <a:chOff x="0" y="0"/>
          <a:chExt cx="0" cy="0"/>
        </a:xfrm>
      </p:grpSpPr>
      <p:sp>
        <p:nvSpPr>
          <p:cNvPr id="210" name="Shape 210"/>
          <p:cNvSpPr/>
          <p:nvPr/>
        </p:nvSpPr>
        <p:spPr>
          <a:xfrm>
            <a:off x="4411675" y="0"/>
            <a:ext cx="4732200" cy="5143500"/>
          </a:xfrm>
          <a:prstGeom prst="rect">
            <a:avLst/>
          </a:prstGeom>
          <a:solidFill>
            <a:srgbClr val="34A853"/>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211" name="Shape 211"/>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2" name="Shape 212"/>
          <p:cNvSpPr txBox="1"/>
          <p:nvPr>
            <p:ph idx="1" type="body"/>
          </p:nvPr>
        </p:nvSpPr>
        <p:spPr>
          <a:xfrm>
            <a:off x="180150" y="1540350"/>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213" name="Shape 213"/>
          <p:cNvSpPr txBox="1"/>
          <p:nvPr>
            <p:ph idx="2" type="body"/>
          </p:nvPr>
        </p:nvSpPr>
        <p:spPr>
          <a:xfrm>
            <a:off x="189175" y="2441125"/>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214" name="Shape 214"/>
          <p:cNvSpPr txBox="1"/>
          <p:nvPr>
            <p:ph idx="3" type="body"/>
          </p:nvPr>
        </p:nvSpPr>
        <p:spPr>
          <a:xfrm>
            <a:off x="198175" y="3450025"/>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215" name="Shape 215"/>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216" name="Shape 216"/>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Header Blue">
    <p:bg>
      <p:bgPr>
        <a:solidFill>
          <a:srgbClr val="4285F4"/>
        </a:solidFill>
      </p:bgPr>
    </p:bg>
    <p:spTree>
      <p:nvGrpSpPr>
        <p:cNvPr id="217" name="Shape 217"/>
        <p:cNvGrpSpPr/>
        <p:nvPr/>
      </p:nvGrpSpPr>
      <p:grpSpPr>
        <a:xfrm>
          <a:off x="0" y="0"/>
          <a:ext cx="0" cy="0"/>
          <a:chOff x="0" y="0"/>
          <a:chExt cx="0" cy="0"/>
        </a:xfrm>
      </p:grpSpPr>
      <p:sp>
        <p:nvSpPr>
          <p:cNvPr id="218" name="Shape 218"/>
          <p:cNvSpPr/>
          <p:nvPr/>
        </p:nvSpPr>
        <p:spPr>
          <a:xfrm flipH="1">
            <a:off x="3450350" y="767950"/>
            <a:ext cx="5693700" cy="4375500"/>
          </a:xfrm>
          <a:prstGeom prst="rtTriangle">
            <a:avLst/>
          </a:prstGeom>
          <a:solidFill>
            <a:srgbClr val="7BAAF7"/>
          </a:solidFill>
          <a:ln>
            <a:noFill/>
          </a:ln>
        </p:spPr>
        <p:txBody>
          <a:bodyPr anchorCtr="0" anchor="ctr" bIns="91425" lIns="91425" rIns="91425" tIns="91425">
            <a:noAutofit/>
          </a:bodyPr>
          <a:lstStyle/>
          <a:p>
            <a:pPr lvl="0">
              <a:spcBef>
                <a:spcPts val="0"/>
              </a:spcBef>
              <a:buNone/>
            </a:pPr>
            <a:r>
              <a:t/>
            </a:r>
            <a:endParaRPr/>
          </a:p>
        </p:txBody>
      </p:sp>
      <p:sp>
        <p:nvSpPr>
          <p:cNvPr id="219" name="Shape 2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20" name="Shape 220"/>
          <p:cNvSpPr txBox="1"/>
          <p:nvPr/>
        </p:nvSpPr>
        <p:spPr>
          <a:xfrm>
            <a:off x="7934700" y="46758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sp>
        <p:nvSpPr>
          <p:cNvPr id="221" name="Shape 221"/>
          <p:cNvSpPr txBox="1"/>
          <p:nvPr/>
        </p:nvSpPr>
        <p:spPr>
          <a:xfrm>
            <a:off x="7934700" y="46758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descr="Google_Logo_2015_gr.png" id="222" name="Shape 222"/>
          <p:cNvPicPr preferRelativeResize="0"/>
          <p:nvPr/>
        </p:nvPicPr>
        <p:blipFill>
          <a:blip r:embed="rId2">
            <a:alphaModFix/>
          </a:blip>
          <a:stretch>
            <a:fillRect/>
          </a:stretch>
        </p:blipFill>
        <p:spPr>
          <a:xfrm>
            <a:off x="176219" y="4841764"/>
            <a:ext cx="555424" cy="171122"/>
          </a:xfrm>
          <a:prstGeom prst="rect">
            <a:avLst/>
          </a:prstGeom>
          <a:noFill/>
          <a:ln>
            <a:noFill/>
          </a:ln>
        </p:spPr>
      </p:pic>
      <p:sp>
        <p:nvSpPr>
          <p:cNvPr id="223" name="Shape 223"/>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sp>
        <p:nvSpPr>
          <p:cNvPr id="224" name="Shape 224"/>
          <p:cNvSpPr/>
          <p:nvPr/>
        </p:nvSpPr>
        <p:spPr>
          <a:xfrm rot="10800000">
            <a:off x="3263750" y="0"/>
            <a:ext cx="5880300" cy="2994900"/>
          </a:xfrm>
          <a:prstGeom prst="rtTriangle">
            <a:avLst/>
          </a:prstGeom>
          <a:solidFill>
            <a:srgbClr val="3367D6"/>
          </a:solidFill>
          <a:ln>
            <a:noFill/>
          </a:ln>
        </p:spPr>
        <p:txBody>
          <a:bodyPr anchorCtr="0" anchor="ctr" bIns="91425" lIns="91425" rIns="91425" tIns="91425">
            <a:noAutofit/>
          </a:bodyPr>
          <a:lstStyle/>
          <a:p>
            <a:pPr lvl="0">
              <a:spcBef>
                <a:spcPts val="0"/>
              </a:spcBef>
              <a:buNone/>
            </a:pPr>
            <a:r>
              <a:t/>
            </a:r>
            <a:endParaRPr/>
          </a:p>
        </p:txBody>
      </p:sp>
      <p:sp>
        <p:nvSpPr>
          <p:cNvPr id="225" name="Shape 225"/>
          <p:cNvSpPr txBox="1"/>
          <p:nvPr>
            <p:ph type="title"/>
          </p:nvPr>
        </p:nvSpPr>
        <p:spPr>
          <a:xfrm>
            <a:off x="176225" y="742275"/>
            <a:ext cx="8222100" cy="10128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a:solidFill>
                  <a:srgbClr val="FFFFFF"/>
                </a:solidFill>
                <a:latin typeface="Roboto"/>
                <a:ea typeface="Roboto"/>
                <a:cs typeface="Roboto"/>
                <a:sym typeface="Roboto"/>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Header Red">
    <p:bg>
      <p:bgPr>
        <a:solidFill>
          <a:srgbClr val="EA4335"/>
        </a:solidFill>
      </p:bgPr>
    </p:bg>
    <p:spTree>
      <p:nvGrpSpPr>
        <p:cNvPr id="226" name="Shape 226"/>
        <p:cNvGrpSpPr/>
        <p:nvPr/>
      </p:nvGrpSpPr>
      <p:grpSpPr>
        <a:xfrm>
          <a:off x="0" y="0"/>
          <a:ext cx="0" cy="0"/>
          <a:chOff x="0" y="0"/>
          <a:chExt cx="0" cy="0"/>
        </a:xfrm>
      </p:grpSpPr>
      <p:sp>
        <p:nvSpPr>
          <p:cNvPr id="227" name="Shape 2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28" name="Shape 228"/>
          <p:cNvSpPr txBox="1"/>
          <p:nvPr/>
        </p:nvSpPr>
        <p:spPr>
          <a:xfrm>
            <a:off x="7934700" y="46758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sp>
        <p:nvSpPr>
          <p:cNvPr id="229" name="Shape 229"/>
          <p:cNvSpPr/>
          <p:nvPr/>
        </p:nvSpPr>
        <p:spPr>
          <a:xfrm flipH="1">
            <a:off x="3450350" y="767950"/>
            <a:ext cx="5693700" cy="4375500"/>
          </a:xfrm>
          <a:prstGeom prst="rtTriangle">
            <a:avLst/>
          </a:prstGeom>
          <a:solidFill>
            <a:srgbClr val="FF5252"/>
          </a:solidFill>
          <a:ln>
            <a:noFill/>
          </a:ln>
        </p:spPr>
        <p:txBody>
          <a:bodyPr anchorCtr="0" anchor="ctr" bIns="91425" lIns="91425" rIns="91425" tIns="91425">
            <a:noAutofit/>
          </a:bodyPr>
          <a:lstStyle/>
          <a:p>
            <a:pPr lvl="0">
              <a:spcBef>
                <a:spcPts val="0"/>
              </a:spcBef>
              <a:buNone/>
            </a:pPr>
            <a:r>
              <a:t/>
            </a:r>
            <a:endParaRPr/>
          </a:p>
        </p:txBody>
      </p:sp>
      <p:sp>
        <p:nvSpPr>
          <p:cNvPr id="230" name="Shape 230"/>
          <p:cNvSpPr/>
          <p:nvPr/>
        </p:nvSpPr>
        <p:spPr>
          <a:xfrm rot="10800000">
            <a:off x="3263750" y="0"/>
            <a:ext cx="5880300" cy="2994900"/>
          </a:xfrm>
          <a:prstGeom prst="rtTriangle">
            <a:avLst/>
          </a:prstGeom>
          <a:solidFill>
            <a:srgbClr val="980000"/>
          </a:solidFill>
          <a:ln>
            <a:noFill/>
          </a:ln>
        </p:spPr>
        <p:txBody>
          <a:bodyPr anchorCtr="0" anchor="ctr" bIns="91425" lIns="91425" rIns="91425" tIns="91425">
            <a:noAutofit/>
          </a:bodyPr>
          <a:lstStyle/>
          <a:p>
            <a:pPr lvl="0">
              <a:spcBef>
                <a:spcPts val="0"/>
              </a:spcBef>
              <a:buNone/>
            </a:pPr>
            <a:r>
              <a:t/>
            </a:r>
            <a:endParaRPr/>
          </a:p>
        </p:txBody>
      </p:sp>
      <p:sp>
        <p:nvSpPr>
          <p:cNvPr id="231" name="Shape 231"/>
          <p:cNvSpPr txBox="1"/>
          <p:nvPr>
            <p:ph type="title"/>
          </p:nvPr>
        </p:nvSpPr>
        <p:spPr>
          <a:xfrm>
            <a:off x="176225" y="742275"/>
            <a:ext cx="8222100" cy="10128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a:solidFill>
                  <a:srgbClr val="FFFFFF"/>
                </a:solidFill>
                <a:latin typeface="Roboto"/>
                <a:ea typeface="Roboto"/>
                <a:cs typeface="Roboto"/>
                <a:sym typeface="Roboto"/>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pic>
        <p:nvPicPr>
          <p:cNvPr descr="Google_Logo_2015_gr.png" id="232" name="Shape 232"/>
          <p:cNvPicPr preferRelativeResize="0"/>
          <p:nvPr/>
        </p:nvPicPr>
        <p:blipFill>
          <a:blip r:embed="rId2">
            <a:alphaModFix/>
          </a:blip>
          <a:stretch>
            <a:fillRect/>
          </a:stretch>
        </p:blipFill>
        <p:spPr>
          <a:xfrm>
            <a:off x="176219" y="4841764"/>
            <a:ext cx="555424" cy="171122"/>
          </a:xfrm>
          <a:prstGeom prst="rect">
            <a:avLst/>
          </a:prstGeom>
          <a:noFill/>
          <a:ln>
            <a:noFill/>
          </a:ln>
        </p:spPr>
      </p:pic>
      <p:sp>
        <p:nvSpPr>
          <p:cNvPr id="233" name="Shape 233"/>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Header Yellow">
    <p:bg>
      <p:bgPr>
        <a:solidFill>
          <a:srgbClr val="F4B400"/>
        </a:solidFill>
      </p:bgPr>
    </p:bg>
    <p:spTree>
      <p:nvGrpSpPr>
        <p:cNvPr id="234" name="Shape 234"/>
        <p:cNvGrpSpPr/>
        <p:nvPr/>
      </p:nvGrpSpPr>
      <p:grpSpPr>
        <a:xfrm>
          <a:off x="0" y="0"/>
          <a:ext cx="0" cy="0"/>
          <a:chOff x="0" y="0"/>
          <a:chExt cx="0" cy="0"/>
        </a:xfrm>
      </p:grpSpPr>
      <p:sp>
        <p:nvSpPr>
          <p:cNvPr id="235" name="Shape 235"/>
          <p:cNvSpPr/>
          <p:nvPr/>
        </p:nvSpPr>
        <p:spPr>
          <a:xfrm flipH="1">
            <a:off x="3450350" y="767950"/>
            <a:ext cx="5693700" cy="4375500"/>
          </a:xfrm>
          <a:prstGeom prst="rtTriangle">
            <a:avLst/>
          </a:prstGeom>
          <a:solidFill>
            <a:srgbClr val="FFCC50"/>
          </a:solidFill>
          <a:ln>
            <a:noFill/>
          </a:ln>
        </p:spPr>
        <p:txBody>
          <a:bodyPr anchorCtr="0" anchor="ctr" bIns="91425" lIns="91425" rIns="91425" tIns="91425">
            <a:noAutofit/>
          </a:bodyPr>
          <a:lstStyle/>
          <a:p>
            <a:pPr lvl="0">
              <a:spcBef>
                <a:spcPts val="0"/>
              </a:spcBef>
              <a:buNone/>
            </a:pPr>
            <a:r>
              <a:t/>
            </a:r>
            <a:endParaRPr/>
          </a:p>
        </p:txBody>
      </p:sp>
      <p:sp>
        <p:nvSpPr>
          <p:cNvPr id="236" name="Shape 236"/>
          <p:cNvSpPr/>
          <p:nvPr/>
        </p:nvSpPr>
        <p:spPr>
          <a:xfrm rot="10800000">
            <a:off x="3263750" y="0"/>
            <a:ext cx="5880300" cy="2994900"/>
          </a:xfrm>
          <a:prstGeom prst="rtTriangle">
            <a:avLst/>
          </a:prstGeom>
          <a:solidFill>
            <a:srgbClr val="BF9000"/>
          </a:solidFill>
          <a:ln>
            <a:noFill/>
          </a:ln>
        </p:spPr>
        <p:txBody>
          <a:bodyPr anchorCtr="0" anchor="ctr" bIns="91425" lIns="91425" rIns="91425" tIns="91425">
            <a:noAutofit/>
          </a:bodyPr>
          <a:lstStyle/>
          <a:p>
            <a:pPr lvl="0">
              <a:spcBef>
                <a:spcPts val="0"/>
              </a:spcBef>
              <a:buNone/>
            </a:pPr>
            <a:r>
              <a:t/>
            </a:r>
            <a:endParaRPr/>
          </a:p>
        </p:txBody>
      </p:sp>
      <p:sp>
        <p:nvSpPr>
          <p:cNvPr id="237" name="Shape 237"/>
          <p:cNvSpPr txBox="1"/>
          <p:nvPr>
            <p:ph type="title"/>
          </p:nvPr>
        </p:nvSpPr>
        <p:spPr>
          <a:xfrm>
            <a:off x="176225" y="742275"/>
            <a:ext cx="8222100" cy="10128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a:solidFill>
                  <a:srgbClr val="FFFFFF"/>
                </a:solidFill>
                <a:latin typeface="Roboto"/>
                <a:ea typeface="Roboto"/>
                <a:cs typeface="Roboto"/>
                <a:sym typeface="Roboto"/>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pic>
        <p:nvPicPr>
          <p:cNvPr descr="Google_Logo_2015_gr.png" id="238" name="Shape 238"/>
          <p:cNvPicPr preferRelativeResize="0"/>
          <p:nvPr/>
        </p:nvPicPr>
        <p:blipFill>
          <a:blip r:embed="rId2">
            <a:alphaModFix/>
          </a:blip>
          <a:stretch>
            <a:fillRect/>
          </a:stretch>
        </p:blipFill>
        <p:spPr>
          <a:xfrm>
            <a:off x="176219" y="4841764"/>
            <a:ext cx="555424" cy="171122"/>
          </a:xfrm>
          <a:prstGeom prst="rect">
            <a:avLst/>
          </a:prstGeom>
          <a:noFill/>
          <a:ln>
            <a:noFill/>
          </a:ln>
        </p:spPr>
      </p:pic>
      <p:sp>
        <p:nvSpPr>
          <p:cNvPr id="239" name="Shape 239"/>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Header Green">
    <p:bg>
      <p:bgPr>
        <a:solidFill>
          <a:srgbClr val="34A853"/>
        </a:solidFill>
      </p:bgPr>
    </p:bg>
    <p:spTree>
      <p:nvGrpSpPr>
        <p:cNvPr id="240" name="Shape 240"/>
        <p:cNvGrpSpPr/>
        <p:nvPr/>
      </p:nvGrpSpPr>
      <p:grpSpPr>
        <a:xfrm>
          <a:off x="0" y="0"/>
          <a:ext cx="0" cy="0"/>
          <a:chOff x="0" y="0"/>
          <a:chExt cx="0" cy="0"/>
        </a:xfrm>
      </p:grpSpPr>
      <p:sp>
        <p:nvSpPr>
          <p:cNvPr id="241" name="Shape 241"/>
          <p:cNvSpPr/>
          <p:nvPr/>
        </p:nvSpPr>
        <p:spPr>
          <a:xfrm flipH="1">
            <a:off x="3450350" y="767950"/>
            <a:ext cx="5693700" cy="4375500"/>
          </a:xfrm>
          <a:prstGeom prst="rtTriangle">
            <a:avLst/>
          </a:prstGeom>
          <a:solidFill>
            <a:srgbClr val="57BB8A"/>
          </a:solidFill>
          <a:ln>
            <a:noFill/>
          </a:ln>
        </p:spPr>
        <p:txBody>
          <a:bodyPr anchorCtr="0" anchor="ctr" bIns="91425" lIns="91425" rIns="91425" tIns="91425">
            <a:noAutofit/>
          </a:bodyPr>
          <a:lstStyle/>
          <a:p>
            <a:pPr lvl="0">
              <a:spcBef>
                <a:spcPts val="0"/>
              </a:spcBef>
              <a:buNone/>
            </a:pPr>
            <a:r>
              <a:t/>
            </a:r>
            <a:endParaRPr/>
          </a:p>
        </p:txBody>
      </p:sp>
      <p:sp>
        <p:nvSpPr>
          <p:cNvPr id="242" name="Shape 242"/>
          <p:cNvSpPr/>
          <p:nvPr/>
        </p:nvSpPr>
        <p:spPr>
          <a:xfrm rot="10800000">
            <a:off x="3263750" y="0"/>
            <a:ext cx="5880300" cy="2994900"/>
          </a:xfrm>
          <a:prstGeom prst="rtTriangle">
            <a:avLst/>
          </a:prstGeom>
          <a:solidFill>
            <a:srgbClr val="349351"/>
          </a:solidFill>
          <a:ln>
            <a:noFill/>
          </a:ln>
        </p:spPr>
        <p:txBody>
          <a:bodyPr anchorCtr="0" anchor="ctr" bIns="91425" lIns="91425" rIns="91425" tIns="91425">
            <a:noAutofit/>
          </a:bodyPr>
          <a:lstStyle/>
          <a:p>
            <a:pPr lvl="0">
              <a:spcBef>
                <a:spcPts val="0"/>
              </a:spcBef>
              <a:buNone/>
            </a:pPr>
            <a:r>
              <a:t/>
            </a:r>
            <a:endParaRPr/>
          </a:p>
        </p:txBody>
      </p:sp>
      <p:sp>
        <p:nvSpPr>
          <p:cNvPr id="243" name="Shape 243"/>
          <p:cNvSpPr txBox="1"/>
          <p:nvPr>
            <p:ph type="title"/>
          </p:nvPr>
        </p:nvSpPr>
        <p:spPr>
          <a:xfrm>
            <a:off x="176225" y="742275"/>
            <a:ext cx="8222100" cy="10128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a:solidFill>
                  <a:srgbClr val="FFFFFF"/>
                </a:solidFill>
                <a:latin typeface="Roboto"/>
                <a:ea typeface="Roboto"/>
                <a:cs typeface="Roboto"/>
                <a:sym typeface="Roboto"/>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pic>
        <p:nvPicPr>
          <p:cNvPr descr="Google_Logo_2015_gr.png" id="244" name="Shape 244"/>
          <p:cNvPicPr preferRelativeResize="0"/>
          <p:nvPr/>
        </p:nvPicPr>
        <p:blipFill>
          <a:blip r:embed="rId2">
            <a:alphaModFix/>
          </a:blip>
          <a:stretch>
            <a:fillRect/>
          </a:stretch>
        </p:blipFill>
        <p:spPr>
          <a:xfrm>
            <a:off x="176219" y="4841764"/>
            <a:ext cx="555424" cy="171122"/>
          </a:xfrm>
          <a:prstGeom prst="rect">
            <a:avLst/>
          </a:prstGeom>
          <a:noFill/>
          <a:ln>
            <a:noFill/>
          </a:ln>
        </p:spPr>
      </p:pic>
      <p:sp>
        <p:nvSpPr>
          <p:cNvPr id="245" name="Shape 245"/>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Header Gray">
    <p:bg>
      <p:bgPr>
        <a:solidFill>
          <a:srgbClr val="999999"/>
        </a:solidFill>
      </p:bgPr>
    </p:bg>
    <p:spTree>
      <p:nvGrpSpPr>
        <p:cNvPr id="246" name="Shape 246"/>
        <p:cNvGrpSpPr/>
        <p:nvPr/>
      </p:nvGrpSpPr>
      <p:grpSpPr>
        <a:xfrm>
          <a:off x="0" y="0"/>
          <a:ext cx="0" cy="0"/>
          <a:chOff x="0" y="0"/>
          <a:chExt cx="0" cy="0"/>
        </a:xfrm>
      </p:grpSpPr>
      <p:sp>
        <p:nvSpPr>
          <p:cNvPr id="247" name="Shape 247"/>
          <p:cNvSpPr/>
          <p:nvPr/>
        </p:nvSpPr>
        <p:spPr>
          <a:xfrm flipH="1">
            <a:off x="3450350" y="767950"/>
            <a:ext cx="5693700" cy="4375500"/>
          </a:xfrm>
          <a:prstGeom prst="rtTriangle">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248" name="Shape 248"/>
          <p:cNvSpPr/>
          <p:nvPr/>
        </p:nvSpPr>
        <p:spPr>
          <a:xfrm rot="10800000">
            <a:off x="3263750" y="0"/>
            <a:ext cx="5880300" cy="2994900"/>
          </a:xfrm>
          <a:prstGeom prst="rtTriangle">
            <a:avLst/>
          </a:prstGeom>
          <a:solidFill>
            <a:srgbClr val="666666"/>
          </a:solidFill>
          <a:ln>
            <a:noFill/>
          </a:ln>
        </p:spPr>
        <p:txBody>
          <a:bodyPr anchorCtr="0" anchor="ctr" bIns="91425" lIns="91425" rIns="91425" tIns="91425">
            <a:noAutofit/>
          </a:bodyPr>
          <a:lstStyle/>
          <a:p>
            <a:pPr lvl="0">
              <a:spcBef>
                <a:spcPts val="0"/>
              </a:spcBef>
              <a:buNone/>
            </a:pPr>
            <a:r>
              <a:t/>
            </a:r>
            <a:endParaRPr/>
          </a:p>
        </p:txBody>
      </p:sp>
      <p:sp>
        <p:nvSpPr>
          <p:cNvPr id="249" name="Shape 249"/>
          <p:cNvSpPr txBox="1"/>
          <p:nvPr>
            <p:ph type="title"/>
          </p:nvPr>
        </p:nvSpPr>
        <p:spPr>
          <a:xfrm>
            <a:off x="176225" y="742275"/>
            <a:ext cx="8222100" cy="10128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a:solidFill>
                  <a:srgbClr val="FFFFFF"/>
                </a:solidFill>
                <a:latin typeface="Roboto"/>
                <a:ea typeface="Roboto"/>
                <a:cs typeface="Roboto"/>
                <a:sym typeface="Roboto"/>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pic>
        <p:nvPicPr>
          <p:cNvPr descr="Google_Logo_2015_gr.png" id="250" name="Shape 250"/>
          <p:cNvPicPr preferRelativeResize="0"/>
          <p:nvPr/>
        </p:nvPicPr>
        <p:blipFill>
          <a:blip r:embed="rId2">
            <a:alphaModFix/>
          </a:blip>
          <a:stretch>
            <a:fillRect/>
          </a:stretch>
        </p:blipFill>
        <p:spPr>
          <a:xfrm>
            <a:off x="176219" y="4841764"/>
            <a:ext cx="555424" cy="171122"/>
          </a:xfrm>
          <a:prstGeom prst="rect">
            <a:avLst/>
          </a:prstGeom>
          <a:noFill/>
          <a:ln>
            <a:noFill/>
          </a:ln>
        </p:spPr>
      </p:pic>
      <p:sp>
        <p:nvSpPr>
          <p:cNvPr id="251" name="Shape 251"/>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p:spTree>
      <p:nvGrpSpPr>
        <p:cNvPr id="252" name="Shape 252"/>
        <p:cNvGrpSpPr/>
        <p:nvPr/>
      </p:nvGrpSpPr>
      <p:grpSpPr>
        <a:xfrm>
          <a:off x="0" y="0"/>
          <a:ext cx="0" cy="0"/>
          <a:chOff x="0" y="0"/>
          <a:chExt cx="0" cy="0"/>
        </a:xfrm>
      </p:grpSpPr>
      <p:grpSp>
        <p:nvGrpSpPr>
          <p:cNvPr id="253" name="Shape 253"/>
          <p:cNvGrpSpPr/>
          <p:nvPr/>
        </p:nvGrpSpPr>
        <p:grpSpPr>
          <a:xfrm>
            <a:off x="-10312" y="-8075"/>
            <a:ext cx="9164625" cy="5169875"/>
            <a:chOff x="-10312" y="-8075"/>
            <a:chExt cx="9164625" cy="5169875"/>
          </a:xfrm>
        </p:grpSpPr>
        <p:sp>
          <p:nvSpPr>
            <p:cNvPr id="254" name="Shape 254"/>
            <p:cNvSpPr/>
            <p:nvPr/>
          </p:nvSpPr>
          <p:spPr>
            <a:xfrm>
              <a:off x="-10312" y="-8075"/>
              <a:ext cx="9164625" cy="5159650"/>
            </a:xfrm>
            <a:custGeom>
              <a:pathLst>
                <a:path extrusionOk="0" h="206386" w="366585">
                  <a:moveTo>
                    <a:pt x="0" y="0"/>
                  </a:moveTo>
                  <a:lnTo>
                    <a:pt x="0" y="206386"/>
                  </a:lnTo>
                  <a:lnTo>
                    <a:pt x="366585" y="206386"/>
                  </a:lnTo>
                  <a:close/>
                </a:path>
              </a:pathLst>
            </a:custGeom>
            <a:solidFill>
              <a:srgbClr val="EBEBEB"/>
            </a:solidFill>
            <a:ln>
              <a:noFill/>
            </a:ln>
          </p:spPr>
        </p:sp>
        <p:sp>
          <p:nvSpPr>
            <p:cNvPr id="255" name="Shape 255"/>
            <p:cNvSpPr/>
            <p:nvPr/>
          </p:nvSpPr>
          <p:spPr>
            <a:xfrm rot="10800000">
              <a:off x="-10312" y="2150"/>
              <a:ext cx="9164625" cy="5159650"/>
            </a:xfrm>
            <a:custGeom>
              <a:pathLst>
                <a:path extrusionOk="0" h="206386" w="366585">
                  <a:moveTo>
                    <a:pt x="0" y="0"/>
                  </a:moveTo>
                  <a:lnTo>
                    <a:pt x="0" y="206386"/>
                  </a:lnTo>
                  <a:lnTo>
                    <a:pt x="366585" y="206386"/>
                  </a:lnTo>
                  <a:close/>
                </a:path>
              </a:pathLst>
            </a:custGeom>
            <a:solidFill>
              <a:srgbClr val="FAFAFA"/>
            </a:solidFill>
            <a:ln>
              <a:noFill/>
            </a:ln>
          </p:spPr>
        </p:sp>
      </p:grpSp>
      <p:pic>
        <p:nvPicPr>
          <p:cNvPr id="256" name="Shape 256"/>
          <p:cNvPicPr preferRelativeResize="0"/>
          <p:nvPr/>
        </p:nvPicPr>
        <p:blipFill rotWithShape="1">
          <a:blip r:embed="rId2">
            <a:alphaModFix/>
          </a:blip>
          <a:srcRect b="0" l="-2870" r="0" t="-20845"/>
          <a:stretch/>
        </p:blipFill>
        <p:spPr>
          <a:xfrm>
            <a:off x="606400" y="741150"/>
            <a:ext cx="1438801" cy="301274"/>
          </a:xfrm>
          <a:prstGeom prst="rect">
            <a:avLst/>
          </a:prstGeom>
          <a:noFill/>
          <a:ln>
            <a:noFill/>
          </a:ln>
        </p:spPr>
      </p:pic>
      <p:sp>
        <p:nvSpPr>
          <p:cNvPr id="257" name="Shape 257"/>
          <p:cNvSpPr txBox="1"/>
          <p:nvPr/>
        </p:nvSpPr>
        <p:spPr>
          <a:xfrm>
            <a:off x="7408152" y="440298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666666"/>
                </a:solidFill>
                <a:latin typeface="Roboto"/>
                <a:ea typeface="Roboto"/>
                <a:cs typeface="Roboto"/>
                <a:sym typeface="Roboto"/>
              </a:rPr>
              <a:t>Proprietary + 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2">
    <p:spTree>
      <p:nvGrpSpPr>
        <p:cNvPr id="27" name="Shape 27"/>
        <p:cNvGrpSpPr/>
        <p:nvPr/>
      </p:nvGrpSpPr>
      <p:grpSpPr>
        <a:xfrm>
          <a:off x="0" y="0"/>
          <a:ext cx="0" cy="0"/>
          <a:chOff x="0" y="0"/>
          <a:chExt cx="0" cy="0"/>
        </a:xfrm>
      </p:grpSpPr>
      <p:sp>
        <p:nvSpPr>
          <p:cNvPr id="28" name="Shape 28"/>
          <p:cNvSpPr/>
          <p:nvPr/>
        </p:nvSpPr>
        <p:spPr>
          <a:xfrm>
            <a:off x="8025" y="75"/>
            <a:ext cx="9144000" cy="5143500"/>
          </a:xfrm>
          <a:prstGeom prst="rect">
            <a:avLst/>
          </a:prstGeom>
          <a:solidFill>
            <a:srgbClr val="FAFAFA"/>
          </a:solidFill>
          <a:ln>
            <a:noFill/>
          </a:ln>
        </p:spPr>
        <p:txBody>
          <a:bodyPr anchorCtr="0" anchor="ctr" bIns="91425" lIns="91425" rIns="91425" tIns="91425">
            <a:noAutofit/>
          </a:bodyPr>
          <a:lstStyle/>
          <a:p>
            <a:pPr lvl="0">
              <a:spcBef>
                <a:spcPts val="0"/>
              </a:spcBef>
              <a:buNone/>
            </a:pPr>
            <a:r>
              <a:t/>
            </a:r>
            <a:endParaRPr/>
          </a:p>
        </p:txBody>
      </p:sp>
      <p:grpSp>
        <p:nvGrpSpPr>
          <p:cNvPr id="29" name="Shape 29"/>
          <p:cNvGrpSpPr/>
          <p:nvPr/>
        </p:nvGrpSpPr>
        <p:grpSpPr>
          <a:xfrm>
            <a:off x="-3" y="4529829"/>
            <a:ext cx="5098103" cy="613675"/>
            <a:chOff x="-3" y="4529829"/>
            <a:chExt cx="5098103" cy="613675"/>
          </a:xfrm>
        </p:grpSpPr>
        <p:sp>
          <p:nvSpPr>
            <p:cNvPr id="30" name="Shape 30"/>
            <p:cNvSpPr/>
            <p:nvPr/>
          </p:nvSpPr>
          <p:spPr>
            <a:xfrm>
              <a:off x="778200" y="4667089"/>
              <a:ext cx="4319900" cy="476400"/>
            </a:xfrm>
            <a:custGeom>
              <a:pathLst>
                <a:path extrusionOk="0" h="19056" w="172796">
                  <a:moveTo>
                    <a:pt x="0" y="0"/>
                  </a:moveTo>
                  <a:lnTo>
                    <a:pt x="172796" y="19056"/>
                  </a:lnTo>
                  <a:lnTo>
                    <a:pt x="115628" y="19056"/>
                  </a:lnTo>
                  <a:close/>
                </a:path>
              </a:pathLst>
            </a:custGeom>
            <a:solidFill>
              <a:srgbClr val="D1D1D1"/>
            </a:solidFill>
            <a:ln>
              <a:noFill/>
            </a:ln>
          </p:spPr>
        </p:sp>
        <p:sp>
          <p:nvSpPr>
            <p:cNvPr id="31" name="Shape 31"/>
            <p:cNvSpPr/>
            <p:nvPr/>
          </p:nvSpPr>
          <p:spPr>
            <a:xfrm>
              <a:off x="-3" y="4529829"/>
              <a:ext cx="3682000" cy="613675"/>
            </a:xfrm>
            <a:custGeom>
              <a:pathLst>
                <a:path extrusionOk="0" h="24547" w="147280">
                  <a:moveTo>
                    <a:pt x="0" y="0"/>
                  </a:moveTo>
                  <a:lnTo>
                    <a:pt x="0" y="24547"/>
                  </a:lnTo>
                  <a:lnTo>
                    <a:pt x="147280" y="24547"/>
                  </a:lnTo>
                  <a:close/>
                </a:path>
              </a:pathLst>
            </a:custGeom>
            <a:solidFill>
              <a:srgbClr val="4285F4"/>
            </a:solidFill>
            <a:ln>
              <a:noFill/>
            </a:ln>
          </p:spPr>
        </p:sp>
      </p:grpSp>
      <p:pic>
        <p:nvPicPr>
          <p:cNvPr id="32" name="Shape 32"/>
          <p:cNvPicPr preferRelativeResize="0"/>
          <p:nvPr/>
        </p:nvPicPr>
        <p:blipFill>
          <a:blip r:embed="rId2">
            <a:alphaModFix/>
          </a:blip>
          <a:stretch>
            <a:fillRect/>
          </a:stretch>
        </p:blipFill>
        <p:spPr>
          <a:xfrm>
            <a:off x="319074" y="4839867"/>
            <a:ext cx="966700" cy="172299"/>
          </a:xfrm>
          <a:prstGeom prst="rect">
            <a:avLst/>
          </a:prstGeom>
          <a:noFill/>
          <a:ln>
            <a:noFill/>
          </a:ln>
        </p:spPr>
      </p:pic>
      <p:sp>
        <p:nvSpPr>
          <p:cNvPr id="33" name="Shape 33"/>
          <p:cNvSpPr txBox="1"/>
          <p:nvPr/>
        </p:nvSpPr>
        <p:spPr>
          <a:xfrm>
            <a:off x="7733647" y="487633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666666"/>
                </a:solidFill>
                <a:latin typeface="Roboto"/>
                <a:ea typeface="Roboto"/>
                <a:cs typeface="Roboto"/>
                <a:sym typeface="Roboto"/>
              </a:rPr>
              <a:t>Proprietary + Confidential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2">
    <p:spTree>
      <p:nvGrpSpPr>
        <p:cNvPr id="258" name="Shape 258"/>
        <p:cNvGrpSpPr/>
        <p:nvPr/>
      </p:nvGrpSpPr>
      <p:grpSpPr>
        <a:xfrm>
          <a:off x="0" y="0"/>
          <a:ext cx="0" cy="0"/>
          <a:chOff x="0" y="0"/>
          <a:chExt cx="0" cy="0"/>
        </a:xfrm>
      </p:grpSpPr>
      <p:sp>
        <p:nvSpPr>
          <p:cNvPr id="259" name="Shape 259"/>
          <p:cNvSpPr/>
          <p:nvPr/>
        </p:nvSpPr>
        <p:spPr>
          <a:xfrm>
            <a:off x="8025" y="75"/>
            <a:ext cx="9144000" cy="5143500"/>
          </a:xfrm>
          <a:prstGeom prst="rect">
            <a:avLst/>
          </a:prstGeom>
          <a:solidFill>
            <a:srgbClr val="FAFAFA"/>
          </a:solidFill>
          <a:ln>
            <a:noFill/>
          </a:ln>
        </p:spPr>
        <p:txBody>
          <a:bodyPr anchorCtr="0" anchor="ctr" bIns="91425" lIns="91425" rIns="91425" tIns="91425">
            <a:noAutofit/>
          </a:bodyPr>
          <a:lstStyle/>
          <a:p>
            <a:pPr lvl="0">
              <a:spcBef>
                <a:spcPts val="0"/>
              </a:spcBef>
              <a:buNone/>
            </a:pPr>
            <a:r>
              <a:t/>
            </a:r>
            <a:endParaRPr/>
          </a:p>
        </p:txBody>
      </p:sp>
      <p:grpSp>
        <p:nvGrpSpPr>
          <p:cNvPr id="260" name="Shape 260"/>
          <p:cNvGrpSpPr/>
          <p:nvPr/>
        </p:nvGrpSpPr>
        <p:grpSpPr>
          <a:xfrm>
            <a:off x="-3" y="4529829"/>
            <a:ext cx="5098103" cy="613675"/>
            <a:chOff x="-3" y="4529829"/>
            <a:chExt cx="5098103" cy="613675"/>
          </a:xfrm>
        </p:grpSpPr>
        <p:sp>
          <p:nvSpPr>
            <p:cNvPr id="261" name="Shape 261"/>
            <p:cNvSpPr/>
            <p:nvPr/>
          </p:nvSpPr>
          <p:spPr>
            <a:xfrm>
              <a:off x="778200" y="4667089"/>
              <a:ext cx="4319900" cy="476400"/>
            </a:xfrm>
            <a:custGeom>
              <a:pathLst>
                <a:path extrusionOk="0" h="19056" w="172796">
                  <a:moveTo>
                    <a:pt x="0" y="0"/>
                  </a:moveTo>
                  <a:lnTo>
                    <a:pt x="172796" y="19056"/>
                  </a:lnTo>
                  <a:lnTo>
                    <a:pt x="115628" y="19056"/>
                  </a:lnTo>
                  <a:close/>
                </a:path>
              </a:pathLst>
            </a:custGeom>
            <a:solidFill>
              <a:srgbClr val="D1D1D1"/>
            </a:solidFill>
            <a:ln>
              <a:noFill/>
            </a:ln>
          </p:spPr>
        </p:sp>
        <p:sp>
          <p:nvSpPr>
            <p:cNvPr id="262" name="Shape 262"/>
            <p:cNvSpPr/>
            <p:nvPr/>
          </p:nvSpPr>
          <p:spPr>
            <a:xfrm>
              <a:off x="-3" y="4529829"/>
              <a:ext cx="3682000" cy="613675"/>
            </a:xfrm>
            <a:custGeom>
              <a:pathLst>
                <a:path extrusionOk="0" h="24547" w="147280">
                  <a:moveTo>
                    <a:pt x="0" y="0"/>
                  </a:moveTo>
                  <a:lnTo>
                    <a:pt x="0" y="24547"/>
                  </a:lnTo>
                  <a:lnTo>
                    <a:pt x="147280" y="24547"/>
                  </a:lnTo>
                  <a:close/>
                </a:path>
              </a:pathLst>
            </a:custGeom>
            <a:solidFill>
              <a:srgbClr val="4285F4"/>
            </a:solidFill>
            <a:ln>
              <a:noFill/>
            </a:ln>
          </p:spPr>
        </p:sp>
      </p:grpSp>
      <p:pic>
        <p:nvPicPr>
          <p:cNvPr id="263" name="Shape 263"/>
          <p:cNvPicPr preferRelativeResize="0"/>
          <p:nvPr/>
        </p:nvPicPr>
        <p:blipFill>
          <a:blip r:embed="rId2">
            <a:alphaModFix/>
          </a:blip>
          <a:stretch>
            <a:fillRect/>
          </a:stretch>
        </p:blipFill>
        <p:spPr>
          <a:xfrm>
            <a:off x="319074" y="4839867"/>
            <a:ext cx="966700" cy="172299"/>
          </a:xfrm>
          <a:prstGeom prst="rect">
            <a:avLst/>
          </a:prstGeom>
          <a:noFill/>
          <a:ln>
            <a:noFill/>
          </a:ln>
        </p:spPr>
      </p:pic>
      <p:sp>
        <p:nvSpPr>
          <p:cNvPr id="264" name="Shape 264"/>
          <p:cNvSpPr txBox="1"/>
          <p:nvPr/>
        </p:nvSpPr>
        <p:spPr>
          <a:xfrm>
            <a:off x="7733647" y="487633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666666"/>
                </a:solidFill>
                <a:latin typeface="Roboto"/>
                <a:ea typeface="Roboto"/>
                <a:cs typeface="Roboto"/>
                <a:sym typeface="Roboto"/>
              </a:rPr>
              <a:t>Proprietary + Confidential</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Divider">
    <p:spTree>
      <p:nvGrpSpPr>
        <p:cNvPr id="265" name="Shape 265"/>
        <p:cNvGrpSpPr/>
        <p:nvPr/>
      </p:nvGrpSpPr>
      <p:grpSpPr>
        <a:xfrm>
          <a:off x="0" y="0"/>
          <a:ext cx="0" cy="0"/>
          <a:chOff x="0" y="0"/>
          <a:chExt cx="0" cy="0"/>
        </a:xfrm>
      </p:grpSpPr>
      <p:grpSp>
        <p:nvGrpSpPr>
          <p:cNvPr id="266" name="Shape 266"/>
          <p:cNvGrpSpPr/>
          <p:nvPr/>
        </p:nvGrpSpPr>
        <p:grpSpPr>
          <a:xfrm>
            <a:off x="-10312" y="-8075"/>
            <a:ext cx="9164625" cy="5169875"/>
            <a:chOff x="-10312" y="-8075"/>
            <a:chExt cx="9164625" cy="5169875"/>
          </a:xfrm>
        </p:grpSpPr>
        <p:sp>
          <p:nvSpPr>
            <p:cNvPr id="267" name="Shape 267"/>
            <p:cNvSpPr/>
            <p:nvPr/>
          </p:nvSpPr>
          <p:spPr>
            <a:xfrm>
              <a:off x="-10312" y="-8075"/>
              <a:ext cx="9164625" cy="5159650"/>
            </a:xfrm>
            <a:custGeom>
              <a:pathLst>
                <a:path extrusionOk="0" h="206386" w="366585">
                  <a:moveTo>
                    <a:pt x="0" y="0"/>
                  </a:moveTo>
                  <a:lnTo>
                    <a:pt x="0" y="206386"/>
                  </a:lnTo>
                  <a:lnTo>
                    <a:pt x="366585" y="206386"/>
                  </a:lnTo>
                  <a:close/>
                </a:path>
              </a:pathLst>
            </a:custGeom>
            <a:solidFill>
              <a:srgbClr val="333333"/>
            </a:solidFill>
            <a:ln>
              <a:noFill/>
            </a:ln>
          </p:spPr>
        </p:sp>
        <p:sp>
          <p:nvSpPr>
            <p:cNvPr id="268" name="Shape 268"/>
            <p:cNvSpPr/>
            <p:nvPr/>
          </p:nvSpPr>
          <p:spPr>
            <a:xfrm rot="10800000">
              <a:off x="-10312" y="2150"/>
              <a:ext cx="9164625" cy="5159650"/>
            </a:xfrm>
            <a:custGeom>
              <a:pathLst>
                <a:path extrusionOk="0" h="206386" w="366585">
                  <a:moveTo>
                    <a:pt x="0" y="0"/>
                  </a:moveTo>
                  <a:lnTo>
                    <a:pt x="0" y="206386"/>
                  </a:lnTo>
                  <a:lnTo>
                    <a:pt x="366585" y="206386"/>
                  </a:lnTo>
                  <a:close/>
                </a:path>
              </a:pathLst>
            </a:custGeom>
            <a:solidFill>
              <a:srgbClr val="404040"/>
            </a:solidFill>
            <a:ln>
              <a:noFill/>
            </a:ln>
          </p:spPr>
        </p:sp>
      </p:grpSp>
      <p:sp>
        <p:nvSpPr>
          <p:cNvPr id="269" name="Shape 269"/>
          <p:cNvSpPr txBox="1"/>
          <p:nvPr/>
        </p:nvSpPr>
        <p:spPr>
          <a:xfrm>
            <a:off x="7733647" y="487633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FFFFFF"/>
                </a:solidFill>
                <a:latin typeface="Roboto"/>
                <a:ea typeface="Roboto"/>
                <a:cs typeface="Roboto"/>
                <a:sym typeface="Roboto"/>
              </a:rPr>
              <a:t>Proprietary + Confidential</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 Divider">
    <p:spTree>
      <p:nvGrpSpPr>
        <p:cNvPr id="270" name="Shape 270"/>
        <p:cNvGrpSpPr/>
        <p:nvPr/>
      </p:nvGrpSpPr>
      <p:grpSpPr>
        <a:xfrm>
          <a:off x="0" y="0"/>
          <a:ext cx="0" cy="0"/>
          <a:chOff x="0" y="0"/>
          <a:chExt cx="0" cy="0"/>
        </a:xfrm>
      </p:grpSpPr>
      <p:grpSp>
        <p:nvGrpSpPr>
          <p:cNvPr id="271" name="Shape 271"/>
          <p:cNvGrpSpPr/>
          <p:nvPr/>
        </p:nvGrpSpPr>
        <p:grpSpPr>
          <a:xfrm>
            <a:off x="-10312" y="-8075"/>
            <a:ext cx="9164625" cy="5169875"/>
            <a:chOff x="-10312" y="-8075"/>
            <a:chExt cx="9164625" cy="5169875"/>
          </a:xfrm>
        </p:grpSpPr>
        <p:sp>
          <p:nvSpPr>
            <p:cNvPr id="272" name="Shape 272"/>
            <p:cNvSpPr/>
            <p:nvPr/>
          </p:nvSpPr>
          <p:spPr>
            <a:xfrm>
              <a:off x="-10312" y="-8075"/>
              <a:ext cx="9164625" cy="5159650"/>
            </a:xfrm>
            <a:custGeom>
              <a:pathLst>
                <a:path extrusionOk="0" h="206386" w="366585">
                  <a:moveTo>
                    <a:pt x="0" y="0"/>
                  </a:moveTo>
                  <a:lnTo>
                    <a:pt x="0" y="206386"/>
                  </a:lnTo>
                  <a:lnTo>
                    <a:pt x="366585" y="206386"/>
                  </a:lnTo>
                  <a:close/>
                </a:path>
              </a:pathLst>
            </a:custGeom>
            <a:solidFill>
              <a:srgbClr val="4285F4"/>
            </a:solidFill>
            <a:ln>
              <a:noFill/>
            </a:ln>
          </p:spPr>
        </p:sp>
        <p:sp>
          <p:nvSpPr>
            <p:cNvPr id="273" name="Shape 273"/>
            <p:cNvSpPr/>
            <p:nvPr/>
          </p:nvSpPr>
          <p:spPr>
            <a:xfrm rot="10800000">
              <a:off x="-10312" y="2150"/>
              <a:ext cx="9164625" cy="5159650"/>
            </a:xfrm>
            <a:custGeom>
              <a:pathLst>
                <a:path extrusionOk="0" h="206386" w="366585">
                  <a:moveTo>
                    <a:pt x="0" y="0"/>
                  </a:moveTo>
                  <a:lnTo>
                    <a:pt x="0" y="206386"/>
                  </a:lnTo>
                  <a:lnTo>
                    <a:pt x="366585" y="206386"/>
                  </a:lnTo>
                  <a:close/>
                </a:path>
              </a:pathLst>
            </a:custGeom>
            <a:solidFill>
              <a:srgbClr val="689DF6"/>
            </a:solidFill>
            <a:ln>
              <a:noFill/>
            </a:ln>
          </p:spPr>
        </p:sp>
      </p:grpSp>
      <p:sp>
        <p:nvSpPr>
          <p:cNvPr id="274" name="Shape 274"/>
          <p:cNvSpPr txBox="1"/>
          <p:nvPr/>
        </p:nvSpPr>
        <p:spPr>
          <a:xfrm>
            <a:off x="7733647" y="487633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FFFFFF"/>
                </a:solidFill>
                <a:latin typeface="Roboto"/>
                <a:ea typeface="Roboto"/>
                <a:cs typeface="Roboto"/>
                <a:sym typeface="Roboto"/>
              </a:rPr>
              <a:t>Proprietary + Confidential</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1">
    <p:spTree>
      <p:nvGrpSpPr>
        <p:cNvPr id="275" name="Shape 275"/>
        <p:cNvGrpSpPr/>
        <p:nvPr/>
      </p:nvGrpSpPr>
      <p:grpSpPr>
        <a:xfrm>
          <a:off x="0" y="0"/>
          <a:ext cx="0" cy="0"/>
          <a:chOff x="0" y="0"/>
          <a:chExt cx="0" cy="0"/>
        </a:xfrm>
      </p:grpSpPr>
      <p:grpSp>
        <p:nvGrpSpPr>
          <p:cNvPr id="276" name="Shape 276"/>
          <p:cNvGrpSpPr/>
          <p:nvPr/>
        </p:nvGrpSpPr>
        <p:grpSpPr>
          <a:xfrm>
            <a:off x="-1775" y="-600"/>
            <a:ext cx="9153800" cy="5144175"/>
            <a:chOff x="-1775" y="-600"/>
            <a:chExt cx="9153800" cy="5144175"/>
          </a:xfrm>
        </p:grpSpPr>
        <p:sp>
          <p:nvSpPr>
            <p:cNvPr id="277" name="Shape 277"/>
            <p:cNvSpPr/>
            <p:nvPr/>
          </p:nvSpPr>
          <p:spPr>
            <a:xfrm>
              <a:off x="8025" y="75"/>
              <a:ext cx="9144000" cy="5143500"/>
            </a:xfrm>
            <a:prstGeom prst="rect">
              <a:avLst/>
            </a:prstGeom>
            <a:solidFill>
              <a:srgbClr val="FAFAFA"/>
            </a:solidFill>
            <a:ln>
              <a:noFill/>
            </a:ln>
          </p:spPr>
          <p:txBody>
            <a:bodyPr anchorCtr="0" anchor="ctr" bIns="91425" lIns="91425" rIns="91425" tIns="91425">
              <a:noAutofit/>
            </a:bodyPr>
            <a:lstStyle/>
            <a:p>
              <a:pPr lvl="0">
                <a:spcBef>
                  <a:spcPts val="0"/>
                </a:spcBef>
                <a:buNone/>
              </a:pPr>
              <a:r>
                <a:t/>
              </a:r>
              <a:endParaRPr/>
            </a:p>
          </p:txBody>
        </p:sp>
        <p:sp>
          <p:nvSpPr>
            <p:cNvPr id="278" name="Shape 278"/>
            <p:cNvSpPr/>
            <p:nvPr/>
          </p:nvSpPr>
          <p:spPr>
            <a:xfrm>
              <a:off x="-1775" y="-600"/>
              <a:ext cx="4609375" cy="5144100"/>
            </a:xfrm>
            <a:custGeom>
              <a:pathLst>
                <a:path extrusionOk="0" h="205764" w="184375">
                  <a:moveTo>
                    <a:pt x="184375" y="24"/>
                  </a:moveTo>
                  <a:lnTo>
                    <a:pt x="47" y="0"/>
                  </a:lnTo>
                  <a:lnTo>
                    <a:pt x="0" y="205764"/>
                  </a:lnTo>
                  <a:lnTo>
                    <a:pt x="124623" y="205764"/>
                  </a:lnTo>
                  <a:close/>
                </a:path>
              </a:pathLst>
            </a:custGeom>
            <a:solidFill>
              <a:srgbClr val="EBEBEB"/>
            </a:solidFill>
            <a:ln>
              <a:noFill/>
            </a:ln>
          </p:spPr>
        </p:sp>
      </p:grpSp>
      <p:grpSp>
        <p:nvGrpSpPr>
          <p:cNvPr id="279" name="Shape 279"/>
          <p:cNvGrpSpPr/>
          <p:nvPr/>
        </p:nvGrpSpPr>
        <p:grpSpPr>
          <a:xfrm>
            <a:off x="-3" y="4529829"/>
            <a:ext cx="5098103" cy="613675"/>
            <a:chOff x="-3" y="4529829"/>
            <a:chExt cx="5098103" cy="613675"/>
          </a:xfrm>
        </p:grpSpPr>
        <p:sp>
          <p:nvSpPr>
            <p:cNvPr id="280" name="Shape 280"/>
            <p:cNvSpPr/>
            <p:nvPr/>
          </p:nvSpPr>
          <p:spPr>
            <a:xfrm>
              <a:off x="778200" y="4667089"/>
              <a:ext cx="4319900" cy="476400"/>
            </a:xfrm>
            <a:custGeom>
              <a:pathLst>
                <a:path extrusionOk="0" h="19056" w="172796">
                  <a:moveTo>
                    <a:pt x="0" y="0"/>
                  </a:moveTo>
                  <a:lnTo>
                    <a:pt x="172796" y="19056"/>
                  </a:lnTo>
                  <a:lnTo>
                    <a:pt x="115628" y="19056"/>
                  </a:lnTo>
                  <a:close/>
                </a:path>
              </a:pathLst>
            </a:custGeom>
            <a:solidFill>
              <a:srgbClr val="D1D1D1"/>
            </a:solidFill>
            <a:ln>
              <a:noFill/>
            </a:ln>
          </p:spPr>
        </p:sp>
        <p:sp>
          <p:nvSpPr>
            <p:cNvPr id="281" name="Shape 281"/>
            <p:cNvSpPr/>
            <p:nvPr/>
          </p:nvSpPr>
          <p:spPr>
            <a:xfrm>
              <a:off x="-3" y="4529829"/>
              <a:ext cx="3682000" cy="613675"/>
            </a:xfrm>
            <a:custGeom>
              <a:pathLst>
                <a:path extrusionOk="0" h="24547" w="147280">
                  <a:moveTo>
                    <a:pt x="0" y="0"/>
                  </a:moveTo>
                  <a:lnTo>
                    <a:pt x="0" y="24547"/>
                  </a:lnTo>
                  <a:lnTo>
                    <a:pt x="147280" y="24547"/>
                  </a:lnTo>
                  <a:close/>
                </a:path>
              </a:pathLst>
            </a:custGeom>
            <a:solidFill>
              <a:srgbClr val="4285F4"/>
            </a:solidFill>
            <a:ln>
              <a:noFill/>
            </a:ln>
          </p:spPr>
        </p:sp>
      </p:grpSp>
      <p:pic>
        <p:nvPicPr>
          <p:cNvPr id="282" name="Shape 282"/>
          <p:cNvPicPr preferRelativeResize="0"/>
          <p:nvPr/>
        </p:nvPicPr>
        <p:blipFill>
          <a:blip r:embed="rId2">
            <a:alphaModFix/>
          </a:blip>
          <a:stretch>
            <a:fillRect/>
          </a:stretch>
        </p:blipFill>
        <p:spPr>
          <a:xfrm>
            <a:off x="319074" y="4839867"/>
            <a:ext cx="966700" cy="172299"/>
          </a:xfrm>
          <a:prstGeom prst="rect">
            <a:avLst/>
          </a:prstGeom>
          <a:noFill/>
          <a:ln>
            <a:noFill/>
          </a:ln>
        </p:spPr>
      </p:pic>
      <p:sp>
        <p:nvSpPr>
          <p:cNvPr id="283" name="Shape 283"/>
          <p:cNvSpPr txBox="1"/>
          <p:nvPr/>
        </p:nvSpPr>
        <p:spPr>
          <a:xfrm>
            <a:off x="7733647" y="487633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666666"/>
                </a:solidFill>
                <a:latin typeface="Roboto"/>
                <a:ea typeface="Roboto"/>
                <a:cs typeface="Roboto"/>
                <a:sym typeface="Roboto"/>
              </a:rPr>
              <a:t>Proprietary + Confidential</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284" name="Shape 284"/>
        <p:cNvGrpSpPr/>
        <p:nvPr/>
      </p:nvGrpSpPr>
      <p:grpSpPr>
        <a:xfrm>
          <a:off x="0" y="0"/>
          <a:ext cx="0" cy="0"/>
          <a:chOff x="0" y="0"/>
          <a:chExt cx="0" cy="0"/>
        </a:xfrm>
      </p:grpSpPr>
      <p:grpSp>
        <p:nvGrpSpPr>
          <p:cNvPr id="285" name="Shape 285"/>
          <p:cNvGrpSpPr/>
          <p:nvPr/>
        </p:nvGrpSpPr>
        <p:grpSpPr>
          <a:xfrm>
            <a:off x="-2375" y="-2975"/>
            <a:ext cx="9146375" cy="5149450"/>
            <a:chOff x="-2375" y="-2975"/>
            <a:chExt cx="9146375" cy="5149450"/>
          </a:xfrm>
        </p:grpSpPr>
        <p:sp>
          <p:nvSpPr>
            <p:cNvPr id="286" name="Shape 286"/>
            <p:cNvSpPr/>
            <p:nvPr/>
          </p:nvSpPr>
          <p:spPr>
            <a:xfrm>
              <a:off x="-1775" y="956675"/>
              <a:ext cx="4252300" cy="4189800"/>
            </a:xfrm>
            <a:custGeom>
              <a:pathLst>
                <a:path extrusionOk="0" h="167592" w="170092">
                  <a:moveTo>
                    <a:pt x="170092" y="167568"/>
                  </a:moveTo>
                  <a:lnTo>
                    <a:pt x="0" y="167592"/>
                  </a:lnTo>
                  <a:lnTo>
                    <a:pt x="0" y="0"/>
                  </a:lnTo>
                  <a:lnTo>
                    <a:pt x="126357" y="32789"/>
                  </a:lnTo>
                  <a:close/>
                </a:path>
              </a:pathLst>
            </a:custGeom>
            <a:solidFill>
              <a:srgbClr val="E8E8E8"/>
            </a:solidFill>
            <a:ln>
              <a:noFill/>
            </a:ln>
          </p:spPr>
        </p:sp>
        <p:sp>
          <p:nvSpPr>
            <p:cNvPr id="287" name="Shape 287"/>
            <p:cNvSpPr/>
            <p:nvPr/>
          </p:nvSpPr>
          <p:spPr>
            <a:xfrm>
              <a:off x="-2375" y="-2375"/>
              <a:ext cx="5194650" cy="1780750"/>
            </a:xfrm>
            <a:custGeom>
              <a:pathLst>
                <a:path extrusionOk="0" h="71230" w="207786">
                  <a:moveTo>
                    <a:pt x="0" y="38481"/>
                  </a:moveTo>
                  <a:lnTo>
                    <a:pt x="24" y="0"/>
                  </a:lnTo>
                  <a:lnTo>
                    <a:pt x="207786" y="41"/>
                  </a:lnTo>
                  <a:lnTo>
                    <a:pt x="126408" y="71230"/>
                  </a:lnTo>
                  <a:close/>
                </a:path>
              </a:pathLst>
            </a:custGeom>
            <a:solidFill>
              <a:srgbClr val="F2F2F2"/>
            </a:solidFill>
            <a:ln>
              <a:noFill/>
            </a:ln>
          </p:spPr>
        </p:sp>
        <p:sp>
          <p:nvSpPr>
            <p:cNvPr id="288" name="Shape 288"/>
            <p:cNvSpPr/>
            <p:nvPr/>
          </p:nvSpPr>
          <p:spPr>
            <a:xfrm>
              <a:off x="3156475" y="-2975"/>
              <a:ext cx="5987525" cy="5147675"/>
            </a:xfrm>
            <a:custGeom>
              <a:pathLst>
                <a:path extrusionOk="0" h="205907" w="239501">
                  <a:moveTo>
                    <a:pt x="43691" y="205907"/>
                  </a:moveTo>
                  <a:lnTo>
                    <a:pt x="239501" y="205883"/>
                  </a:lnTo>
                  <a:lnTo>
                    <a:pt x="239477" y="71"/>
                  </a:lnTo>
                  <a:lnTo>
                    <a:pt x="81315" y="0"/>
                  </a:lnTo>
                  <a:lnTo>
                    <a:pt x="0" y="71227"/>
                  </a:lnTo>
                  <a:close/>
                </a:path>
              </a:pathLst>
            </a:custGeom>
            <a:solidFill>
              <a:srgbClr val="FAFAFA"/>
            </a:solidFill>
            <a:ln>
              <a:noFill/>
            </a:ln>
          </p:spPr>
        </p:sp>
      </p:grpSp>
      <p:grpSp>
        <p:nvGrpSpPr>
          <p:cNvPr id="289" name="Shape 289"/>
          <p:cNvGrpSpPr/>
          <p:nvPr/>
        </p:nvGrpSpPr>
        <p:grpSpPr>
          <a:xfrm>
            <a:off x="-3" y="4529829"/>
            <a:ext cx="5098103" cy="613675"/>
            <a:chOff x="-3" y="4529829"/>
            <a:chExt cx="5098103" cy="613675"/>
          </a:xfrm>
        </p:grpSpPr>
        <p:sp>
          <p:nvSpPr>
            <p:cNvPr id="290" name="Shape 290"/>
            <p:cNvSpPr/>
            <p:nvPr/>
          </p:nvSpPr>
          <p:spPr>
            <a:xfrm>
              <a:off x="778200" y="4667089"/>
              <a:ext cx="4319900" cy="476400"/>
            </a:xfrm>
            <a:custGeom>
              <a:pathLst>
                <a:path extrusionOk="0" h="19056" w="172796">
                  <a:moveTo>
                    <a:pt x="0" y="0"/>
                  </a:moveTo>
                  <a:lnTo>
                    <a:pt x="172796" y="19056"/>
                  </a:lnTo>
                  <a:lnTo>
                    <a:pt x="115628" y="19056"/>
                  </a:lnTo>
                  <a:close/>
                </a:path>
              </a:pathLst>
            </a:custGeom>
            <a:solidFill>
              <a:srgbClr val="D1D1D1"/>
            </a:solidFill>
            <a:ln>
              <a:noFill/>
            </a:ln>
          </p:spPr>
        </p:sp>
        <p:sp>
          <p:nvSpPr>
            <p:cNvPr id="291" name="Shape 291"/>
            <p:cNvSpPr/>
            <p:nvPr/>
          </p:nvSpPr>
          <p:spPr>
            <a:xfrm>
              <a:off x="-3" y="4529829"/>
              <a:ext cx="3682000" cy="613675"/>
            </a:xfrm>
            <a:custGeom>
              <a:pathLst>
                <a:path extrusionOk="0" h="24547" w="147280">
                  <a:moveTo>
                    <a:pt x="0" y="0"/>
                  </a:moveTo>
                  <a:lnTo>
                    <a:pt x="0" y="24547"/>
                  </a:lnTo>
                  <a:lnTo>
                    <a:pt x="147280" y="24547"/>
                  </a:lnTo>
                  <a:close/>
                </a:path>
              </a:pathLst>
            </a:custGeom>
            <a:solidFill>
              <a:srgbClr val="4285F4"/>
            </a:solidFill>
            <a:ln>
              <a:noFill/>
            </a:ln>
          </p:spPr>
        </p:sp>
      </p:grpSp>
      <p:pic>
        <p:nvPicPr>
          <p:cNvPr id="292" name="Shape 292"/>
          <p:cNvPicPr preferRelativeResize="0"/>
          <p:nvPr/>
        </p:nvPicPr>
        <p:blipFill>
          <a:blip r:embed="rId2">
            <a:alphaModFix/>
          </a:blip>
          <a:stretch>
            <a:fillRect/>
          </a:stretch>
        </p:blipFill>
        <p:spPr>
          <a:xfrm>
            <a:off x="319074" y="4839867"/>
            <a:ext cx="966700" cy="172299"/>
          </a:xfrm>
          <a:prstGeom prst="rect">
            <a:avLst/>
          </a:prstGeom>
          <a:noFill/>
          <a:ln>
            <a:noFill/>
          </a:ln>
        </p:spPr>
      </p:pic>
      <p:sp>
        <p:nvSpPr>
          <p:cNvPr id="293" name="Shape 293"/>
          <p:cNvSpPr txBox="1"/>
          <p:nvPr/>
        </p:nvSpPr>
        <p:spPr>
          <a:xfrm>
            <a:off x="7733647" y="487633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666666"/>
                </a:solidFill>
                <a:latin typeface="Roboto"/>
                <a:ea typeface="Roboto"/>
                <a:cs typeface="Roboto"/>
                <a:sym typeface="Roboto"/>
              </a:rPr>
              <a:t>Proprietary + Confidential</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294" name="Shape 294"/>
        <p:cNvGrpSpPr/>
        <p:nvPr/>
      </p:nvGrpSpPr>
      <p:grpSpPr>
        <a:xfrm>
          <a:off x="0" y="0"/>
          <a:ext cx="0" cy="0"/>
          <a:chOff x="0" y="0"/>
          <a:chExt cx="0" cy="0"/>
        </a:xfrm>
      </p:grpSpPr>
      <p:sp>
        <p:nvSpPr>
          <p:cNvPr id="295" name="Shape 29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96" name="Shape 296"/>
          <p:cNvSpPr/>
          <p:nvPr/>
        </p:nvSpPr>
        <p:spPr>
          <a:xfrm>
            <a:off x="8025" y="75"/>
            <a:ext cx="9144000" cy="5143500"/>
          </a:xfrm>
          <a:prstGeom prst="rect">
            <a:avLst/>
          </a:prstGeom>
          <a:solidFill>
            <a:srgbClr val="FAFAFA"/>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34" name="Shape 34"/>
        <p:cNvGrpSpPr/>
        <p:nvPr/>
      </p:nvGrpSpPr>
      <p:grpSpPr>
        <a:xfrm>
          <a:off x="0" y="0"/>
          <a:ext cx="0" cy="0"/>
          <a:chOff x="0" y="0"/>
          <a:chExt cx="0" cy="0"/>
        </a:xfrm>
      </p:grpSpPr>
      <p:grpSp>
        <p:nvGrpSpPr>
          <p:cNvPr id="35" name="Shape 35"/>
          <p:cNvGrpSpPr/>
          <p:nvPr/>
        </p:nvGrpSpPr>
        <p:grpSpPr>
          <a:xfrm>
            <a:off x="-2375" y="-2975"/>
            <a:ext cx="9146375" cy="5149450"/>
            <a:chOff x="-2375" y="-2975"/>
            <a:chExt cx="9146375" cy="5149450"/>
          </a:xfrm>
        </p:grpSpPr>
        <p:sp>
          <p:nvSpPr>
            <p:cNvPr id="36" name="Shape 36"/>
            <p:cNvSpPr/>
            <p:nvPr/>
          </p:nvSpPr>
          <p:spPr>
            <a:xfrm>
              <a:off x="-1775" y="956675"/>
              <a:ext cx="4252300" cy="4189800"/>
            </a:xfrm>
            <a:custGeom>
              <a:pathLst>
                <a:path extrusionOk="0" h="167592" w="170092">
                  <a:moveTo>
                    <a:pt x="170092" y="167568"/>
                  </a:moveTo>
                  <a:lnTo>
                    <a:pt x="0" y="167592"/>
                  </a:lnTo>
                  <a:lnTo>
                    <a:pt x="0" y="0"/>
                  </a:lnTo>
                  <a:lnTo>
                    <a:pt x="126357" y="32789"/>
                  </a:lnTo>
                  <a:close/>
                </a:path>
              </a:pathLst>
            </a:custGeom>
            <a:solidFill>
              <a:srgbClr val="E8E8E8"/>
            </a:solidFill>
            <a:ln>
              <a:noFill/>
            </a:ln>
          </p:spPr>
        </p:sp>
        <p:sp>
          <p:nvSpPr>
            <p:cNvPr id="37" name="Shape 37"/>
            <p:cNvSpPr/>
            <p:nvPr/>
          </p:nvSpPr>
          <p:spPr>
            <a:xfrm>
              <a:off x="-2375" y="-2375"/>
              <a:ext cx="5194650" cy="1780750"/>
            </a:xfrm>
            <a:custGeom>
              <a:pathLst>
                <a:path extrusionOk="0" h="71230" w="207786">
                  <a:moveTo>
                    <a:pt x="0" y="38481"/>
                  </a:moveTo>
                  <a:lnTo>
                    <a:pt x="24" y="0"/>
                  </a:lnTo>
                  <a:lnTo>
                    <a:pt x="207786" y="41"/>
                  </a:lnTo>
                  <a:lnTo>
                    <a:pt x="126408" y="71230"/>
                  </a:lnTo>
                  <a:close/>
                </a:path>
              </a:pathLst>
            </a:custGeom>
            <a:solidFill>
              <a:srgbClr val="F2F2F2"/>
            </a:solidFill>
            <a:ln>
              <a:noFill/>
            </a:ln>
          </p:spPr>
        </p:sp>
        <p:sp>
          <p:nvSpPr>
            <p:cNvPr id="38" name="Shape 38"/>
            <p:cNvSpPr/>
            <p:nvPr/>
          </p:nvSpPr>
          <p:spPr>
            <a:xfrm>
              <a:off x="3156475" y="-2975"/>
              <a:ext cx="5987525" cy="5147675"/>
            </a:xfrm>
            <a:custGeom>
              <a:pathLst>
                <a:path extrusionOk="0" h="205907" w="239501">
                  <a:moveTo>
                    <a:pt x="43691" y="205907"/>
                  </a:moveTo>
                  <a:lnTo>
                    <a:pt x="239501" y="205883"/>
                  </a:lnTo>
                  <a:lnTo>
                    <a:pt x="239477" y="71"/>
                  </a:lnTo>
                  <a:lnTo>
                    <a:pt x="81315" y="0"/>
                  </a:lnTo>
                  <a:lnTo>
                    <a:pt x="0" y="71227"/>
                  </a:lnTo>
                  <a:close/>
                </a:path>
              </a:pathLst>
            </a:custGeom>
            <a:solidFill>
              <a:srgbClr val="FAFAFA"/>
            </a:solidFill>
            <a:ln>
              <a:noFill/>
            </a:ln>
          </p:spPr>
        </p:sp>
      </p:grpSp>
      <p:grpSp>
        <p:nvGrpSpPr>
          <p:cNvPr id="39" name="Shape 39"/>
          <p:cNvGrpSpPr/>
          <p:nvPr/>
        </p:nvGrpSpPr>
        <p:grpSpPr>
          <a:xfrm>
            <a:off x="-3" y="4529829"/>
            <a:ext cx="5098103" cy="613675"/>
            <a:chOff x="-3" y="4529829"/>
            <a:chExt cx="5098103" cy="613675"/>
          </a:xfrm>
        </p:grpSpPr>
        <p:sp>
          <p:nvSpPr>
            <p:cNvPr id="40" name="Shape 40"/>
            <p:cNvSpPr/>
            <p:nvPr/>
          </p:nvSpPr>
          <p:spPr>
            <a:xfrm>
              <a:off x="778200" y="4667089"/>
              <a:ext cx="4319900" cy="476400"/>
            </a:xfrm>
            <a:custGeom>
              <a:pathLst>
                <a:path extrusionOk="0" h="19056" w="172796">
                  <a:moveTo>
                    <a:pt x="0" y="0"/>
                  </a:moveTo>
                  <a:lnTo>
                    <a:pt x="172796" y="19056"/>
                  </a:lnTo>
                  <a:lnTo>
                    <a:pt x="115628" y="19056"/>
                  </a:lnTo>
                  <a:close/>
                </a:path>
              </a:pathLst>
            </a:custGeom>
            <a:solidFill>
              <a:srgbClr val="D1D1D1"/>
            </a:solidFill>
            <a:ln>
              <a:noFill/>
            </a:ln>
          </p:spPr>
        </p:sp>
        <p:sp>
          <p:nvSpPr>
            <p:cNvPr id="41" name="Shape 41"/>
            <p:cNvSpPr/>
            <p:nvPr/>
          </p:nvSpPr>
          <p:spPr>
            <a:xfrm>
              <a:off x="-3" y="4529829"/>
              <a:ext cx="3682000" cy="613675"/>
            </a:xfrm>
            <a:custGeom>
              <a:pathLst>
                <a:path extrusionOk="0" h="24547" w="147280">
                  <a:moveTo>
                    <a:pt x="0" y="0"/>
                  </a:moveTo>
                  <a:lnTo>
                    <a:pt x="0" y="24547"/>
                  </a:lnTo>
                  <a:lnTo>
                    <a:pt x="147280" y="24547"/>
                  </a:lnTo>
                  <a:close/>
                </a:path>
              </a:pathLst>
            </a:custGeom>
            <a:solidFill>
              <a:srgbClr val="4285F4"/>
            </a:solidFill>
            <a:ln>
              <a:noFill/>
            </a:ln>
          </p:spPr>
        </p:sp>
      </p:grpSp>
      <p:pic>
        <p:nvPicPr>
          <p:cNvPr id="42" name="Shape 42"/>
          <p:cNvPicPr preferRelativeResize="0"/>
          <p:nvPr/>
        </p:nvPicPr>
        <p:blipFill>
          <a:blip r:embed="rId2">
            <a:alphaModFix/>
          </a:blip>
          <a:stretch>
            <a:fillRect/>
          </a:stretch>
        </p:blipFill>
        <p:spPr>
          <a:xfrm>
            <a:off x="319074" y="4839867"/>
            <a:ext cx="966700" cy="172299"/>
          </a:xfrm>
          <a:prstGeom prst="rect">
            <a:avLst/>
          </a:prstGeom>
          <a:noFill/>
          <a:ln>
            <a:noFill/>
          </a:ln>
        </p:spPr>
      </p:pic>
      <p:sp>
        <p:nvSpPr>
          <p:cNvPr id="43" name="Shape 43"/>
          <p:cNvSpPr txBox="1"/>
          <p:nvPr/>
        </p:nvSpPr>
        <p:spPr>
          <a:xfrm>
            <a:off x="7733647" y="487633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666666"/>
                </a:solidFill>
                <a:latin typeface="Roboto"/>
                <a:ea typeface="Roboto"/>
                <a:cs typeface="Roboto"/>
                <a:sym typeface="Roboto"/>
              </a:rPr>
              <a:t>Proprietary + Confidential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Divider">
    <p:spTree>
      <p:nvGrpSpPr>
        <p:cNvPr id="44" name="Shape 44"/>
        <p:cNvGrpSpPr/>
        <p:nvPr/>
      </p:nvGrpSpPr>
      <p:grpSpPr>
        <a:xfrm>
          <a:off x="0" y="0"/>
          <a:ext cx="0" cy="0"/>
          <a:chOff x="0" y="0"/>
          <a:chExt cx="0" cy="0"/>
        </a:xfrm>
      </p:grpSpPr>
      <p:grpSp>
        <p:nvGrpSpPr>
          <p:cNvPr id="45" name="Shape 45"/>
          <p:cNvGrpSpPr/>
          <p:nvPr/>
        </p:nvGrpSpPr>
        <p:grpSpPr>
          <a:xfrm>
            <a:off x="-10312" y="-8075"/>
            <a:ext cx="9164625" cy="5169875"/>
            <a:chOff x="-10312" y="-8075"/>
            <a:chExt cx="9164625" cy="5169875"/>
          </a:xfrm>
        </p:grpSpPr>
        <p:sp>
          <p:nvSpPr>
            <p:cNvPr id="46" name="Shape 46"/>
            <p:cNvSpPr/>
            <p:nvPr/>
          </p:nvSpPr>
          <p:spPr>
            <a:xfrm>
              <a:off x="-10312" y="-8075"/>
              <a:ext cx="9164625" cy="5159650"/>
            </a:xfrm>
            <a:custGeom>
              <a:pathLst>
                <a:path extrusionOk="0" h="206386" w="366585">
                  <a:moveTo>
                    <a:pt x="0" y="0"/>
                  </a:moveTo>
                  <a:lnTo>
                    <a:pt x="0" y="206386"/>
                  </a:lnTo>
                  <a:lnTo>
                    <a:pt x="366585" y="206386"/>
                  </a:lnTo>
                  <a:close/>
                </a:path>
              </a:pathLst>
            </a:custGeom>
            <a:solidFill>
              <a:srgbClr val="333333"/>
            </a:solidFill>
            <a:ln>
              <a:noFill/>
            </a:ln>
          </p:spPr>
        </p:sp>
        <p:sp>
          <p:nvSpPr>
            <p:cNvPr id="47" name="Shape 47"/>
            <p:cNvSpPr/>
            <p:nvPr/>
          </p:nvSpPr>
          <p:spPr>
            <a:xfrm rot="10800000">
              <a:off x="-10312" y="2150"/>
              <a:ext cx="9164625" cy="5159650"/>
            </a:xfrm>
            <a:custGeom>
              <a:pathLst>
                <a:path extrusionOk="0" h="206386" w="366585">
                  <a:moveTo>
                    <a:pt x="0" y="0"/>
                  </a:moveTo>
                  <a:lnTo>
                    <a:pt x="0" y="206386"/>
                  </a:lnTo>
                  <a:lnTo>
                    <a:pt x="366585" y="206386"/>
                  </a:lnTo>
                  <a:close/>
                </a:path>
              </a:pathLst>
            </a:custGeom>
            <a:solidFill>
              <a:srgbClr val="404040"/>
            </a:solidFill>
            <a:ln>
              <a:noFill/>
            </a:ln>
          </p:spPr>
        </p:sp>
      </p:grpSp>
      <p:sp>
        <p:nvSpPr>
          <p:cNvPr id="48" name="Shape 48"/>
          <p:cNvSpPr txBox="1"/>
          <p:nvPr/>
        </p:nvSpPr>
        <p:spPr>
          <a:xfrm>
            <a:off x="7733647" y="487633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FFFFFF"/>
                </a:solidFill>
                <a:latin typeface="Roboto"/>
                <a:ea typeface="Roboto"/>
                <a:cs typeface="Roboto"/>
                <a:sym typeface="Roboto"/>
              </a:rPr>
              <a:t>Proprietary + Confidential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 Divider">
    <p:spTree>
      <p:nvGrpSpPr>
        <p:cNvPr id="49" name="Shape 49"/>
        <p:cNvGrpSpPr/>
        <p:nvPr/>
      </p:nvGrpSpPr>
      <p:grpSpPr>
        <a:xfrm>
          <a:off x="0" y="0"/>
          <a:ext cx="0" cy="0"/>
          <a:chOff x="0" y="0"/>
          <a:chExt cx="0" cy="0"/>
        </a:xfrm>
      </p:grpSpPr>
      <p:grpSp>
        <p:nvGrpSpPr>
          <p:cNvPr id="50" name="Shape 50"/>
          <p:cNvGrpSpPr/>
          <p:nvPr/>
        </p:nvGrpSpPr>
        <p:grpSpPr>
          <a:xfrm>
            <a:off x="-10312" y="-8075"/>
            <a:ext cx="9164625" cy="5169875"/>
            <a:chOff x="-10312" y="-8075"/>
            <a:chExt cx="9164625" cy="5169875"/>
          </a:xfrm>
        </p:grpSpPr>
        <p:sp>
          <p:nvSpPr>
            <p:cNvPr id="51" name="Shape 51"/>
            <p:cNvSpPr/>
            <p:nvPr/>
          </p:nvSpPr>
          <p:spPr>
            <a:xfrm>
              <a:off x="-10312" y="-8075"/>
              <a:ext cx="9164625" cy="5159650"/>
            </a:xfrm>
            <a:custGeom>
              <a:pathLst>
                <a:path extrusionOk="0" h="206386" w="366585">
                  <a:moveTo>
                    <a:pt x="0" y="0"/>
                  </a:moveTo>
                  <a:lnTo>
                    <a:pt x="0" y="206386"/>
                  </a:lnTo>
                  <a:lnTo>
                    <a:pt x="366585" y="206386"/>
                  </a:lnTo>
                  <a:close/>
                </a:path>
              </a:pathLst>
            </a:custGeom>
            <a:solidFill>
              <a:srgbClr val="4285F4"/>
            </a:solidFill>
            <a:ln>
              <a:noFill/>
            </a:ln>
          </p:spPr>
        </p:sp>
        <p:sp>
          <p:nvSpPr>
            <p:cNvPr id="52" name="Shape 52"/>
            <p:cNvSpPr/>
            <p:nvPr/>
          </p:nvSpPr>
          <p:spPr>
            <a:xfrm rot="10800000">
              <a:off x="-10312" y="2150"/>
              <a:ext cx="9164625" cy="5159650"/>
            </a:xfrm>
            <a:custGeom>
              <a:pathLst>
                <a:path extrusionOk="0" h="206386" w="366585">
                  <a:moveTo>
                    <a:pt x="0" y="0"/>
                  </a:moveTo>
                  <a:lnTo>
                    <a:pt x="0" y="206386"/>
                  </a:lnTo>
                  <a:lnTo>
                    <a:pt x="366585" y="206386"/>
                  </a:lnTo>
                  <a:close/>
                </a:path>
              </a:pathLst>
            </a:custGeom>
            <a:solidFill>
              <a:srgbClr val="689DF6"/>
            </a:solidFill>
            <a:ln>
              <a:noFill/>
            </a:ln>
          </p:spPr>
        </p:sp>
      </p:grpSp>
      <p:sp>
        <p:nvSpPr>
          <p:cNvPr id="53" name="Shape 53"/>
          <p:cNvSpPr txBox="1"/>
          <p:nvPr/>
        </p:nvSpPr>
        <p:spPr>
          <a:xfrm>
            <a:off x="7733647" y="487633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FFFFFF"/>
                </a:solidFill>
                <a:latin typeface="Roboto"/>
                <a:ea typeface="Roboto"/>
                <a:cs typeface="Roboto"/>
                <a:sym typeface="Roboto"/>
              </a:rPr>
              <a:t>Proprietary + Confidential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 Title">
    <p:spTree>
      <p:nvGrpSpPr>
        <p:cNvPr id="58" name="Shape 58"/>
        <p:cNvGrpSpPr/>
        <p:nvPr/>
      </p:nvGrpSpPr>
      <p:grpSpPr>
        <a:xfrm>
          <a:off x="0" y="0"/>
          <a:ext cx="0" cy="0"/>
          <a:chOff x="0" y="0"/>
          <a:chExt cx="0" cy="0"/>
        </a:xfrm>
      </p:grpSpPr>
      <p:sp>
        <p:nvSpPr>
          <p:cNvPr id="59" name="Shape 59"/>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0" name="Shape 60"/>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pic>
        <p:nvPicPr>
          <p:cNvPr id="61" name="Shape 61"/>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 Title 1">
    <p:spTree>
      <p:nvGrpSpPr>
        <p:cNvPr id="62" name="Shape 62"/>
        <p:cNvGrpSpPr/>
        <p:nvPr/>
      </p:nvGrpSpPr>
      <p:grpSpPr>
        <a:xfrm>
          <a:off x="0" y="0"/>
          <a:ext cx="0" cy="0"/>
          <a:chOff x="0" y="0"/>
          <a:chExt cx="0" cy="0"/>
        </a:xfrm>
      </p:grpSpPr>
      <p:sp>
        <p:nvSpPr>
          <p:cNvPr id="63" name="Shape 63"/>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4" name="Shape 64"/>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pic>
        <p:nvPicPr>
          <p:cNvPr id="65" name="Shape 65"/>
          <p:cNvPicPr preferRelativeResize="0"/>
          <p:nvPr/>
        </p:nvPicPr>
        <p:blipFill>
          <a:blip r:embed="rId2">
            <a:alphaModFix/>
          </a:blip>
          <a:stretch>
            <a:fillRect/>
          </a:stretch>
        </p:blipFill>
        <p:spPr>
          <a:xfrm>
            <a:off x="92956" y="4765294"/>
            <a:ext cx="1180224" cy="3241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7.xml"/><Relationship Id="rId22" Type="http://schemas.openxmlformats.org/officeDocument/2006/relationships/slideLayout" Target="../slideLayouts/slideLayout29.xml"/><Relationship Id="rId21" Type="http://schemas.openxmlformats.org/officeDocument/2006/relationships/slideLayout" Target="../slideLayouts/slideLayout28.xml"/><Relationship Id="rId24" Type="http://schemas.openxmlformats.org/officeDocument/2006/relationships/slideLayout" Target="../slideLayouts/slideLayout31.xml"/><Relationship Id="rId23" Type="http://schemas.openxmlformats.org/officeDocument/2006/relationships/slideLayout" Target="../slideLayouts/slideLayout30.xml"/><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9" Type="http://schemas.openxmlformats.org/officeDocument/2006/relationships/slideLayout" Target="../slideLayouts/slideLayout16.xml"/><Relationship Id="rId26" Type="http://schemas.openxmlformats.org/officeDocument/2006/relationships/slideLayout" Target="../slideLayouts/slideLayout33.xml"/><Relationship Id="rId25" Type="http://schemas.openxmlformats.org/officeDocument/2006/relationships/slideLayout" Target="../slideLayouts/slideLayout32.xml"/><Relationship Id="rId28" Type="http://schemas.openxmlformats.org/officeDocument/2006/relationships/slideLayout" Target="../slideLayouts/slideLayout35.xml"/><Relationship Id="rId27" Type="http://schemas.openxmlformats.org/officeDocument/2006/relationships/slideLayout" Target="../slideLayouts/slideLayout34.xml"/><Relationship Id="rId5" Type="http://schemas.openxmlformats.org/officeDocument/2006/relationships/slideLayout" Target="../slideLayouts/slideLayout12.xml"/><Relationship Id="rId6" Type="http://schemas.openxmlformats.org/officeDocument/2006/relationships/slideLayout" Target="../slideLayouts/slideLayout13.xml"/><Relationship Id="rId29" Type="http://schemas.openxmlformats.org/officeDocument/2006/relationships/slideLayout" Target="../slideLayouts/slideLayout36.xml"/><Relationship Id="rId7" Type="http://schemas.openxmlformats.org/officeDocument/2006/relationships/slideLayout" Target="../slideLayouts/slideLayout14.xml"/><Relationship Id="rId8" Type="http://schemas.openxmlformats.org/officeDocument/2006/relationships/slideLayout" Target="../slideLayouts/slideLayout15.xml"/><Relationship Id="rId31" Type="http://schemas.openxmlformats.org/officeDocument/2006/relationships/slideLayout" Target="../slideLayouts/slideLayout38.xml"/><Relationship Id="rId30" Type="http://schemas.openxmlformats.org/officeDocument/2006/relationships/slideLayout" Target="../slideLayouts/slideLayout37.xml"/><Relationship Id="rId11" Type="http://schemas.openxmlformats.org/officeDocument/2006/relationships/slideLayout" Target="../slideLayouts/slideLayout18.xml"/><Relationship Id="rId33" Type="http://schemas.openxmlformats.org/officeDocument/2006/relationships/slideLayout" Target="../slideLayouts/slideLayout40.xml"/><Relationship Id="rId10" Type="http://schemas.openxmlformats.org/officeDocument/2006/relationships/slideLayout" Target="../slideLayouts/slideLayout17.xml"/><Relationship Id="rId32" Type="http://schemas.openxmlformats.org/officeDocument/2006/relationships/slideLayout" Target="../slideLayouts/slideLayout39.xml"/><Relationship Id="rId13" Type="http://schemas.openxmlformats.org/officeDocument/2006/relationships/slideLayout" Target="../slideLayouts/slideLayout20.xml"/><Relationship Id="rId35" Type="http://schemas.openxmlformats.org/officeDocument/2006/relationships/slideLayout" Target="../slideLayouts/slideLayout42.xml"/><Relationship Id="rId12" Type="http://schemas.openxmlformats.org/officeDocument/2006/relationships/slideLayout" Target="../slideLayouts/slideLayout19.xml"/><Relationship Id="rId34" Type="http://schemas.openxmlformats.org/officeDocument/2006/relationships/slideLayout" Target="../slideLayouts/slideLayout41.xml"/><Relationship Id="rId15" Type="http://schemas.openxmlformats.org/officeDocument/2006/relationships/slideLayout" Target="../slideLayouts/slideLayout22.xml"/><Relationship Id="rId37" Type="http://schemas.openxmlformats.org/officeDocument/2006/relationships/slideLayout" Target="../slideLayouts/slideLayout44.xml"/><Relationship Id="rId14" Type="http://schemas.openxmlformats.org/officeDocument/2006/relationships/slideLayout" Target="../slideLayouts/slideLayout21.xml"/><Relationship Id="rId36" Type="http://schemas.openxmlformats.org/officeDocument/2006/relationships/slideLayout" Target="../slideLayouts/slideLayout43.xml"/><Relationship Id="rId17" Type="http://schemas.openxmlformats.org/officeDocument/2006/relationships/slideLayout" Target="../slideLayouts/slideLayout24.xml"/><Relationship Id="rId39" Type="http://schemas.openxmlformats.org/officeDocument/2006/relationships/theme" Target="../theme/theme3.xml"/><Relationship Id="rId16" Type="http://schemas.openxmlformats.org/officeDocument/2006/relationships/slideLayout" Target="../slideLayouts/slideLayout23.xml"/><Relationship Id="rId38" Type="http://schemas.openxmlformats.org/officeDocument/2006/relationships/slideLayout" Target="../slideLayouts/slideLayout45.xml"/><Relationship Id="rId19" Type="http://schemas.openxmlformats.org/officeDocument/2006/relationships/slideLayout" Target="../slideLayouts/slideLayout26.xml"/><Relationship Id="rId1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471900" y="674775"/>
            <a:ext cx="8222100" cy="755700"/>
          </a:xfrm>
          <a:prstGeom prst="rect">
            <a:avLst/>
          </a:prstGeom>
          <a:noFill/>
          <a:ln>
            <a:noFill/>
          </a:ln>
        </p:spPr>
        <p:txBody>
          <a:bodyPr anchorCtr="0" anchor="b" bIns="91425" lIns="91425" rIns="91425" tIns="91425"/>
          <a:lstStyle>
            <a:lvl1pPr lvl="0" rtl="0">
              <a:spcBef>
                <a:spcPts val="0"/>
              </a:spcBef>
              <a:buClr>
                <a:srgbClr val="666666"/>
              </a:buClr>
              <a:buSzPct val="100000"/>
              <a:buFont typeface="Roboto"/>
              <a:buNone/>
              <a:defRPr sz="3600">
                <a:solidFill>
                  <a:srgbClr val="666666"/>
                </a:solidFill>
                <a:latin typeface="Roboto"/>
                <a:ea typeface="Roboto"/>
                <a:cs typeface="Roboto"/>
                <a:sym typeface="Roboto"/>
              </a:defRPr>
            </a:lvl1pPr>
            <a:lvl2pPr lvl="1" rtl="0">
              <a:spcBef>
                <a:spcPts val="0"/>
              </a:spcBef>
              <a:buClr>
                <a:srgbClr val="666666"/>
              </a:buClr>
              <a:buSzPct val="100000"/>
              <a:buFont typeface="Roboto"/>
              <a:buNone/>
              <a:defRPr sz="3600">
                <a:solidFill>
                  <a:srgbClr val="666666"/>
                </a:solidFill>
                <a:latin typeface="Roboto"/>
                <a:ea typeface="Roboto"/>
                <a:cs typeface="Roboto"/>
                <a:sym typeface="Roboto"/>
              </a:defRPr>
            </a:lvl2pPr>
            <a:lvl3pPr lvl="2" rtl="0">
              <a:spcBef>
                <a:spcPts val="0"/>
              </a:spcBef>
              <a:buClr>
                <a:srgbClr val="666666"/>
              </a:buClr>
              <a:buSzPct val="100000"/>
              <a:buFont typeface="Roboto"/>
              <a:buNone/>
              <a:defRPr sz="3600">
                <a:solidFill>
                  <a:srgbClr val="666666"/>
                </a:solidFill>
                <a:latin typeface="Roboto"/>
                <a:ea typeface="Roboto"/>
                <a:cs typeface="Roboto"/>
                <a:sym typeface="Roboto"/>
              </a:defRPr>
            </a:lvl3pPr>
            <a:lvl4pPr lvl="3" rtl="0">
              <a:spcBef>
                <a:spcPts val="0"/>
              </a:spcBef>
              <a:buClr>
                <a:srgbClr val="666666"/>
              </a:buClr>
              <a:buSzPct val="100000"/>
              <a:buFont typeface="Roboto"/>
              <a:buNone/>
              <a:defRPr sz="3600">
                <a:solidFill>
                  <a:srgbClr val="666666"/>
                </a:solidFill>
                <a:latin typeface="Roboto"/>
                <a:ea typeface="Roboto"/>
                <a:cs typeface="Roboto"/>
                <a:sym typeface="Roboto"/>
              </a:defRPr>
            </a:lvl4pPr>
            <a:lvl5pPr lvl="4" rtl="0">
              <a:spcBef>
                <a:spcPts val="0"/>
              </a:spcBef>
              <a:buClr>
                <a:srgbClr val="666666"/>
              </a:buClr>
              <a:buSzPct val="100000"/>
              <a:buFont typeface="Roboto"/>
              <a:buNone/>
              <a:defRPr sz="3600">
                <a:solidFill>
                  <a:srgbClr val="666666"/>
                </a:solidFill>
                <a:latin typeface="Roboto"/>
                <a:ea typeface="Roboto"/>
                <a:cs typeface="Roboto"/>
                <a:sym typeface="Roboto"/>
              </a:defRPr>
            </a:lvl5pPr>
            <a:lvl6pPr lvl="5" rtl="0">
              <a:spcBef>
                <a:spcPts val="0"/>
              </a:spcBef>
              <a:buClr>
                <a:srgbClr val="666666"/>
              </a:buClr>
              <a:buSzPct val="100000"/>
              <a:buFont typeface="Roboto"/>
              <a:buNone/>
              <a:defRPr sz="3600">
                <a:solidFill>
                  <a:srgbClr val="666666"/>
                </a:solidFill>
                <a:latin typeface="Roboto"/>
                <a:ea typeface="Roboto"/>
                <a:cs typeface="Roboto"/>
                <a:sym typeface="Roboto"/>
              </a:defRPr>
            </a:lvl6pPr>
            <a:lvl7pPr lvl="6" rtl="0">
              <a:spcBef>
                <a:spcPts val="0"/>
              </a:spcBef>
              <a:buClr>
                <a:srgbClr val="666666"/>
              </a:buClr>
              <a:buSzPct val="100000"/>
              <a:buFont typeface="Roboto"/>
              <a:buNone/>
              <a:defRPr sz="3600">
                <a:solidFill>
                  <a:srgbClr val="666666"/>
                </a:solidFill>
                <a:latin typeface="Roboto"/>
                <a:ea typeface="Roboto"/>
                <a:cs typeface="Roboto"/>
                <a:sym typeface="Roboto"/>
              </a:defRPr>
            </a:lvl7pPr>
            <a:lvl8pPr lvl="7" rtl="0">
              <a:spcBef>
                <a:spcPts val="0"/>
              </a:spcBef>
              <a:buClr>
                <a:srgbClr val="666666"/>
              </a:buClr>
              <a:buSzPct val="100000"/>
              <a:buFont typeface="Roboto"/>
              <a:buNone/>
              <a:defRPr sz="3600">
                <a:solidFill>
                  <a:srgbClr val="666666"/>
                </a:solidFill>
                <a:latin typeface="Roboto"/>
                <a:ea typeface="Roboto"/>
                <a:cs typeface="Roboto"/>
                <a:sym typeface="Roboto"/>
              </a:defRPr>
            </a:lvl8pPr>
            <a:lvl9pPr lvl="8" rtl="0">
              <a:spcBef>
                <a:spcPts val="0"/>
              </a:spcBef>
              <a:buClr>
                <a:srgbClr val="666666"/>
              </a:buClr>
              <a:buSzPct val="100000"/>
              <a:buFont typeface="Roboto"/>
              <a:buNone/>
              <a:defRPr sz="3600">
                <a:solidFill>
                  <a:srgbClr val="666666"/>
                </a:solidFill>
                <a:latin typeface="Roboto"/>
                <a:ea typeface="Roboto"/>
                <a:cs typeface="Roboto"/>
                <a:sym typeface="Roboto"/>
              </a:defRPr>
            </a:lvl9pPr>
          </a:lstStyle>
          <a:p/>
        </p:txBody>
      </p:sp>
      <p:sp>
        <p:nvSpPr>
          <p:cNvPr id="56" name="Shape 56"/>
          <p:cNvSpPr txBox="1"/>
          <p:nvPr>
            <p:ph idx="1" type="body"/>
          </p:nvPr>
        </p:nvSpPr>
        <p:spPr>
          <a:xfrm>
            <a:off x="471900" y="1522175"/>
            <a:ext cx="8222100" cy="2834400"/>
          </a:xfrm>
          <a:prstGeom prst="rect">
            <a:avLst/>
          </a:prstGeom>
          <a:noFill/>
          <a:ln>
            <a:noFill/>
          </a:ln>
        </p:spPr>
        <p:txBody>
          <a:bodyPr anchorCtr="0" anchor="t" bIns="91425" lIns="91425" rIns="91425" tIns="91425"/>
          <a:lstStyle>
            <a:lvl1pPr lvl="0" rtl="0">
              <a:lnSpc>
                <a:spcPct val="115000"/>
              </a:lnSpc>
              <a:spcBef>
                <a:spcPts val="0"/>
              </a:spcBef>
              <a:spcAft>
                <a:spcPts val="1400"/>
              </a:spcAft>
              <a:buClr>
                <a:schemeClr val="accent1"/>
              </a:buClr>
              <a:buSzPct val="100000"/>
              <a:buFont typeface="Roboto"/>
              <a:defRPr sz="1800">
                <a:solidFill>
                  <a:schemeClr val="accent1"/>
                </a:solidFill>
                <a:latin typeface="Roboto"/>
                <a:ea typeface="Roboto"/>
                <a:cs typeface="Roboto"/>
                <a:sym typeface="Roboto"/>
              </a:defRPr>
            </a:lvl1pPr>
            <a:lvl2pPr lvl="1" rtl="0">
              <a:lnSpc>
                <a:spcPct val="115000"/>
              </a:lnSpc>
              <a:spcBef>
                <a:spcPts val="0"/>
              </a:spcBef>
              <a:spcAft>
                <a:spcPts val="1400"/>
              </a:spcAft>
              <a:buClr>
                <a:schemeClr val="accent1"/>
              </a:buClr>
              <a:buFont typeface="Roboto"/>
              <a:defRPr>
                <a:solidFill>
                  <a:schemeClr val="accent1"/>
                </a:solidFill>
                <a:latin typeface="Roboto"/>
                <a:ea typeface="Roboto"/>
                <a:cs typeface="Roboto"/>
                <a:sym typeface="Roboto"/>
              </a:defRPr>
            </a:lvl2pPr>
            <a:lvl3pPr lvl="2" rtl="0">
              <a:lnSpc>
                <a:spcPct val="115000"/>
              </a:lnSpc>
              <a:spcBef>
                <a:spcPts val="0"/>
              </a:spcBef>
              <a:spcAft>
                <a:spcPts val="1400"/>
              </a:spcAft>
              <a:buClr>
                <a:schemeClr val="accent1"/>
              </a:buClr>
              <a:buFont typeface="Roboto"/>
              <a:defRPr>
                <a:solidFill>
                  <a:schemeClr val="accent1"/>
                </a:solidFill>
                <a:latin typeface="Roboto"/>
                <a:ea typeface="Roboto"/>
                <a:cs typeface="Roboto"/>
                <a:sym typeface="Roboto"/>
              </a:defRPr>
            </a:lvl3pPr>
            <a:lvl4pPr lvl="3" rtl="0">
              <a:lnSpc>
                <a:spcPct val="115000"/>
              </a:lnSpc>
              <a:spcBef>
                <a:spcPts val="0"/>
              </a:spcBef>
              <a:spcAft>
                <a:spcPts val="1400"/>
              </a:spcAft>
              <a:buClr>
                <a:schemeClr val="accent1"/>
              </a:buClr>
              <a:buFont typeface="Roboto"/>
              <a:defRPr>
                <a:solidFill>
                  <a:schemeClr val="accent1"/>
                </a:solidFill>
                <a:latin typeface="Roboto"/>
                <a:ea typeface="Roboto"/>
                <a:cs typeface="Roboto"/>
                <a:sym typeface="Roboto"/>
              </a:defRPr>
            </a:lvl4pPr>
            <a:lvl5pPr lvl="4" rtl="0">
              <a:lnSpc>
                <a:spcPct val="115000"/>
              </a:lnSpc>
              <a:spcBef>
                <a:spcPts val="0"/>
              </a:spcBef>
              <a:spcAft>
                <a:spcPts val="1400"/>
              </a:spcAft>
              <a:buClr>
                <a:schemeClr val="accent1"/>
              </a:buClr>
              <a:buFont typeface="Roboto"/>
              <a:defRPr>
                <a:solidFill>
                  <a:schemeClr val="accent1"/>
                </a:solidFill>
                <a:latin typeface="Roboto"/>
                <a:ea typeface="Roboto"/>
                <a:cs typeface="Roboto"/>
                <a:sym typeface="Roboto"/>
              </a:defRPr>
            </a:lvl5pPr>
            <a:lvl6pPr lvl="5" rtl="0">
              <a:lnSpc>
                <a:spcPct val="115000"/>
              </a:lnSpc>
              <a:spcBef>
                <a:spcPts val="0"/>
              </a:spcBef>
              <a:spcAft>
                <a:spcPts val="1400"/>
              </a:spcAft>
              <a:buClr>
                <a:schemeClr val="accent1"/>
              </a:buClr>
              <a:buFont typeface="Roboto"/>
              <a:defRPr>
                <a:solidFill>
                  <a:schemeClr val="accent1"/>
                </a:solidFill>
                <a:latin typeface="Roboto"/>
                <a:ea typeface="Roboto"/>
                <a:cs typeface="Roboto"/>
                <a:sym typeface="Roboto"/>
              </a:defRPr>
            </a:lvl6pPr>
            <a:lvl7pPr lvl="6" rtl="0">
              <a:lnSpc>
                <a:spcPct val="115000"/>
              </a:lnSpc>
              <a:spcBef>
                <a:spcPts val="0"/>
              </a:spcBef>
              <a:spcAft>
                <a:spcPts val="1400"/>
              </a:spcAft>
              <a:buClr>
                <a:schemeClr val="accent1"/>
              </a:buClr>
              <a:buFont typeface="Roboto"/>
              <a:defRPr>
                <a:solidFill>
                  <a:schemeClr val="accent1"/>
                </a:solidFill>
                <a:latin typeface="Roboto"/>
                <a:ea typeface="Roboto"/>
                <a:cs typeface="Roboto"/>
                <a:sym typeface="Roboto"/>
              </a:defRPr>
            </a:lvl7pPr>
            <a:lvl8pPr lvl="7" rtl="0">
              <a:lnSpc>
                <a:spcPct val="115000"/>
              </a:lnSpc>
              <a:spcBef>
                <a:spcPts val="0"/>
              </a:spcBef>
              <a:spcAft>
                <a:spcPts val="1400"/>
              </a:spcAft>
              <a:buClr>
                <a:schemeClr val="accent1"/>
              </a:buClr>
              <a:buFont typeface="Roboto"/>
              <a:defRPr>
                <a:solidFill>
                  <a:schemeClr val="accent1"/>
                </a:solidFill>
                <a:latin typeface="Roboto"/>
                <a:ea typeface="Roboto"/>
                <a:cs typeface="Roboto"/>
                <a:sym typeface="Roboto"/>
              </a:defRPr>
            </a:lvl8pPr>
            <a:lvl9pPr lvl="8" rtl="0">
              <a:lnSpc>
                <a:spcPct val="115000"/>
              </a:lnSpc>
              <a:spcBef>
                <a:spcPts val="0"/>
              </a:spcBef>
              <a:spcAft>
                <a:spcPts val="1400"/>
              </a:spcAft>
              <a:buClr>
                <a:schemeClr val="accent1"/>
              </a:buClr>
              <a:buFont typeface="Roboto"/>
              <a:defRPr>
                <a:solidFill>
                  <a:schemeClr val="accent1"/>
                </a:solidFill>
                <a:latin typeface="Roboto"/>
                <a:ea typeface="Roboto"/>
                <a:cs typeface="Roboto"/>
                <a:sym typeface="Roboto"/>
              </a:defRPr>
            </a:lvl9pPr>
          </a:lstStyle>
          <a:p/>
        </p:txBody>
      </p:sp>
      <p:sp>
        <p:nvSpPr>
          <p:cNvPr id="57" name="Shape 57"/>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accent1"/>
                </a:solidFill>
              </a:rPr>
              <a:t>‹#›</a:t>
            </a:fld>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 id="2147483687" r:id="rId33"/>
    <p:sldLayoutId id="2147483688" r:id="rId34"/>
    <p:sldLayoutId id="2147483689" r:id="rId35"/>
    <p:sldLayoutId id="2147483690" r:id="rId36"/>
    <p:sldLayoutId id="2147483691" r:id="rId37"/>
    <p:sldLayoutId id="2147483692"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16.png"/><Relationship Id="rId6"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nvSpPr>
        <p:spPr>
          <a:xfrm>
            <a:off x="541000" y="1660300"/>
            <a:ext cx="7434000" cy="1768500"/>
          </a:xfrm>
          <a:prstGeom prst="rect">
            <a:avLst/>
          </a:prstGeom>
          <a:noFill/>
          <a:ln>
            <a:noFill/>
          </a:ln>
        </p:spPr>
        <p:txBody>
          <a:bodyPr anchorCtr="0" anchor="t" bIns="91425" lIns="91425" rIns="91425" tIns="91425">
            <a:noAutofit/>
          </a:bodyPr>
          <a:lstStyle/>
          <a:p>
            <a:pPr lvl="0" rtl="0">
              <a:spcBef>
                <a:spcPts val="0"/>
              </a:spcBef>
              <a:spcAft>
                <a:spcPts val="0"/>
              </a:spcAft>
              <a:buNone/>
            </a:pPr>
            <a:r>
              <a:rPr lang="en" sz="3800">
                <a:solidFill>
                  <a:srgbClr val="666666"/>
                </a:solidFill>
                <a:latin typeface="Roboto"/>
                <a:ea typeface="Roboto"/>
                <a:cs typeface="Roboto"/>
                <a:sym typeface="Roboto"/>
              </a:rPr>
              <a:t>Edge Microgateway</a:t>
            </a:r>
          </a:p>
          <a:p>
            <a:pPr lvl="0" rtl="0">
              <a:spcBef>
                <a:spcPts val="0"/>
              </a:spcBef>
              <a:spcAft>
                <a:spcPts val="0"/>
              </a:spcAft>
              <a:buNone/>
            </a:pPr>
            <a:r>
              <a:rPr lang="en" sz="2600">
                <a:solidFill>
                  <a:srgbClr val="999999"/>
                </a:solidFill>
                <a:latin typeface="Roboto"/>
                <a:ea typeface="Roboto"/>
                <a:cs typeface="Roboto"/>
                <a:sym typeface="Roboto"/>
              </a:rPr>
              <a:t>Overview</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Shape 451"/>
          <p:cNvSpPr txBox="1"/>
          <p:nvPr/>
        </p:nvSpPr>
        <p:spPr>
          <a:xfrm>
            <a:off x="513750" y="197325"/>
            <a:ext cx="8116500" cy="750000"/>
          </a:xfrm>
          <a:prstGeom prst="rect">
            <a:avLst/>
          </a:prstGeom>
          <a:noFill/>
          <a:ln>
            <a:noFill/>
          </a:ln>
        </p:spPr>
        <p:txBody>
          <a:bodyPr anchorCtr="0" anchor="t" bIns="91425" lIns="91425" rIns="91425" tIns="91425">
            <a:noAutofit/>
          </a:bodyPr>
          <a:lstStyle/>
          <a:p>
            <a:pPr lvl="0" rtl="0">
              <a:spcBef>
                <a:spcPts val="0"/>
              </a:spcBef>
              <a:spcAft>
                <a:spcPts val="1800"/>
              </a:spcAft>
              <a:buNone/>
            </a:pPr>
            <a:r>
              <a:rPr lang="en" sz="2800">
                <a:solidFill>
                  <a:srgbClr val="666666"/>
                </a:solidFill>
                <a:latin typeface="Roboto"/>
                <a:ea typeface="Roboto"/>
                <a:cs typeface="Roboto"/>
                <a:sym typeface="Roboto"/>
              </a:rPr>
              <a:t>Internal APIs</a:t>
            </a:r>
          </a:p>
          <a:p>
            <a:pPr lvl="0" rtl="0">
              <a:lnSpc>
                <a:spcPct val="115000"/>
              </a:lnSpc>
              <a:spcBef>
                <a:spcPts val="0"/>
              </a:spcBef>
              <a:spcAft>
                <a:spcPts val="0"/>
              </a:spcAft>
              <a:buNone/>
            </a:pPr>
            <a:r>
              <a:t/>
            </a:r>
            <a:endParaRPr sz="2800">
              <a:solidFill>
                <a:srgbClr val="666666"/>
              </a:solidFill>
              <a:latin typeface="Roboto"/>
              <a:ea typeface="Roboto"/>
              <a:cs typeface="Roboto"/>
              <a:sym typeface="Roboto"/>
            </a:endParaRPr>
          </a:p>
        </p:txBody>
      </p:sp>
      <p:sp>
        <p:nvSpPr>
          <p:cNvPr id="452" name="Shape 452"/>
          <p:cNvSpPr txBox="1"/>
          <p:nvPr/>
        </p:nvSpPr>
        <p:spPr>
          <a:xfrm>
            <a:off x="8532102" y="4842859"/>
            <a:ext cx="459000" cy="273900"/>
          </a:xfrm>
          <a:prstGeom prst="rect">
            <a:avLst/>
          </a:prstGeom>
          <a:noFill/>
          <a:ln>
            <a:noFill/>
          </a:ln>
        </p:spPr>
        <p:txBody>
          <a:bodyPr anchorCtr="0" anchor="ctr" bIns="34275" lIns="68575" rIns="68575" tIns="34275">
            <a:noAutofit/>
          </a:bodyPr>
          <a:lstStyle/>
          <a:p>
            <a:pPr lvl="0" rtl="0" algn="r">
              <a:spcBef>
                <a:spcPts val="0"/>
              </a:spcBef>
              <a:buNone/>
            </a:pPr>
            <a:fld id="{00000000-1234-1234-1234-123412341234}" type="slidenum">
              <a:rPr lang="en" sz="800">
                <a:solidFill>
                  <a:srgbClr val="BDBDBD"/>
                </a:solidFill>
                <a:latin typeface="Helvetica Neue"/>
                <a:ea typeface="Helvetica Neue"/>
                <a:cs typeface="Helvetica Neue"/>
                <a:sym typeface="Helvetica Neue"/>
              </a:rPr>
              <a:t>‹#›</a:t>
            </a:fld>
          </a:p>
        </p:txBody>
      </p:sp>
      <p:pic>
        <p:nvPicPr>
          <p:cNvPr id="453" name="Shape 453"/>
          <p:cNvPicPr preferRelativeResize="0"/>
          <p:nvPr/>
        </p:nvPicPr>
        <p:blipFill>
          <a:blip r:embed="rId3">
            <a:alphaModFix/>
          </a:blip>
          <a:stretch>
            <a:fillRect/>
          </a:stretch>
        </p:blipFill>
        <p:spPr>
          <a:xfrm>
            <a:off x="1313425" y="757550"/>
            <a:ext cx="7077075" cy="2257425"/>
          </a:xfrm>
          <a:prstGeom prst="rect">
            <a:avLst/>
          </a:prstGeom>
          <a:noFill/>
          <a:ln>
            <a:noFill/>
          </a:ln>
        </p:spPr>
      </p:pic>
      <p:sp>
        <p:nvSpPr>
          <p:cNvPr id="454" name="Shape 454"/>
          <p:cNvSpPr txBox="1"/>
          <p:nvPr/>
        </p:nvSpPr>
        <p:spPr>
          <a:xfrm>
            <a:off x="1532850" y="3272575"/>
            <a:ext cx="6796200" cy="792900"/>
          </a:xfrm>
          <a:prstGeom prst="rect">
            <a:avLst/>
          </a:prstGeom>
          <a:noFill/>
          <a:ln>
            <a:noFill/>
          </a:ln>
        </p:spPr>
        <p:txBody>
          <a:bodyPr anchorCtr="0" anchor="t" bIns="91425" lIns="91425" rIns="91425" tIns="91425">
            <a:noAutofit/>
          </a:bodyPr>
          <a:lstStyle/>
          <a:p>
            <a:pPr lvl="0" algn="ctr">
              <a:spcBef>
                <a:spcPts val="0"/>
              </a:spcBef>
              <a:buNone/>
            </a:pPr>
            <a:r>
              <a:rPr lang="en" sz="2400">
                <a:solidFill>
                  <a:srgbClr val="3C78D8"/>
                </a:solidFill>
                <a:latin typeface="Roboto"/>
                <a:ea typeface="Roboto"/>
                <a:cs typeface="Roboto"/>
                <a:sym typeface="Roboto"/>
              </a:rPr>
              <a:t>What about latency and security?</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Shape 459"/>
          <p:cNvSpPr txBox="1"/>
          <p:nvPr/>
        </p:nvSpPr>
        <p:spPr>
          <a:xfrm>
            <a:off x="513750" y="197325"/>
            <a:ext cx="8116500" cy="750000"/>
          </a:xfrm>
          <a:prstGeom prst="rect">
            <a:avLst/>
          </a:prstGeom>
          <a:noFill/>
          <a:ln>
            <a:noFill/>
          </a:ln>
        </p:spPr>
        <p:txBody>
          <a:bodyPr anchorCtr="0" anchor="t" bIns="91425" lIns="91425" rIns="91425" tIns="91425">
            <a:noAutofit/>
          </a:bodyPr>
          <a:lstStyle/>
          <a:p>
            <a:pPr lvl="0" rtl="0">
              <a:spcBef>
                <a:spcPts val="0"/>
              </a:spcBef>
              <a:spcAft>
                <a:spcPts val="1800"/>
              </a:spcAft>
              <a:buNone/>
            </a:pPr>
            <a:r>
              <a:rPr lang="en" sz="2800">
                <a:solidFill>
                  <a:srgbClr val="666666"/>
                </a:solidFill>
                <a:latin typeface="Roboto"/>
                <a:ea typeface="Roboto"/>
                <a:cs typeface="Roboto"/>
                <a:sym typeface="Roboto"/>
              </a:rPr>
              <a:t>Edge Microgateway</a:t>
            </a:r>
          </a:p>
          <a:p>
            <a:pPr lvl="0" rtl="0">
              <a:lnSpc>
                <a:spcPct val="115000"/>
              </a:lnSpc>
              <a:spcBef>
                <a:spcPts val="0"/>
              </a:spcBef>
              <a:spcAft>
                <a:spcPts val="0"/>
              </a:spcAft>
              <a:buNone/>
            </a:pPr>
            <a:r>
              <a:t/>
            </a:r>
            <a:endParaRPr sz="2800">
              <a:solidFill>
                <a:srgbClr val="666666"/>
              </a:solidFill>
              <a:latin typeface="Roboto"/>
              <a:ea typeface="Roboto"/>
              <a:cs typeface="Roboto"/>
              <a:sym typeface="Roboto"/>
            </a:endParaRPr>
          </a:p>
        </p:txBody>
      </p:sp>
      <p:sp>
        <p:nvSpPr>
          <p:cNvPr id="460" name="Shape 460"/>
          <p:cNvSpPr txBox="1"/>
          <p:nvPr/>
        </p:nvSpPr>
        <p:spPr>
          <a:xfrm>
            <a:off x="8532102" y="4842859"/>
            <a:ext cx="459000" cy="273900"/>
          </a:xfrm>
          <a:prstGeom prst="rect">
            <a:avLst/>
          </a:prstGeom>
          <a:noFill/>
          <a:ln>
            <a:noFill/>
          </a:ln>
        </p:spPr>
        <p:txBody>
          <a:bodyPr anchorCtr="0" anchor="ctr" bIns="34275" lIns="68575" rIns="68575" tIns="34275">
            <a:noAutofit/>
          </a:bodyPr>
          <a:lstStyle/>
          <a:p>
            <a:pPr lvl="0" rtl="0" algn="r">
              <a:spcBef>
                <a:spcPts val="0"/>
              </a:spcBef>
              <a:buNone/>
            </a:pPr>
            <a:fld id="{00000000-1234-1234-1234-123412341234}" type="slidenum">
              <a:rPr lang="en" sz="800">
                <a:solidFill>
                  <a:srgbClr val="BDBDBD"/>
                </a:solidFill>
                <a:latin typeface="Helvetica Neue"/>
                <a:ea typeface="Helvetica Neue"/>
                <a:cs typeface="Helvetica Neue"/>
                <a:sym typeface="Helvetica Neue"/>
              </a:rPr>
              <a:t>‹#›</a:t>
            </a:fld>
          </a:p>
        </p:txBody>
      </p:sp>
      <p:pic>
        <p:nvPicPr>
          <p:cNvPr id="461" name="Shape 461"/>
          <p:cNvPicPr preferRelativeResize="0"/>
          <p:nvPr/>
        </p:nvPicPr>
        <p:blipFill>
          <a:blip r:embed="rId3">
            <a:alphaModFix/>
          </a:blip>
          <a:stretch>
            <a:fillRect/>
          </a:stretch>
        </p:blipFill>
        <p:spPr>
          <a:xfrm>
            <a:off x="5612000" y="66337"/>
            <a:ext cx="3276600" cy="4562475"/>
          </a:xfrm>
          <a:prstGeom prst="rect">
            <a:avLst/>
          </a:prstGeom>
          <a:noFill/>
          <a:ln>
            <a:noFill/>
          </a:ln>
        </p:spPr>
      </p:pic>
      <p:sp>
        <p:nvSpPr>
          <p:cNvPr id="462" name="Shape 462"/>
          <p:cNvSpPr txBox="1"/>
          <p:nvPr/>
        </p:nvSpPr>
        <p:spPr>
          <a:xfrm>
            <a:off x="590550" y="770350"/>
            <a:ext cx="3655800" cy="4267800"/>
          </a:xfrm>
          <a:prstGeom prst="rect">
            <a:avLst/>
          </a:prstGeom>
          <a:noFill/>
          <a:ln>
            <a:noFill/>
          </a:ln>
        </p:spPr>
        <p:txBody>
          <a:bodyPr anchorCtr="0" anchor="t" bIns="91425" lIns="91425" rIns="91425" tIns="91425">
            <a:noAutofit/>
          </a:bodyPr>
          <a:lstStyle/>
          <a:p>
            <a:pPr lvl="0" rtl="0">
              <a:lnSpc>
                <a:spcPct val="90000"/>
              </a:lnSpc>
              <a:spcBef>
                <a:spcPts val="1100"/>
              </a:spcBef>
              <a:buNone/>
            </a:pPr>
            <a:r>
              <a:rPr b="1" lang="en" sz="1800">
                <a:solidFill>
                  <a:srgbClr val="666666"/>
                </a:solidFill>
                <a:latin typeface="Roboto"/>
                <a:ea typeface="Roboto"/>
                <a:cs typeface="Roboto"/>
                <a:sym typeface="Roboto"/>
              </a:rPr>
              <a:t>Objective</a:t>
            </a:r>
          </a:p>
          <a:p>
            <a:pPr lvl="0" rtl="0">
              <a:lnSpc>
                <a:spcPct val="90000"/>
              </a:lnSpc>
              <a:spcBef>
                <a:spcPts val="1100"/>
              </a:spcBef>
              <a:buNone/>
            </a:pPr>
            <a:r>
              <a:rPr lang="en" sz="1200">
                <a:solidFill>
                  <a:srgbClr val="666666"/>
                </a:solidFill>
                <a:latin typeface="Roboto"/>
                <a:ea typeface="Roboto"/>
                <a:cs typeface="Roboto"/>
                <a:sym typeface="Roboto"/>
              </a:rPr>
              <a:t>Deploy lean API runtime infrastructure in your private cloud, while deriving all the benefits of Apigee API management in the Cloud</a:t>
            </a:r>
          </a:p>
          <a:p>
            <a:pPr lvl="0" rtl="0">
              <a:lnSpc>
                <a:spcPct val="90000"/>
              </a:lnSpc>
              <a:spcBef>
                <a:spcPts val="1100"/>
              </a:spcBef>
              <a:buNone/>
            </a:pPr>
            <a:r>
              <a:rPr b="1" lang="en" sz="1800">
                <a:solidFill>
                  <a:srgbClr val="666666"/>
                </a:solidFill>
                <a:latin typeface="Roboto"/>
                <a:ea typeface="Roboto"/>
                <a:cs typeface="Roboto"/>
                <a:sym typeface="Roboto"/>
              </a:rPr>
              <a:t>Use Cases</a:t>
            </a:r>
          </a:p>
          <a:p>
            <a:pPr indent="-304800" lvl="0" marL="457200" rtl="0">
              <a:lnSpc>
                <a:spcPct val="150000"/>
              </a:lnSpc>
              <a:spcBef>
                <a:spcPts val="1700"/>
              </a:spcBef>
              <a:buClr>
                <a:srgbClr val="666666"/>
              </a:buClr>
              <a:buSzPct val="100000"/>
              <a:buFont typeface="Roboto"/>
              <a:buChar char="●"/>
            </a:pPr>
            <a:r>
              <a:rPr lang="en" sz="1200">
                <a:solidFill>
                  <a:srgbClr val="666666"/>
                </a:solidFill>
                <a:latin typeface="Roboto"/>
                <a:ea typeface="Roboto"/>
                <a:cs typeface="Roboto"/>
                <a:sym typeface="Roboto"/>
              </a:rPr>
              <a:t>Reduce latency of API traffic that is completely internal to the enterprise</a:t>
            </a:r>
          </a:p>
          <a:p>
            <a:pPr indent="-304800" lvl="0" marL="457200" rtl="0">
              <a:lnSpc>
                <a:spcPct val="150000"/>
              </a:lnSpc>
              <a:spcBef>
                <a:spcPts val="1700"/>
              </a:spcBef>
              <a:buClr>
                <a:srgbClr val="666666"/>
              </a:buClr>
              <a:buSzPct val="100000"/>
              <a:buFont typeface="Roboto"/>
              <a:buChar char="●"/>
            </a:pPr>
            <a:r>
              <a:rPr lang="en" sz="1200">
                <a:solidFill>
                  <a:srgbClr val="666666"/>
                </a:solidFill>
                <a:latin typeface="Roboto"/>
                <a:ea typeface="Roboto"/>
                <a:cs typeface="Roboto"/>
                <a:sym typeface="Roboto"/>
              </a:rPr>
              <a:t>Keep API traffic within the enterprise approved boundaries for security or compliance purposes</a:t>
            </a:r>
          </a:p>
          <a:p>
            <a:pPr indent="-304800" lvl="0" marL="457200" rtl="0">
              <a:lnSpc>
                <a:spcPct val="150000"/>
              </a:lnSpc>
              <a:spcBef>
                <a:spcPts val="1700"/>
              </a:spcBef>
              <a:buClr>
                <a:srgbClr val="666666"/>
              </a:buClr>
              <a:buSzPct val="100000"/>
              <a:buFont typeface="Roboto"/>
              <a:buChar char="●"/>
            </a:pPr>
            <a:r>
              <a:rPr lang="en" sz="1200">
                <a:solidFill>
                  <a:srgbClr val="666666"/>
                </a:solidFill>
                <a:latin typeface="Roboto"/>
                <a:ea typeface="Roboto"/>
                <a:cs typeface="Roboto"/>
                <a:sym typeface="Roboto"/>
              </a:rPr>
              <a:t>Treat internal API consumers differently from external usage</a:t>
            </a:r>
          </a:p>
          <a:p>
            <a:pPr lvl="0" rtl="0">
              <a:lnSpc>
                <a:spcPct val="90000"/>
              </a:lnSpc>
              <a:spcBef>
                <a:spcPts val="1100"/>
              </a:spcBef>
              <a:buNone/>
            </a:pPr>
            <a:r>
              <a:t/>
            </a:r>
            <a:endParaRPr b="1" sz="1800">
              <a:solidFill>
                <a:srgbClr val="171919"/>
              </a:solidFill>
            </a:endParaRPr>
          </a:p>
          <a:p>
            <a:pPr lvl="0" rtl="0">
              <a:lnSpc>
                <a:spcPct val="90000"/>
              </a:lnSpc>
              <a:spcBef>
                <a:spcPts val="1100"/>
              </a:spcBef>
              <a:buClr>
                <a:schemeClr val="dk1"/>
              </a:buClr>
              <a:buFont typeface="Arial"/>
              <a:buNone/>
            </a:pPr>
            <a:r>
              <a:t/>
            </a:r>
            <a:endParaRPr sz="1800">
              <a:solidFill>
                <a:srgbClr val="171919"/>
              </a:solidFill>
            </a:endParaRPr>
          </a:p>
          <a:p>
            <a:pPr lvl="0">
              <a:spcBef>
                <a:spcPts val="0"/>
              </a:spcBef>
              <a:buNone/>
            </a:pPr>
            <a:r>
              <a:t/>
            </a:r>
            <a:endParaRPr/>
          </a:p>
        </p:txBody>
      </p:sp>
      <p:pic>
        <p:nvPicPr>
          <p:cNvPr id="463" name="Shape 463"/>
          <p:cNvPicPr preferRelativeResize="0"/>
          <p:nvPr/>
        </p:nvPicPr>
        <p:blipFill>
          <a:blip r:embed="rId4">
            <a:alphaModFix/>
          </a:blip>
          <a:stretch>
            <a:fillRect/>
          </a:stretch>
        </p:blipFill>
        <p:spPr>
          <a:xfrm>
            <a:off x="152400" y="947325"/>
            <a:ext cx="438150" cy="438150"/>
          </a:xfrm>
          <a:prstGeom prst="rect">
            <a:avLst/>
          </a:prstGeom>
          <a:noFill/>
          <a:ln>
            <a:noFill/>
          </a:ln>
        </p:spPr>
      </p:pic>
      <p:pic>
        <p:nvPicPr>
          <p:cNvPr id="464" name="Shape 464"/>
          <p:cNvPicPr preferRelativeResize="0"/>
          <p:nvPr/>
        </p:nvPicPr>
        <p:blipFill>
          <a:blip r:embed="rId5">
            <a:alphaModFix/>
          </a:blip>
          <a:stretch>
            <a:fillRect/>
          </a:stretch>
        </p:blipFill>
        <p:spPr>
          <a:xfrm>
            <a:off x="138100" y="1993812"/>
            <a:ext cx="466725" cy="457200"/>
          </a:xfrm>
          <a:prstGeom prst="rect">
            <a:avLst/>
          </a:prstGeom>
          <a:noFill/>
          <a:ln>
            <a:noFill/>
          </a:ln>
        </p:spPr>
      </p:pic>
      <p:pic>
        <p:nvPicPr>
          <p:cNvPr id="465" name="Shape 465"/>
          <p:cNvPicPr preferRelativeResize="0"/>
          <p:nvPr/>
        </p:nvPicPr>
        <p:blipFill>
          <a:blip r:embed="rId6">
            <a:alphaModFix/>
          </a:blip>
          <a:stretch>
            <a:fillRect/>
          </a:stretch>
        </p:blipFill>
        <p:spPr>
          <a:xfrm>
            <a:off x="4246325" y="1769525"/>
            <a:ext cx="1782975" cy="1051224"/>
          </a:xfrm>
          <a:prstGeom prst="rect">
            <a:avLst/>
          </a:prstGeom>
          <a:noFill/>
          <a:ln>
            <a:noFill/>
          </a:ln>
        </p:spPr>
      </p:pic>
      <p:cxnSp>
        <p:nvCxnSpPr>
          <p:cNvPr id="466" name="Shape 466"/>
          <p:cNvCxnSpPr>
            <a:stCxn id="465" idx="3"/>
          </p:cNvCxnSpPr>
          <p:nvPr/>
        </p:nvCxnSpPr>
        <p:spPr>
          <a:xfrm flipH="1" rot="10800000">
            <a:off x="6029300" y="1711037"/>
            <a:ext cx="287100" cy="584100"/>
          </a:xfrm>
          <a:prstGeom prst="straightConnector1">
            <a:avLst/>
          </a:prstGeom>
          <a:noFill/>
          <a:ln cap="flat" cmpd="sng" w="19050">
            <a:solidFill>
              <a:srgbClr val="595959"/>
            </a:solidFill>
            <a:prstDash val="solid"/>
            <a:round/>
            <a:headEnd len="lg" w="lg" type="none"/>
            <a:tailEnd len="lg" w="lg"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Shape 471"/>
          <p:cNvSpPr txBox="1"/>
          <p:nvPr/>
        </p:nvSpPr>
        <p:spPr>
          <a:xfrm>
            <a:off x="513750" y="197325"/>
            <a:ext cx="8116500" cy="750000"/>
          </a:xfrm>
          <a:prstGeom prst="rect">
            <a:avLst/>
          </a:prstGeom>
          <a:noFill/>
          <a:ln>
            <a:noFill/>
          </a:ln>
        </p:spPr>
        <p:txBody>
          <a:bodyPr anchorCtr="0" anchor="t" bIns="91425" lIns="91425" rIns="91425" tIns="91425">
            <a:noAutofit/>
          </a:bodyPr>
          <a:lstStyle/>
          <a:p>
            <a:pPr lvl="0" rtl="0">
              <a:spcBef>
                <a:spcPts val="0"/>
              </a:spcBef>
              <a:spcAft>
                <a:spcPts val="1800"/>
              </a:spcAft>
              <a:buNone/>
            </a:pPr>
            <a:r>
              <a:rPr lang="en" sz="2800">
                <a:solidFill>
                  <a:srgbClr val="666666"/>
                </a:solidFill>
                <a:latin typeface="Roboto"/>
                <a:ea typeface="Roboto"/>
                <a:cs typeface="Roboto"/>
                <a:sym typeface="Roboto"/>
              </a:rPr>
              <a:t>Edge Microgateway Deployment</a:t>
            </a:r>
          </a:p>
          <a:p>
            <a:pPr lvl="0" rtl="0">
              <a:spcBef>
                <a:spcPts val="0"/>
              </a:spcBef>
              <a:spcAft>
                <a:spcPts val="1800"/>
              </a:spcAft>
              <a:buNone/>
            </a:pPr>
            <a:r>
              <a:t/>
            </a:r>
            <a:endParaRPr sz="2800">
              <a:solidFill>
                <a:srgbClr val="666666"/>
              </a:solidFill>
              <a:latin typeface="Roboto"/>
              <a:ea typeface="Roboto"/>
              <a:cs typeface="Roboto"/>
              <a:sym typeface="Roboto"/>
            </a:endParaRPr>
          </a:p>
          <a:p>
            <a:pPr lvl="0" rtl="0">
              <a:lnSpc>
                <a:spcPct val="115000"/>
              </a:lnSpc>
              <a:spcBef>
                <a:spcPts val="0"/>
              </a:spcBef>
              <a:spcAft>
                <a:spcPts val="0"/>
              </a:spcAft>
              <a:buNone/>
            </a:pPr>
            <a:r>
              <a:t/>
            </a:r>
            <a:endParaRPr sz="2800">
              <a:solidFill>
                <a:srgbClr val="666666"/>
              </a:solidFill>
              <a:latin typeface="Roboto"/>
              <a:ea typeface="Roboto"/>
              <a:cs typeface="Roboto"/>
              <a:sym typeface="Roboto"/>
            </a:endParaRPr>
          </a:p>
        </p:txBody>
      </p:sp>
      <p:sp>
        <p:nvSpPr>
          <p:cNvPr id="472" name="Shape 472"/>
          <p:cNvSpPr txBox="1"/>
          <p:nvPr/>
        </p:nvSpPr>
        <p:spPr>
          <a:xfrm>
            <a:off x="8532102" y="4842859"/>
            <a:ext cx="459000" cy="273900"/>
          </a:xfrm>
          <a:prstGeom prst="rect">
            <a:avLst/>
          </a:prstGeom>
          <a:noFill/>
          <a:ln>
            <a:noFill/>
          </a:ln>
        </p:spPr>
        <p:txBody>
          <a:bodyPr anchorCtr="0" anchor="ctr" bIns="34275" lIns="68575" rIns="68575" tIns="34275">
            <a:noAutofit/>
          </a:bodyPr>
          <a:lstStyle/>
          <a:p>
            <a:pPr lvl="0" rtl="0" algn="r">
              <a:spcBef>
                <a:spcPts val="0"/>
              </a:spcBef>
              <a:buNone/>
            </a:pPr>
            <a:fld id="{00000000-1234-1234-1234-123412341234}" type="slidenum">
              <a:rPr lang="en" sz="800">
                <a:solidFill>
                  <a:srgbClr val="BDBDBD"/>
                </a:solidFill>
                <a:latin typeface="Helvetica Neue"/>
                <a:ea typeface="Helvetica Neue"/>
                <a:cs typeface="Helvetica Neue"/>
                <a:sym typeface="Helvetica Neue"/>
              </a:rPr>
              <a:t>‹#›</a:t>
            </a:fld>
          </a:p>
        </p:txBody>
      </p:sp>
      <p:pic>
        <p:nvPicPr>
          <p:cNvPr id="473" name="Shape 473"/>
          <p:cNvPicPr preferRelativeResize="0"/>
          <p:nvPr/>
        </p:nvPicPr>
        <p:blipFill>
          <a:blip r:embed="rId3">
            <a:alphaModFix/>
          </a:blip>
          <a:stretch>
            <a:fillRect/>
          </a:stretch>
        </p:blipFill>
        <p:spPr>
          <a:xfrm>
            <a:off x="3243650" y="947325"/>
            <a:ext cx="3040413" cy="3891375"/>
          </a:xfrm>
          <a:prstGeom prst="rect">
            <a:avLst/>
          </a:prstGeom>
          <a:noFill/>
          <a:ln>
            <a:noFill/>
          </a:ln>
        </p:spPr>
      </p:pic>
      <p:sp>
        <p:nvSpPr>
          <p:cNvPr id="474" name="Shape 474"/>
          <p:cNvSpPr txBox="1"/>
          <p:nvPr/>
        </p:nvSpPr>
        <p:spPr>
          <a:xfrm>
            <a:off x="777625" y="887950"/>
            <a:ext cx="2195700" cy="619200"/>
          </a:xfrm>
          <a:prstGeom prst="rect">
            <a:avLst/>
          </a:prstGeom>
          <a:noFill/>
          <a:ln>
            <a:noFill/>
          </a:ln>
        </p:spPr>
        <p:txBody>
          <a:bodyPr anchorCtr="0" anchor="t" bIns="91425" lIns="91425" rIns="91425" tIns="91425">
            <a:noAutofit/>
          </a:bodyPr>
          <a:lstStyle/>
          <a:p>
            <a:pPr lvl="0" rtl="0">
              <a:spcBef>
                <a:spcPts val="0"/>
              </a:spcBef>
              <a:buClr>
                <a:schemeClr val="dk1"/>
              </a:buClr>
              <a:buSzPct val="91666"/>
              <a:buFont typeface="Arial"/>
              <a:buNone/>
            </a:pPr>
            <a:r>
              <a:rPr lang="en" sz="1200">
                <a:solidFill>
                  <a:srgbClr val="666666"/>
                </a:solidFill>
                <a:latin typeface="Roboto"/>
                <a:ea typeface="Roboto"/>
                <a:cs typeface="Roboto"/>
                <a:sym typeface="Roboto"/>
              </a:rPr>
              <a:t>Define your Microgateway (MG) aware proxies in Edge Cloud</a:t>
            </a:r>
          </a:p>
          <a:p>
            <a:pPr lvl="0">
              <a:spcBef>
                <a:spcPts val="0"/>
              </a:spcBef>
              <a:buNone/>
            </a:pPr>
            <a:r>
              <a:t/>
            </a:r>
            <a:endParaRPr sz="1200">
              <a:solidFill>
                <a:srgbClr val="666666"/>
              </a:solidFill>
              <a:latin typeface="Roboto"/>
              <a:ea typeface="Roboto"/>
              <a:cs typeface="Roboto"/>
              <a:sym typeface="Roboto"/>
            </a:endParaRPr>
          </a:p>
        </p:txBody>
      </p:sp>
      <p:sp>
        <p:nvSpPr>
          <p:cNvPr id="475" name="Shape 475"/>
          <p:cNvSpPr/>
          <p:nvPr/>
        </p:nvSpPr>
        <p:spPr>
          <a:xfrm>
            <a:off x="271375" y="979300"/>
            <a:ext cx="459000" cy="436500"/>
          </a:xfrm>
          <a:prstGeom prst="ellipse">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solidFill>
                  <a:srgbClr val="FFFFFF"/>
                </a:solidFill>
              </a:rPr>
              <a:t>1</a:t>
            </a:r>
          </a:p>
        </p:txBody>
      </p:sp>
      <p:sp>
        <p:nvSpPr>
          <p:cNvPr id="476" name="Shape 476"/>
          <p:cNvSpPr txBox="1"/>
          <p:nvPr/>
        </p:nvSpPr>
        <p:spPr>
          <a:xfrm>
            <a:off x="882825" y="3341100"/>
            <a:ext cx="2195700" cy="619200"/>
          </a:xfrm>
          <a:prstGeom prst="rect">
            <a:avLst/>
          </a:prstGeom>
          <a:noFill/>
          <a:ln>
            <a:noFill/>
          </a:ln>
        </p:spPr>
        <p:txBody>
          <a:bodyPr anchorCtr="0" anchor="t" bIns="91425" lIns="91425" rIns="91425" tIns="91425">
            <a:noAutofit/>
          </a:bodyPr>
          <a:lstStyle/>
          <a:p>
            <a:pPr lvl="0" rtl="0">
              <a:spcBef>
                <a:spcPts val="0"/>
              </a:spcBef>
              <a:buNone/>
            </a:pPr>
            <a:r>
              <a:rPr lang="en" sz="1200">
                <a:solidFill>
                  <a:srgbClr val="666666"/>
                </a:solidFill>
                <a:latin typeface="Roboto"/>
                <a:ea typeface="Roboto"/>
                <a:cs typeface="Roboto"/>
                <a:sym typeface="Roboto"/>
              </a:rPr>
              <a:t>Configure your Edge MG to communicate with Edge Cloud</a:t>
            </a:r>
          </a:p>
          <a:p>
            <a:pPr lvl="0" rtl="0">
              <a:spcBef>
                <a:spcPts val="0"/>
              </a:spcBef>
              <a:buNone/>
            </a:pPr>
            <a:r>
              <a:t/>
            </a:r>
            <a:endParaRPr sz="1200">
              <a:solidFill>
                <a:srgbClr val="666666"/>
              </a:solidFill>
              <a:latin typeface="Roboto"/>
              <a:ea typeface="Roboto"/>
              <a:cs typeface="Roboto"/>
              <a:sym typeface="Roboto"/>
            </a:endParaRPr>
          </a:p>
          <a:p>
            <a:pPr lvl="0" rtl="0">
              <a:spcBef>
                <a:spcPts val="0"/>
              </a:spcBef>
              <a:buNone/>
            </a:pPr>
            <a:r>
              <a:t/>
            </a:r>
            <a:endParaRPr sz="1200">
              <a:solidFill>
                <a:srgbClr val="666666"/>
              </a:solidFill>
              <a:latin typeface="Roboto"/>
              <a:ea typeface="Roboto"/>
              <a:cs typeface="Roboto"/>
              <a:sym typeface="Roboto"/>
            </a:endParaRPr>
          </a:p>
        </p:txBody>
      </p:sp>
      <p:sp>
        <p:nvSpPr>
          <p:cNvPr id="477" name="Shape 477"/>
          <p:cNvSpPr/>
          <p:nvPr/>
        </p:nvSpPr>
        <p:spPr>
          <a:xfrm>
            <a:off x="376575" y="3432450"/>
            <a:ext cx="459000" cy="436500"/>
          </a:xfrm>
          <a:prstGeom prst="ellipse">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FFFF"/>
                </a:solidFill>
              </a:rPr>
              <a:t>2</a:t>
            </a:r>
          </a:p>
        </p:txBody>
      </p:sp>
      <p:sp>
        <p:nvSpPr>
          <p:cNvPr id="478" name="Shape 478"/>
          <p:cNvSpPr txBox="1"/>
          <p:nvPr/>
        </p:nvSpPr>
        <p:spPr>
          <a:xfrm>
            <a:off x="5306175" y="2492075"/>
            <a:ext cx="2777400" cy="619200"/>
          </a:xfrm>
          <a:prstGeom prst="rect">
            <a:avLst/>
          </a:prstGeom>
          <a:noFill/>
          <a:ln>
            <a:noFill/>
          </a:ln>
        </p:spPr>
        <p:txBody>
          <a:bodyPr anchorCtr="0" anchor="t" bIns="91425" lIns="91425" rIns="91425" tIns="91425">
            <a:noAutofit/>
          </a:bodyPr>
          <a:lstStyle/>
          <a:p>
            <a:pPr lvl="0" rtl="0">
              <a:spcBef>
                <a:spcPts val="0"/>
              </a:spcBef>
              <a:buNone/>
            </a:pPr>
            <a:r>
              <a:rPr lang="en" sz="1200">
                <a:solidFill>
                  <a:srgbClr val="666666"/>
                </a:solidFill>
                <a:latin typeface="Roboto"/>
                <a:ea typeface="Roboto"/>
                <a:cs typeface="Roboto"/>
                <a:sym typeface="Roboto"/>
              </a:rPr>
              <a:t>Edge MG downloads list of proxies and configurations on startup and at regular intervals</a:t>
            </a:r>
          </a:p>
          <a:p>
            <a:pPr lvl="0" rtl="0">
              <a:spcBef>
                <a:spcPts val="0"/>
              </a:spcBef>
              <a:buNone/>
            </a:pPr>
            <a:r>
              <a:t/>
            </a:r>
            <a:endParaRPr sz="1200">
              <a:solidFill>
                <a:srgbClr val="666666"/>
              </a:solidFill>
              <a:latin typeface="Roboto"/>
              <a:ea typeface="Roboto"/>
              <a:cs typeface="Roboto"/>
              <a:sym typeface="Roboto"/>
            </a:endParaRPr>
          </a:p>
          <a:p>
            <a:pPr lvl="0" rtl="0">
              <a:spcBef>
                <a:spcPts val="0"/>
              </a:spcBef>
              <a:buNone/>
            </a:pPr>
            <a:r>
              <a:t/>
            </a:r>
            <a:endParaRPr sz="1200">
              <a:solidFill>
                <a:srgbClr val="666666"/>
              </a:solidFill>
              <a:latin typeface="Roboto"/>
              <a:ea typeface="Roboto"/>
              <a:cs typeface="Roboto"/>
              <a:sym typeface="Roboto"/>
            </a:endParaRPr>
          </a:p>
          <a:p>
            <a:pPr lvl="0" rtl="0">
              <a:spcBef>
                <a:spcPts val="0"/>
              </a:spcBef>
              <a:buNone/>
            </a:pPr>
            <a:r>
              <a:t/>
            </a:r>
            <a:endParaRPr sz="1200">
              <a:solidFill>
                <a:srgbClr val="666666"/>
              </a:solidFill>
              <a:latin typeface="Roboto"/>
              <a:ea typeface="Roboto"/>
              <a:cs typeface="Roboto"/>
              <a:sym typeface="Roboto"/>
            </a:endParaRPr>
          </a:p>
        </p:txBody>
      </p:sp>
      <p:sp>
        <p:nvSpPr>
          <p:cNvPr id="479" name="Shape 479"/>
          <p:cNvSpPr/>
          <p:nvPr/>
        </p:nvSpPr>
        <p:spPr>
          <a:xfrm>
            <a:off x="4670325" y="2674762"/>
            <a:ext cx="459000" cy="436500"/>
          </a:xfrm>
          <a:prstGeom prst="ellipse">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FFFF"/>
                </a:solidFill>
              </a:rPr>
              <a:t>3</a:t>
            </a:r>
          </a:p>
        </p:txBody>
      </p:sp>
      <p:sp>
        <p:nvSpPr>
          <p:cNvPr id="480" name="Shape 480"/>
          <p:cNvSpPr txBox="1"/>
          <p:nvPr/>
        </p:nvSpPr>
        <p:spPr>
          <a:xfrm>
            <a:off x="6591425" y="979287"/>
            <a:ext cx="2195700" cy="619200"/>
          </a:xfrm>
          <a:prstGeom prst="rect">
            <a:avLst/>
          </a:prstGeom>
          <a:noFill/>
          <a:ln>
            <a:noFill/>
          </a:ln>
        </p:spPr>
        <p:txBody>
          <a:bodyPr anchorCtr="0" anchor="t" bIns="91425" lIns="91425" rIns="91425" tIns="91425">
            <a:noAutofit/>
          </a:bodyPr>
          <a:lstStyle/>
          <a:p>
            <a:pPr lvl="0" rtl="0">
              <a:spcBef>
                <a:spcPts val="0"/>
              </a:spcBef>
              <a:buNone/>
            </a:pPr>
            <a:r>
              <a:rPr lang="en" sz="1200">
                <a:solidFill>
                  <a:srgbClr val="666666"/>
                </a:solidFill>
                <a:latin typeface="Roboto"/>
                <a:ea typeface="Roboto"/>
                <a:cs typeface="Roboto"/>
                <a:sym typeface="Roboto"/>
              </a:rPr>
              <a:t>Analytics data is pushed to the Apigee Cloud in batches</a:t>
            </a:r>
          </a:p>
          <a:p>
            <a:pPr lvl="0" rtl="0">
              <a:spcBef>
                <a:spcPts val="0"/>
              </a:spcBef>
              <a:buNone/>
            </a:pPr>
            <a:r>
              <a:t/>
            </a:r>
            <a:endParaRPr sz="1200">
              <a:solidFill>
                <a:srgbClr val="666666"/>
              </a:solidFill>
              <a:latin typeface="Roboto"/>
              <a:ea typeface="Roboto"/>
              <a:cs typeface="Roboto"/>
              <a:sym typeface="Roboto"/>
            </a:endParaRPr>
          </a:p>
          <a:p>
            <a:pPr lvl="0" rtl="0">
              <a:spcBef>
                <a:spcPts val="0"/>
              </a:spcBef>
              <a:buNone/>
            </a:pPr>
            <a:r>
              <a:t/>
            </a:r>
            <a:endParaRPr sz="1200">
              <a:solidFill>
                <a:srgbClr val="666666"/>
              </a:solidFill>
              <a:latin typeface="Roboto"/>
              <a:ea typeface="Roboto"/>
              <a:cs typeface="Roboto"/>
              <a:sym typeface="Roboto"/>
            </a:endParaRPr>
          </a:p>
          <a:p>
            <a:pPr lvl="0" rtl="0">
              <a:spcBef>
                <a:spcPts val="0"/>
              </a:spcBef>
              <a:buNone/>
            </a:pPr>
            <a:r>
              <a:t/>
            </a:r>
            <a:endParaRPr sz="1200">
              <a:solidFill>
                <a:srgbClr val="666666"/>
              </a:solidFill>
              <a:latin typeface="Roboto"/>
              <a:ea typeface="Roboto"/>
              <a:cs typeface="Roboto"/>
              <a:sym typeface="Roboto"/>
            </a:endParaRPr>
          </a:p>
          <a:p>
            <a:pPr lvl="0" rtl="0">
              <a:spcBef>
                <a:spcPts val="0"/>
              </a:spcBef>
              <a:buNone/>
            </a:pPr>
            <a:r>
              <a:t/>
            </a:r>
            <a:endParaRPr sz="1200">
              <a:solidFill>
                <a:srgbClr val="666666"/>
              </a:solidFill>
              <a:latin typeface="Roboto"/>
              <a:ea typeface="Roboto"/>
              <a:cs typeface="Roboto"/>
              <a:sym typeface="Roboto"/>
            </a:endParaRPr>
          </a:p>
        </p:txBody>
      </p:sp>
      <p:sp>
        <p:nvSpPr>
          <p:cNvPr id="481" name="Shape 481"/>
          <p:cNvSpPr/>
          <p:nvPr/>
        </p:nvSpPr>
        <p:spPr>
          <a:xfrm>
            <a:off x="6085175" y="1070637"/>
            <a:ext cx="459000" cy="436500"/>
          </a:xfrm>
          <a:prstGeom prst="ellipse">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FFFF"/>
                </a:solidFill>
              </a:rPr>
              <a:t>5</a:t>
            </a:r>
          </a:p>
        </p:txBody>
      </p:sp>
      <p:sp>
        <p:nvSpPr>
          <p:cNvPr id="482" name="Shape 482"/>
          <p:cNvSpPr txBox="1"/>
          <p:nvPr/>
        </p:nvSpPr>
        <p:spPr>
          <a:xfrm>
            <a:off x="6790325" y="3580887"/>
            <a:ext cx="2195700" cy="619200"/>
          </a:xfrm>
          <a:prstGeom prst="rect">
            <a:avLst/>
          </a:prstGeom>
          <a:noFill/>
          <a:ln>
            <a:noFill/>
          </a:ln>
        </p:spPr>
        <p:txBody>
          <a:bodyPr anchorCtr="0" anchor="t" bIns="91425" lIns="91425" rIns="91425" tIns="91425">
            <a:noAutofit/>
          </a:bodyPr>
          <a:lstStyle/>
          <a:p>
            <a:pPr lvl="0" rtl="0">
              <a:spcBef>
                <a:spcPts val="0"/>
              </a:spcBef>
              <a:buNone/>
            </a:pPr>
            <a:r>
              <a:rPr lang="en" sz="1200">
                <a:solidFill>
                  <a:srgbClr val="666666"/>
                </a:solidFill>
                <a:latin typeface="Roboto"/>
                <a:ea typeface="Roboto"/>
                <a:cs typeface="Roboto"/>
                <a:sym typeface="Roboto"/>
              </a:rPr>
              <a:t>All runtime traffic hits the Edge MG - authentication, traffic management and plugin enforcement</a:t>
            </a:r>
          </a:p>
          <a:p>
            <a:pPr lvl="0" rtl="0">
              <a:spcBef>
                <a:spcPts val="0"/>
              </a:spcBef>
              <a:buNone/>
            </a:pPr>
            <a:r>
              <a:t/>
            </a:r>
            <a:endParaRPr sz="1200">
              <a:solidFill>
                <a:srgbClr val="666666"/>
              </a:solidFill>
              <a:latin typeface="Roboto"/>
              <a:ea typeface="Roboto"/>
              <a:cs typeface="Roboto"/>
              <a:sym typeface="Roboto"/>
            </a:endParaRPr>
          </a:p>
          <a:p>
            <a:pPr lvl="0" rtl="0">
              <a:spcBef>
                <a:spcPts val="0"/>
              </a:spcBef>
              <a:buNone/>
            </a:pPr>
            <a:r>
              <a:t/>
            </a:r>
            <a:endParaRPr sz="1200">
              <a:solidFill>
                <a:srgbClr val="666666"/>
              </a:solidFill>
              <a:latin typeface="Roboto"/>
              <a:ea typeface="Roboto"/>
              <a:cs typeface="Roboto"/>
              <a:sym typeface="Roboto"/>
            </a:endParaRPr>
          </a:p>
          <a:p>
            <a:pPr lvl="0" rtl="0">
              <a:spcBef>
                <a:spcPts val="0"/>
              </a:spcBef>
              <a:buNone/>
            </a:pPr>
            <a:r>
              <a:t/>
            </a:r>
            <a:endParaRPr sz="1200">
              <a:solidFill>
                <a:srgbClr val="666666"/>
              </a:solidFill>
              <a:latin typeface="Roboto"/>
              <a:ea typeface="Roboto"/>
              <a:cs typeface="Roboto"/>
              <a:sym typeface="Roboto"/>
            </a:endParaRPr>
          </a:p>
          <a:p>
            <a:pPr lvl="0" rtl="0">
              <a:spcBef>
                <a:spcPts val="0"/>
              </a:spcBef>
              <a:buNone/>
            </a:pPr>
            <a:r>
              <a:t/>
            </a:r>
            <a:endParaRPr sz="1200">
              <a:solidFill>
                <a:srgbClr val="666666"/>
              </a:solidFill>
              <a:latin typeface="Roboto"/>
              <a:ea typeface="Roboto"/>
              <a:cs typeface="Roboto"/>
              <a:sym typeface="Roboto"/>
            </a:endParaRPr>
          </a:p>
        </p:txBody>
      </p:sp>
      <p:sp>
        <p:nvSpPr>
          <p:cNvPr id="483" name="Shape 483"/>
          <p:cNvSpPr/>
          <p:nvPr/>
        </p:nvSpPr>
        <p:spPr>
          <a:xfrm>
            <a:off x="6284075" y="3672237"/>
            <a:ext cx="459000" cy="436500"/>
          </a:xfrm>
          <a:prstGeom prst="ellipse">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FFFF"/>
                </a:solidFill>
              </a:rPr>
              <a:t>4</a:t>
            </a:r>
          </a:p>
        </p:txBody>
      </p:sp>
      <p:pic>
        <p:nvPicPr>
          <p:cNvPr id="484" name="Shape 484"/>
          <p:cNvPicPr preferRelativeResize="0"/>
          <p:nvPr/>
        </p:nvPicPr>
        <p:blipFill>
          <a:blip r:embed="rId4">
            <a:alphaModFix/>
          </a:blip>
          <a:stretch>
            <a:fillRect/>
          </a:stretch>
        </p:blipFill>
        <p:spPr>
          <a:xfrm>
            <a:off x="1190350" y="2060050"/>
            <a:ext cx="1782975" cy="1051224"/>
          </a:xfrm>
          <a:prstGeom prst="rect">
            <a:avLst/>
          </a:prstGeom>
          <a:noFill/>
          <a:ln>
            <a:noFill/>
          </a:ln>
        </p:spPr>
      </p:pic>
      <p:cxnSp>
        <p:nvCxnSpPr>
          <p:cNvPr id="485" name="Shape 485"/>
          <p:cNvCxnSpPr>
            <a:stCxn id="484" idx="3"/>
          </p:cNvCxnSpPr>
          <p:nvPr/>
        </p:nvCxnSpPr>
        <p:spPr>
          <a:xfrm flipH="1" rot="10800000">
            <a:off x="2973325" y="1838362"/>
            <a:ext cx="279000" cy="747300"/>
          </a:xfrm>
          <a:prstGeom prst="straightConnector1">
            <a:avLst/>
          </a:prstGeom>
          <a:noFill/>
          <a:ln cap="flat" cmpd="sng" w="19050">
            <a:solidFill>
              <a:srgbClr val="595959"/>
            </a:solidFill>
            <a:prstDash val="solid"/>
            <a:round/>
            <a:headEnd len="lg" w="lg" type="none"/>
            <a:tailEnd len="lg" w="lg"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Shape 490"/>
          <p:cNvSpPr txBox="1"/>
          <p:nvPr/>
        </p:nvSpPr>
        <p:spPr>
          <a:xfrm>
            <a:off x="513750" y="126525"/>
            <a:ext cx="8116500" cy="750000"/>
          </a:xfrm>
          <a:prstGeom prst="rect">
            <a:avLst/>
          </a:prstGeom>
          <a:noFill/>
          <a:ln>
            <a:noFill/>
          </a:ln>
        </p:spPr>
        <p:txBody>
          <a:bodyPr anchorCtr="0" anchor="t" bIns="91425" lIns="91425" rIns="91425" tIns="91425">
            <a:noAutofit/>
          </a:bodyPr>
          <a:lstStyle/>
          <a:p>
            <a:pPr lvl="0" rtl="0">
              <a:spcBef>
                <a:spcPts val="0"/>
              </a:spcBef>
              <a:spcAft>
                <a:spcPts val="1800"/>
              </a:spcAft>
              <a:buNone/>
            </a:pPr>
            <a:r>
              <a:rPr lang="en" sz="2800">
                <a:solidFill>
                  <a:srgbClr val="666666"/>
                </a:solidFill>
                <a:latin typeface="Roboto"/>
                <a:ea typeface="Roboto"/>
                <a:cs typeface="Roboto"/>
                <a:sym typeface="Roboto"/>
              </a:rPr>
              <a:t>Edge Microgateway Deployment Architecture</a:t>
            </a:r>
          </a:p>
        </p:txBody>
      </p:sp>
      <p:sp>
        <p:nvSpPr>
          <p:cNvPr id="491" name="Shape 491"/>
          <p:cNvSpPr txBox="1"/>
          <p:nvPr/>
        </p:nvSpPr>
        <p:spPr>
          <a:xfrm>
            <a:off x="8532102" y="4842859"/>
            <a:ext cx="459000" cy="273900"/>
          </a:xfrm>
          <a:prstGeom prst="rect">
            <a:avLst/>
          </a:prstGeom>
          <a:noFill/>
          <a:ln>
            <a:noFill/>
          </a:ln>
        </p:spPr>
        <p:txBody>
          <a:bodyPr anchorCtr="0" anchor="ctr" bIns="34275" lIns="68575" rIns="68575" tIns="34275">
            <a:noAutofit/>
          </a:bodyPr>
          <a:lstStyle/>
          <a:p>
            <a:pPr lvl="0" rtl="0" algn="r">
              <a:spcBef>
                <a:spcPts val="0"/>
              </a:spcBef>
              <a:buNone/>
            </a:pPr>
            <a:fld id="{00000000-1234-1234-1234-123412341234}" type="slidenum">
              <a:rPr lang="en" sz="800">
                <a:solidFill>
                  <a:srgbClr val="BDBDBD"/>
                </a:solidFill>
                <a:latin typeface="Helvetica Neue"/>
                <a:ea typeface="Helvetica Neue"/>
                <a:cs typeface="Helvetica Neue"/>
                <a:sym typeface="Helvetica Neue"/>
              </a:rPr>
              <a:t>‹#›</a:t>
            </a:fld>
          </a:p>
        </p:txBody>
      </p:sp>
      <p:cxnSp>
        <p:nvCxnSpPr>
          <p:cNvPr id="492" name="Shape 492"/>
          <p:cNvCxnSpPr/>
          <p:nvPr/>
        </p:nvCxnSpPr>
        <p:spPr>
          <a:xfrm>
            <a:off x="7090578" y="2419080"/>
            <a:ext cx="899700" cy="600"/>
          </a:xfrm>
          <a:prstGeom prst="bentConnector3">
            <a:avLst>
              <a:gd fmla="val 50000" name="adj1"/>
            </a:avLst>
          </a:prstGeom>
          <a:noFill/>
          <a:ln cap="flat" cmpd="sng" w="9525">
            <a:solidFill>
              <a:srgbClr val="595959"/>
            </a:solidFill>
            <a:prstDash val="solid"/>
            <a:round/>
            <a:headEnd len="lg" w="lg" type="none"/>
            <a:tailEnd len="lg" w="lg" type="none"/>
          </a:ln>
        </p:spPr>
      </p:cxnSp>
      <p:sp>
        <p:nvSpPr>
          <p:cNvPr id="493" name="Shape 493"/>
          <p:cNvSpPr/>
          <p:nvPr/>
        </p:nvSpPr>
        <p:spPr>
          <a:xfrm>
            <a:off x="168719" y="2062109"/>
            <a:ext cx="563290" cy="713521"/>
          </a:xfrm>
          <a:custGeom>
            <a:pathLst>
              <a:path extrusionOk="0" h="1158" w="737">
                <a:moveTo>
                  <a:pt x="578" y="0"/>
                </a:moveTo>
                <a:lnTo>
                  <a:pt x="158" y="0"/>
                </a:lnTo>
                <a:cubicBezTo>
                  <a:pt x="70" y="0"/>
                  <a:pt x="0" y="70"/>
                  <a:pt x="0" y="158"/>
                </a:cubicBezTo>
                <a:lnTo>
                  <a:pt x="0" y="999"/>
                </a:lnTo>
                <a:cubicBezTo>
                  <a:pt x="0" y="1086"/>
                  <a:pt x="70" y="1157"/>
                  <a:pt x="158" y="1157"/>
                </a:cubicBezTo>
                <a:lnTo>
                  <a:pt x="578" y="1157"/>
                </a:lnTo>
                <a:cubicBezTo>
                  <a:pt x="666" y="1157"/>
                  <a:pt x="736" y="1086"/>
                  <a:pt x="736" y="999"/>
                </a:cubicBezTo>
                <a:lnTo>
                  <a:pt x="736" y="158"/>
                </a:lnTo>
                <a:cubicBezTo>
                  <a:pt x="736" y="70"/>
                  <a:pt x="666" y="0"/>
                  <a:pt x="578" y="0"/>
                </a:cubicBezTo>
                <a:close/>
                <a:moveTo>
                  <a:pt x="474" y="1052"/>
                </a:moveTo>
                <a:lnTo>
                  <a:pt x="262" y="1052"/>
                </a:lnTo>
                <a:lnTo>
                  <a:pt x="262" y="999"/>
                </a:lnTo>
                <a:lnTo>
                  <a:pt x="474" y="999"/>
                </a:lnTo>
                <a:lnTo>
                  <a:pt x="474" y="1052"/>
                </a:lnTo>
                <a:close/>
                <a:moveTo>
                  <a:pt x="646" y="894"/>
                </a:moveTo>
                <a:lnTo>
                  <a:pt x="93" y="894"/>
                </a:lnTo>
                <a:lnTo>
                  <a:pt x="93" y="158"/>
                </a:lnTo>
                <a:lnTo>
                  <a:pt x="646" y="158"/>
                </a:lnTo>
                <a:lnTo>
                  <a:pt x="646" y="894"/>
                </a:lnTo>
                <a:close/>
              </a:path>
            </a:pathLst>
          </a:custGeom>
          <a:solidFill>
            <a:srgbClr val="666666"/>
          </a:solidFill>
          <a:ln>
            <a:noFill/>
          </a:ln>
        </p:spPr>
        <p:txBody>
          <a:bodyPr anchorCtr="0" anchor="ctr" bIns="45700" lIns="91425" rIns="91425" tIns="45700">
            <a:noAutofit/>
          </a:bodyPr>
          <a:lstStyle/>
          <a:p>
            <a:pPr indent="0" lvl="0" marL="0" marR="0" rtl="0" algn="l">
              <a:spcBef>
                <a:spcPts val="0"/>
              </a:spcBef>
              <a:buNone/>
            </a:pPr>
            <a:r>
              <a:t/>
            </a:r>
            <a:endParaRPr b="0" i="0" sz="1900" u="none" cap="none" strike="noStrike">
              <a:solidFill>
                <a:srgbClr val="000000"/>
              </a:solidFill>
              <a:latin typeface="Calibri"/>
              <a:ea typeface="Calibri"/>
              <a:cs typeface="Calibri"/>
              <a:sym typeface="Calibri"/>
            </a:endParaRPr>
          </a:p>
        </p:txBody>
      </p:sp>
      <p:pic>
        <p:nvPicPr>
          <p:cNvPr descr="edge_logo.png" id="494" name="Shape 494"/>
          <p:cNvPicPr preferRelativeResize="0"/>
          <p:nvPr/>
        </p:nvPicPr>
        <p:blipFill>
          <a:blip r:embed="rId3">
            <a:alphaModFix/>
          </a:blip>
          <a:stretch>
            <a:fillRect/>
          </a:stretch>
        </p:blipFill>
        <p:spPr>
          <a:xfrm>
            <a:off x="7980279" y="2062100"/>
            <a:ext cx="995008" cy="712755"/>
          </a:xfrm>
          <a:prstGeom prst="rect">
            <a:avLst/>
          </a:prstGeom>
          <a:noFill/>
          <a:ln>
            <a:noFill/>
          </a:ln>
        </p:spPr>
      </p:pic>
      <p:sp>
        <p:nvSpPr>
          <p:cNvPr id="495" name="Shape 495"/>
          <p:cNvSpPr txBox="1"/>
          <p:nvPr/>
        </p:nvSpPr>
        <p:spPr>
          <a:xfrm>
            <a:off x="92496" y="2775625"/>
            <a:ext cx="746700" cy="2568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666666"/>
                </a:solidFill>
                <a:latin typeface="Roboto"/>
                <a:ea typeface="Roboto"/>
                <a:cs typeface="Roboto"/>
                <a:sym typeface="Roboto"/>
              </a:rPr>
              <a:t>Client</a:t>
            </a:r>
          </a:p>
        </p:txBody>
      </p:sp>
      <p:sp>
        <p:nvSpPr>
          <p:cNvPr id="496" name="Shape 496"/>
          <p:cNvSpPr txBox="1"/>
          <p:nvPr/>
        </p:nvSpPr>
        <p:spPr>
          <a:xfrm>
            <a:off x="8196646" y="2775622"/>
            <a:ext cx="563400" cy="2568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666666"/>
                </a:solidFill>
                <a:latin typeface="Roboto"/>
                <a:ea typeface="Roboto"/>
                <a:cs typeface="Roboto"/>
                <a:sym typeface="Roboto"/>
              </a:rPr>
              <a:t>Edge</a:t>
            </a:r>
          </a:p>
        </p:txBody>
      </p:sp>
      <p:sp>
        <p:nvSpPr>
          <p:cNvPr id="497" name="Shape 497"/>
          <p:cNvSpPr/>
          <p:nvPr/>
        </p:nvSpPr>
        <p:spPr>
          <a:xfrm>
            <a:off x="3401134" y="2167097"/>
            <a:ext cx="1887600" cy="1338299"/>
          </a:xfrm>
          <a:prstGeom prst="roundRect">
            <a:avLst>
              <a:gd fmla="val 16667" name="adj"/>
            </a:avLst>
          </a:prstGeom>
          <a:solidFill>
            <a:srgbClr val="F3F3F3"/>
          </a:solidFill>
          <a:ln cap="flat" cmpd="sng" w="9525">
            <a:solidFill>
              <a:srgbClr val="4285F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8" name="Shape 498"/>
          <p:cNvSpPr/>
          <p:nvPr/>
        </p:nvSpPr>
        <p:spPr>
          <a:xfrm>
            <a:off x="3509732" y="2334752"/>
            <a:ext cx="1670400" cy="346200"/>
          </a:xfrm>
          <a:prstGeom prst="roundRect">
            <a:avLst>
              <a:gd fmla="val 16667" name="adj"/>
            </a:avLst>
          </a:prstGeom>
          <a:solidFill>
            <a:srgbClr val="4285F4"/>
          </a:solidFill>
          <a:ln>
            <a:noFill/>
          </a:ln>
        </p:spPr>
        <p:txBody>
          <a:bodyPr anchorCtr="0" anchor="ctr" bIns="91425" lIns="91425" rIns="91425" tIns="91425">
            <a:noAutofit/>
          </a:bodyPr>
          <a:lstStyle/>
          <a:p>
            <a:pPr lvl="0" rtl="0" algn="ctr">
              <a:spcBef>
                <a:spcPts val="0"/>
              </a:spcBef>
              <a:buClr>
                <a:srgbClr val="000000"/>
              </a:buClr>
              <a:buSzPct val="91666"/>
              <a:buFont typeface="Arial"/>
              <a:buNone/>
            </a:pPr>
            <a:r>
              <a:rPr lang="en" sz="1200">
                <a:solidFill>
                  <a:srgbClr val="FFFFFF"/>
                </a:solidFill>
                <a:latin typeface="Roboto"/>
                <a:ea typeface="Roboto"/>
                <a:cs typeface="Roboto"/>
                <a:sym typeface="Roboto"/>
              </a:rPr>
              <a:t>Microgateway</a:t>
            </a:r>
          </a:p>
        </p:txBody>
      </p:sp>
      <p:sp>
        <p:nvSpPr>
          <p:cNvPr id="499" name="Shape 499"/>
          <p:cNvSpPr/>
          <p:nvPr/>
        </p:nvSpPr>
        <p:spPr>
          <a:xfrm>
            <a:off x="3509732" y="2836172"/>
            <a:ext cx="1670400" cy="346200"/>
          </a:xfrm>
          <a:prstGeom prst="roundRect">
            <a:avLst>
              <a:gd fmla="val 16667" name="adj"/>
            </a:avLst>
          </a:prstGeom>
          <a:solidFill>
            <a:srgbClr val="FBBC05"/>
          </a:solidFill>
          <a:ln>
            <a:noFill/>
          </a:ln>
        </p:spPr>
        <p:txBody>
          <a:bodyPr anchorCtr="0" anchor="ctr" bIns="91425" lIns="91425" rIns="91425" tIns="91425">
            <a:noAutofit/>
          </a:bodyPr>
          <a:lstStyle/>
          <a:p>
            <a:pPr lvl="0" rtl="0" algn="ctr">
              <a:spcBef>
                <a:spcPts val="0"/>
              </a:spcBef>
              <a:buNone/>
            </a:pPr>
            <a:r>
              <a:rPr lang="en" sz="1200">
                <a:solidFill>
                  <a:srgbClr val="783F04"/>
                </a:solidFill>
                <a:latin typeface="Roboto"/>
                <a:ea typeface="Roboto"/>
                <a:cs typeface="Roboto"/>
                <a:sym typeface="Roboto"/>
              </a:rPr>
              <a:t>Target API</a:t>
            </a:r>
          </a:p>
        </p:txBody>
      </p:sp>
      <p:sp>
        <p:nvSpPr>
          <p:cNvPr id="500" name="Shape 500"/>
          <p:cNvSpPr txBox="1"/>
          <p:nvPr/>
        </p:nvSpPr>
        <p:spPr>
          <a:xfrm>
            <a:off x="3847775" y="3217450"/>
            <a:ext cx="1078800" cy="2568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666666"/>
                </a:solidFill>
                <a:latin typeface="Roboto"/>
                <a:ea typeface="Roboto"/>
                <a:cs typeface="Roboto"/>
                <a:sym typeface="Roboto"/>
              </a:rPr>
              <a:t>Machine</a:t>
            </a:r>
          </a:p>
        </p:txBody>
      </p:sp>
      <p:cxnSp>
        <p:nvCxnSpPr>
          <p:cNvPr id="501" name="Shape 501"/>
          <p:cNvCxnSpPr>
            <a:stCxn id="499" idx="0"/>
            <a:endCxn id="499" idx="0"/>
          </p:cNvCxnSpPr>
          <p:nvPr/>
        </p:nvCxnSpPr>
        <p:spPr>
          <a:xfrm>
            <a:off x="4344932" y="2836172"/>
            <a:ext cx="0" cy="0"/>
          </a:xfrm>
          <a:prstGeom prst="straightConnector1">
            <a:avLst/>
          </a:prstGeom>
          <a:noFill/>
          <a:ln cap="flat" cmpd="sng" w="9525">
            <a:solidFill>
              <a:srgbClr val="595959"/>
            </a:solidFill>
            <a:prstDash val="solid"/>
            <a:round/>
            <a:headEnd len="lg" w="lg" type="none"/>
            <a:tailEnd len="lg" w="lg" type="none"/>
          </a:ln>
        </p:spPr>
      </p:cxnSp>
      <p:cxnSp>
        <p:nvCxnSpPr>
          <p:cNvPr id="502" name="Shape 502"/>
          <p:cNvCxnSpPr>
            <a:stCxn id="499" idx="0"/>
            <a:endCxn id="499" idx="0"/>
          </p:cNvCxnSpPr>
          <p:nvPr/>
        </p:nvCxnSpPr>
        <p:spPr>
          <a:xfrm>
            <a:off x="4344932" y="2836172"/>
            <a:ext cx="0" cy="0"/>
          </a:xfrm>
          <a:prstGeom prst="straightConnector1">
            <a:avLst/>
          </a:prstGeom>
          <a:noFill/>
          <a:ln cap="flat" cmpd="sng" w="9525">
            <a:solidFill>
              <a:srgbClr val="595959"/>
            </a:solidFill>
            <a:prstDash val="solid"/>
            <a:round/>
            <a:headEnd len="lg" w="lg" type="none"/>
            <a:tailEnd len="lg" w="lg" type="none"/>
          </a:ln>
        </p:spPr>
      </p:cxnSp>
      <p:cxnSp>
        <p:nvCxnSpPr>
          <p:cNvPr id="503" name="Shape 503"/>
          <p:cNvCxnSpPr>
            <a:stCxn id="499" idx="0"/>
            <a:endCxn id="499" idx="0"/>
          </p:cNvCxnSpPr>
          <p:nvPr/>
        </p:nvCxnSpPr>
        <p:spPr>
          <a:xfrm>
            <a:off x="4344932" y="2836172"/>
            <a:ext cx="0" cy="0"/>
          </a:xfrm>
          <a:prstGeom prst="straightConnector1">
            <a:avLst/>
          </a:prstGeom>
          <a:noFill/>
          <a:ln cap="flat" cmpd="sng" w="9525">
            <a:solidFill>
              <a:srgbClr val="595959"/>
            </a:solidFill>
            <a:prstDash val="solid"/>
            <a:round/>
            <a:headEnd len="lg" w="lg" type="none"/>
            <a:tailEnd len="lg" w="lg" type="none"/>
          </a:ln>
        </p:spPr>
      </p:cxnSp>
      <p:cxnSp>
        <p:nvCxnSpPr>
          <p:cNvPr id="504" name="Shape 504"/>
          <p:cNvCxnSpPr/>
          <p:nvPr/>
        </p:nvCxnSpPr>
        <p:spPr>
          <a:xfrm>
            <a:off x="5160701" y="2419080"/>
            <a:ext cx="899700" cy="600"/>
          </a:xfrm>
          <a:prstGeom prst="bentConnector3">
            <a:avLst>
              <a:gd fmla="val 50000" name="adj1"/>
            </a:avLst>
          </a:prstGeom>
          <a:noFill/>
          <a:ln cap="flat" cmpd="sng" w="9525">
            <a:solidFill>
              <a:srgbClr val="595959"/>
            </a:solidFill>
            <a:prstDash val="solid"/>
            <a:round/>
            <a:headEnd len="lg" w="lg" type="none"/>
            <a:tailEnd len="lg" w="lg" type="none"/>
          </a:ln>
        </p:spPr>
      </p:cxnSp>
      <p:sp>
        <p:nvSpPr>
          <p:cNvPr id="505" name="Shape 505"/>
          <p:cNvSpPr/>
          <p:nvPr/>
        </p:nvSpPr>
        <p:spPr>
          <a:xfrm>
            <a:off x="5947557" y="2192728"/>
            <a:ext cx="1265327" cy="630288"/>
          </a:xfrm>
          <a:prstGeom prst="cloud">
            <a:avLst/>
          </a:prstGeom>
          <a:solidFill>
            <a:srgbClr val="F3F3F3"/>
          </a:solidFill>
          <a:ln cap="flat" cmpd="sng" w="9525">
            <a:solidFill>
              <a:srgbClr val="4285F4"/>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rgbClr val="666666"/>
                </a:solidFill>
                <a:latin typeface="Roboto"/>
                <a:ea typeface="Roboto"/>
                <a:cs typeface="Roboto"/>
                <a:sym typeface="Roboto"/>
              </a:rPr>
              <a:t>Internet</a:t>
            </a:r>
          </a:p>
        </p:txBody>
      </p:sp>
      <p:cxnSp>
        <p:nvCxnSpPr>
          <p:cNvPr id="506" name="Shape 506"/>
          <p:cNvCxnSpPr/>
          <p:nvPr/>
        </p:nvCxnSpPr>
        <p:spPr>
          <a:xfrm>
            <a:off x="2610042" y="2419080"/>
            <a:ext cx="899700" cy="600"/>
          </a:xfrm>
          <a:prstGeom prst="bentConnector3">
            <a:avLst>
              <a:gd fmla="val 50000" name="adj1"/>
            </a:avLst>
          </a:prstGeom>
          <a:noFill/>
          <a:ln cap="flat" cmpd="sng" w="9525">
            <a:solidFill>
              <a:srgbClr val="595959"/>
            </a:solidFill>
            <a:prstDash val="solid"/>
            <a:round/>
            <a:headEnd len="lg" w="lg" type="none"/>
            <a:tailEnd len="lg" w="lg" type="none"/>
          </a:ln>
        </p:spPr>
      </p:cxnSp>
      <p:cxnSp>
        <p:nvCxnSpPr>
          <p:cNvPr id="507" name="Shape 507"/>
          <p:cNvCxnSpPr/>
          <p:nvPr/>
        </p:nvCxnSpPr>
        <p:spPr>
          <a:xfrm>
            <a:off x="732018" y="2418641"/>
            <a:ext cx="899700" cy="600"/>
          </a:xfrm>
          <a:prstGeom prst="bentConnector3">
            <a:avLst>
              <a:gd fmla="val 50000" name="adj1"/>
            </a:avLst>
          </a:prstGeom>
          <a:noFill/>
          <a:ln cap="flat" cmpd="sng" w="9525">
            <a:solidFill>
              <a:srgbClr val="595959"/>
            </a:solidFill>
            <a:prstDash val="solid"/>
            <a:round/>
            <a:headEnd len="lg" w="lg" type="none"/>
            <a:tailEnd len="lg" w="lg" type="none"/>
          </a:ln>
        </p:spPr>
      </p:cxnSp>
      <p:sp>
        <p:nvSpPr>
          <p:cNvPr id="508" name="Shape 508"/>
          <p:cNvSpPr/>
          <p:nvPr/>
        </p:nvSpPr>
        <p:spPr>
          <a:xfrm>
            <a:off x="1477021" y="2192728"/>
            <a:ext cx="1265327" cy="630288"/>
          </a:xfrm>
          <a:prstGeom prst="cloud">
            <a:avLst/>
          </a:prstGeom>
          <a:solidFill>
            <a:srgbClr val="F3F3F3"/>
          </a:solidFill>
          <a:ln cap="flat" cmpd="sng" w="9525">
            <a:solidFill>
              <a:srgbClr val="4285F4"/>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rgbClr val="666666"/>
                </a:solidFill>
                <a:latin typeface="Roboto"/>
                <a:ea typeface="Roboto"/>
                <a:cs typeface="Roboto"/>
                <a:sym typeface="Roboto"/>
              </a:rPr>
              <a:t>Internet or Intranet</a:t>
            </a:r>
          </a:p>
        </p:txBody>
      </p:sp>
      <p:cxnSp>
        <p:nvCxnSpPr>
          <p:cNvPr id="509" name="Shape 509"/>
          <p:cNvCxnSpPr>
            <a:stCxn id="498" idx="2"/>
            <a:endCxn id="499" idx="0"/>
          </p:cNvCxnSpPr>
          <p:nvPr/>
        </p:nvCxnSpPr>
        <p:spPr>
          <a:xfrm flipH="1" rot="-5400000">
            <a:off x="4267682" y="2758202"/>
            <a:ext cx="155100" cy="600"/>
          </a:xfrm>
          <a:prstGeom prst="bentConnector3">
            <a:avLst>
              <a:gd fmla="val 50028" name="adj1"/>
            </a:avLst>
          </a:prstGeom>
          <a:noFill/>
          <a:ln cap="flat" cmpd="sng" w="9525">
            <a:solidFill>
              <a:srgbClr val="595959"/>
            </a:solidFill>
            <a:prstDash val="solid"/>
            <a:round/>
            <a:headEnd len="lg" w="lg" type="none"/>
            <a:tailEnd len="lg" w="lg" type="none"/>
          </a:ln>
        </p:spPr>
      </p:cxnSp>
      <p:sp>
        <p:nvSpPr>
          <p:cNvPr id="510" name="Shape 510"/>
          <p:cNvSpPr txBox="1"/>
          <p:nvPr/>
        </p:nvSpPr>
        <p:spPr>
          <a:xfrm>
            <a:off x="513750" y="3790525"/>
            <a:ext cx="6748500" cy="787200"/>
          </a:xfrm>
          <a:prstGeom prst="rect">
            <a:avLst/>
          </a:prstGeom>
          <a:noFill/>
          <a:ln>
            <a:noFill/>
          </a:ln>
        </p:spPr>
        <p:txBody>
          <a:bodyPr anchorCtr="0" anchor="t" bIns="91425" lIns="91425" rIns="91425" tIns="91425">
            <a:noAutofit/>
          </a:bodyPr>
          <a:lstStyle/>
          <a:p>
            <a:pPr lvl="0">
              <a:spcBef>
                <a:spcPts val="0"/>
              </a:spcBef>
              <a:buNone/>
            </a:pPr>
            <a:r>
              <a:rPr lang="en" sz="1200">
                <a:solidFill>
                  <a:srgbClr val="666666"/>
                </a:solidFill>
                <a:latin typeface="Roboto"/>
                <a:ea typeface="Roboto"/>
                <a:cs typeface="Roboto"/>
                <a:sym typeface="Roboto"/>
              </a:rPr>
              <a:t>i.e. Edge Microgateway deployed in Cloud Foundry; EM running on same container  as target application.</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Shape 515"/>
          <p:cNvSpPr txBox="1"/>
          <p:nvPr/>
        </p:nvSpPr>
        <p:spPr>
          <a:xfrm>
            <a:off x="513750" y="114725"/>
            <a:ext cx="8116500" cy="750000"/>
          </a:xfrm>
          <a:prstGeom prst="rect">
            <a:avLst/>
          </a:prstGeom>
          <a:noFill/>
          <a:ln>
            <a:noFill/>
          </a:ln>
        </p:spPr>
        <p:txBody>
          <a:bodyPr anchorCtr="0" anchor="t" bIns="91425" lIns="91425" rIns="91425" tIns="91425">
            <a:noAutofit/>
          </a:bodyPr>
          <a:lstStyle/>
          <a:p>
            <a:pPr lvl="0" rtl="0">
              <a:spcBef>
                <a:spcPts val="0"/>
              </a:spcBef>
              <a:spcAft>
                <a:spcPts val="1800"/>
              </a:spcAft>
              <a:buNone/>
            </a:pPr>
            <a:r>
              <a:rPr lang="en" sz="2800">
                <a:solidFill>
                  <a:srgbClr val="666666"/>
                </a:solidFill>
                <a:latin typeface="Roboto"/>
                <a:ea typeface="Roboto"/>
                <a:cs typeface="Roboto"/>
                <a:sym typeface="Roboto"/>
              </a:rPr>
              <a:t>Edge Microgateway Deployment Architecture</a:t>
            </a:r>
          </a:p>
          <a:p>
            <a:pPr lvl="0" rtl="0">
              <a:spcBef>
                <a:spcPts val="0"/>
              </a:spcBef>
              <a:spcAft>
                <a:spcPts val="1800"/>
              </a:spcAft>
              <a:buNone/>
            </a:pPr>
            <a:r>
              <a:t/>
            </a:r>
            <a:endParaRPr sz="2800">
              <a:solidFill>
                <a:srgbClr val="666666"/>
              </a:solidFill>
              <a:latin typeface="Roboto"/>
              <a:ea typeface="Roboto"/>
              <a:cs typeface="Roboto"/>
              <a:sym typeface="Roboto"/>
            </a:endParaRPr>
          </a:p>
          <a:p>
            <a:pPr lvl="0" rtl="0">
              <a:lnSpc>
                <a:spcPct val="115000"/>
              </a:lnSpc>
              <a:spcBef>
                <a:spcPts val="0"/>
              </a:spcBef>
              <a:spcAft>
                <a:spcPts val="0"/>
              </a:spcAft>
              <a:buNone/>
            </a:pPr>
            <a:r>
              <a:t/>
            </a:r>
            <a:endParaRPr sz="2800">
              <a:solidFill>
                <a:srgbClr val="666666"/>
              </a:solidFill>
              <a:latin typeface="Roboto"/>
              <a:ea typeface="Roboto"/>
              <a:cs typeface="Roboto"/>
              <a:sym typeface="Roboto"/>
            </a:endParaRPr>
          </a:p>
        </p:txBody>
      </p:sp>
      <p:sp>
        <p:nvSpPr>
          <p:cNvPr id="516" name="Shape 516"/>
          <p:cNvSpPr txBox="1"/>
          <p:nvPr/>
        </p:nvSpPr>
        <p:spPr>
          <a:xfrm>
            <a:off x="8532102" y="4842859"/>
            <a:ext cx="459000" cy="273900"/>
          </a:xfrm>
          <a:prstGeom prst="rect">
            <a:avLst/>
          </a:prstGeom>
          <a:noFill/>
          <a:ln>
            <a:noFill/>
          </a:ln>
        </p:spPr>
        <p:txBody>
          <a:bodyPr anchorCtr="0" anchor="ctr" bIns="34275" lIns="68575" rIns="68575" tIns="34275">
            <a:noAutofit/>
          </a:bodyPr>
          <a:lstStyle/>
          <a:p>
            <a:pPr lvl="0" rtl="0" algn="r">
              <a:spcBef>
                <a:spcPts val="0"/>
              </a:spcBef>
              <a:buNone/>
            </a:pPr>
            <a:fld id="{00000000-1234-1234-1234-123412341234}" type="slidenum">
              <a:rPr lang="en" sz="800">
                <a:solidFill>
                  <a:srgbClr val="BDBDBD"/>
                </a:solidFill>
                <a:latin typeface="Helvetica Neue"/>
                <a:ea typeface="Helvetica Neue"/>
                <a:cs typeface="Helvetica Neue"/>
                <a:sym typeface="Helvetica Neue"/>
              </a:rPr>
              <a:t>‹#›</a:t>
            </a:fld>
          </a:p>
        </p:txBody>
      </p:sp>
      <p:cxnSp>
        <p:nvCxnSpPr>
          <p:cNvPr id="517" name="Shape 517"/>
          <p:cNvCxnSpPr/>
          <p:nvPr/>
        </p:nvCxnSpPr>
        <p:spPr>
          <a:xfrm>
            <a:off x="755078" y="1892028"/>
            <a:ext cx="888300" cy="600"/>
          </a:xfrm>
          <a:prstGeom prst="bentConnector3">
            <a:avLst>
              <a:gd fmla="val 50000" name="adj1"/>
            </a:avLst>
          </a:prstGeom>
          <a:noFill/>
          <a:ln cap="flat" cmpd="sng" w="9525">
            <a:solidFill>
              <a:srgbClr val="595959"/>
            </a:solidFill>
            <a:prstDash val="solid"/>
            <a:round/>
            <a:headEnd len="lg" w="lg" type="none"/>
            <a:tailEnd len="lg" w="lg" type="none"/>
          </a:ln>
        </p:spPr>
      </p:cxnSp>
      <p:cxnSp>
        <p:nvCxnSpPr>
          <p:cNvPr id="518" name="Shape 518"/>
          <p:cNvCxnSpPr/>
          <p:nvPr/>
        </p:nvCxnSpPr>
        <p:spPr>
          <a:xfrm>
            <a:off x="2677628" y="1892515"/>
            <a:ext cx="888300" cy="600"/>
          </a:xfrm>
          <a:prstGeom prst="bentConnector3">
            <a:avLst>
              <a:gd fmla="val 50000" name="adj1"/>
            </a:avLst>
          </a:prstGeom>
          <a:noFill/>
          <a:ln cap="flat" cmpd="sng" w="9525">
            <a:solidFill>
              <a:srgbClr val="595959"/>
            </a:solidFill>
            <a:prstDash val="solid"/>
            <a:round/>
            <a:headEnd len="lg" w="lg" type="none"/>
            <a:tailEnd len="lg" w="lg" type="none"/>
          </a:ln>
        </p:spPr>
      </p:cxnSp>
      <p:cxnSp>
        <p:nvCxnSpPr>
          <p:cNvPr id="519" name="Shape 519"/>
          <p:cNvCxnSpPr/>
          <p:nvPr/>
        </p:nvCxnSpPr>
        <p:spPr>
          <a:xfrm>
            <a:off x="5173984" y="1892515"/>
            <a:ext cx="888300" cy="600"/>
          </a:xfrm>
          <a:prstGeom prst="bentConnector3">
            <a:avLst>
              <a:gd fmla="val 50000" name="adj1"/>
            </a:avLst>
          </a:prstGeom>
          <a:noFill/>
          <a:ln cap="flat" cmpd="sng" w="9525">
            <a:solidFill>
              <a:srgbClr val="595959"/>
            </a:solidFill>
            <a:prstDash val="solid"/>
            <a:round/>
            <a:headEnd len="lg" w="lg" type="none"/>
            <a:tailEnd len="lg" w="lg" type="none"/>
          </a:ln>
        </p:spPr>
      </p:cxnSp>
      <p:cxnSp>
        <p:nvCxnSpPr>
          <p:cNvPr id="520" name="Shape 520"/>
          <p:cNvCxnSpPr/>
          <p:nvPr/>
        </p:nvCxnSpPr>
        <p:spPr>
          <a:xfrm>
            <a:off x="7079098" y="1892515"/>
            <a:ext cx="888300" cy="600"/>
          </a:xfrm>
          <a:prstGeom prst="bentConnector3">
            <a:avLst>
              <a:gd fmla="val 50000" name="adj1"/>
            </a:avLst>
          </a:prstGeom>
          <a:noFill/>
          <a:ln cap="flat" cmpd="sng" w="9525">
            <a:solidFill>
              <a:srgbClr val="595959"/>
            </a:solidFill>
            <a:prstDash val="solid"/>
            <a:round/>
            <a:headEnd len="lg" w="lg" type="none"/>
            <a:tailEnd len="lg" w="lg" type="none"/>
          </a:ln>
        </p:spPr>
      </p:cxnSp>
      <p:sp>
        <p:nvSpPr>
          <p:cNvPr id="521" name="Shape 521"/>
          <p:cNvSpPr/>
          <p:nvPr/>
        </p:nvSpPr>
        <p:spPr>
          <a:xfrm>
            <a:off x="3437005" y="1508970"/>
            <a:ext cx="1863300" cy="809100"/>
          </a:xfrm>
          <a:prstGeom prst="roundRect">
            <a:avLst>
              <a:gd fmla="val 16667" name="adj"/>
            </a:avLst>
          </a:prstGeom>
          <a:noFill/>
          <a:ln cap="flat" cmpd="sng" w="9525">
            <a:solidFill>
              <a:srgbClr val="4285F4"/>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1500"/>
          </a:p>
        </p:txBody>
      </p:sp>
      <p:sp>
        <p:nvSpPr>
          <p:cNvPr id="522" name="Shape 522"/>
          <p:cNvSpPr/>
          <p:nvPr/>
        </p:nvSpPr>
        <p:spPr>
          <a:xfrm>
            <a:off x="246056" y="1487984"/>
            <a:ext cx="556062" cy="808582"/>
          </a:xfrm>
          <a:custGeom>
            <a:pathLst>
              <a:path extrusionOk="0" h="1158" w="737">
                <a:moveTo>
                  <a:pt x="578" y="0"/>
                </a:moveTo>
                <a:lnTo>
                  <a:pt x="158" y="0"/>
                </a:lnTo>
                <a:cubicBezTo>
                  <a:pt x="70" y="0"/>
                  <a:pt x="0" y="70"/>
                  <a:pt x="0" y="158"/>
                </a:cubicBezTo>
                <a:lnTo>
                  <a:pt x="0" y="999"/>
                </a:lnTo>
                <a:cubicBezTo>
                  <a:pt x="0" y="1086"/>
                  <a:pt x="70" y="1157"/>
                  <a:pt x="158" y="1157"/>
                </a:cubicBezTo>
                <a:lnTo>
                  <a:pt x="578" y="1157"/>
                </a:lnTo>
                <a:cubicBezTo>
                  <a:pt x="666" y="1157"/>
                  <a:pt x="736" y="1086"/>
                  <a:pt x="736" y="999"/>
                </a:cubicBezTo>
                <a:lnTo>
                  <a:pt x="736" y="158"/>
                </a:lnTo>
                <a:cubicBezTo>
                  <a:pt x="736" y="70"/>
                  <a:pt x="666" y="0"/>
                  <a:pt x="578" y="0"/>
                </a:cubicBezTo>
                <a:close/>
                <a:moveTo>
                  <a:pt x="474" y="1052"/>
                </a:moveTo>
                <a:lnTo>
                  <a:pt x="262" y="1052"/>
                </a:lnTo>
                <a:lnTo>
                  <a:pt x="262" y="999"/>
                </a:lnTo>
                <a:lnTo>
                  <a:pt x="474" y="999"/>
                </a:lnTo>
                <a:lnTo>
                  <a:pt x="474" y="1052"/>
                </a:lnTo>
                <a:close/>
                <a:moveTo>
                  <a:pt x="646" y="894"/>
                </a:moveTo>
                <a:lnTo>
                  <a:pt x="93" y="894"/>
                </a:lnTo>
                <a:lnTo>
                  <a:pt x="93" y="158"/>
                </a:lnTo>
                <a:lnTo>
                  <a:pt x="646" y="158"/>
                </a:lnTo>
                <a:lnTo>
                  <a:pt x="646" y="894"/>
                </a:lnTo>
                <a:close/>
              </a:path>
            </a:pathLst>
          </a:custGeom>
          <a:solidFill>
            <a:srgbClr val="666666"/>
          </a:solidFill>
          <a:ln>
            <a:noFill/>
          </a:ln>
        </p:spPr>
        <p:txBody>
          <a:bodyPr anchorCtr="0" anchor="ctr" bIns="45700" lIns="91425" rIns="91425" tIns="45700">
            <a:noAutofit/>
          </a:bodyPr>
          <a:lstStyle/>
          <a:p>
            <a:pPr indent="0" lvl="0" marL="0" marR="0" rtl="0" algn="l">
              <a:spcBef>
                <a:spcPts val="0"/>
              </a:spcBef>
              <a:buNone/>
            </a:pPr>
            <a:r>
              <a:t/>
            </a:r>
            <a:endParaRPr b="0" i="0" sz="1900" u="none" cap="none" strike="noStrike">
              <a:solidFill>
                <a:srgbClr val="000000"/>
              </a:solidFill>
              <a:latin typeface="Calibri"/>
              <a:ea typeface="Calibri"/>
              <a:cs typeface="Calibri"/>
              <a:sym typeface="Calibri"/>
            </a:endParaRPr>
          </a:p>
        </p:txBody>
      </p:sp>
      <p:pic>
        <p:nvPicPr>
          <p:cNvPr descr="edge_logo.png" id="523" name="Shape 523"/>
          <p:cNvPicPr preferRelativeResize="0"/>
          <p:nvPr/>
        </p:nvPicPr>
        <p:blipFill>
          <a:blip r:embed="rId3">
            <a:alphaModFix/>
          </a:blip>
          <a:stretch>
            <a:fillRect/>
          </a:stretch>
        </p:blipFill>
        <p:spPr>
          <a:xfrm>
            <a:off x="7957384" y="1487975"/>
            <a:ext cx="982241" cy="807715"/>
          </a:xfrm>
          <a:prstGeom prst="rect">
            <a:avLst/>
          </a:prstGeom>
          <a:noFill/>
          <a:ln>
            <a:noFill/>
          </a:ln>
        </p:spPr>
      </p:pic>
      <p:sp>
        <p:nvSpPr>
          <p:cNvPr id="524" name="Shape 524"/>
          <p:cNvSpPr txBox="1"/>
          <p:nvPr/>
        </p:nvSpPr>
        <p:spPr>
          <a:xfrm>
            <a:off x="169850" y="2296575"/>
            <a:ext cx="714600" cy="2910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666666"/>
                </a:solidFill>
                <a:latin typeface="Roboto"/>
                <a:ea typeface="Roboto"/>
                <a:cs typeface="Roboto"/>
                <a:sym typeface="Roboto"/>
              </a:rPr>
              <a:t>Client</a:t>
            </a:r>
          </a:p>
        </p:txBody>
      </p:sp>
      <p:sp>
        <p:nvSpPr>
          <p:cNvPr id="525" name="Shape 525"/>
          <p:cNvSpPr txBox="1"/>
          <p:nvPr/>
        </p:nvSpPr>
        <p:spPr>
          <a:xfrm>
            <a:off x="8170974" y="2296559"/>
            <a:ext cx="555900" cy="2910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666666"/>
                </a:solidFill>
                <a:latin typeface="Roboto"/>
                <a:ea typeface="Roboto"/>
                <a:cs typeface="Roboto"/>
                <a:sym typeface="Roboto"/>
              </a:rPr>
              <a:t>Edge</a:t>
            </a:r>
          </a:p>
        </p:txBody>
      </p:sp>
      <p:sp>
        <p:nvSpPr>
          <p:cNvPr id="526" name="Shape 526"/>
          <p:cNvSpPr/>
          <p:nvPr/>
        </p:nvSpPr>
        <p:spPr>
          <a:xfrm>
            <a:off x="1537571" y="1636006"/>
            <a:ext cx="1249127" cy="714204"/>
          </a:xfrm>
          <a:prstGeom prst="cloud">
            <a:avLst/>
          </a:prstGeom>
          <a:solidFill>
            <a:srgbClr val="F3F3F3"/>
          </a:solidFill>
          <a:ln cap="flat" cmpd="sng" w="9525">
            <a:solidFill>
              <a:srgbClr val="4285F4"/>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rgbClr val="666666"/>
                </a:solidFill>
                <a:latin typeface="Roboto"/>
                <a:ea typeface="Roboto"/>
                <a:cs typeface="Roboto"/>
                <a:sym typeface="Roboto"/>
              </a:rPr>
              <a:t>Internet or Intranet</a:t>
            </a:r>
          </a:p>
        </p:txBody>
      </p:sp>
      <p:sp>
        <p:nvSpPr>
          <p:cNvPr id="527" name="Shape 527"/>
          <p:cNvSpPr/>
          <p:nvPr/>
        </p:nvSpPr>
        <p:spPr>
          <a:xfrm>
            <a:off x="3544199" y="1720752"/>
            <a:ext cx="1649100" cy="392400"/>
          </a:xfrm>
          <a:prstGeom prst="roundRect">
            <a:avLst>
              <a:gd fmla="val 16667" name="adj"/>
            </a:avLst>
          </a:prstGeom>
          <a:solidFill>
            <a:srgbClr val="4285F4"/>
          </a:solidFill>
          <a:ln>
            <a:noFill/>
          </a:ln>
        </p:spPr>
        <p:txBody>
          <a:bodyPr anchorCtr="0" anchor="ctr" bIns="91425" lIns="91425" rIns="91425" tIns="91425">
            <a:noAutofit/>
          </a:bodyPr>
          <a:lstStyle/>
          <a:p>
            <a:pPr lvl="0" rtl="0" algn="ctr">
              <a:spcBef>
                <a:spcPts val="0"/>
              </a:spcBef>
              <a:buNone/>
            </a:pPr>
            <a:r>
              <a:rPr lang="en" sz="1200">
                <a:solidFill>
                  <a:srgbClr val="FFFFFF"/>
                </a:solidFill>
                <a:latin typeface="Roboto"/>
                <a:ea typeface="Roboto"/>
                <a:cs typeface="Roboto"/>
                <a:sym typeface="Roboto"/>
              </a:rPr>
              <a:t>Microgateway</a:t>
            </a:r>
          </a:p>
        </p:txBody>
      </p:sp>
      <p:cxnSp>
        <p:nvCxnSpPr>
          <p:cNvPr id="528" name="Shape 528"/>
          <p:cNvCxnSpPr>
            <a:stCxn id="529" idx="0"/>
            <a:endCxn id="529" idx="0"/>
          </p:cNvCxnSpPr>
          <p:nvPr/>
        </p:nvCxnSpPr>
        <p:spPr>
          <a:xfrm>
            <a:off x="4368649" y="3121585"/>
            <a:ext cx="0" cy="0"/>
          </a:xfrm>
          <a:prstGeom prst="straightConnector1">
            <a:avLst/>
          </a:prstGeom>
          <a:noFill/>
          <a:ln cap="flat" cmpd="sng" w="9525">
            <a:solidFill>
              <a:srgbClr val="595959"/>
            </a:solidFill>
            <a:prstDash val="solid"/>
            <a:round/>
            <a:headEnd len="lg" w="lg" type="none"/>
            <a:tailEnd len="lg" w="lg" type="none"/>
          </a:ln>
        </p:spPr>
      </p:cxnSp>
      <p:cxnSp>
        <p:nvCxnSpPr>
          <p:cNvPr id="530" name="Shape 530"/>
          <p:cNvCxnSpPr>
            <a:stCxn id="529" idx="0"/>
            <a:endCxn id="529" idx="0"/>
          </p:cNvCxnSpPr>
          <p:nvPr/>
        </p:nvCxnSpPr>
        <p:spPr>
          <a:xfrm>
            <a:off x="4368649" y="3121585"/>
            <a:ext cx="0" cy="0"/>
          </a:xfrm>
          <a:prstGeom prst="straightConnector1">
            <a:avLst/>
          </a:prstGeom>
          <a:noFill/>
          <a:ln cap="flat" cmpd="sng" w="9525">
            <a:solidFill>
              <a:srgbClr val="595959"/>
            </a:solidFill>
            <a:prstDash val="solid"/>
            <a:round/>
            <a:headEnd len="lg" w="lg" type="none"/>
            <a:tailEnd len="lg" w="lg" type="none"/>
          </a:ln>
        </p:spPr>
      </p:cxnSp>
      <p:cxnSp>
        <p:nvCxnSpPr>
          <p:cNvPr id="531" name="Shape 531"/>
          <p:cNvCxnSpPr>
            <a:stCxn id="529" idx="0"/>
            <a:endCxn id="529" idx="0"/>
          </p:cNvCxnSpPr>
          <p:nvPr/>
        </p:nvCxnSpPr>
        <p:spPr>
          <a:xfrm>
            <a:off x="4368649" y="3121585"/>
            <a:ext cx="0" cy="0"/>
          </a:xfrm>
          <a:prstGeom prst="straightConnector1">
            <a:avLst/>
          </a:prstGeom>
          <a:noFill/>
          <a:ln cap="flat" cmpd="sng" w="9525">
            <a:solidFill>
              <a:srgbClr val="595959"/>
            </a:solidFill>
            <a:prstDash val="solid"/>
            <a:round/>
            <a:headEnd len="lg" w="lg" type="none"/>
            <a:tailEnd len="lg" w="lg" type="none"/>
          </a:ln>
        </p:spPr>
      </p:cxnSp>
      <p:sp>
        <p:nvSpPr>
          <p:cNvPr id="532" name="Shape 532"/>
          <p:cNvSpPr/>
          <p:nvPr/>
        </p:nvSpPr>
        <p:spPr>
          <a:xfrm>
            <a:off x="3640355" y="3121571"/>
            <a:ext cx="1863300" cy="809100"/>
          </a:xfrm>
          <a:prstGeom prst="roundRect">
            <a:avLst>
              <a:gd fmla="val 16667" name="adj"/>
            </a:avLst>
          </a:prstGeom>
          <a:noFill/>
          <a:ln cap="flat" cmpd="sng" w="9525">
            <a:solidFill>
              <a:srgbClr val="4285F4"/>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b="1" sz="1500"/>
          </a:p>
        </p:txBody>
      </p:sp>
      <p:sp>
        <p:nvSpPr>
          <p:cNvPr id="533" name="Shape 533"/>
          <p:cNvSpPr/>
          <p:nvPr/>
        </p:nvSpPr>
        <p:spPr>
          <a:xfrm>
            <a:off x="5950744" y="1636006"/>
            <a:ext cx="1249128" cy="714204"/>
          </a:xfrm>
          <a:prstGeom prst="cloud">
            <a:avLst/>
          </a:prstGeom>
          <a:solidFill>
            <a:srgbClr val="F3F3F3"/>
          </a:solidFill>
          <a:ln cap="flat" cmpd="sng" w="9525">
            <a:solidFill>
              <a:srgbClr val="4285F4"/>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rgbClr val="666666"/>
                </a:solidFill>
                <a:latin typeface="Roboto"/>
                <a:ea typeface="Roboto"/>
                <a:cs typeface="Roboto"/>
                <a:sym typeface="Roboto"/>
              </a:rPr>
              <a:t>Internet</a:t>
            </a:r>
          </a:p>
        </p:txBody>
      </p:sp>
      <p:sp>
        <p:nvSpPr>
          <p:cNvPr id="534" name="Shape 534"/>
          <p:cNvSpPr txBox="1"/>
          <p:nvPr/>
        </p:nvSpPr>
        <p:spPr>
          <a:xfrm>
            <a:off x="3876924" y="1459350"/>
            <a:ext cx="888300" cy="2910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666666"/>
                </a:solidFill>
                <a:latin typeface="Roboto"/>
                <a:ea typeface="Roboto"/>
                <a:cs typeface="Roboto"/>
                <a:sym typeface="Roboto"/>
              </a:rPr>
              <a:t>Machine</a:t>
            </a:r>
          </a:p>
        </p:txBody>
      </p:sp>
      <p:cxnSp>
        <p:nvCxnSpPr>
          <p:cNvPr id="535" name="Shape 535"/>
          <p:cNvCxnSpPr>
            <a:stCxn id="527" idx="2"/>
            <a:endCxn id="529" idx="0"/>
          </p:cNvCxnSpPr>
          <p:nvPr/>
        </p:nvCxnSpPr>
        <p:spPr>
          <a:xfrm flipH="1" rot="-5400000">
            <a:off x="3864899" y="2617002"/>
            <a:ext cx="1008300" cy="600"/>
          </a:xfrm>
          <a:prstGeom prst="bentConnector3">
            <a:avLst>
              <a:gd fmla="val 50007" name="adj1"/>
            </a:avLst>
          </a:prstGeom>
          <a:noFill/>
          <a:ln cap="flat" cmpd="sng" w="9525">
            <a:solidFill>
              <a:srgbClr val="595959"/>
            </a:solidFill>
            <a:prstDash val="solid"/>
            <a:round/>
            <a:headEnd len="lg" w="lg" type="none"/>
            <a:tailEnd len="lg" w="lg" type="none"/>
          </a:ln>
        </p:spPr>
      </p:cxnSp>
      <p:sp>
        <p:nvSpPr>
          <p:cNvPr id="536" name="Shape 536"/>
          <p:cNvSpPr/>
          <p:nvPr/>
        </p:nvSpPr>
        <p:spPr>
          <a:xfrm>
            <a:off x="3437005" y="2940246"/>
            <a:ext cx="1863300" cy="809100"/>
          </a:xfrm>
          <a:prstGeom prst="roundRect">
            <a:avLst>
              <a:gd fmla="val 16667" name="adj"/>
            </a:avLst>
          </a:prstGeom>
          <a:solidFill>
            <a:srgbClr val="FFFFFF"/>
          </a:solidFill>
          <a:ln cap="flat" cmpd="sng" w="9525">
            <a:solidFill>
              <a:srgbClr val="4285F4"/>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b="1" sz="1500"/>
          </a:p>
        </p:txBody>
      </p:sp>
      <p:sp>
        <p:nvSpPr>
          <p:cNvPr id="529" name="Shape 529"/>
          <p:cNvSpPr/>
          <p:nvPr/>
        </p:nvSpPr>
        <p:spPr>
          <a:xfrm>
            <a:off x="3544099" y="3121585"/>
            <a:ext cx="1649100" cy="392400"/>
          </a:xfrm>
          <a:prstGeom prst="roundRect">
            <a:avLst>
              <a:gd fmla="val 16667" name="adj"/>
            </a:avLst>
          </a:prstGeom>
          <a:solidFill>
            <a:srgbClr val="FBBC05"/>
          </a:solidFill>
          <a:ln>
            <a:noFill/>
          </a:ln>
        </p:spPr>
        <p:txBody>
          <a:bodyPr anchorCtr="0" anchor="ctr" bIns="91425" lIns="91425" rIns="91425" tIns="91425">
            <a:noAutofit/>
          </a:bodyPr>
          <a:lstStyle/>
          <a:p>
            <a:pPr lvl="0" rtl="0" algn="ctr">
              <a:spcBef>
                <a:spcPts val="0"/>
              </a:spcBef>
              <a:buNone/>
            </a:pPr>
            <a:r>
              <a:rPr lang="en" sz="1200">
                <a:solidFill>
                  <a:srgbClr val="783F04"/>
                </a:solidFill>
                <a:latin typeface="Roboto"/>
                <a:ea typeface="Roboto"/>
                <a:cs typeface="Roboto"/>
                <a:sym typeface="Roboto"/>
              </a:rPr>
              <a:t>Target API</a:t>
            </a:r>
          </a:p>
        </p:txBody>
      </p:sp>
      <p:sp>
        <p:nvSpPr>
          <p:cNvPr id="537" name="Shape 537"/>
          <p:cNvSpPr txBox="1"/>
          <p:nvPr/>
        </p:nvSpPr>
        <p:spPr>
          <a:xfrm>
            <a:off x="3924499" y="3437900"/>
            <a:ext cx="888300" cy="2910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666666"/>
                </a:solidFill>
                <a:latin typeface="Roboto"/>
                <a:ea typeface="Roboto"/>
                <a:cs typeface="Roboto"/>
                <a:sym typeface="Roboto"/>
              </a:rPr>
              <a:t>Machine</a:t>
            </a:r>
          </a:p>
        </p:txBody>
      </p:sp>
      <p:sp>
        <p:nvSpPr>
          <p:cNvPr id="538" name="Shape 538"/>
          <p:cNvSpPr/>
          <p:nvPr/>
        </p:nvSpPr>
        <p:spPr>
          <a:xfrm>
            <a:off x="3885024" y="2432962"/>
            <a:ext cx="872100" cy="392400"/>
          </a:xfrm>
          <a:prstGeom prst="roundRect">
            <a:avLst>
              <a:gd fmla="val 16667" name="adj"/>
            </a:avLst>
          </a:prstGeom>
          <a:solidFill>
            <a:srgbClr val="DD7E6B"/>
          </a:solidFill>
          <a:ln>
            <a:noFill/>
          </a:ln>
        </p:spPr>
        <p:txBody>
          <a:bodyPr anchorCtr="0" anchor="ctr" bIns="91425" lIns="91425" rIns="91425" tIns="91425">
            <a:noAutofit/>
          </a:bodyPr>
          <a:lstStyle/>
          <a:p>
            <a:pPr lvl="0" rtl="0" algn="ctr">
              <a:spcBef>
                <a:spcPts val="0"/>
              </a:spcBef>
              <a:buNone/>
            </a:pPr>
            <a:r>
              <a:rPr lang="en" sz="1200">
                <a:solidFill>
                  <a:srgbClr val="783F04"/>
                </a:solidFill>
                <a:latin typeface="Roboto"/>
                <a:ea typeface="Roboto"/>
                <a:cs typeface="Roboto"/>
                <a:sym typeface="Roboto"/>
              </a:rPr>
              <a:t>Load Balancer</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Shape 543"/>
          <p:cNvSpPr/>
          <p:nvPr/>
        </p:nvSpPr>
        <p:spPr>
          <a:xfrm>
            <a:off x="4578205" y="3720471"/>
            <a:ext cx="1863300" cy="809100"/>
          </a:xfrm>
          <a:prstGeom prst="roundRect">
            <a:avLst>
              <a:gd fmla="val 16667" name="adj"/>
            </a:avLst>
          </a:prstGeom>
          <a:noFill/>
          <a:ln cap="flat" cmpd="sng" w="9525">
            <a:solidFill>
              <a:srgbClr val="4285F4"/>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b="1" sz="1500"/>
          </a:p>
        </p:txBody>
      </p:sp>
      <p:sp>
        <p:nvSpPr>
          <p:cNvPr id="544" name="Shape 544"/>
          <p:cNvSpPr/>
          <p:nvPr/>
        </p:nvSpPr>
        <p:spPr>
          <a:xfrm>
            <a:off x="2469355" y="3690971"/>
            <a:ext cx="1863300" cy="809100"/>
          </a:xfrm>
          <a:prstGeom prst="roundRect">
            <a:avLst>
              <a:gd fmla="val 16667" name="adj"/>
            </a:avLst>
          </a:prstGeom>
          <a:noFill/>
          <a:ln cap="flat" cmpd="sng" w="9525">
            <a:solidFill>
              <a:srgbClr val="4285F4"/>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b="1" sz="1500"/>
          </a:p>
        </p:txBody>
      </p:sp>
      <p:sp>
        <p:nvSpPr>
          <p:cNvPr id="545" name="Shape 545"/>
          <p:cNvSpPr txBox="1"/>
          <p:nvPr/>
        </p:nvSpPr>
        <p:spPr>
          <a:xfrm>
            <a:off x="513750" y="114725"/>
            <a:ext cx="8116500" cy="750000"/>
          </a:xfrm>
          <a:prstGeom prst="rect">
            <a:avLst/>
          </a:prstGeom>
          <a:noFill/>
          <a:ln>
            <a:noFill/>
          </a:ln>
        </p:spPr>
        <p:txBody>
          <a:bodyPr anchorCtr="0" anchor="t" bIns="91425" lIns="91425" rIns="91425" tIns="91425">
            <a:noAutofit/>
          </a:bodyPr>
          <a:lstStyle/>
          <a:p>
            <a:pPr lvl="0" rtl="0">
              <a:spcBef>
                <a:spcPts val="0"/>
              </a:spcBef>
              <a:spcAft>
                <a:spcPts val="1800"/>
              </a:spcAft>
              <a:buNone/>
            </a:pPr>
            <a:r>
              <a:rPr lang="en" sz="2800">
                <a:solidFill>
                  <a:srgbClr val="666666"/>
                </a:solidFill>
                <a:latin typeface="Roboto"/>
                <a:ea typeface="Roboto"/>
                <a:cs typeface="Roboto"/>
                <a:sym typeface="Roboto"/>
              </a:rPr>
              <a:t>Edge Microgateway Deployment Architecture</a:t>
            </a:r>
          </a:p>
          <a:p>
            <a:pPr lvl="0" rtl="0">
              <a:spcBef>
                <a:spcPts val="0"/>
              </a:spcBef>
              <a:spcAft>
                <a:spcPts val="1800"/>
              </a:spcAft>
              <a:buNone/>
            </a:pPr>
            <a:r>
              <a:t/>
            </a:r>
            <a:endParaRPr sz="2800">
              <a:solidFill>
                <a:srgbClr val="666666"/>
              </a:solidFill>
              <a:latin typeface="Roboto"/>
              <a:ea typeface="Roboto"/>
              <a:cs typeface="Roboto"/>
              <a:sym typeface="Roboto"/>
            </a:endParaRPr>
          </a:p>
          <a:p>
            <a:pPr lvl="0" rtl="0">
              <a:lnSpc>
                <a:spcPct val="115000"/>
              </a:lnSpc>
              <a:spcBef>
                <a:spcPts val="0"/>
              </a:spcBef>
              <a:spcAft>
                <a:spcPts val="0"/>
              </a:spcAft>
              <a:buNone/>
            </a:pPr>
            <a:r>
              <a:t/>
            </a:r>
            <a:endParaRPr sz="2800">
              <a:solidFill>
                <a:srgbClr val="666666"/>
              </a:solidFill>
              <a:latin typeface="Roboto"/>
              <a:ea typeface="Roboto"/>
              <a:cs typeface="Roboto"/>
              <a:sym typeface="Roboto"/>
            </a:endParaRPr>
          </a:p>
        </p:txBody>
      </p:sp>
      <p:sp>
        <p:nvSpPr>
          <p:cNvPr id="546" name="Shape 546"/>
          <p:cNvSpPr txBox="1"/>
          <p:nvPr/>
        </p:nvSpPr>
        <p:spPr>
          <a:xfrm>
            <a:off x="8532102" y="4842859"/>
            <a:ext cx="459000" cy="273900"/>
          </a:xfrm>
          <a:prstGeom prst="rect">
            <a:avLst/>
          </a:prstGeom>
          <a:noFill/>
          <a:ln>
            <a:noFill/>
          </a:ln>
        </p:spPr>
        <p:txBody>
          <a:bodyPr anchorCtr="0" anchor="ctr" bIns="34275" lIns="68575" rIns="68575" tIns="34275">
            <a:noAutofit/>
          </a:bodyPr>
          <a:lstStyle/>
          <a:p>
            <a:pPr lvl="0" rtl="0" algn="r">
              <a:spcBef>
                <a:spcPts val="0"/>
              </a:spcBef>
              <a:buNone/>
            </a:pPr>
            <a:fld id="{00000000-1234-1234-1234-123412341234}" type="slidenum">
              <a:rPr lang="en" sz="800">
                <a:solidFill>
                  <a:srgbClr val="BDBDBD"/>
                </a:solidFill>
                <a:latin typeface="Helvetica Neue"/>
                <a:ea typeface="Helvetica Neue"/>
                <a:cs typeface="Helvetica Neue"/>
                <a:sym typeface="Helvetica Neue"/>
              </a:rPr>
              <a:t>‹#›</a:t>
            </a:fld>
          </a:p>
        </p:txBody>
      </p:sp>
      <p:cxnSp>
        <p:nvCxnSpPr>
          <p:cNvPr id="547" name="Shape 547"/>
          <p:cNvCxnSpPr/>
          <p:nvPr/>
        </p:nvCxnSpPr>
        <p:spPr>
          <a:xfrm>
            <a:off x="549878" y="1853033"/>
            <a:ext cx="927600" cy="900"/>
          </a:xfrm>
          <a:prstGeom prst="bentConnector3">
            <a:avLst>
              <a:gd fmla="val 50000" name="adj1"/>
            </a:avLst>
          </a:prstGeom>
          <a:noFill/>
          <a:ln cap="flat" cmpd="sng" w="9525">
            <a:solidFill>
              <a:srgbClr val="595959"/>
            </a:solidFill>
            <a:prstDash val="solid"/>
            <a:round/>
            <a:headEnd len="lg" w="lg" type="none"/>
            <a:tailEnd len="lg" w="lg" type="none"/>
          </a:ln>
        </p:spPr>
      </p:cxnSp>
      <p:cxnSp>
        <p:nvCxnSpPr>
          <p:cNvPr id="548" name="Shape 548"/>
          <p:cNvCxnSpPr/>
          <p:nvPr/>
        </p:nvCxnSpPr>
        <p:spPr>
          <a:xfrm>
            <a:off x="2539717" y="1853033"/>
            <a:ext cx="927600" cy="900"/>
          </a:xfrm>
          <a:prstGeom prst="bentConnector3">
            <a:avLst>
              <a:gd fmla="val 50000" name="adj1"/>
            </a:avLst>
          </a:prstGeom>
          <a:noFill/>
          <a:ln cap="flat" cmpd="sng" w="9525">
            <a:solidFill>
              <a:srgbClr val="595959"/>
            </a:solidFill>
            <a:prstDash val="solid"/>
            <a:round/>
            <a:headEnd len="lg" w="lg" type="none"/>
            <a:tailEnd len="lg" w="lg" type="none"/>
          </a:ln>
        </p:spPr>
      </p:cxnSp>
      <p:cxnSp>
        <p:nvCxnSpPr>
          <p:cNvPr id="549" name="Shape 549"/>
          <p:cNvCxnSpPr/>
          <p:nvPr/>
        </p:nvCxnSpPr>
        <p:spPr>
          <a:xfrm>
            <a:off x="5147092" y="1853033"/>
            <a:ext cx="927600" cy="900"/>
          </a:xfrm>
          <a:prstGeom prst="bentConnector3">
            <a:avLst>
              <a:gd fmla="val 50000" name="adj1"/>
            </a:avLst>
          </a:prstGeom>
          <a:noFill/>
          <a:ln cap="flat" cmpd="sng" w="9525">
            <a:solidFill>
              <a:srgbClr val="595959"/>
            </a:solidFill>
            <a:prstDash val="solid"/>
            <a:round/>
            <a:headEnd len="lg" w="lg" type="none"/>
            <a:tailEnd len="lg" w="lg" type="none"/>
          </a:ln>
        </p:spPr>
      </p:cxnSp>
      <p:cxnSp>
        <p:nvCxnSpPr>
          <p:cNvPr id="550" name="Shape 550"/>
          <p:cNvCxnSpPr/>
          <p:nvPr/>
        </p:nvCxnSpPr>
        <p:spPr>
          <a:xfrm>
            <a:off x="7136932" y="1853033"/>
            <a:ext cx="927600" cy="900"/>
          </a:xfrm>
          <a:prstGeom prst="bentConnector3">
            <a:avLst>
              <a:gd fmla="val 50000" name="adj1"/>
            </a:avLst>
          </a:prstGeom>
          <a:noFill/>
          <a:ln cap="flat" cmpd="sng" w="9525">
            <a:solidFill>
              <a:srgbClr val="595959"/>
            </a:solidFill>
            <a:prstDash val="solid"/>
            <a:round/>
            <a:headEnd len="lg" w="lg" type="none"/>
            <a:tailEnd len="lg" w="lg" type="none"/>
          </a:ln>
        </p:spPr>
      </p:cxnSp>
      <p:sp>
        <p:nvSpPr>
          <p:cNvPr id="551" name="Shape 551"/>
          <p:cNvSpPr/>
          <p:nvPr/>
        </p:nvSpPr>
        <p:spPr>
          <a:xfrm>
            <a:off x="3332866" y="1399596"/>
            <a:ext cx="1946100" cy="1275000"/>
          </a:xfrm>
          <a:prstGeom prst="roundRect">
            <a:avLst>
              <a:gd fmla="val 16667" name="adj"/>
            </a:avLst>
          </a:prstGeom>
          <a:noFill/>
          <a:ln cap="flat" cmpd="sng" w="9525">
            <a:solidFill>
              <a:srgbClr val="4285F4"/>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1500"/>
          </a:p>
        </p:txBody>
      </p:sp>
      <p:sp>
        <p:nvSpPr>
          <p:cNvPr id="552" name="Shape 552"/>
          <p:cNvSpPr/>
          <p:nvPr/>
        </p:nvSpPr>
        <p:spPr>
          <a:xfrm>
            <a:off x="7" y="1374786"/>
            <a:ext cx="580792" cy="955929"/>
          </a:xfrm>
          <a:custGeom>
            <a:pathLst>
              <a:path extrusionOk="0" h="1158" w="737">
                <a:moveTo>
                  <a:pt x="578" y="0"/>
                </a:moveTo>
                <a:lnTo>
                  <a:pt x="158" y="0"/>
                </a:lnTo>
                <a:cubicBezTo>
                  <a:pt x="70" y="0"/>
                  <a:pt x="0" y="70"/>
                  <a:pt x="0" y="158"/>
                </a:cubicBezTo>
                <a:lnTo>
                  <a:pt x="0" y="999"/>
                </a:lnTo>
                <a:cubicBezTo>
                  <a:pt x="0" y="1086"/>
                  <a:pt x="70" y="1157"/>
                  <a:pt x="158" y="1157"/>
                </a:cubicBezTo>
                <a:lnTo>
                  <a:pt x="578" y="1157"/>
                </a:lnTo>
                <a:cubicBezTo>
                  <a:pt x="666" y="1157"/>
                  <a:pt x="736" y="1086"/>
                  <a:pt x="736" y="999"/>
                </a:cubicBezTo>
                <a:lnTo>
                  <a:pt x="736" y="158"/>
                </a:lnTo>
                <a:cubicBezTo>
                  <a:pt x="736" y="70"/>
                  <a:pt x="666" y="0"/>
                  <a:pt x="578" y="0"/>
                </a:cubicBezTo>
                <a:close/>
                <a:moveTo>
                  <a:pt x="474" y="1052"/>
                </a:moveTo>
                <a:lnTo>
                  <a:pt x="262" y="1052"/>
                </a:lnTo>
                <a:lnTo>
                  <a:pt x="262" y="999"/>
                </a:lnTo>
                <a:lnTo>
                  <a:pt x="474" y="999"/>
                </a:lnTo>
                <a:lnTo>
                  <a:pt x="474" y="1052"/>
                </a:lnTo>
                <a:close/>
                <a:moveTo>
                  <a:pt x="646" y="894"/>
                </a:moveTo>
                <a:lnTo>
                  <a:pt x="93" y="894"/>
                </a:lnTo>
                <a:lnTo>
                  <a:pt x="93" y="158"/>
                </a:lnTo>
                <a:lnTo>
                  <a:pt x="646" y="158"/>
                </a:lnTo>
                <a:lnTo>
                  <a:pt x="646" y="894"/>
                </a:lnTo>
                <a:close/>
              </a:path>
            </a:pathLst>
          </a:custGeom>
          <a:solidFill>
            <a:srgbClr val="666666"/>
          </a:solidFill>
          <a:ln>
            <a:noFill/>
          </a:ln>
        </p:spPr>
        <p:txBody>
          <a:bodyPr anchorCtr="0" anchor="ctr" bIns="45700" lIns="91425" rIns="91425" tIns="45700">
            <a:noAutofit/>
          </a:bodyPr>
          <a:lstStyle/>
          <a:p>
            <a:pPr indent="0" lvl="0" marL="0" marR="0" rtl="0" algn="l">
              <a:spcBef>
                <a:spcPts val="0"/>
              </a:spcBef>
              <a:buNone/>
            </a:pPr>
            <a:r>
              <a:t/>
            </a:r>
            <a:endParaRPr b="0" i="0" sz="1900" u="none" cap="none" strike="noStrike">
              <a:solidFill>
                <a:srgbClr val="000000"/>
              </a:solidFill>
              <a:latin typeface="Calibri"/>
              <a:ea typeface="Calibri"/>
              <a:cs typeface="Calibri"/>
              <a:sym typeface="Calibri"/>
            </a:endParaRPr>
          </a:p>
        </p:txBody>
      </p:sp>
      <p:pic>
        <p:nvPicPr>
          <p:cNvPr descr="edge_logo.png" id="553" name="Shape 553"/>
          <p:cNvPicPr preferRelativeResize="0"/>
          <p:nvPr/>
        </p:nvPicPr>
        <p:blipFill>
          <a:blip r:embed="rId3">
            <a:alphaModFix/>
          </a:blip>
          <a:stretch>
            <a:fillRect/>
          </a:stretch>
        </p:blipFill>
        <p:spPr>
          <a:xfrm>
            <a:off x="8054277" y="1374775"/>
            <a:ext cx="1025923" cy="954900"/>
          </a:xfrm>
          <a:prstGeom prst="rect">
            <a:avLst/>
          </a:prstGeom>
          <a:noFill/>
          <a:ln>
            <a:noFill/>
          </a:ln>
        </p:spPr>
      </p:pic>
      <p:sp>
        <p:nvSpPr>
          <p:cNvPr id="554" name="Shape 554"/>
          <p:cNvSpPr txBox="1"/>
          <p:nvPr/>
        </p:nvSpPr>
        <p:spPr>
          <a:xfrm>
            <a:off x="0" y="2330714"/>
            <a:ext cx="580800" cy="3441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666666"/>
                </a:solidFill>
                <a:latin typeface="Roboto"/>
                <a:ea typeface="Roboto"/>
                <a:cs typeface="Roboto"/>
                <a:sym typeface="Roboto"/>
              </a:rPr>
              <a:t>Client</a:t>
            </a:r>
          </a:p>
        </p:txBody>
      </p:sp>
      <p:sp>
        <p:nvSpPr>
          <p:cNvPr id="555" name="Shape 555"/>
          <p:cNvSpPr txBox="1"/>
          <p:nvPr/>
        </p:nvSpPr>
        <p:spPr>
          <a:xfrm>
            <a:off x="8277366" y="2330703"/>
            <a:ext cx="580800" cy="3441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666666"/>
                </a:solidFill>
                <a:latin typeface="Roboto"/>
                <a:ea typeface="Roboto"/>
                <a:cs typeface="Roboto"/>
                <a:sym typeface="Roboto"/>
              </a:rPr>
              <a:t>Edge</a:t>
            </a:r>
          </a:p>
        </p:txBody>
      </p:sp>
      <p:sp>
        <p:nvSpPr>
          <p:cNvPr id="556" name="Shape 556"/>
          <p:cNvSpPr/>
          <p:nvPr/>
        </p:nvSpPr>
        <p:spPr>
          <a:xfrm>
            <a:off x="1348958" y="1549781"/>
            <a:ext cx="1304640" cy="844451"/>
          </a:xfrm>
          <a:prstGeom prst="cloud">
            <a:avLst/>
          </a:prstGeom>
          <a:solidFill>
            <a:srgbClr val="F3F3F3"/>
          </a:solidFill>
          <a:ln cap="flat" cmpd="sng" w="9525">
            <a:solidFill>
              <a:srgbClr val="4285F4"/>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rgbClr val="666666"/>
                </a:solidFill>
                <a:latin typeface="Roboto"/>
                <a:ea typeface="Roboto"/>
                <a:cs typeface="Roboto"/>
                <a:sym typeface="Roboto"/>
              </a:rPr>
              <a:t>Internet or Intranet</a:t>
            </a:r>
          </a:p>
        </p:txBody>
      </p:sp>
      <p:sp>
        <p:nvSpPr>
          <p:cNvPr id="557" name="Shape 557"/>
          <p:cNvSpPr/>
          <p:nvPr/>
        </p:nvSpPr>
        <p:spPr>
          <a:xfrm>
            <a:off x="2299463" y="3373190"/>
            <a:ext cx="1946099" cy="956100"/>
          </a:xfrm>
          <a:prstGeom prst="roundRect">
            <a:avLst>
              <a:gd fmla="val 16667" name="adj"/>
            </a:avLst>
          </a:prstGeom>
          <a:solidFill>
            <a:srgbClr val="FFFFFF"/>
          </a:solidFill>
          <a:ln cap="flat" cmpd="sng" w="9525">
            <a:solidFill>
              <a:srgbClr val="4285F4"/>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b="1" sz="1500"/>
          </a:p>
        </p:txBody>
      </p:sp>
      <p:sp>
        <p:nvSpPr>
          <p:cNvPr id="558" name="Shape 558"/>
          <p:cNvSpPr/>
          <p:nvPr/>
        </p:nvSpPr>
        <p:spPr>
          <a:xfrm>
            <a:off x="3444838" y="1740056"/>
            <a:ext cx="1722600" cy="803700"/>
          </a:xfrm>
          <a:prstGeom prst="roundRect">
            <a:avLst>
              <a:gd fmla="val 16667" name="adj"/>
            </a:avLst>
          </a:prstGeom>
          <a:solidFill>
            <a:srgbClr val="4285F4"/>
          </a:solidFill>
          <a:ln>
            <a:noFill/>
          </a:ln>
        </p:spPr>
        <p:txBody>
          <a:bodyPr anchorCtr="0" anchor="ctr" bIns="91425" lIns="91425" rIns="91425" tIns="91425">
            <a:noAutofit/>
          </a:bodyPr>
          <a:lstStyle/>
          <a:p>
            <a:pPr lvl="0" rtl="0" algn="l">
              <a:spcBef>
                <a:spcPts val="0"/>
              </a:spcBef>
              <a:buNone/>
            </a:pPr>
            <a:r>
              <a:t/>
            </a:r>
            <a:endParaRPr sz="1200">
              <a:solidFill>
                <a:srgbClr val="FFFFFF"/>
              </a:solidFill>
              <a:latin typeface="Roboto"/>
              <a:ea typeface="Roboto"/>
              <a:cs typeface="Roboto"/>
              <a:sym typeface="Roboto"/>
            </a:endParaRPr>
          </a:p>
        </p:txBody>
      </p:sp>
      <p:cxnSp>
        <p:nvCxnSpPr>
          <p:cNvPr id="559" name="Shape 559"/>
          <p:cNvCxnSpPr>
            <a:stCxn id="560" idx="0"/>
            <a:endCxn id="560" idx="0"/>
          </p:cNvCxnSpPr>
          <p:nvPr/>
        </p:nvCxnSpPr>
        <p:spPr>
          <a:xfrm>
            <a:off x="3272724" y="3502660"/>
            <a:ext cx="0" cy="0"/>
          </a:xfrm>
          <a:prstGeom prst="straightConnector1">
            <a:avLst/>
          </a:prstGeom>
          <a:noFill/>
          <a:ln cap="flat" cmpd="sng" w="9525">
            <a:solidFill>
              <a:srgbClr val="595959"/>
            </a:solidFill>
            <a:prstDash val="solid"/>
            <a:round/>
            <a:headEnd len="lg" w="lg" type="none"/>
            <a:tailEnd len="lg" w="lg" type="none"/>
          </a:ln>
        </p:spPr>
      </p:cxnSp>
      <p:cxnSp>
        <p:nvCxnSpPr>
          <p:cNvPr id="561" name="Shape 561"/>
          <p:cNvCxnSpPr>
            <a:stCxn id="560" idx="0"/>
            <a:endCxn id="560" idx="0"/>
          </p:cNvCxnSpPr>
          <p:nvPr/>
        </p:nvCxnSpPr>
        <p:spPr>
          <a:xfrm>
            <a:off x="3272724" y="3502660"/>
            <a:ext cx="0" cy="0"/>
          </a:xfrm>
          <a:prstGeom prst="straightConnector1">
            <a:avLst/>
          </a:prstGeom>
          <a:noFill/>
          <a:ln cap="flat" cmpd="sng" w="9525">
            <a:solidFill>
              <a:srgbClr val="595959"/>
            </a:solidFill>
            <a:prstDash val="solid"/>
            <a:round/>
            <a:headEnd len="lg" w="lg" type="none"/>
            <a:tailEnd len="lg" w="lg" type="none"/>
          </a:ln>
        </p:spPr>
      </p:cxnSp>
      <p:cxnSp>
        <p:nvCxnSpPr>
          <p:cNvPr id="562" name="Shape 562"/>
          <p:cNvCxnSpPr>
            <a:stCxn id="560" idx="0"/>
            <a:endCxn id="560" idx="0"/>
          </p:cNvCxnSpPr>
          <p:nvPr/>
        </p:nvCxnSpPr>
        <p:spPr>
          <a:xfrm>
            <a:off x="3272724" y="3502660"/>
            <a:ext cx="0" cy="0"/>
          </a:xfrm>
          <a:prstGeom prst="straightConnector1">
            <a:avLst/>
          </a:prstGeom>
          <a:noFill/>
          <a:ln cap="flat" cmpd="sng" w="9525">
            <a:solidFill>
              <a:srgbClr val="595959"/>
            </a:solidFill>
            <a:prstDash val="solid"/>
            <a:round/>
            <a:headEnd len="lg" w="lg" type="none"/>
            <a:tailEnd len="lg" w="lg" type="none"/>
          </a:ln>
        </p:spPr>
      </p:cxnSp>
      <p:sp>
        <p:nvSpPr>
          <p:cNvPr id="563" name="Shape 563"/>
          <p:cNvSpPr/>
          <p:nvPr/>
        </p:nvSpPr>
        <p:spPr>
          <a:xfrm>
            <a:off x="5958397" y="1549781"/>
            <a:ext cx="1304639" cy="844451"/>
          </a:xfrm>
          <a:prstGeom prst="cloud">
            <a:avLst/>
          </a:prstGeom>
          <a:solidFill>
            <a:srgbClr val="F3F3F3"/>
          </a:solidFill>
          <a:ln cap="flat" cmpd="sng" w="9525">
            <a:solidFill>
              <a:srgbClr val="4285F4"/>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rgbClr val="666666"/>
                </a:solidFill>
                <a:latin typeface="Roboto"/>
                <a:ea typeface="Roboto"/>
                <a:cs typeface="Roboto"/>
                <a:sym typeface="Roboto"/>
              </a:rPr>
              <a:t>Internet</a:t>
            </a:r>
          </a:p>
        </p:txBody>
      </p:sp>
      <p:sp>
        <p:nvSpPr>
          <p:cNvPr id="564" name="Shape 564"/>
          <p:cNvSpPr txBox="1"/>
          <p:nvPr/>
        </p:nvSpPr>
        <p:spPr>
          <a:xfrm>
            <a:off x="3871938" y="1431004"/>
            <a:ext cx="769800" cy="3441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666666"/>
                </a:solidFill>
                <a:latin typeface="Roboto"/>
                <a:ea typeface="Roboto"/>
                <a:cs typeface="Roboto"/>
                <a:sym typeface="Roboto"/>
              </a:rPr>
              <a:t>Machine</a:t>
            </a:r>
          </a:p>
        </p:txBody>
      </p:sp>
      <p:sp>
        <p:nvSpPr>
          <p:cNvPr id="565" name="Shape 565"/>
          <p:cNvSpPr/>
          <p:nvPr/>
        </p:nvSpPr>
        <p:spPr>
          <a:xfrm>
            <a:off x="4332648" y="2079693"/>
            <a:ext cx="712500" cy="396300"/>
          </a:xfrm>
          <a:prstGeom prst="roundRect">
            <a:avLst>
              <a:gd fmla="val 16667" name="adj"/>
            </a:avLst>
          </a:prstGeom>
          <a:solidFill>
            <a:srgbClr val="FF5252"/>
          </a:solidFill>
          <a:ln>
            <a:noFill/>
          </a:ln>
        </p:spPr>
        <p:txBody>
          <a:bodyPr anchorCtr="0" anchor="ctr" bIns="91425" lIns="91425" rIns="91425" tIns="91425">
            <a:noAutofit/>
          </a:bodyPr>
          <a:lstStyle/>
          <a:p>
            <a:pPr lvl="0" rtl="0" algn="ctr">
              <a:spcBef>
                <a:spcPts val="0"/>
              </a:spcBef>
              <a:buNone/>
            </a:pPr>
            <a:r>
              <a:rPr lang="en" sz="1200">
                <a:solidFill>
                  <a:srgbClr val="660000"/>
                </a:solidFill>
                <a:latin typeface="Roboto"/>
                <a:ea typeface="Roboto"/>
                <a:cs typeface="Roboto"/>
                <a:sym typeface="Roboto"/>
              </a:rPr>
              <a:t>Proxy</a:t>
            </a:r>
          </a:p>
        </p:txBody>
      </p:sp>
      <p:sp>
        <p:nvSpPr>
          <p:cNvPr id="566" name="Shape 566"/>
          <p:cNvSpPr/>
          <p:nvPr/>
        </p:nvSpPr>
        <p:spPr>
          <a:xfrm>
            <a:off x="4366269" y="3373190"/>
            <a:ext cx="1946100" cy="956100"/>
          </a:xfrm>
          <a:prstGeom prst="roundRect">
            <a:avLst>
              <a:gd fmla="val 16667" name="adj"/>
            </a:avLst>
          </a:prstGeom>
          <a:solidFill>
            <a:srgbClr val="FFFFFF"/>
          </a:solidFill>
          <a:ln cap="flat" cmpd="sng" w="9525">
            <a:solidFill>
              <a:srgbClr val="4285F4"/>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b="1" sz="1500"/>
          </a:p>
        </p:txBody>
      </p:sp>
      <p:cxnSp>
        <p:nvCxnSpPr>
          <p:cNvPr id="567" name="Shape 567"/>
          <p:cNvCxnSpPr>
            <a:stCxn id="568" idx="0"/>
            <a:endCxn id="568" idx="0"/>
          </p:cNvCxnSpPr>
          <p:nvPr/>
        </p:nvCxnSpPr>
        <p:spPr>
          <a:xfrm>
            <a:off x="5339530" y="3502660"/>
            <a:ext cx="0" cy="0"/>
          </a:xfrm>
          <a:prstGeom prst="straightConnector1">
            <a:avLst/>
          </a:prstGeom>
          <a:noFill/>
          <a:ln cap="flat" cmpd="sng" w="9525">
            <a:solidFill>
              <a:srgbClr val="595959"/>
            </a:solidFill>
            <a:prstDash val="solid"/>
            <a:round/>
            <a:headEnd len="lg" w="lg" type="none"/>
            <a:tailEnd len="lg" w="lg" type="none"/>
          </a:ln>
        </p:spPr>
      </p:cxnSp>
      <p:cxnSp>
        <p:nvCxnSpPr>
          <p:cNvPr id="569" name="Shape 569"/>
          <p:cNvCxnSpPr>
            <a:stCxn id="568" idx="0"/>
            <a:endCxn id="568" idx="0"/>
          </p:cNvCxnSpPr>
          <p:nvPr/>
        </p:nvCxnSpPr>
        <p:spPr>
          <a:xfrm>
            <a:off x="5339530" y="3502660"/>
            <a:ext cx="0" cy="0"/>
          </a:xfrm>
          <a:prstGeom prst="straightConnector1">
            <a:avLst/>
          </a:prstGeom>
          <a:noFill/>
          <a:ln cap="flat" cmpd="sng" w="9525">
            <a:solidFill>
              <a:srgbClr val="595959"/>
            </a:solidFill>
            <a:prstDash val="solid"/>
            <a:round/>
            <a:headEnd len="lg" w="lg" type="none"/>
            <a:tailEnd len="lg" w="lg" type="none"/>
          </a:ln>
        </p:spPr>
      </p:cxnSp>
      <p:cxnSp>
        <p:nvCxnSpPr>
          <p:cNvPr id="570" name="Shape 570"/>
          <p:cNvCxnSpPr>
            <a:stCxn id="568" idx="0"/>
            <a:endCxn id="568" idx="0"/>
          </p:cNvCxnSpPr>
          <p:nvPr/>
        </p:nvCxnSpPr>
        <p:spPr>
          <a:xfrm>
            <a:off x="5339530" y="3502660"/>
            <a:ext cx="0" cy="0"/>
          </a:xfrm>
          <a:prstGeom prst="straightConnector1">
            <a:avLst/>
          </a:prstGeom>
          <a:noFill/>
          <a:ln cap="flat" cmpd="sng" w="9525">
            <a:solidFill>
              <a:srgbClr val="595959"/>
            </a:solidFill>
            <a:prstDash val="solid"/>
            <a:round/>
            <a:headEnd len="lg" w="lg" type="none"/>
            <a:tailEnd len="lg" w="lg" type="none"/>
          </a:ln>
        </p:spPr>
      </p:cxnSp>
      <p:sp>
        <p:nvSpPr>
          <p:cNvPr id="571" name="Shape 571"/>
          <p:cNvSpPr txBox="1"/>
          <p:nvPr/>
        </p:nvSpPr>
        <p:spPr>
          <a:xfrm>
            <a:off x="3604647" y="1740056"/>
            <a:ext cx="1304400" cy="3441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FFFFFF"/>
                </a:solidFill>
                <a:latin typeface="Roboto"/>
                <a:ea typeface="Roboto"/>
                <a:cs typeface="Roboto"/>
                <a:sym typeface="Roboto"/>
              </a:rPr>
              <a:t>Microgateway</a:t>
            </a:r>
          </a:p>
        </p:txBody>
      </p:sp>
      <p:sp>
        <p:nvSpPr>
          <p:cNvPr id="572" name="Shape 572"/>
          <p:cNvSpPr/>
          <p:nvPr/>
        </p:nvSpPr>
        <p:spPr>
          <a:xfrm>
            <a:off x="3567931" y="2079693"/>
            <a:ext cx="712500" cy="396300"/>
          </a:xfrm>
          <a:prstGeom prst="roundRect">
            <a:avLst>
              <a:gd fmla="val 16667" name="adj"/>
            </a:avLst>
          </a:prstGeom>
          <a:solidFill>
            <a:srgbClr val="FBBC05"/>
          </a:solidFill>
          <a:ln>
            <a:noFill/>
          </a:ln>
        </p:spPr>
        <p:txBody>
          <a:bodyPr anchorCtr="0" anchor="ctr" bIns="91425" lIns="91425" rIns="91425" tIns="91425">
            <a:noAutofit/>
          </a:bodyPr>
          <a:lstStyle/>
          <a:p>
            <a:pPr lvl="0" rtl="0" algn="ctr">
              <a:spcBef>
                <a:spcPts val="0"/>
              </a:spcBef>
              <a:buNone/>
            </a:pPr>
            <a:r>
              <a:rPr lang="en" sz="1200">
                <a:solidFill>
                  <a:srgbClr val="783F04"/>
                </a:solidFill>
                <a:latin typeface="Roboto"/>
                <a:ea typeface="Roboto"/>
                <a:cs typeface="Roboto"/>
                <a:sym typeface="Roboto"/>
              </a:rPr>
              <a:t>Proxy</a:t>
            </a:r>
          </a:p>
        </p:txBody>
      </p:sp>
      <p:cxnSp>
        <p:nvCxnSpPr>
          <p:cNvPr id="573" name="Shape 573"/>
          <p:cNvCxnSpPr>
            <a:stCxn id="572" idx="2"/>
            <a:endCxn id="560" idx="0"/>
          </p:cNvCxnSpPr>
          <p:nvPr/>
        </p:nvCxnSpPr>
        <p:spPr>
          <a:xfrm flipH="1">
            <a:off x="3272581" y="2475993"/>
            <a:ext cx="651600" cy="1026600"/>
          </a:xfrm>
          <a:prstGeom prst="straightConnector1">
            <a:avLst/>
          </a:prstGeom>
          <a:noFill/>
          <a:ln cap="flat" cmpd="sng" w="9525">
            <a:solidFill>
              <a:schemeClr val="dk2"/>
            </a:solidFill>
            <a:prstDash val="solid"/>
            <a:round/>
            <a:headEnd len="lg" w="lg" type="none"/>
            <a:tailEnd len="lg" w="lg" type="none"/>
          </a:ln>
        </p:spPr>
      </p:cxnSp>
      <p:cxnSp>
        <p:nvCxnSpPr>
          <p:cNvPr id="574" name="Shape 574"/>
          <p:cNvCxnSpPr>
            <a:stCxn id="565" idx="2"/>
            <a:endCxn id="568" idx="0"/>
          </p:cNvCxnSpPr>
          <p:nvPr/>
        </p:nvCxnSpPr>
        <p:spPr>
          <a:xfrm>
            <a:off x="4688898" y="2475993"/>
            <a:ext cx="650700" cy="1026600"/>
          </a:xfrm>
          <a:prstGeom prst="straightConnector1">
            <a:avLst/>
          </a:prstGeom>
          <a:noFill/>
          <a:ln cap="flat" cmpd="sng" w="9525">
            <a:solidFill>
              <a:schemeClr val="dk2"/>
            </a:solidFill>
            <a:prstDash val="solid"/>
            <a:round/>
            <a:headEnd len="lg" w="lg" type="none"/>
            <a:tailEnd len="lg" w="lg" type="none"/>
          </a:ln>
        </p:spPr>
      </p:cxnSp>
      <p:sp>
        <p:nvSpPr>
          <p:cNvPr id="575" name="Shape 575"/>
          <p:cNvSpPr/>
          <p:nvPr/>
        </p:nvSpPr>
        <p:spPr>
          <a:xfrm>
            <a:off x="3162324" y="2827687"/>
            <a:ext cx="872099" cy="392400"/>
          </a:xfrm>
          <a:prstGeom prst="roundRect">
            <a:avLst>
              <a:gd fmla="val 16667" name="adj"/>
            </a:avLst>
          </a:prstGeom>
          <a:solidFill>
            <a:srgbClr val="DD7E6B"/>
          </a:solidFill>
          <a:ln>
            <a:noFill/>
          </a:ln>
        </p:spPr>
        <p:txBody>
          <a:bodyPr anchorCtr="0" anchor="ctr" bIns="91425" lIns="91425" rIns="91425" tIns="91425">
            <a:noAutofit/>
          </a:bodyPr>
          <a:lstStyle/>
          <a:p>
            <a:pPr lvl="0" rtl="0" algn="ctr">
              <a:spcBef>
                <a:spcPts val="0"/>
              </a:spcBef>
              <a:buNone/>
            </a:pPr>
            <a:r>
              <a:rPr lang="en" sz="1200">
                <a:solidFill>
                  <a:srgbClr val="783F04"/>
                </a:solidFill>
                <a:latin typeface="Roboto"/>
                <a:ea typeface="Roboto"/>
                <a:cs typeface="Roboto"/>
                <a:sym typeface="Roboto"/>
              </a:rPr>
              <a:t>Load Balancer</a:t>
            </a:r>
          </a:p>
        </p:txBody>
      </p:sp>
      <p:sp>
        <p:nvSpPr>
          <p:cNvPr id="576" name="Shape 576"/>
          <p:cNvSpPr/>
          <p:nvPr/>
        </p:nvSpPr>
        <p:spPr>
          <a:xfrm>
            <a:off x="4578199" y="2816212"/>
            <a:ext cx="872100" cy="392400"/>
          </a:xfrm>
          <a:prstGeom prst="roundRect">
            <a:avLst>
              <a:gd fmla="val 16667" name="adj"/>
            </a:avLst>
          </a:prstGeom>
          <a:solidFill>
            <a:srgbClr val="DD7E6B"/>
          </a:solidFill>
          <a:ln>
            <a:noFill/>
          </a:ln>
        </p:spPr>
        <p:txBody>
          <a:bodyPr anchorCtr="0" anchor="ctr" bIns="91425" lIns="91425" rIns="91425" tIns="91425">
            <a:noAutofit/>
          </a:bodyPr>
          <a:lstStyle/>
          <a:p>
            <a:pPr lvl="0" rtl="0" algn="ctr">
              <a:spcBef>
                <a:spcPts val="0"/>
              </a:spcBef>
              <a:buNone/>
            </a:pPr>
            <a:r>
              <a:rPr lang="en" sz="1200">
                <a:solidFill>
                  <a:srgbClr val="783F04"/>
                </a:solidFill>
                <a:latin typeface="Roboto"/>
                <a:ea typeface="Roboto"/>
                <a:cs typeface="Roboto"/>
                <a:sym typeface="Roboto"/>
              </a:rPr>
              <a:t>Load Balancer</a:t>
            </a:r>
          </a:p>
        </p:txBody>
      </p:sp>
      <p:sp>
        <p:nvSpPr>
          <p:cNvPr id="577" name="Shape 577"/>
          <p:cNvSpPr txBox="1"/>
          <p:nvPr/>
        </p:nvSpPr>
        <p:spPr>
          <a:xfrm>
            <a:off x="2838535" y="3966519"/>
            <a:ext cx="769800" cy="3441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666666"/>
                </a:solidFill>
                <a:latin typeface="Roboto"/>
                <a:ea typeface="Roboto"/>
                <a:cs typeface="Roboto"/>
                <a:sym typeface="Roboto"/>
              </a:rPr>
              <a:t>Machine</a:t>
            </a:r>
          </a:p>
        </p:txBody>
      </p:sp>
      <p:sp>
        <p:nvSpPr>
          <p:cNvPr id="560" name="Shape 560"/>
          <p:cNvSpPr/>
          <p:nvPr/>
        </p:nvSpPr>
        <p:spPr>
          <a:xfrm>
            <a:off x="2411424" y="3502660"/>
            <a:ext cx="1722600" cy="463800"/>
          </a:xfrm>
          <a:prstGeom prst="roundRect">
            <a:avLst>
              <a:gd fmla="val 16667" name="adj"/>
            </a:avLst>
          </a:prstGeom>
          <a:solidFill>
            <a:srgbClr val="FBBC05"/>
          </a:solidFill>
          <a:ln>
            <a:noFill/>
          </a:ln>
        </p:spPr>
        <p:txBody>
          <a:bodyPr anchorCtr="0" anchor="ctr" bIns="91425" lIns="91425" rIns="91425" tIns="91425">
            <a:noAutofit/>
          </a:bodyPr>
          <a:lstStyle/>
          <a:p>
            <a:pPr lvl="0" rtl="0" algn="ctr">
              <a:spcBef>
                <a:spcPts val="0"/>
              </a:spcBef>
              <a:buNone/>
            </a:pPr>
            <a:r>
              <a:rPr lang="en" sz="1200">
                <a:solidFill>
                  <a:srgbClr val="783F04"/>
                </a:solidFill>
                <a:latin typeface="Roboto"/>
                <a:ea typeface="Roboto"/>
                <a:cs typeface="Roboto"/>
                <a:sym typeface="Roboto"/>
              </a:rPr>
              <a:t>Target API</a:t>
            </a:r>
          </a:p>
        </p:txBody>
      </p:sp>
      <p:sp>
        <p:nvSpPr>
          <p:cNvPr id="578" name="Shape 578"/>
          <p:cNvSpPr txBox="1"/>
          <p:nvPr/>
        </p:nvSpPr>
        <p:spPr>
          <a:xfrm>
            <a:off x="4905341" y="3966519"/>
            <a:ext cx="769800" cy="3441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666666"/>
                </a:solidFill>
                <a:latin typeface="Roboto"/>
                <a:ea typeface="Roboto"/>
                <a:cs typeface="Roboto"/>
                <a:sym typeface="Roboto"/>
              </a:rPr>
              <a:t>Machine</a:t>
            </a:r>
          </a:p>
        </p:txBody>
      </p:sp>
      <p:sp>
        <p:nvSpPr>
          <p:cNvPr id="568" name="Shape 568"/>
          <p:cNvSpPr/>
          <p:nvPr/>
        </p:nvSpPr>
        <p:spPr>
          <a:xfrm>
            <a:off x="4478230" y="3502660"/>
            <a:ext cx="1722600" cy="463800"/>
          </a:xfrm>
          <a:prstGeom prst="roundRect">
            <a:avLst>
              <a:gd fmla="val 16667" name="adj"/>
            </a:avLst>
          </a:prstGeom>
          <a:solidFill>
            <a:srgbClr val="FF5252"/>
          </a:solidFill>
          <a:ln>
            <a:noFill/>
          </a:ln>
        </p:spPr>
        <p:txBody>
          <a:bodyPr anchorCtr="0" anchor="ctr" bIns="91425" lIns="91425" rIns="91425" tIns="91425">
            <a:noAutofit/>
          </a:bodyPr>
          <a:lstStyle/>
          <a:p>
            <a:pPr lvl="0" rtl="0" algn="ctr">
              <a:spcBef>
                <a:spcPts val="0"/>
              </a:spcBef>
              <a:buNone/>
            </a:pPr>
            <a:r>
              <a:rPr lang="en" sz="1200">
                <a:solidFill>
                  <a:srgbClr val="660000"/>
                </a:solidFill>
                <a:latin typeface="Roboto"/>
                <a:ea typeface="Roboto"/>
                <a:cs typeface="Roboto"/>
                <a:sym typeface="Roboto"/>
              </a:rPr>
              <a:t>Target API</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
        <p:nvSpPr>
          <p:cNvPr id="583" name="Shape 583"/>
          <p:cNvSpPr txBox="1"/>
          <p:nvPr/>
        </p:nvSpPr>
        <p:spPr>
          <a:xfrm>
            <a:off x="513750" y="38525"/>
            <a:ext cx="8116500" cy="750000"/>
          </a:xfrm>
          <a:prstGeom prst="rect">
            <a:avLst/>
          </a:prstGeom>
          <a:noFill/>
          <a:ln>
            <a:noFill/>
          </a:ln>
        </p:spPr>
        <p:txBody>
          <a:bodyPr anchorCtr="0" anchor="t" bIns="91425" lIns="91425" rIns="91425" tIns="91425">
            <a:noAutofit/>
          </a:bodyPr>
          <a:lstStyle/>
          <a:p>
            <a:pPr lvl="0" rtl="0">
              <a:spcBef>
                <a:spcPts val="0"/>
              </a:spcBef>
              <a:spcAft>
                <a:spcPts val="1800"/>
              </a:spcAft>
              <a:buNone/>
            </a:pPr>
            <a:r>
              <a:rPr lang="en" sz="2800">
                <a:solidFill>
                  <a:srgbClr val="666666"/>
                </a:solidFill>
                <a:latin typeface="Roboto"/>
                <a:ea typeface="Roboto"/>
                <a:cs typeface="Roboto"/>
                <a:sym typeface="Roboto"/>
              </a:rPr>
              <a:t>Edge Microgateway Deployment Architecture</a:t>
            </a:r>
          </a:p>
          <a:p>
            <a:pPr lvl="0" rtl="0">
              <a:spcBef>
                <a:spcPts val="0"/>
              </a:spcBef>
              <a:spcAft>
                <a:spcPts val="1800"/>
              </a:spcAft>
              <a:buNone/>
            </a:pPr>
            <a:r>
              <a:t/>
            </a:r>
            <a:endParaRPr sz="2800">
              <a:solidFill>
                <a:srgbClr val="666666"/>
              </a:solidFill>
              <a:latin typeface="Roboto"/>
              <a:ea typeface="Roboto"/>
              <a:cs typeface="Roboto"/>
              <a:sym typeface="Roboto"/>
            </a:endParaRPr>
          </a:p>
          <a:p>
            <a:pPr lvl="0" rtl="0">
              <a:lnSpc>
                <a:spcPct val="115000"/>
              </a:lnSpc>
              <a:spcBef>
                <a:spcPts val="0"/>
              </a:spcBef>
              <a:spcAft>
                <a:spcPts val="0"/>
              </a:spcAft>
              <a:buNone/>
            </a:pPr>
            <a:r>
              <a:t/>
            </a:r>
            <a:endParaRPr sz="2800">
              <a:solidFill>
                <a:srgbClr val="666666"/>
              </a:solidFill>
              <a:latin typeface="Roboto"/>
              <a:ea typeface="Roboto"/>
              <a:cs typeface="Roboto"/>
              <a:sym typeface="Roboto"/>
            </a:endParaRPr>
          </a:p>
        </p:txBody>
      </p:sp>
      <p:sp>
        <p:nvSpPr>
          <p:cNvPr id="584" name="Shape 584"/>
          <p:cNvSpPr txBox="1"/>
          <p:nvPr/>
        </p:nvSpPr>
        <p:spPr>
          <a:xfrm>
            <a:off x="8532102" y="4842859"/>
            <a:ext cx="459000" cy="273900"/>
          </a:xfrm>
          <a:prstGeom prst="rect">
            <a:avLst/>
          </a:prstGeom>
          <a:noFill/>
          <a:ln>
            <a:noFill/>
          </a:ln>
        </p:spPr>
        <p:txBody>
          <a:bodyPr anchorCtr="0" anchor="ctr" bIns="34275" lIns="68575" rIns="68575" tIns="34275">
            <a:noAutofit/>
          </a:bodyPr>
          <a:lstStyle/>
          <a:p>
            <a:pPr lvl="0" rtl="0" algn="r">
              <a:spcBef>
                <a:spcPts val="0"/>
              </a:spcBef>
              <a:buNone/>
            </a:pPr>
            <a:fld id="{00000000-1234-1234-1234-123412341234}" type="slidenum">
              <a:rPr lang="en" sz="800">
                <a:solidFill>
                  <a:srgbClr val="BDBDBD"/>
                </a:solidFill>
                <a:latin typeface="Helvetica Neue"/>
                <a:ea typeface="Helvetica Neue"/>
                <a:cs typeface="Helvetica Neue"/>
                <a:sym typeface="Helvetica Neue"/>
              </a:rPr>
              <a:t>‹#›</a:t>
            </a:fld>
          </a:p>
        </p:txBody>
      </p:sp>
      <p:cxnSp>
        <p:nvCxnSpPr>
          <p:cNvPr id="585" name="Shape 585"/>
          <p:cNvCxnSpPr/>
          <p:nvPr/>
        </p:nvCxnSpPr>
        <p:spPr>
          <a:xfrm>
            <a:off x="3650704" y="1663391"/>
            <a:ext cx="0" cy="737700"/>
          </a:xfrm>
          <a:prstGeom prst="straightConnector1">
            <a:avLst/>
          </a:prstGeom>
          <a:noFill/>
          <a:ln cap="flat" cmpd="sng" w="9525">
            <a:solidFill>
              <a:srgbClr val="595959"/>
            </a:solidFill>
            <a:prstDash val="solid"/>
            <a:round/>
            <a:headEnd len="lg" w="lg" type="none"/>
            <a:tailEnd len="lg" w="lg" type="none"/>
          </a:ln>
        </p:spPr>
      </p:cxnSp>
      <p:sp>
        <p:nvSpPr>
          <p:cNvPr id="586" name="Shape 586"/>
          <p:cNvSpPr/>
          <p:nvPr/>
        </p:nvSpPr>
        <p:spPr>
          <a:xfrm>
            <a:off x="2243100" y="2085924"/>
            <a:ext cx="2889600" cy="1303500"/>
          </a:xfrm>
          <a:prstGeom prst="roundRect">
            <a:avLst>
              <a:gd fmla="val 16667" name="adj"/>
            </a:avLst>
          </a:prstGeom>
          <a:noFill/>
          <a:ln cap="flat" cmpd="sng" w="9525">
            <a:solidFill>
              <a:srgbClr val="4285F4"/>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1500"/>
          </a:p>
        </p:txBody>
      </p:sp>
      <p:sp>
        <p:nvSpPr>
          <p:cNvPr id="587" name="Shape 587"/>
          <p:cNvSpPr/>
          <p:nvPr/>
        </p:nvSpPr>
        <p:spPr>
          <a:xfrm>
            <a:off x="3496850" y="600824"/>
            <a:ext cx="307706" cy="526200"/>
          </a:xfrm>
          <a:custGeom>
            <a:pathLst>
              <a:path extrusionOk="0" h="1158" w="737">
                <a:moveTo>
                  <a:pt x="578" y="0"/>
                </a:moveTo>
                <a:lnTo>
                  <a:pt x="158" y="0"/>
                </a:lnTo>
                <a:cubicBezTo>
                  <a:pt x="70" y="0"/>
                  <a:pt x="0" y="70"/>
                  <a:pt x="0" y="158"/>
                </a:cubicBezTo>
                <a:lnTo>
                  <a:pt x="0" y="999"/>
                </a:lnTo>
                <a:cubicBezTo>
                  <a:pt x="0" y="1086"/>
                  <a:pt x="70" y="1157"/>
                  <a:pt x="158" y="1157"/>
                </a:cubicBezTo>
                <a:lnTo>
                  <a:pt x="578" y="1157"/>
                </a:lnTo>
                <a:cubicBezTo>
                  <a:pt x="666" y="1157"/>
                  <a:pt x="736" y="1086"/>
                  <a:pt x="736" y="999"/>
                </a:cubicBezTo>
                <a:lnTo>
                  <a:pt x="736" y="158"/>
                </a:lnTo>
                <a:cubicBezTo>
                  <a:pt x="736" y="70"/>
                  <a:pt x="666" y="0"/>
                  <a:pt x="578" y="0"/>
                </a:cubicBezTo>
                <a:close/>
                <a:moveTo>
                  <a:pt x="474" y="1052"/>
                </a:moveTo>
                <a:lnTo>
                  <a:pt x="262" y="1052"/>
                </a:lnTo>
                <a:lnTo>
                  <a:pt x="262" y="999"/>
                </a:lnTo>
                <a:lnTo>
                  <a:pt x="474" y="999"/>
                </a:lnTo>
                <a:lnTo>
                  <a:pt x="474" y="1052"/>
                </a:lnTo>
                <a:close/>
                <a:moveTo>
                  <a:pt x="646" y="894"/>
                </a:moveTo>
                <a:lnTo>
                  <a:pt x="93" y="894"/>
                </a:lnTo>
                <a:lnTo>
                  <a:pt x="93" y="158"/>
                </a:lnTo>
                <a:lnTo>
                  <a:pt x="646" y="158"/>
                </a:lnTo>
                <a:lnTo>
                  <a:pt x="646" y="894"/>
                </a:lnTo>
                <a:close/>
              </a:path>
            </a:pathLst>
          </a:custGeom>
          <a:solidFill>
            <a:srgbClr val="666666"/>
          </a:solidFill>
          <a:ln>
            <a:noFill/>
          </a:ln>
        </p:spPr>
        <p:txBody>
          <a:bodyPr anchorCtr="0" anchor="ctr" bIns="45700" lIns="91425" rIns="91425" tIns="45700">
            <a:noAutofit/>
          </a:bodyPr>
          <a:lstStyle/>
          <a:p>
            <a:pPr indent="0" lvl="0" marL="0" marR="0" rtl="0" algn="l">
              <a:spcBef>
                <a:spcPts val="0"/>
              </a:spcBef>
              <a:buNone/>
            </a:pPr>
            <a:r>
              <a:t/>
            </a:r>
            <a:endParaRPr b="0" i="0" sz="1900" u="none" cap="none" strike="noStrike">
              <a:solidFill>
                <a:srgbClr val="000000"/>
              </a:solidFill>
              <a:latin typeface="Calibri"/>
              <a:ea typeface="Calibri"/>
              <a:cs typeface="Calibri"/>
              <a:sym typeface="Calibri"/>
            </a:endParaRPr>
          </a:p>
        </p:txBody>
      </p:sp>
      <p:pic>
        <p:nvPicPr>
          <p:cNvPr descr="edge_logo.png" id="588" name="Shape 588"/>
          <p:cNvPicPr preferRelativeResize="0"/>
          <p:nvPr/>
        </p:nvPicPr>
        <p:blipFill>
          <a:blip r:embed="rId3">
            <a:alphaModFix/>
          </a:blip>
          <a:stretch>
            <a:fillRect/>
          </a:stretch>
        </p:blipFill>
        <p:spPr>
          <a:xfrm>
            <a:off x="7515975" y="2495808"/>
            <a:ext cx="1114274" cy="943671"/>
          </a:xfrm>
          <a:prstGeom prst="rect">
            <a:avLst/>
          </a:prstGeom>
          <a:noFill/>
          <a:ln>
            <a:noFill/>
          </a:ln>
        </p:spPr>
      </p:pic>
      <p:sp>
        <p:nvSpPr>
          <p:cNvPr id="589" name="Shape 589"/>
          <p:cNvSpPr txBox="1"/>
          <p:nvPr/>
        </p:nvSpPr>
        <p:spPr>
          <a:xfrm>
            <a:off x="2787758" y="711880"/>
            <a:ext cx="630900" cy="3402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666666"/>
                </a:solidFill>
                <a:latin typeface="Roboto"/>
                <a:ea typeface="Roboto"/>
                <a:cs typeface="Roboto"/>
                <a:sym typeface="Roboto"/>
              </a:rPr>
              <a:t>Client</a:t>
            </a:r>
          </a:p>
        </p:txBody>
      </p:sp>
      <p:sp>
        <p:nvSpPr>
          <p:cNvPr id="590" name="Shape 590"/>
          <p:cNvSpPr txBox="1"/>
          <p:nvPr/>
        </p:nvSpPr>
        <p:spPr>
          <a:xfrm>
            <a:off x="7757664" y="2085914"/>
            <a:ext cx="630900" cy="3402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666666"/>
                </a:solidFill>
                <a:latin typeface="Roboto"/>
                <a:ea typeface="Roboto"/>
                <a:cs typeface="Roboto"/>
                <a:sym typeface="Roboto"/>
              </a:rPr>
              <a:t>Edge</a:t>
            </a:r>
          </a:p>
        </p:txBody>
      </p:sp>
      <p:sp>
        <p:nvSpPr>
          <p:cNvPr id="591" name="Shape 591"/>
          <p:cNvSpPr/>
          <p:nvPr/>
        </p:nvSpPr>
        <p:spPr>
          <a:xfrm>
            <a:off x="1533500" y="3829586"/>
            <a:ext cx="2113800" cy="945000"/>
          </a:xfrm>
          <a:prstGeom prst="roundRect">
            <a:avLst>
              <a:gd fmla="val 16667" name="adj"/>
            </a:avLst>
          </a:prstGeom>
          <a:noFill/>
          <a:ln cap="flat" cmpd="sng" w="9525">
            <a:solidFill>
              <a:srgbClr val="4285F4"/>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b="1" sz="1500"/>
          </a:p>
        </p:txBody>
      </p:sp>
      <p:sp>
        <p:nvSpPr>
          <p:cNvPr id="592" name="Shape 592"/>
          <p:cNvSpPr/>
          <p:nvPr/>
        </p:nvSpPr>
        <p:spPr>
          <a:xfrm>
            <a:off x="3095440" y="2180781"/>
            <a:ext cx="1110600" cy="401700"/>
          </a:xfrm>
          <a:prstGeom prst="roundRect">
            <a:avLst>
              <a:gd fmla="val 16667" name="adj"/>
            </a:avLst>
          </a:prstGeom>
          <a:solidFill>
            <a:srgbClr val="008800"/>
          </a:solidFill>
          <a:ln>
            <a:noFill/>
          </a:ln>
        </p:spPr>
        <p:txBody>
          <a:bodyPr anchorCtr="0" anchor="ctr" bIns="91425" lIns="91425" rIns="91425" tIns="91425">
            <a:noAutofit/>
          </a:bodyPr>
          <a:lstStyle/>
          <a:p>
            <a:pPr lvl="0" rtl="0" algn="ctr">
              <a:spcBef>
                <a:spcPts val="0"/>
              </a:spcBef>
              <a:buNone/>
            </a:pPr>
            <a:r>
              <a:rPr lang="en" sz="1200">
                <a:solidFill>
                  <a:srgbClr val="FFFFFF"/>
                </a:solidFill>
                <a:latin typeface="Roboto"/>
                <a:ea typeface="Roboto"/>
                <a:cs typeface="Roboto"/>
                <a:sym typeface="Roboto"/>
              </a:rPr>
              <a:t>Nginx</a:t>
            </a:r>
          </a:p>
        </p:txBody>
      </p:sp>
      <p:sp>
        <p:nvSpPr>
          <p:cNvPr id="593" name="Shape 593"/>
          <p:cNvSpPr/>
          <p:nvPr/>
        </p:nvSpPr>
        <p:spPr>
          <a:xfrm>
            <a:off x="1655103" y="3957532"/>
            <a:ext cx="1870800" cy="458400"/>
          </a:xfrm>
          <a:prstGeom prst="roundRect">
            <a:avLst>
              <a:gd fmla="val 16667" name="adj"/>
            </a:avLst>
          </a:prstGeom>
          <a:solidFill>
            <a:srgbClr val="FBBC05"/>
          </a:solidFill>
          <a:ln>
            <a:noFill/>
          </a:ln>
        </p:spPr>
        <p:txBody>
          <a:bodyPr anchorCtr="0" anchor="ctr" bIns="91425" lIns="91425" rIns="91425" tIns="91425">
            <a:noAutofit/>
          </a:bodyPr>
          <a:lstStyle/>
          <a:p>
            <a:pPr lvl="0" rtl="0" algn="ctr">
              <a:spcBef>
                <a:spcPts val="0"/>
              </a:spcBef>
              <a:buNone/>
            </a:pPr>
            <a:r>
              <a:rPr lang="en" sz="1200">
                <a:solidFill>
                  <a:srgbClr val="783F04"/>
                </a:solidFill>
                <a:latin typeface="Roboto"/>
                <a:ea typeface="Roboto"/>
                <a:cs typeface="Roboto"/>
                <a:sym typeface="Roboto"/>
              </a:rPr>
              <a:t>Target API</a:t>
            </a:r>
          </a:p>
        </p:txBody>
      </p:sp>
      <p:sp>
        <p:nvSpPr>
          <p:cNvPr id="594" name="Shape 594"/>
          <p:cNvSpPr txBox="1"/>
          <p:nvPr/>
        </p:nvSpPr>
        <p:spPr>
          <a:xfrm>
            <a:off x="2118996" y="4415937"/>
            <a:ext cx="836100" cy="3402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666666"/>
                </a:solidFill>
                <a:latin typeface="Roboto"/>
                <a:ea typeface="Roboto"/>
                <a:cs typeface="Roboto"/>
                <a:sym typeface="Roboto"/>
              </a:rPr>
              <a:t>Machine</a:t>
            </a:r>
          </a:p>
        </p:txBody>
      </p:sp>
      <p:cxnSp>
        <p:nvCxnSpPr>
          <p:cNvPr id="595" name="Shape 595"/>
          <p:cNvCxnSpPr>
            <a:stCxn id="593" idx="0"/>
            <a:endCxn id="593" idx="0"/>
          </p:cNvCxnSpPr>
          <p:nvPr/>
        </p:nvCxnSpPr>
        <p:spPr>
          <a:xfrm>
            <a:off x="2590503" y="3957532"/>
            <a:ext cx="0" cy="0"/>
          </a:xfrm>
          <a:prstGeom prst="straightConnector1">
            <a:avLst/>
          </a:prstGeom>
          <a:noFill/>
          <a:ln cap="flat" cmpd="sng" w="9525">
            <a:solidFill>
              <a:srgbClr val="595959"/>
            </a:solidFill>
            <a:prstDash val="solid"/>
            <a:round/>
            <a:headEnd len="lg" w="lg" type="none"/>
            <a:tailEnd len="lg" w="lg" type="none"/>
          </a:ln>
        </p:spPr>
      </p:cxnSp>
      <p:cxnSp>
        <p:nvCxnSpPr>
          <p:cNvPr id="596" name="Shape 596"/>
          <p:cNvCxnSpPr>
            <a:stCxn id="593" idx="0"/>
            <a:endCxn id="593" idx="0"/>
          </p:cNvCxnSpPr>
          <p:nvPr/>
        </p:nvCxnSpPr>
        <p:spPr>
          <a:xfrm>
            <a:off x="2590503" y="3957532"/>
            <a:ext cx="0" cy="0"/>
          </a:xfrm>
          <a:prstGeom prst="straightConnector1">
            <a:avLst/>
          </a:prstGeom>
          <a:noFill/>
          <a:ln cap="flat" cmpd="sng" w="9525">
            <a:solidFill>
              <a:srgbClr val="595959"/>
            </a:solidFill>
            <a:prstDash val="solid"/>
            <a:round/>
            <a:headEnd len="lg" w="lg" type="none"/>
            <a:tailEnd len="lg" w="lg" type="none"/>
          </a:ln>
        </p:spPr>
      </p:cxnSp>
      <p:cxnSp>
        <p:nvCxnSpPr>
          <p:cNvPr id="597" name="Shape 597"/>
          <p:cNvCxnSpPr>
            <a:stCxn id="593" idx="0"/>
            <a:endCxn id="593" idx="0"/>
          </p:cNvCxnSpPr>
          <p:nvPr/>
        </p:nvCxnSpPr>
        <p:spPr>
          <a:xfrm>
            <a:off x="2590503" y="3957532"/>
            <a:ext cx="0" cy="0"/>
          </a:xfrm>
          <a:prstGeom prst="straightConnector1">
            <a:avLst/>
          </a:prstGeom>
          <a:noFill/>
          <a:ln cap="flat" cmpd="sng" w="9525">
            <a:solidFill>
              <a:srgbClr val="595959"/>
            </a:solidFill>
            <a:prstDash val="solid"/>
            <a:round/>
            <a:headEnd len="lg" w="lg" type="none"/>
            <a:tailEnd len="lg" w="lg" type="none"/>
          </a:ln>
        </p:spPr>
      </p:cxnSp>
      <p:sp>
        <p:nvSpPr>
          <p:cNvPr id="598" name="Shape 598"/>
          <p:cNvSpPr/>
          <p:nvPr/>
        </p:nvSpPr>
        <p:spPr>
          <a:xfrm>
            <a:off x="5400649" y="2550398"/>
            <a:ext cx="1416960" cy="834515"/>
          </a:xfrm>
          <a:prstGeom prst="cloud">
            <a:avLst/>
          </a:prstGeom>
          <a:solidFill>
            <a:srgbClr val="F3F3F3"/>
          </a:solidFill>
          <a:ln cap="flat" cmpd="sng" w="9525">
            <a:solidFill>
              <a:srgbClr val="4285F4"/>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rgbClr val="666666"/>
                </a:solidFill>
                <a:latin typeface="Roboto"/>
                <a:ea typeface="Roboto"/>
                <a:cs typeface="Roboto"/>
                <a:sym typeface="Roboto"/>
              </a:rPr>
              <a:t>Internet</a:t>
            </a:r>
          </a:p>
        </p:txBody>
      </p:sp>
      <p:sp>
        <p:nvSpPr>
          <p:cNvPr id="599" name="Shape 599"/>
          <p:cNvSpPr/>
          <p:nvPr/>
        </p:nvSpPr>
        <p:spPr>
          <a:xfrm>
            <a:off x="3725210" y="2771755"/>
            <a:ext cx="1199400" cy="391800"/>
          </a:xfrm>
          <a:prstGeom prst="roundRect">
            <a:avLst>
              <a:gd fmla="val 16667" name="adj"/>
            </a:avLst>
          </a:prstGeom>
          <a:solidFill>
            <a:srgbClr val="4285F4"/>
          </a:solidFill>
          <a:ln>
            <a:noFill/>
          </a:ln>
        </p:spPr>
        <p:txBody>
          <a:bodyPr anchorCtr="0" anchor="ctr" bIns="91425" lIns="91425" rIns="91425" tIns="91425">
            <a:noAutofit/>
          </a:bodyPr>
          <a:lstStyle/>
          <a:p>
            <a:pPr lvl="0" rtl="0" algn="ctr">
              <a:spcBef>
                <a:spcPts val="0"/>
              </a:spcBef>
              <a:buNone/>
            </a:pPr>
            <a:r>
              <a:rPr lang="en" sz="1200">
                <a:solidFill>
                  <a:srgbClr val="FFFFFF"/>
                </a:solidFill>
                <a:latin typeface="Roboto"/>
                <a:ea typeface="Roboto"/>
                <a:cs typeface="Roboto"/>
                <a:sym typeface="Roboto"/>
              </a:rPr>
              <a:t>Microgateway</a:t>
            </a:r>
          </a:p>
        </p:txBody>
      </p:sp>
      <p:sp>
        <p:nvSpPr>
          <p:cNvPr id="600" name="Shape 600"/>
          <p:cNvSpPr/>
          <p:nvPr/>
        </p:nvSpPr>
        <p:spPr>
          <a:xfrm>
            <a:off x="3778297" y="3829586"/>
            <a:ext cx="2113800" cy="945000"/>
          </a:xfrm>
          <a:prstGeom prst="roundRect">
            <a:avLst>
              <a:gd fmla="val 16667" name="adj"/>
            </a:avLst>
          </a:prstGeom>
          <a:noFill/>
          <a:ln cap="flat" cmpd="sng" w="9525">
            <a:solidFill>
              <a:srgbClr val="4285F4"/>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b="1" sz="1500"/>
          </a:p>
        </p:txBody>
      </p:sp>
      <p:sp>
        <p:nvSpPr>
          <p:cNvPr id="601" name="Shape 601"/>
          <p:cNvSpPr/>
          <p:nvPr/>
        </p:nvSpPr>
        <p:spPr>
          <a:xfrm>
            <a:off x="3899900" y="3957532"/>
            <a:ext cx="1870800" cy="458400"/>
          </a:xfrm>
          <a:prstGeom prst="roundRect">
            <a:avLst>
              <a:gd fmla="val 16667" name="adj"/>
            </a:avLst>
          </a:prstGeom>
          <a:solidFill>
            <a:srgbClr val="FF5252"/>
          </a:solidFill>
          <a:ln>
            <a:noFill/>
          </a:ln>
        </p:spPr>
        <p:txBody>
          <a:bodyPr anchorCtr="0" anchor="ctr" bIns="91425" lIns="91425" rIns="91425" tIns="91425">
            <a:noAutofit/>
          </a:bodyPr>
          <a:lstStyle/>
          <a:p>
            <a:pPr lvl="0" rtl="0" algn="ctr">
              <a:spcBef>
                <a:spcPts val="0"/>
              </a:spcBef>
              <a:buNone/>
            </a:pPr>
            <a:r>
              <a:rPr lang="en" sz="1200">
                <a:solidFill>
                  <a:srgbClr val="660000"/>
                </a:solidFill>
                <a:latin typeface="Roboto"/>
                <a:ea typeface="Roboto"/>
                <a:cs typeface="Roboto"/>
                <a:sym typeface="Roboto"/>
              </a:rPr>
              <a:t>Target API</a:t>
            </a:r>
          </a:p>
        </p:txBody>
      </p:sp>
      <p:sp>
        <p:nvSpPr>
          <p:cNvPr id="602" name="Shape 602"/>
          <p:cNvSpPr txBox="1"/>
          <p:nvPr/>
        </p:nvSpPr>
        <p:spPr>
          <a:xfrm>
            <a:off x="4363794" y="4415937"/>
            <a:ext cx="836100" cy="3402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666666"/>
                </a:solidFill>
                <a:latin typeface="Roboto"/>
                <a:ea typeface="Roboto"/>
                <a:cs typeface="Roboto"/>
                <a:sym typeface="Roboto"/>
              </a:rPr>
              <a:t>Machine</a:t>
            </a:r>
          </a:p>
        </p:txBody>
      </p:sp>
      <p:cxnSp>
        <p:nvCxnSpPr>
          <p:cNvPr id="603" name="Shape 603"/>
          <p:cNvCxnSpPr>
            <a:stCxn id="601" idx="0"/>
            <a:endCxn id="601" idx="0"/>
          </p:cNvCxnSpPr>
          <p:nvPr/>
        </p:nvCxnSpPr>
        <p:spPr>
          <a:xfrm>
            <a:off x="4835300" y="3957532"/>
            <a:ext cx="0" cy="0"/>
          </a:xfrm>
          <a:prstGeom prst="straightConnector1">
            <a:avLst/>
          </a:prstGeom>
          <a:noFill/>
          <a:ln cap="flat" cmpd="sng" w="9525">
            <a:solidFill>
              <a:srgbClr val="595959"/>
            </a:solidFill>
            <a:prstDash val="solid"/>
            <a:round/>
            <a:headEnd len="lg" w="lg" type="none"/>
            <a:tailEnd len="lg" w="lg" type="none"/>
          </a:ln>
        </p:spPr>
      </p:cxnSp>
      <p:cxnSp>
        <p:nvCxnSpPr>
          <p:cNvPr id="604" name="Shape 604"/>
          <p:cNvCxnSpPr>
            <a:stCxn id="601" idx="0"/>
            <a:endCxn id="601" idx="0"/>
          </p:cNvCxnSpPr>
          <p:nvPr/>
        </p:nvCxnSpPr>
        <p:spPr>
          <a:xfrm>
            <a:off x="4835300" y="3957532"/>
            <a:ext cx="0" cy="0"/>
          </a:xfrm>
          <a:prstGeom prst="straightConnector1">
            <a:avLst/>
          </a:prstGeom>
          <a:noFill/>
          <a:ln cap="flat" cmpd="sng" w="9525">
            <a:solidFill>
              <a:srgbClr val="595959"/>
            </a:solidFill>
            <a:prstDash val="solid"/>
            <a:round/>
            <a:headEnd len="lg" w="lg" type="none"/>
            <a:tailEnd len="lg" w="lg" type="none"/>
          </a:ln>
        </p:spPr>
      </p:cxnSp>
      <p:cxnSp>
        <p:nvCxnSpPr>
          <p:cNvPr id="605" name="Shape 605"/>
          <p:cNvCxnSpPr>
            <a:stCxn id="601" idx="0"/>
            <a:endCxn id="601" idx="0"/>
          </p:cNvCxnSpPr>
          <p:nvPr/>
        </p:nvCxnSpPr>
        <p:spPr>
          <a:xfrm>
            <a:off x="4835300" y="3957532"/>
            <a:ext cx="0" cy="0"/>
          </a:xfrm>
          <a:prstGeom prst="straightConnector1">
            <a:avLst/>
          </a:prstGeom>
          <a:noFill/>
          <a:ln cap="flat" cmpd="sng" w="9525">
            <a:solidFill>
              <a:srgbClr val="595959"/>
            </a:solidFill>
            <a:prstDash val="solid"/>
            <a:round/>
            <a:headEnd len="lg" w="lg" type="none"/>
            <a:tailEnd len="lg" w="lg" type="none"/>
          </a:ln>
        </p:spPr>
      </p:cxnSp>
      <p:sp>
        <p:nvSpPr>
          <p:cNvPr id="606" name="Shape 606"/>
          <p:cNvSpPr/>
          <p:nvPr/>
        </p:nvSpPr>
        <p:spPr>
          <a:xfrm>
            <a:off x="2422014" y="2771755"/>
            <a:ext cx="1199399" cy="391800"/>
          </a:xfrm>
          <a:prstGeom prst="roundRect">
            <a:avLst>
              <a:gd fmla="val 16667" name="adj"/>
            </a:avLst>
          </a:prstGeom>
          <a:solidFill>
            <a:srgbClr val="4285F4"/>
          </a:solidFill>
          <a:ln>
            <a:noFill/>
          </a:ln>
        </p:spPr>
        <p:txBody>
          <a:bodyPr anchorCtr="0" anchor="ctr" bIns="91425" lIns="91425" rIns="91425" tIns="91425">
            <a:noAutofit/>
          </a:bodyPr>
          <a:lstStyle/>
          <a:p>
            <a:pPr lvl="0" rtl="0" algn="ctr">
              <a:spcBef>
                <a:spcPts val="0"/>
              </a:spcBef>
              <a:buNone/>
            </a:pPr>
            <a:r>
              <a:rPr lang="en" sz="1200">
                <a:solidFill>
                  <a:srgbClr val="FFFFFF"/>
                </a:solidFill>
                <a:latin typeface="Roboto"/>
                <a:ea typeface="Roboto"/>
                <a:cs typeface="Roboto"/>
                <a:sym typeface="Roboto"/>
              </a:rPr>
              <a:t>Microgateway</a:t>
            </a:r>
          </a:p>
        </p:txBody>
      </p:sp>
      <p:sp>
        <p:nvSpPr>
          <p:cNvPr id="607" name="Shape 607"/>
          <p:cNvSpPr txBox="1"/>
          <p:nvPr/>
        </p:nvSpPr>
        <p:spPr>
          <a:xfrm>
            <a:off x="3232459" y="3108127"/>
            <a:ext cx="836100" cy="340199"/>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666666"/>
                </a:solidFill>
                <a:latin typeface="Roboto"/>
                <a:ea typeface="Roboto"/>
                <a:cs typeface="Roboto"/>
                <a:sym typeface="Roboto"/>
              </a:rPr>
              <a:t>Machine</a:t>
            </a:r>
          </a:p>
        </p:txBody>
      </p:sp>
      <p:cxnSp>
        <p:nvCxnSpPr>
          <p:cNvPr id="608" name="Shape 608"/>
          <p:cNvCxnSpPr/>
          <p:nvPr/>
        </p:nvCxnSpPr>
        <p:spPr>
          <a:xfrm>
            <a:off x="3650704" y="1089723"/>
            <a:ext cx="0" cy="401700"/>
          </a:xfrm>
          <a:prstGeom prst="straightConnector1">
            <a:avLst/>
          </a:prstGeom>
          <a:noFill/>
          <a:ln cap="flat" cmpd="sng" w="9525">
            <a:solidFill>
              <a:srgbClr val="595959"/>
            </a:solidFill>
            <a:prstDash val="solid"/>
            <a:round/>
            <a:headEnd len="lg" w="lg" type="none"/>
            <a:tailEnd len="lg" w="lg" type="none"/>
          </a:ln>
        </p:spPr>
      </p:cxnSp>
      <p:sp>
        <p:nvSpPr>
          <p:cNvPr id="609" name="Shape 609"/>
          <p:cNvSpPr/>
          <p:nvPr/>
        </p:nvSpPr>
        <p:spPr>
          <a:xfrm>
            <a:off x="3014705" y="1247046"/>
            <a:ext cx="1346543" cy="702755"/>
          </a:xfrm>
          <a:prstGeom prst="cloud">
            <a:avLst/>
          </a:prstGeom>
          <a:solidFill>
            <a:srgbClr val="F3F3F3"/>
          </a:solidFill>
          <a:ln cap="flat" cmpd="sng" w="9525">
            <a:solidFill>
              <a:srgbClr val="4285F4"/>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rgbClr val="666666"/>
                </a:solidFill>
                <a:latin typeface="Roboto"/>
                <a:ea typeface="Roboto"/>
                <a:cs typeface="Roboto"/>
                <a:sym typeface="Roboto"/>
              </a:rPr>
              <a:t>Internet or Intranet</a:t>
            </a:r>
          </a:p>
        </p:txBody>
      </p:sp>
      <p:cxnSp>
        <p:nvCxnSpPr>
          <p:cNvPr id="610" name="Shape 610"/>
          <p:cNvCxnSpPr>
            <a:stCxn id="592" idx="2"/>
            <a:endCxn id="606" idx="0"/>
          </p:cNvCxnSpPr>
          <p:nvPr/>
        </p:nvCxnSpPr>
        <p:spPr>
          <a:xfrm rot="5400000">
            <a:off x="3241540" y="2362581"/>
            <a:ext cx="189300" cy="629100"/>
          </a:xfrm>
          <a:prstGeom prst="bentConnector3">
            <a:avLst>
              <a:gd fmla="val 50011" name="adj1"/>
            </a:avLst>
          </a:prstGeom>
          <a:noFill/>
          <a:ln cap="flat" cmpd="sng" w="9525">
            <a:solidFill>
              <a:srgbClr val="595959"/>
            </a:solidFill>
            <a:prstDash val="solid"/>
            <a:round/>
            <a:headEnd len="lg" w="lg" type="none"/>
            <a:tailEnd len="lg" w="lg" type="none"/>
          </a:ln>
        </p:spPr>
      </p:cxnSp>
      <p:cxnSp>
        <p:nvCxnSpPr>
          <p:cNvPr id="611" name="Shape 611"/>
          <p:cNvCxnSpPr>
            <a:stCxn id="592" idx="2"/>
            <a:endCxn id="599" idx="0"/>
          </p:cNvCxnSpPr>
          <p:nvPr/>
        </p:nvCxnSpPr>
        <p:spPr>
          <a:xfrm flipH="1" rot="-5400000">
            <a:off x="3893140" y="2340081"/>
            <a:ext cx="189300" cy="674100"/>
          </a:xfrm>
          <a:prstGeom prst="bentConnector3">
            <a:avLst>
              <a:gd fmla="val 50011" name="adj1"/>
            </a:avLst>
          </a:prstGeom>
          <a:noFill/>
          <a:ln cap="flat" cmpd="sng" w="9525">
            <a:solidFill>
              <a:srgbClr val="595959"/>
            </a:solidFill>
            <a:prstDash val="solid"/>
            <a:round/>
            <a:headEnd len="lg" w="lg" type="none"/>
            <a:tailEnd len="lg" w="lg" type="none"/>
          </a:ln>
        </p:spPr>
      </p:cxnSp>
      <p:cxnSp>
        <p:nvCxnSpPr>
          <p:cNvPr id="612" name="Shape 612"/>
          <p:cNvCxnSpPr>
            <a:stCxn id="598" idx="0"/>
            <a:endCxn id="588" idx="1"/>
          </p:cNvCxnSpPr>
          <p:nvPr/>
        </p:nvCxnSpPr>
        <p:spPr>
          <a:xfrm>
            <a:off x="6816428" y="2967656"/>
            <a:ext cx="699600" cy="600"/>
          </a:xfrm>
          <a:prstGeom prst="bentConnector3">
            <a:avLst>
              <a:gd fmla="val 50128" name="adj1"/>
            </a:avLst>
          </a:prstGeom>
          <a:noFill/>
          <a:ln cap="flat" cmpd="sng" w="9525">
            <a:solidFill>
              <a:srgbClr val="595959"/>
            </a:solidFill>
            <a:prstDash val="solid"/>
            <a:round/>
            <a:headEnd len="lg" w="lg" type="none"/>
            <a:tailEnd len="lg" w="lg" type="none"/>
          </a:ln>
        </p:spPr>
      </p:cxnSp>
      <p:sp>
        <p:nvSpPr>
          <p:cNvPr id="613" name="Shape 613"/>
          <p:cNvSpPr txBox="1"/>
          <p:nvPr/>
        </p:nvSpPr>
        <p:spPr>
          <a:xfrm>
            <a:off x="5400650" y="711875"/>
            <a:ext cx="3515400" cy="458400"/>
          </a:xfrm>
          <a:prstGeom prst="rect">
            <a:avLst/>
          </a:prstGeom>
          <a:noFill/>
          <a:ln>
            <a:noFill/>
          </a:ln>
        </p:spPr>
        <p:txBody>
          <a:bodyPr anchorCtr="0" anchor="ctr" bIns="91425" lIns="91425" rIns="91425" tIns="91425">
            <a:noAutofit/>
          </a:bodyPr>
          <a:lstStyle/>
          <a:p>
            <a:pPr lvl="0" rtl="0">
              <a:spcBef>
                <a:spcPts val="0"/>
              </a:spcBef>
              <a:buNone/>
            </a:pPr>
            <a:r>
              <a:rPr lang="en" sz="1500">
                <a:solidFill>
                  <a:srgbClr val="666666"/>
                </a:solidFill>
                <a:latin typeface="Roboto"/>
                <a:ea typeface="Roboto"/>
                <a:cs typeface="Roboto"/>
                <a:sym typeface="Roboto"/>
              </a:rPr>
              <a:t>Load-balancing and SSL termination</a:t>
            </a:r>
          </a:p>
        </p:txBody>
      </p:sp>
      <p:cxnSp>
        <p:nvCxnSpPr>
          <p:cNvPr id="614" name="Shape 614"/>
          <p:cNvCxnSpPr>
            <a:stCxn id="599" idx="3"/>
            <a:endCxn id="598" idx="2"/>
          </p:cNvCxnSpPr>
          <p:nvPr/>
        </p:nvCxnSpPr>
        <p:spPr>
          <a:xfrm>
            <a:off x="4924610" y="2967655"/>
            <a:ext cx="480300" cy="0"/>
          </a:xfrm>
          <a:prstGeom prst="straightConnector1">
            <a:avLst/>
          </a:prstGeom>
          <a:noFill/>
          <a:ln cap="flat" cmpd="sng" w="9525">
            <a:solidFill>
              <a:schemeClr val="dk2"/>
            </a:solidFill>
            <a:prstDash val="solid"/>
            <a:round/>
            <a:headEnd len="lg" w="lg" type="none"/>
            <a:tailEnd len="lg" w="lg" type="none"/>
          </a:ln>
        </p:spPr>
      </p:cxnSp>
      <p:cxnSp>
        <p:nvCxnSpPr>
          <p:cNvPr id="615" name="Shape 615"/>
          <p:cNvCxnSpPr>
            <a:stCxn id="606" idx="2"/>
            <a:endCxn id="593" idx="0"/>
          </p:cNvCxnSpPr>
          <p:nvPr/>
        </p:nvCxnSpPr>
        <p:spPr>
          <a:xfrm flipH="1">
            <a:off x="2590614" y="3163555"/>
            <a:ext cx="431100" cy="794099"/>
          </a:xfrm>
          <a:prstGeom prst="straightConnector1">
            <a:avLst/>
          </a:prstGeom>
          <a:noFill/>
          <a:ln cap="flat" cmpd="sng" w="9525">
            <a:solidFill>
              <a:schemeClr val="dk2"/>
            </a:solidFill>
            <a:prstDash val="solid"/>
            <a:round/>
            <a:headEnd len="lg" w="lg" type="none"/>
            <a:tailEnd len="lg" w="lg" type="none"/>
          </a:ln>
        </p:spPr>
      </p:cxnSp>
      <p:cxnSp>
        <p:nvCxnSpPr>
          <p:cNvPr id="616" name="Shape 616"/>
          <p:cNvCxnSpPr>
            <a:stCxn id="599" idx="2"/>
            <a:endCxn id="601" idx="0"/>
          </p:cNvCxnSpPr>
          <p:nvPr/>
        </p:nvCxnSpPr>
        <p:spPr>
          <a:xfrm>
            <a:off x="4324910" y="3163555"/>
            <a:ext cx="510300" cy="794099"/>
          </a:xfrm>
          <a:prstGeom prst="straightConnector1">
            <a:avLst/>
          </a:prstGeom>
          <a:noFill/>
          <a:ln cap="flat" cmpd="sng" w="9525">
            <a:solidFill>
              <a:schemeClr val="dk2"/>
            </a:solidFill>
            <a:prstDash val="solid"/>
            <a:round/>
            <a:headEnd len="lg" w="lg" type="none"/>
            <a:tailEnd len="lg" w="lg" type="none"/>
          </a:ln>
        </p:spPr>
      </p:cxnSp>
      <p:sp>
        <p:nvSpPr>
          <p:cNvPr id="617" name="Shape 617"/>
          <p:cNvSpPr/>
          <p:nvPr/>
        </p:nvSpPr>
        <p:spPr>
          <a:xfrm>
            <a:off x="2370125" y="3439179"/>
            <a:ext cx="836100" cy="340200"/>
          </a:xfrm>
          <a:prstGeom prst="roundRect">
            <a:avLst>
              <a:gd fmla="val 16667" name="adj"/>
            </a:avLst>
          </a:prstGeom>
          <a:solidFill>
            <a:srgbClr val="DD7E6B"/>
          </a:solidFill>
          <a:ln>
            <a:noFill/>
          </a:ln>
        </p:spPr>
        <p:txBody>
          <a:bodyPr anchorCtr="0" anchor="ctr" bIns="91425" lIns="91425" rIns="91425" tIns="91425">
            <a:noAutofit/>
          </a:bodyPr>
          <a:lstStyle/>
          <a:p>
            <a:pPr lvl="0" rtl="0" algn="ctr">
              <a:spcBef>
                <a:spcPts val="0"/>
              </a:spcBef>
              <a:buNone/>
            </a:pPr>
            <a:r>
              <a:rPr lang="en" sz="1000">
                <a:solidFill>
                  <a:srgbClr val="783F04"/>
                </a:solidFill>
                <a:latin typeface="Roboto"/>
                <a:ea typeface="Roboto"/>
                <a:cs typeface="Roboto"/>
                <a:sym typeface="Roboto"/>
              </a:rPr>
              <a:t>Load Balancer</a:t>
            </a:r>
          </a:p>
        </p:txBody>
      </p:sp>
      <p:sp>
        <p:nvSpPr>
          <p:cNvPr id="618" name="Shape 618"/>
          <p:cNvSpPr/>
          <p:nvPr/>
        </p:nvSpPr>
        <p:spPr>
          <a:xfrm>
            <a:off x="4162000" y="3439404"/>
            <a:ext cx="836100" cy="340200"/>
          </a:xfrm>
          <a:prstGeom prst="roundRect">
            <a:avLst>
              <a:gd fmla="val 16667" name="adj"/>
            </a:avLst>
          </a:prstGeom>
          <a:solidFill>
            <a:srgbClr val="DD7E6B"/>
          </a:solidFill>
          <a:ln>
            <a:noFill/>
          </a:ln>
        </p:spPr>
        <p:txBody>
          <a:bodyPr anchorCtr="0" anchor="ctr" bIns="91425" lIns="91425" rIns="91425" tIns="91425">
            <a:noAutofit/>
          </a:bodyPr>
          <a:lstStyle/>
          <a:p>
            <a:pPr lvl="0" rtl="0" algn="ctr">
              <a:spcBef>
                <a:spcPts val="0"/>
              </a:spcBef>
              <a:buNone/>
            </a:pPr>
            <a:r>
              <a:rPr lang="en" sz="1000">
                <a:solidFill>
                  <a:srgbClr val="783F04"/>
                </a:solidFill>
                <a:latin typeface="Roboto"/>
                <a:ea typeface="Roboto"/>
                <a:cs typeface="Roboto"/>
                <a:sym typeface="Roboto"/>
              </a:rPr>
              <a:t>Load Balancer</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sp>
        <p:nvSpPr>
          <p:cNvPr id="623" name="Shape 623"/>
          <p:cNvSpPr txBox="1"/>
          <p:nvPr/>
        </p:nvSpPr>
        <p:spPr>
          <a:xfrm>
            <a:off x="513750" y="38525"/>
            <a:ext cx="8116500" cy="750000"/>
          </a:xfrm>
          <a:prstGeom prst="rect">
            <a:avLst/>
          </a:prstGeom>
          <a:noFill/>
          <a:ln>
            <a:noFill/>
          </a:ln>
        </p:spPr>
        <p:txBody>
          <a:bodyPr anchorCtr="0" anchor="t" bIns="91425" lIns="91425" rIns="91425" tIns="91425">
            <a:noAutofit/>
          </a:bodyPr>
          <a:lstStyle/>
          <a:p>
            <a:pPr lvl="0" rtl="0">
              <a:spcBef>
                <a:spcPts val="0"/>
              </a:spcBef>
              <a:spcAft>
                <a:spcPts val="1800"/>
              </a:spcAft>
              <a:buNone/>
            </a:pPr>
            <a:r>
              <a:rPr lang="en" sz="2800">
                <a:solidFill>
                  <a:srgbClr val="666666"/>
                </a:solidFill>
                <a:latin typeface="Roboto"/>
                <a:ea typeface="Roboto"/>
                <a:cs typeface="Roboto"/>
                <a:sym typeface="Roboto"/>
              </a:rPr>
              <a:t>Edge Microgateway Deployment Architecture</a:t>
            </a:r>
          </a:p>
          <a:p>
            <a:pPr lvl="0" rtl="0">
              <a:spcBef>
                <a:spcPts val="0"/>
              </a:spcBef>
              <a:spcAft>
                <a:spcPts val="1800"/>
              </a:spcAft>
              <a:buNone/>
            </a:pPr>
            <a:r>
              <a:t/>
            </a:r>
            <a:endParaRPr sz="2800">
              <a:solidFill>
                <a:srgbClr val="666666"/>
              </a:solidFill>
              <a:latin typeface="Roboto"/>
              <a:ea typeface="Roboto"/>
              <a:cs typeface="Roboto"/>
              <a:sym typeface="Roboto"/>
            </a:endParaRPr>
          </a:p>
          <a:p>
            <a:pPr lvl="0" rtl="0">
              <a:lnSpc>
                <a:spcPct val="115000"/>
              </a:lnSpc>
              <a:spcBef>
                <a:spcPts val="0"/>
              </a:spcBef>
              <a:spcAft>
                <a:spcPts val="0"/>
              </a:spcAft>
              <a:buNone/>
            </a:pPr>
            <a:r>
              <a:t/>
            </a:r>
            <a:endParaRPr sz="2800">
              <a:solidFill>
                <a:srgbClr val="666666"/>
              </a:solidFill>
              <a:latin typeface="Roboto"/>
              <a:ea typeface="Roboto"/>
              <a:cs typeface="Roboto"/>
              <a:sym typeface="Roboto"/>
            </a:endParaRPr>
          </a:p>
        </p:txBody>
      </p:sp>
      <p:sp>
        <p:nvSpPr>
          <p:cNvPr id="624" name="Shape 624"/>
          <p:cNvSpPr/>
          <p:nvPr/>
        </p:nvSpPr>
        <p:spPr>
          <a:xfrm>
            <a:off x="5624079" y="3786773"/>
            <a:ext cx="3468000" cy="946500"/>
          </a:xfrm>
          <a:prstGeom prst="roundRect">
            <a:avLst>
              <a:gd fmla="val 16667" name="adj"/>
            </a:avLst>
          </a:prstGeom>
          <a:noFill/>
          <a:ln cap="flat" cmpd="sng" w="9525">
            <a:solidFill>
              <a:srgbClr val="4285F4"/>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b="1" sz="1500"/>
          </a:p>
        </p:txBody>
      </p:sp>
      <p:cxnSp>
        <p:nvCxnSpPr>
          <p:cNvPr id="625" name="Shape 625"/>
          <p:cNvCxnSpPr/>
          <p:nvPr/>
        </p:nvCxnSpPr>
        <p:spPr>
          <a:xfrm>
            <a:off x="3496504" y="2731593"/>
            <a:ext cx="0" cy="402600"/>
          </a:xfrm>
          <a:prstGeom prst="straightConnector1">
            <a:avLst/>
          </a:prstGeom>
          <a:noFill/>
          <a:ln cap="flat" cmpd="sng" w="9525">
            <a:solidFill>
              <a:srgbClr val="595959"/>
            </a:solidFill>
            <a:prstDash val="solid"/>
            <a:round/>
            <a:headEnd len="lg" w="lg" type="none"/>
            <a:tailEnd len="lg" w="lg" type="none"/>
          </a:ln>
        </p:spPr>
      </p:cxnSp>
      <p:sp>
        <p:nvSpPr>
          <p:cNvPr id="626" name="Shape 626"/>
          <p:cNvSpPr/>
          <p:nvPr/>
        </p:nvSpPr>
        <p:spPr>
          <a:xfrm>
            <a:off x="3342318" y="609249"/>
            <a:ext cx="308373" cy="527069"/>
          </a:xfrm>
          <a:custGeom>
            <a:pathLst>
              <a:path extrusionOk="0" h="1158" w="737">
                <a:moveTo>
                  <a:pt x="578" y="0"/>
                </a:moveTo>
                <a:lnTo>
                  <a:pt x="158" y="0"/>
                </a:lnTo>
                <a:cubicBezTo>
                  <a:pt x="70" y="0"/>
                  <a:pt x="0" y="70"/>
                  <a:pt x="0" y="158"/>
                </a:cubicBezTo>
                <a:lnTo>
                  <a:pt x="0" y="999"/>
                </a:lnTo>
                <a:cubicBezTo>
                  <a:pt x="0" y="1086"/>
                  <a:pt x="70" y="1157"/>
                  <a:pt x="158" y="1157"/>
                </a:cubicBezTo>
                <a:lnTo>
                  <a:pt x="578" y="1157"/>
                </a:lnTo>
                <a:cubicBezTo>
                  <a:pt x="666" y="1157"/>
                  <a:pt x="736" y="1086"/>
                  <a:pt x="736" y="999"/>
                </a:cubicBezTo>
                <a:lnTo>
                  <a:pt x="736" y="158"/>
                </a:lnTo>
                <a:cubicBezTo>
                  <a:pt x="736" y="70"/>
                  <a:pt x="666" y="0"/>
                  <a:pt x="578" y="0"/>
                </a:cubicBezTo>
                <a:close/>
                <a:moveTo>
                  <a:pt x="474" y="1052"/>
                </a:moveTo>
                <a:lnTo>
                  <a:pt x="262" y="1052"/>
                </a:lnTo>
                <a:lnTo>
                  <a:pt x="262" y="999"/>
                </a:lnTo>
                <a:lnTo>
                  <a:pt x="474" y="999"/>
                </a:lnTo>
                <a:lnTo>
                  <a:pt x="474" y="1052"/>
                </a:lnTo>
                <a:close/>
                <a:moveTo>
                  <a:pt x="646" y="894"/>
                </a:moveTo>
                <a:lnTo>
                  <a:pt x="93" y="894"/>
                </a:lnTo>
                <a:lnTo>
                  <a:pt x="93" y="158"/>
                </a:lnTo>
                <a:lnTo>
                  <a:pt x="646" y="158"/>
                </a:lnTo>
                <a:lnTo>
                  <a:pt x="646" y="894"/>
                </a:lnTo>
                <a:close/>
              </a:path>
            </a:pathLst>
          </a:custGeom>
          <a:solidFill>
            <a:srgbClr val="666666"/>
          </a:solidFill>
          <a:ln>
            <a:noFill/>
          </a:ln>
        </p:spPr>
        <p:txBody>
          <a:bodyPr anchorCtr="0" anchor="ctr" bIns="45700" lIns="91425" rIns="91425" tIns="45700">
            <a:noAutofit/>
          </a:bodyPr>
          <a:lstStyle/>
          <a:p>
            <a:pPr indent="0" lvl="0" marL="0" marR="0" rtl="0" algn="l">
              <a:spcBef>
                <a:spcPts val="0"/>
              </a:spcBef>
              <a:buNone/>
            </a:pPr>
            <a:r>
              <a:t/>
            </a:r>
            <a:endParaRPr b="0" i="0" sz="1900" u="none" cap="none" strike="noStrike">
              <a:solidFill>
                <a:srgbClr val="000000"/>
              </a:solidFill>
              <a:latin typeface="Calibri"/>
              <a:ea typeface="Calibri"/>
              <a:cs typeface="Calibri"/>
              <a:sym typeface="Calibri"/>
            </a:endParaRPr>
          </a:p>
        </p:txBody>
      </p:sp>
      <p:sp>
        <p:nvSpPr>
          <p:cNvPr id="627" name="Shape 627"/>
          <p:cNvSpPr txBox="1"/>
          <p:nvPr/>
        </p:nvSpPr>
        <p:spPr>
          <a:xfrm>
            <a:off x="2332522" y="2279965"/>
            <a:ext cx="632400" cy="3408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666666"/>
                </a:solidFill>
                <a:latin typeface="Roboto"/>
                <a:ea typeface="Roboto"/>
                <a:cs typeface="Roboto"/>
                <a:sym typeface="Roboto"/>
              </a:rPr>
              <a:t>Edge</a:t>
            </a:r>
          </a:p>
        </p:txBody>
      </p:sp>
      <p:sp>
        <p:nvSpPr>
          <p:cNvPr id="628" name="Shape 628"/>
          <p:cNvSpPr/>
          <p:nvPr/>
        </p:nvSpPr>
        <p:spPr>
          <a:xfrm>
            <a:off x="2458444" y="3786773"/>
            <a:ext cx="2118600" cy="946500"/>
          </a:xfrm>
          <a:prstGeom prst="roundRect">
            <a:avLst>
              <a:gd fmla="val 16667" name="adj"/>
            </a:avLst>
          </a:prstGeom>
          <a:noFill/>
          <a:ln cap="flat" cmpd="sng" w="9525">
            <a:solidFill>
              <a:srgbClr val="4285F4"/>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b="1" sz="1500"/>
          </a:p>
        </p:txBody>
      </p:sp>
      <p:sp>
        <p:nvSpPr>
          <p:cNvPr id="629" name="Shape 629"/>
          <p:cNvSpPr/>
          <p:nvPr/>
        </p:nvSpPr>
        <p:spPr>
          <a:xfrm>
            <a:off x="2580310" y="3914932"/>
            <a:ext cx="1874700" cy="459300"/>
          </a:xfrm>
          <a:prstGeom prst="roundRect">
            <a:avLst>
              <a:gd fmla="val 16667" name="adj"/>
            </a:avLst>
          </a:prstGeom>
          <a:solidFill>
            <a:srgbClr val="FBBC05"/>
          </a:solidFill>
          <a:ln>
            <a:noFill/>
          </a:ln>
        </p:spPr>
        <p:txBody>
          <a:bodyPr anchorCtr="0" anchor="ctr" bIns="91425" lIns="91425" rIns="91425" tIns="91425">
            <a:noAutofit/>
          </a:bodyPr>
          <a:lstStyle/>
          <a:p>
            <a:pPr lvl="0" rtl="0" algn="ctr">
              <a:spcBef>
                <a:spcPts val="0"/>
              </a:spcBef>
              <a:buNone/>
            </a:pPr>
            <a:r>
              <a:rPr lang="en" sz="1200">
                <a:solidFill>
                  <a:srgbClr val="783F04"/>
                </a:solidFill>
                <a:latin typeface="Roboto"/>
                <a:ea typeface="Roboto"/>
                <a:cs typeface="Roboto"/>
                <a:sym typeface="Roboto"/>
              </a:rPr>
              <a:t>API Implementation</a:t>
            </a:r>
          </a:p>
        </p:txBody>
      </p:sp>
      <p:sp>
        <p:nvSpPr>
          <p:cNvPr id="630" name="Shape 630"/>
          <p:cNvSpPr txBox="1"/>
          <p:nvPr/>
        </p:nvSpPr>
        <p:spPr>
          <a:xfrm>
            <a:off x="3045206" y="4374093"/>
            <a:ext cx="837900" cy="3408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666666"/>
                </a:solidFill>
                <a:latin typeface="Roboto"/>
                <a:ea typeface="Roboto"/>
                <a:cs typeface="Roboto"/>
                <a:sym typeface="Roboto"/>
              </a:rPr>
              <a:t>Machine</a:t>
            </a:r>
          </a:p>
        </p:txBody>
      </p:sp>
      <p:cxnSp>
        <p:nvCxnSpPr>
          <p:cNvPr id="631" name="Shape 631"/>
          <p:cNvCxnSpPr>
            <a:stCxn id="629" idx="0"/>
            <a:endCxn id="629" idx="0"/>
          </p:cNvCxnSpPr>
          <p:nvPr/>
        </p:nvCxnSpPr>
        <p:spPr>
          <a:xfrm>
            <a:off x="3517660" y="3914932"/>
            <a:ext cx="0" cy="0"/>
          </a:xfrm>
          <a:prstGeom prst="straightConnector1">
            <a:avLst/>
          </a:prstGeom>
          <a:noFill/>
          <a:ln cap="flat" cmpd="sng" w="9525">
            <a:solidFill>
              <a:srgbClr val="595959"/>
            </a:solidFill>
            <a:prstDash val="solid"/>
            <a:round/>
            <a:headEnd len="lg" w="lg" type="none"/>
            <a:tailEnd len="lg" w="lg" type="none"/>
          </a:ln>
        </p:spPr>
      </p:cxnSp>
      <p:cxnSp>
        <p:nvCxnSpPr>
          <p:cNvPr id="632" name="Shape 632"/>
          <p:cNvCxnSpPr>
            <a:stCxn id="629" idx="0"/>
            <a:endCxn id="629" idx="0"/>
          </p:cNvCxnSpPr>
          <p:nvPr/>
        </p:nvCxnSpPr>
        <p:spPr>
          <a:xfrm>
            <a:off x="3517660" y="3914932"/>
            <a:ext cx="0" cy="0"/>
          </a:xfrm>
          <a:prstGeom prst="straightConnector1">
            <a:avLst/>
          </a:prstGeom>
          <a:noFill/>
          <a:ln cap="flat" cmpd="sng" w="9525">
            <a:solidFill>
              <a:srgbClr val="595959"/>
            </a:solidFill>
            <a:prstDash val="solid"/>
            <a:round/>
            <a:headEnd len="lg" w="lg" type="none"/>
            <a:tailEnd len="lg" w="lg" type="none"/>
          </a:ln>
        </p:spPr>
      </p:cxnSp>
      <p:cxnSp>
        <p:nvCxnSpPr>
          <p:cNvPr id="633" name="Shape 633"/>
          <p:cNvCxnSpPr>
            <a:stCxn id="629" idx="0"/>
            <a:endCxn id="629" idx="0"/>
          </p:cNvCxnSpPr>
          <p:nvPr/>
        </p:nvCxnSpPr>
        <p:spPr>
          <a:xfrm>
            <a:off x="3517660" y="3914932"/>
            <a:ext cx="0" cy="0"/>
          </a:xfrm>
          <a:prstGeom prst="straightConnector1">
            <a:avLst/>
          </a:prstGeom>
          <a:noFill/>
          <a:ln cap="flat" cmpd="sng" w="9525">
            <a:solidFill>
              <a:srgbClr val="595959"/>
            </a:solidFill>
            <a:prstDash val="solid"/>
            <a:round/>
            <a:headEnd len="lg" w="lg" type="none"/>
            <a:tailEnd len="lg" w="lg" type="none"/>
          </a:ln>
        </p:spPr>
      </p:cxnSp>
      <p:sp>
        <p:nvSpPr>
          <p:cNvPr id="634" name="Shape 634"/>
          <p:cNvSpPr txBox="1"/>
          <p:nvPr/>
        </p:nvSpPr>
        <p:spPr>
          <a:xfrm>
            <a:off x="6938718" y="4392643"/>
            <a:ext cx="837900" cy="3408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666666"/>
                </a:solidFill>
                <a:latin typeface="Roboto"/>
                <a:ea typeface="Roboto"/>
                <a:cs typeface="Roboto"/>
                <a:sym typeface="Roboto"/>
              </a:rPr>
              <a:t>Machine</a:t>
            </a:r>
          </a:p>
        </p:txBody>
      </p:sp>
      <p:cxnSp>
        <p:nvCxnSpPr>
          <p:cNvPr id="635" name="Shape 635"/>
          <p:cNvCxnSpPr/>
          <p:nvPr/>
        </p:nvCxnSpPr>
        <p:spPr>
          <a:xfrm>
            <a:off x="3496504" y="1098955"/>
            <a:ext cx="0" cy="402600"/>
          </a:xfrm>
          <a:prstGeom prst="straightConnector1">
            <a:avLst/>
          </a:prstGeom>
          <a:noFill/>
          <a:ln cap="flat" cmpd="sng" w="9525">
            <a:solidFill>
              <a:srgbClr val="595959"/>
            </a:solidFill>
            <a:prstDash val="solid"/>
            <a:round/>
            <a:headEnd len="lg" w="lg" type="none"/>
            <a:tailEnd len="lg" w="lg" type="none"/>
          </a:ln>
        </p:spPr>
      </p:cxnSp>
      <p:cxnSp>
        <p:nvCxnSpPr>
          <p:cNvPr id="636" name="Shape 636"/>
          <p:cNvCxnSpPr/>
          <p:nvPr/>
        </p:nvCxnSpPr>
        <p:spPr>
          <a:xfrm>
            <a:off x="3496504" y="1879782"/>
            <a:ext cx="0" cy="402600"/>
          </a:xfrm>
          <a:prstGeom prst="straightConnector1">
            <a:avLst/>
          </a:prstGeom>
          <a:noFill/>
          <a:ln cap="flat" cmpd="sng" w="9525">
            <a:solidFill>
              <a:srgbClr val="595959"/>
            </a:solidFill>
            <a:prstDash val="solid"/>
            <a:round/>
            <a:headEnd len="lg" w="lg" type="none"/>
            <a:tailEnd len="lg" w="lg" type="none"/>
          </a:ln>
        </p:spPr>
      </p:cxnSp>
      <p:sp>
        <p:nvSpPr>
          <p:cNvPr id="637" name="Shape 637"/>
          <p:cNvSpPr/>
          <p:nvPr/>
        </p:nvSpPr>
        <p:spPr>
          <a:xfrm>
            <a:off x="2859130" y="1256539"/>
            <a:ext cx="1349352" cy="703835"/>
          </a:xfrm>
          <a:prstGeom prst="cloud">
            <a:avLst/>
          </a:prstGeom>
          <a:solidFill>
            <a:srgbClr val="F3F3F3"/>
          </a:solidFill>
          <a:ln cap="flat" cmpd="sng" w="9525">
            <a:solidFill>
              <a:srgbClr val="4285F4"/>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rgbClr val="666666"/>
                </a:solidFill>
                <a:latin typeface="Roboto"/>
                <a:ea typeface="Roboto"/>
                <a:cs typeface="Roboto"/>
                <a:sym typeface="Roboto"/>
              </a:rPr>
              <a:t>Internet </a:t>
            </a:r>
          </a:p>
        </p:txBody>
      </p:sp>
      <p:pic>
        <p:nvPicPr>
          <p:cNvPr descr="edge_logo.png" id="638" name="Shape 638"/>
          <p:cNvPicPr preferRelativeResize="0"/>
          <p:nvPr/>
        </p:nvPicPr>
        <p:blipFill>
          <a:blip r:embed="rId3">
            <a:alphaModFix/>
          </a:blip>
          <a:stretch>
            <a:fillRect/>
          </a:stretch>
        </p:blipFill>
        <p:spPr>
          <a:xfrm>
            <a:off x="3060031" y="2080706"/>
            <a:ext cx="872002" cy="738112"/>
          </a:xfrm>
          <a:prstGeom prst="rect">
            <a:avLst/>
          </a:prstGeom>
          <a:noFill/>
          <a:ln>
            <a:noFill/>
          </a:ln>
        </p:spPr>
      </p:pic>
      <p:cxnSp>
        <p:nvCxnSpPr>
          <p:cNvPr id="639" name="Shape 639"/>
          <p:cNvCxnSpPr/>
          <p:nvPr/>
        </p:nvCxnSpPr>
        <p:spPr>
          <a:xfrm>
            <a:off x="3496496" y="3444960"/>
            <a:ext cx="0" cy="470100"/>
          </a:xfrm>
          <a:prstGeom prst="straightConnector1">
            <a:avLst/>
          </a:prstGeom>
          <a:noFill/>
          <a:ln cap="flat" cmpd="sng" w="9525">
            <a:solidFill>
              <a:srgbClr val="595959"/>
            </a:solidFill>
            <a:prstDash val="solid"/>
            <a:round/>
            <a:headEnd len="lg" w="lg" type="none"/>
            <a:tailEnd len="lg" w="lg" type="none"/>
          </a:ln>
        </p:spPr>
      </p:cxnSp>
      <p:cxnSp>
        <p:nvCxnSpPr>
          <p:cNvPr id="640" name="Shape 640"/>
          <p:cNvCxnSpPr/>
          <p:nvPr/>
        </p:nvCxnSpPr>
        <p:spPr>
          <a:xfrm>
            <a:off x="6375397" y="3211490"/>
            <a:ext cx="600" cy="758099"/>
          </a:xfrm>
          <a:prstGeom prst="straightConnector1">
            <a:avLst/>
          </a:prstGeom>
          <a:noFill/>
          <a:ln cap="flat" cmpd="sng" w="9525">
            <a:solidFill>
              <a:srgbClr val="595959"/>
            </a:solidFill>
            <a:prstDash val="solid"/>
            <a:round/>
            <a:headEnd len="lg" w="lg" type="none"/>
            <a:tailEnd len="lg" w="lg" type="none"/>
          </a:ln>
        </p:spPr>
      </p:cxnSp>
      <p:sp>
        <p:nvSpPr>
          <p:cNvPr id="641" name="Shape 641"/>
          <p:cNvSpPr/>
          <p:nvPr/>
        </p:nvSpPr>
        <p:spPr>
          <a:xfrm>
            <a:off x="5775386" y="3914932"/>
            <a:ext cx="1202099" cy="459300"/>
          </a:xfrm>
          <a:prstGeom prst="roundRect">
            <a:avLst>
              <a:gd fmla="val 16667" name="adj"/>
            </a:avLst>
          </a:prstGeom>
          <a:solidFill>
            <a:srgbClr val="4285F4"/>
          </a:solidFill>
          <a:ln>
            <a:noFill/>
          </a:ln>
        </p:spPr>
        <p:txBody>
          <a:bodyPr anchorCtr="0" anchor="ctr" bIns="91425" lIns="91425" rIns="91425" tIns="91425">
            <a:noAutofit/>
          </a:bodyPr>
          <a:lstStyle/>
          <a:p>
            <a:pPr lvl="0" rtl="0" algn="ctr">
              <a:spcBef>
                <a:spcPts val="0"/>
              </a:spcBef>
              <a:buNone/>
            </a:pPr>
            <a:r>
              <a:rPr lang="en" sz="1200">
                <a:solidFill>
                  <a:srgbClr val="FFFFFF"/>
                </a:solidFill>
                <a:latin typeface="Roboto"/>
                <a:ea typeface="Roboto"/>
                <a:cs typeface="Roboto"/>
                <a:sym typeface="Roboto"/>
              </a:rPr>
              <a:t>Microgateway</a:t>
            </a:r>
          </a:p>
        </p:txBody>
      </p:sp>
      <p:cxnSp>
        <p:nvCxnSpPr>
          <p:cNvPr id="642" name="Shape 642"/>
          <p:cNvCxnSpPr>
            <a:stCxn id="643" idx="3"/>
            <a:endCxn id="638" idx="3"/>
          </p:cNvCxnSpPr>
          <p:nvPr/>
        </p:nvCxnSpPr>
        <p:spPr>
          <a:xfrm flipH="1" rot="5400000">
            <a:off x="4997915" y="1384034"/>
            <a:ext cx="311700" cy="2443200"/>
          </a:xfrm>
          <a:prstGeom prst="bentConnector2">
            <a:avLst/>
          </a:prstGeom>
          <a:noFill/>
          <a:ln cap="flat" cmpd="sng" w="9525">
            <a:solidFill>
              <a:srgbClr val="595959"/>
            </a:solidFill>
            <a:prstDash val="solid"/>
            <a:round/>
            <a:headEnd len="lg" w="lg" type="none"/>
            <a:tailEnd len="lg" w="lg" type="none"/>
          </a:ln>
        </p:spPr>
      </p:cxnSp>
      <p:cxnSp>
        <p:nvCxnSpPr>
          <p:cNvPr id="644" name="Shape 644"/>
          <p:cNvCxnSpPr>
            <a:stCxn id="641" idx="3"/>
            <a:endCxn id="641" idx="3"/>
          </p:cNvCxnSpPr>
          <p:nvPr/>
        </p:nvCxnSpPr>
        <p:spPr>
          <a:xfrm>
            <a:off x="6977486" y="4144582"/>
            <a:ext cx="600" cy="600"/>
          </a:xfrm>
          <a:prstGeom prst="bentConnector3">
            <a:avLst>
              <a:gd fmla="val 39687500" name="adj1"/>
            </a:avLst>
          </a:prstGeom>
          <a:noFill/>
          <a:ln cap="flat" cmpd="sng" w="9525">
            <a:solidFill>
              <a:srgbClr val="595959"/>
            </a:solidFill>
            <a:prstDash val="solid"/>
            <a:round/>
            <a:headEnd len="lg" w="lg" type="none"/>
            <a:tailEnd len="lg" w="lg" type="none"/>
          </a:ln>
        </p:spPr>
      </p:cxnSp>
      <p:sp>
        <p:nvSpPr>
          <p:cNvPr id="645" name="Shape 645"/>
          <p:cNvSpPr/>
          <p:nvPr/>
        </p:nvSpPr>
        <p:spPr>
          <a:xfrm>
            <a:off x="7085834" y="3914932"/>
            <a:ext cx="1874700" cy="459300"/>
          </a:xfrm>
          <a:prstGeom prst="roundRect">
            <a:avLst>
              <a:gd fmla="val 16667" name="adj"/>
            </a:avLst>
          </a:prstGeom>
          <a:solidFill>
            <a:srgbClr val="FBBC05"/>
          </a:solidFill>
          <a:ln>
            <a:noFill/>
          </a:ln>
        </p:spPr>
        <p:txBody>
          <a:bodyPr anchorCtr="0" anchor="ctr" bIns="91425" lIns="91425" rIns="91425" tIns="91425">
            <a:noAutofit/>
          </a:bodyPr>
          <a:lstStyle/>
          <a:p>
            <a:pPr lvl="0" rtl="0" algn="ctr">
              <a:spcBef>
                <a:spcPts val="0"/>
              </a:spcBef>
              <a:buNone/>
            </a:pPr>
            <a:r>
              <a:rPr lang="en" sz="1200">
                <a:solidFill>
                  <a:srgbClr val="783F04"/>
                </a:solidFill>
                <a:latin typeface="Roboto"/>
                <a:ea typeface="Roboto"/>
                <a:cs typeface="Roboto"/>
                <a:sym typeface="Roboto"/>
              </a:rPr>
              <a:t>API Implementation</a:t>
            </a:r>
          </a:p>
        </p:txBody>
      </p:sp>
      <p:cxnSp>
        <p:nvCxnSpPr>
          <p:cNvPr id="646" name="Shape 646"/>
          <p:cNvCxnSpPr>
            <a:stCxn id="629" idx="3"/>
            <a:endCxn id="641" idx="1"/>
          </p:cNvCxnSpPr>
          <p:nvPr/>
        </p:nvCxnSpPr>
        <p:spPr>
          <a:xfrm>
            <a:off x="4455010" y="4144582"/>
            <a:ext cx="1320300" cy="600"/>
          </a:xfrm>
          <a:prstGeom prst="bentConnector3">
            <a:avLst>
              <a:gd fmla="val 49999" name="adj1"/>
            </a:avLst>
          </a:prstGeom>
          <a:noFill/>
          <a:ln cap="flat" cmpd="sng" w="9525">
            <a:solidFill>
              <a:srgbClr val="595959"/>
            </a:solidFill>
            <a:prstDash val="solid"/>
            <a:round/>
            <a:headEnd len="lg" w="lg" type="none"/>
            <a:tailEnd len="lg" w="lg" type="none"/>
          </a:ln>
        </p:spPr>
      </p:cxnSp>
      <p:sp>
        <p:nvSpPr>
          <p:cNvPr id="647" name="Shape 647"/>
          <p:cNvSpPr txBox="1"/>
          <p:nvPr/>
        </p:nvSpPr>
        <p:spPr>
          <a:xfrm>
            <a:off x="1742011" y="1362736"/>
            <a:ext cx="837900" cy="3408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666666"/>
                </a:solidFill>
                <a:latin typeface="Roboto"/>
                <a:ea typeface="Roboto"/>
                <a:cs typeface="Roboto"/>
                <a:sym typeface="Roboto"/>
              </a:rPr>
              <a:t>/orders</a:t>
            </a:r>
          </a:p>
        </p:txBody>
      </p:sp>
      <p:sp>
        <p:nvSpPr>
          <p:cNvPr id="648" name="Shape 648"/>
          <p:cNvSpPr txBox="1"/>
          <p:nvPr/>
        </p:nvSpPr>
        <p:spPr>
          <a:xfrm>
            <a:off x="269475" y="3439724"/>
            <a:ext cx="2310600" cy="3408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666666"/>
                </a:solidFill>
                <a:latin typeface="Roboto"/>
                <a:ea typeface="Roboto"/>
                <a:cs typeface="Roboto"/>
                <a:sym typeface="Roboto"/>
              </a:rPr>
              <a:t>http://mycompany.com/orders</a:t>
            </a:r>
          </a:p>
        </p:txBody>
      </p:sp>
      <p:sp>
        <p:nvSpPr>
          <p:cNvPr id="649" name="Shape 649"/>
          <p:cNvSpPr txBox="1"/>
          <p:nvPr/>
        </p:nvSpPr>
        <p:spPr>
          <a:xfrm>
            <a:off x="4274365" y="4150125"/>
            <a:ext cx="1647600" cy="3408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666666"/>
                </a:solidFill>
                <a:latin typeface="Roboto"/>
                <a:ea typeface="Roboto"/>
                <a:cs typeface="Roboto"/>
                <a:sym typeface="Roboto"/>
              </a:rPr>
              <a:t>/transactions</a:t>
            </a:r>
          </a:p>
          <a:p>
            <a:pPr lvl="0" rtl="0" algn="ctr">
              <a:spcBef>
                <a:spcPts val="0"/>
              </a:spcBef>
              <a:buNone/>
            </a:pPr>
            <a:r>
              <a:rPr lang="en" sz="1200">
                <a:solidFill>
                  <a:srgbClr val="666666"/>
                </a:solidFill>
                <a:latin typeface="Roboto"/>
                <a:ea typeface="Roboto"/>
                <a:cs typeface="Roboto"/>
                <a:sym typeface="Roboto"/>
              </a:rPr>
              <a:t>/customers</a:t>
            </a:r>
          </a:p>
        </p:txBody>
      </p:sp>
      <p:sp>
        <p:nvSpPr>
          <p:cNvPr id="650" name="Shape 650"/>
          <p:cNvSpPr/>
          <p:nvPr/>
        </p:nvSpPr>
        <p:spPr>
          <a:xfrm>
            <a:off x="2821787" y="2954711"/>
            <a:ext cx="1349352" cy="703835"/>
          </a:xfrm>
          <a:prstGeom prst="cloud">
            <a:avLst/>
          </a:prstGeom>
          <a:solidFill>
            <a:srgbClr val="F3F3F3"/>
          </a:solidFill>
          <a:ln cap="flat" cmpd="sng" w="9525">
            <a:solidFill>
              <a:srgbClr val="4285F4"/>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rgbClr val="666666"/>
                </a:solidFill>
                <a:latin typeface="Roboto"/>
                <a:ea typeface="Roboto"/>
                <a:cs typeface="Roboto"/>
                <a:sym typeface="Roboto"/>
              </a:rPr>
              <a:t>Intranet </a:t>
            </a:r>
          </a:p>
        </p:txBody>
      </p:sp>
      <p:sp>
        <p:nvSpPr>
          <p:cNvPr id="643" name="Shape 643"/>
          <p:cNvSpPr/>
          <p:nvPr/>
        </p:nvSpPr>
        <p:spPr>
          <a:xfrm>
            <a:off x="5700689" y="2721241"/>
            <a:ext cx="1349351" cy="703836"/>
          </a:xfrm>
          <a:prstGeom prst="cloud">
            <a:avLst/>
          </a:prstGeom>
          <a:solidFill>
            <a:srgbClr val="F3F3F3"/>
          </a:solidFill>
          <a:ln cap="flat" cmpd="sng" w="9525">
            <a:solidFill>
              <a:srgbClr val="4285F4"/>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rgbClr val="666666"/>
                </a:solidFill>
                <a:latin typeface="Roboto"/>
                <a:ea typeface="Roboto"/>
                <a:cs typeface="Roboto"/>
                <a:sym typeface="Roboto"/>
              </a:rPr>
              <a:t>Internet </a:t>
            </a:r>
          </a:p>
        </p:txBody>
      </p:sp>
      <p:sp>
        <p:nvSpPr>
          <p:cNvPr id="651" name="Shape 651"/>
          <p:cNvSpPr txBox="1"/>
          <p:nvPr/>
        </p:nvSpPr>
        <p:spPr>
          <a:xfrm>
            <a:off x="597498" y="734575"/>
            <a:ext cx="4292100" cy="332100"/>
          </a:xfrm>
          <a:prstGeom prst="rect">
            <a:avLst/>
          </a:prstGeom>
          <a:noFill/>
          <a:ln>
            <a:noFill/>
          </a:ln>
        </p:spPr>
        <p:txBody>
          <a:bodyPr anchorCtr="0" anchor="t" bIns="91425" lIns="91425" rIns="91425" tIns="91425">
            <a:noAutofit/>
          </a:bodyPr>
          <a:lstStyle/>
          <a:p>
            <a:pPr lvl="0" rtl="0">
              <a:spcBef>
                <a:spcPts val="0"/>
              </a:spcBef>
              <a:buNone/>
            </a:pPr>
            <a:r>
              <a:rPr lang="en">
                <a:solidFill>
                  <a:srgbClr val="666666"/>
                </a:solidFill>
                <a:latin typeface="Roboto"/>
                <a:ea typeface="Roboto"/>
                <a:cs typeface="Roboto"/>
                <a:sym typeface="Roboto"/>
              </a:rPr>
              <a:t>Intranet traffic protection</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285F4"/>
        </a:solidFill>
      </p:bgPr>
    </p:bg>
    <p:spTree>
      <p:nvGrpSpPr>
        <p:cNvPr id="655" name="Shape 655"/>
        <p:cNvGrpSpPr/>
        <p:nvPr/>
      </p:nvGrpSpPr>
      <p:grpSpPr>
        <a:xfrm>
          <a:off x="0" y="0"/>
          <a:ext cx="0" cy="0"/>
          <a:chOff x="0" y="0"/>
          <a:chExt cx="0" cy="0"/>
        </a:xfrm>
      </p:grpSpPr>
      <p:sp>
        <p:nvSpPr>
          <p:cNvPr id="656" name="Shape 656"/>
          <p:cNvSpPr txBox="1"/>
          <p:nvPr/>
        </p:nvSpPr>
        <p:spPr>
          <a:xfrm>
            <a:off x="0" y="2020650"/>
            <a:ext cx="9144000" cy="1102200"/>
          </a:xfrm>
          <a:prstGeom prst="rect">
            <a:avLst/>
          </a:prstGeom>
          <a:noFill/>
          <a:ln>
            <a:noFill/>
          </a:ln>
        </p:spPr>
        <p:txBody>
          <a:bodyPr anchorCtr="0" anchor="t" bIns="45700" lIns="91425" rIns="91425" tIns="45700">
            <a:noAutofit/>
          </a:bodyPr>
          <a:lstStyle/>
          <a:p>
            <a:pPr lvl="0" rtl="0" algn="ctr">
              <a:lnSpc>
                <a:spcPct val="115000"/>
              </a:lnSpc>
              <a:spcBef>
                <a:spcPts val="0"/>
              </a:spcBef>
              <a:buSzPct val="25000"/>
              <a:buNone/>
            </a:pPr>
            <a:r>
              <a:rPr lang="en" sz="6000">
                <a:solidFill>
                  <a:srgbClr val="F2F2F2"/>
                </a:solidFill>
                <a:latin typeface="Roboto"/>
                <a:ea typeface="Roboto"/>
                <a:cs typeface="Roboto"/>
                <a:sym typeface="Roboto"/>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nvSpPr>
        <p:spPr>
          <a:xfrm>
            <a:off x="541000" y="645475"/>
            <a:ext cx="8116500" cy="3785100"/>
          </a:xfrm>
          <a:prstGeom prst="rect">
            <a:avLst/>
          </a:prstGeom>
          <a:noFill/>
          <a:ln>
            <a:noFill/>
          </a:ln>
        </p:spPr>
        <p:txBody>
          <a:bodyPr anchorCtr="0" anchor="t" bIns="91425" lIns="91425" rIns="91425" tIns="91425">
            <a:noAutofit/>
          </a:bodyPr>
          <a:lstStyle/>
          <a:p>
            <a:pPr lvl="0" rtl="0">
              <a:spcBef>
                <a:spcPts val="0"/>
              </a:spcBef>
              <a:spcAft>
                <a:spcPts val="1800"/>
              </a:spcAft>
              <a:buNone/>
            </a:pPr>
            <a:r>
              <a:rPr lang="en" sz="2800">
                <a:solidFill>
                  <a:srgbClr val="666666"/>
                </a:solidFill>
                <a:latin typeface="Roboto"/>
                <a:ea typeface="Roboto"/>
                <a:cs typeface="Roboto"/>
                <a:sym typeface="Roboto"/>
              </a:rPr>
              <a:t>Agenda</a:t>
            </a:r>
          </a:p>
          <a:p>
            <a:pPr indent="-304800" lvl="0" marL="457200" rtl="0">
              <a:lnSpc>
                <a:spcPct val="115000"/>
              </a:lnSpc>
              <a:spcBef>
                <a:spcPts val="1000"/>
              </a:spcBef>
              <a:spcAft>
                <a:spcPts val="0"/>
              </a:spcAft>
              <a:buClr>
                <a:srgbClr val="666666"/>
              </a:buClr>
              <a:buSzPct val="100000"/>
              <a:buFont typeface="Roboto"/>
              <a:buChar char="●"/>
            </a:pPr>
            <a:r>
              <a:rPr lang="en" sz="1200">
                <a:solidFill>
                  <a:srgbClr val="666666"/>
                </a:solidFill>
                <a:latin typeface="Roboto"/>
                <a:ea typeface="Roboto"/>
                <a:cs typeface="Roboto"/>
                <a:sym typeface="Roboto"/>
              </a:rPr>
              <a:t>Edge Microgateway Overview</a:t>
            </a:r>
          </a:p>
          <a:p>
            <a:pPr indent="-304800" lvl="0" marL="457200" rtl="0">
              <a:lnSpc>
                <a:spcPct val="115000"/>
              </a:lnSpc>
              <a:spcBef>
                <a:spcPts val="1000"/>
              </a:spcBef>
              <a:spcAft>
                <a:spcPts val="0"/>
              </a:spcAft>
              <a:buClr>
                <a:srgbClr val="666666"/>
              </a:buClr>
              <a:buSzPct val="100000"/>
              <a:buFont typeface="Roboto"/>
              <a:buChar char="●"/>
            </a:pPr>
            <a:r>
              <a:rPr lang="en" sz="1200">
                <a:solidFill>
                  <a:srgbClr val="666666"/>
                </a:solidFill>
                <a:latin typeface="Roboto"/>
                <a:ea typeface="Roboto"/>
                <a:cs typeface="Roboto"/>
                <a:sym typeface="Roboto"/>
              </a:rPr>
              <a:t>Use Cases for Microgateway</a:t>
            </a:r>
          </a:p>
          <a:p>
            <a:pPr indent="-304800" lvl="0" marL="457200" rtl="0">
              <a:lnSpc>
                <a:spcPct val="115000"/>
              </a:lnSpc>
              <a:spcBef>
                <a:spcPts val="1000"/>
              </a:spcBef>
              <a:buClr>
                <a:srgbClr val="666666"/>
              </a:buClr>
              <a:buSzPct val="100000"/>
              <a:buFont typeface="Roboto"/>
              <a:buChar char="●"/>
            </a:pPr>
            <a:r>
              <a:rPr lang="en" sz="1200">
                <a:solidFill>
                  <a:srgbClr val="666666"/>
                </a:solidFill>
                <a:latin typeface="Roboto"/>
                <a:ea typeface="Roboto"/>
                <a:cs typeface="Roboto"/>
                <a:sym typeface="Roboto"/>
              </a:rPr>
              <a:t>Digital Value Chain</a:t>
            </a:r>
          </a:p>
          <a:p>
            <a:pPr indent="-304800" lvl="0" marL="457200" rtl="0">
              <a:lnSpc>
                <a:spcPct val="115000"/>
              </a:lnSpc>
              <a:spcBef>
                <a:spcPts val="1000"/>
              </a:spcBef>
              <a:spcAft>
                <a:spcPts val="0"/>
              </a:spcAft>
              <a:buClr>
                <a:srgbClr val="666666"/>
              </a:buClr>
              <a:buSzPct val="100000"/>
              <a:buFont typeface="Roboto"/>
              <a:buChar char="●"/>
            </a:pPr>
            <a:r>
              <a:rPr lang="en" sz="1200">
                <a:solidFill>
                  <a:srgbClr val="666666"/>
                </a:solidFill>
                <a:latin typeface="Roboto"/>
                <a:ea typeface="Roboto"/>
                <a:cs typeface="Roboto"/>
                <a:sym typeface="Roboto"/>
              </a:rPr>
              <a:t>Deployment Architecture</a:t>
            </a:r>
          </a:p>
          <a:p>
            <a:pPr lvl="0" rtl="0">
              <a:lnSpc>
                <a:spcPct val="115000"/>
              </a:lnSpc>
              <a:spcBef>
                <a:spcPts val="0"/>
              </a:spcBef>
              <a:spcAft>
                <a:spcPts val="0"/>
              </a:spcAft>
              <a:buNone/>
            </a:pPr>
            <a:r>
              <a:t/>
            </a:r>
            <a:endParaRPr sz="1200">
              <a:solidFill>
                <a:srgbClr val="666666"/>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txBox="1"/>
          <p:nvPr/>
        </p:nvSpPr>
        <p:spPr>
          <a:xfrm>
            <a:off x="513750" y="197325"/>
            <a:ext cx="8116500" cy="750000"/>
          </a:xfrm>
          <a:prstGeom prst="rect">
            <a:avLst/>
          </a:prstGeom>
          <a:noFill/>
          <a:ln>
            <a:noFill/>
          </a:ln>
        </p:spPr>
        <p:txBody>
          <a:bodyPr anchorCtr="0" anchor="t" bIns="91425" lIns="91425" rIns="91425" tIns="91425">
            <a:noAutofit/>
          </a:bodyPr>
          <a:lstStyle/>
          <a:p>
            <a:pPr lvl="0" rtl="0">
              <a:spcBef>
                <a:spcPts val="0"/>
              </a:spcBef>
              <a:spcAft>
                <a:spcPts val="1800"/>
              </a:spcAft>
              <a:buNone/>
            </a:pPr>
            <a:r>
              <a:rPr lang="en" sz="2800">
                <a:solidFill>
                  <a:srgbClr val="666666"/>
                </a:solidFill>
                <a:latin typeface="Roboto"/>
                <a:ea typeface="Roboto"/>
                <a:cs typeface="Roboto"/>
                <a:sym typeface="Roboto"/>
              </a:rPr>
              <a:t>What is Edge Microgateway?</a:t>
            </a:r>
          </a:p>
          <a:p>
            <a:pPr lvl="0" rtl="0">
              <a:lnSpc>
                <a:spcPct val="115000"/>
              </a:lnSpc>
              <a:spcBef>
                <a:spcPts val="0"/>
              </a:spcBef>
              <a:spcAft>
                <a:spcPts val="0"/>
              </a:spcAft>
              <a:buNone/>
            </a:pPr>
            <a:r>
              <a:t/>
            </a:r>
            <a:endParaRPr sz="2800">
              <a:solidFill>
                <a:srgbClr val="666666"/>
              </a:solidFill>
              <a:latin typeface="Roboto"/>
              <a:ea typeface="Roboto"/>
              <a:cs typeface="Roboto"/>
              <a:sym typeface="Roboto"/>
            </a:endParaRPr>
          </a:p>
        </p:txBody>
      </p:sp>
      <p:sp>
        <p:nvSpPr>
          <p:cNvPr id="312" name="Shape 312"/>
          <p:cNvSpPr txBox="1"/>
          <p:nvPr/>
        </p:nvSpPr>
        <p:spPr>
          <a:xfrm>
            <a:off x="8532102" y="4842859"/>
            <a:ext cx="459000" cy="273900"/>
          </a:xfrm>
          <a:prstGeom prst="rect">
            <a:avLst/>
          </a:prstGeom>
          <a:noFill/>
          <a:ln>
            <a:noFill/>
          </a:ln>
        </p:spPr>
        <p:txBody>
          <a:bodyPr anchorCtr="0" anchor="ctr" bIns="34275" lIns="68575" rIns="68575" tIns="34275">
            <a:noAutofit/>
          </a:bodyPr>
          <a:lstStyle/>
          <a:p>
            <a:pPr lvl="0" rtl="0" algn="r">
              <a:spcBef>
                <a:spcPts val="0"/>
              </a:spcBef>
              <a:buNone/>
            </a:pPr>
            <a:fld id="{00000000-1234-1234-1234-123412341234}" type="slidenum">
              <a:rPr lang="en" sz="800">
                <a:solidFill>
                  <a:srgbClr val="BDBDBD"/>
                </a:solidFill>
                <a:latin typeface="Helvetica Neue"/>
                <a:ea typeface="Helvetica Neue"/>
                <a:cs typeface="Helvetica Neue"/>
                <a:sym typeface="Helvetica Neue"/>
              </a:rPr>
              <a:t>‹#›</a:t>
            </a:fld>
          </a:p>
        </p:txBody>
      </p:sp>
      <p:sp>
        <p:nvSpPr>
          <p:cNvPr id="313" name="Shape 313"/>
          <p:cNvSpPr txBox="1"/>
          <p:nvPr/>
        </p:nvSpPr>
        <p:spPr>
          <a:xfrm>
            <a:off x="312425" y="927200"/>
            <a:ext cx="6964500" cy="4022700"/>
          </a:xfrm>
          <a:prstGeom prst="rect">
            <a:avLst/>
          </a:prstGeom>
          <a:noFill/>
          <a:ln>
            <a:noFill/>
          </a:ln>
        </p:spPr>
        <p:txBody>
          <a:bodyPr anchorCtr="0" anchor="t" bIns="91425" lIns="91425" rIns="91425" tIns="91425">
            <a:noAutofit/>
          </a:bodyPr>
          <a:lstStyle/>
          <a:p>
            <a:pPr indent="-304800" lvl="0" marL="457200">
              <a:spcBef>
                <a:spcPts val="0"/>
              </a:spcBef>
              <a:buClr>
                <a:srgbClr val="666666"/>
              </a:buClr>
              <a:buSzPct val="100000"/>
              <a:buFont typeface="Roboto"/>
              <a:buChar char="●"/>
            </a:pPr>
            <a:r>
              <a:rPr lang="en" sz="1200">
                <a:solidFill>
                  <a:srgbClr val="666666"/>
                </a:solidFill>
                <a:latin typeface="Roboto"/>
                <a:ea typeface="Roboto"/>
                <a:cs typeface="Roboto"/>
                <a:sym typeface="Roboto"/>
              </a:rPr>
              <a:t>Microgateway is a Node.js application that can run anywhere Node.js can run provided that a public/private Edge installation is available.  </a:t>
            </a:r>
          </a:p>
          <a:p>
            <a:pPr lvl="0">
              <a:spcBef>
                <a:spcPts val="0"/>
              </a:spcBef>
              <a:buNone/>
            </a:pPr>
            <a:r>
              <a:t/>
            </a:r>
            <a:endParaRPr sz="1200">
              <a:solidFill>
                <a:srgbClr val="666666"/>
              </a:solidFill>
              <a:latin typeface="Roboto"/>
              <a:ea typeface="Roboto"/>
              <a:cs typeface="Roboto"/>
              <a:sym typeface="Roboto"/>
            </a:endParaRPr>
          </a:p>
          <a:p>
            <a:pPr indent="-304800" lvl="0" marL="457200" rtl="0">
              <a:spcBef>
                <a:spcPts val="0"/>
              </a:spcBef>
              <a:buClr>
                <a:srgbClr val="666666"/>
              </a:buClr>
              <a:buSzPct val="100000"/>
              <a:buFont typeface="Roboto"/>
              <a:buChar char="●"/>
            </a:pPr>
            <a:r>
              <a:rPr lang="en" sz="1200">
                <a:solidFill>
                  <a:srgbClr val="666666"/>
                </a:solidFill>
                <a:latin typeface="Roboto"/>
                <a:ea typeface="Roboto"/>
                <a:cs typeface="Roboto"/>
                <a:sym typeface="Roboto"/>
              </a:rPr>
              <a:t>It has a plugin architecture with default plugins for OAuth, quotas and spike arrest</a:t>
            </a:r>
          </a:p>
          <a:p>
            <a:pPr lvl="0" rtl="0">
              <a:spcBef>
                <a:spcPts val="0"/>
              </a:spcBef>
              <a:buNone/>
            </a:pPr>
            <a:r>
              <a:t/>
            </a:r>
            <a:endParaRPr sz="1200">
              <a:solidFill>
                <a:srgbClr val="666666"/>
              </a:solidFill>
              <a:latin typeface="Roboto"/>
              <a:ea typeface="Roboto"/>
              <a:cs typeface="Roboto"/>
              <a:sym typeface="Roboto"/>
            </a:endParaRPr>
          </a:p>
          <a:p>
            <a:pPr indent="-304800" lvl="0" marL="457200" rtl="0">
              <a:spcBef>
                <a:spcPts val="0"/>
              </a:spcBef>
              <a:buClr>
                <a:srgbClr val="666666"/>
              </a:buClr>
              <a:buSzPct val="100000"/>
              <a:buFont typeface="Roboto"/>
              <a:buChar char="●"/>
            </a:pPr>
            <a:r>
              <a:rPr lang="en" sz="1200">
                <a:solidFill>
                  <a:srgbClr val="666666"/>
                </a:solidFill>
                <a:latin typeface="Roboto"/>
                <a:ea typeface="Roboto"/>
                <a:cs typeface="Roboto"/>
                <a:sym typeface="Roboto"/>
              </a:rPr>
              <a:t>Analytics are captured asynchronously and sent to Edge in batches</a:t>
            </a:r>
          </a:p>
          <a:p>
            <a:pPr lvl="0" rtl="0">
              <a:spcBef>
                <a:spcPts val="0"/>
              </a:spcBef>
              <a:buNone/>
            </a:pPr>
            <a:r>
              <a:t/>
            </a:r>
            <a:endParaRPr sz="1200">
              <a:solidFill>
                <a:srgbClr val="666666"/>
              </a:solidFill>
              <a:latin typeface="Roboto"/>
              <a:ea typeface="Roboto"/>
              <a:cs typeface="Roboto"/>
              <a:sym typeface="Roboto"/>
            </a:endParaRPr>
          </a:p>
          <a:p>
            <a:pPr indent="-304800" lvl="0" marL="457200" rtl="0">
              <a:spcBef>
                <a:spcPts val="0"/>
              </a:spcBef>
              <a:buClr>
                <a:srgbClr val="666666"/>
              </a:buClr>
              <a:buSzPct val="100000"/>
              <a:buFont typeface="Roboto"/>
              <a:buChar char="●"/>
            </a:pPr>
            <a:r>
              <a:rPr lang="en" sz="1200">
                <a:solidFill>
                  <a:srgbClr val="666666"/>
                </a:solidFill>
                <a:latin typeface="Roboto"/>
                <a:ea typeface="Roboto"/>
                <a:cs typeface="Roboto"/>
                <a:sym typeface="Roboto"/>
              </a:rPr>
              <a:t>Starting with version 2.3.1, it always starts in cluster mode</a:t>
            </a:r>
          </a:p>
          <a:p>
            <a:pPr lvl="0" rtl="0">
              <a:spcBef>
                <a:spcPts val="0"/>
              </a:spcBef>
              <a:buNone/>
            </a:pPr>
            <a:r>
              <a:t/>
            </a:r>
            <a:endParaRPr sz="1200">
              <a:solidFill>
                <a:srgbClr val="666666"/>
              </a:solidFill>
              <a:latin typeface="Roboto"/>
              <a:ea typeface="Roboto"/>
              <a:cs typeface="Roboto"/>
              <a:sym typeface="Roboto"/>
            </a:endParaRPr>
          </a:p>
          <a:p>
            <a:pPr indent="-304800" lvl="0" marL="457200" rtl="0">
              <a:spcBef>
                <a:spcPts val="0"/>
              </a:spcBef>
              <a:buClr>
                <a:srgbClr val="666666"/>
              </a:buClr>
              <a:buSzPct val="100000"/>
              <a:buFont typeface="Roboto"/>
              <a:buChar char="●"/>
            </a:pPr>
            <a:r>
              <a:rPr lang="en" sz="1200">
                <a:solidFill>
                  <a:srgbClr val="666666"/>
                </a:solidFill>
                <a:latin typeface="Roboto"/>
                <a:ea typeface="Roboto"/>
                <a:cs typeface="Roboto"/>
                <a:sym typeface="Roboto"/>
              </a:rPr>
              <a:t>Automatically</a:t>
            </a:r>
            <a:r>
              <a:rPr lang="en" sz="1200">
                <a:solidFill>
                  <a:srgbClr val="666666"/>
                </a:solidFill>
                <a:latin typeface="Roboto"/>
                <a:ea typeface="Roboto"/>
                <a:cs typeface="Roboto"/>
                <a:sym typeface="Roboto"/>
              </a:rPr>
              <a:t> reloads configuration changes made in Edge</a:t>
            </a:r>
          </a:p>
          <a:p>
            <a:pPr lvl="0" rtl="0">
              <a:spcBef>
                <a:spcPts val="0"/>
              </a:spcBef>
              <a:buNone/>
            </a:pPr>
            <a:r>
              <a:t/>
            </a:r>
            <a:endParaRPr sz="1200">
              <a:solidFill>
                <a:srgbClr val="666666"/>
              </a:solidFill>
              <a:latin typeface="Roboto"/>
              <a:ea typeface="Roboto"/>
              <a:cs typeface="Roboto"/>
              <a:sym typeface="Roboto"/>
            </a:endParaRPr>
          </a:p>
          <a:p>
            <a:pPr indent="-304800" lvl="0" marL="457200" rtl="0">
              <a:spcBef>
                <a:spcPts val="0"/>
              </a:spcBef>
              <a:buClr>
                <a:srgbClr val="666666"/>
              </a:buClr>
              <a:buSzPct val="100000"/>
              <a:buFont typeface="Roboto"/>
              <a:buChar char="●"/>
            </a:pPr>
            <a:r>
              <a:rPr lang="en" sz="1200">
                <a:solidFill>
                  <a:srgbClr val="666666"/>
                </a:solidFill>
                <a:latin typeface="Roboto"/>
                <a:ea typeface="Roboto"/>
                <a:cs typeface="Roboto"/>
                <a:sym typeface="Roboto"/>
              </a:rPr>
              <a:t>Automatically reloads configuration changes made within its configuration YAML file</a:t>
            </a:r>
          </a:p>
          <a:p>
            <a:pPr lvl="0" rtl="0">
              <a:spcBef>
                <a:spcPts val="0"/>
              </a:spcBef>
              <a:buNone/>
            </a:pPr>
            <a:r>
              <a:t/>
            </a:r>
            <a:endParaRPr>
              <a:latin typeface="Roboto"/>
              <a:ea typeface="Roboto"/>
              <a:cs typeface="Roboto"/>
              <a:sym typeface="Roboto"/>
            </a:endParaRPr>
          </a:p>
          <a:p>
            <a:pPr lvl="0" rtl="0">
              <a:spcBef>
                <a:spcPts val="0"/>
              </a:spcBef>
              <a:buNone/>
            </a:pPr>
            <a:r>
              <a:t/>
            </a:r>
            <a:endParaRPr sz="1800"/>
          </a:p>
          <a:p>
            <a:pPr lvl="0">
              <a:spcBef>
                <a:spcPts val="0"/>
              </a:spcBef>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Shape 318"/>
          <p:cNvSpPr txBox="1"/>
          <p:nvPr/>
        </p:nvSpPr>
        <p:spPr>
          <a:xfrm>
            <a:off x="513750" y="197325"/>
            <a:ext cx="8116500" cy="750000"/>
          </a:xfrm>
          <a:prstGeom prst="rect">
            <a:avLst/>
          </a:prstGeom>
          <a:noFill/>
          <a:ln>
            <a:noFill/>
          </a:ln>
        </p:spPr>
        <p:txBody>
          <a:bodyPr anchorCtr="0" anchor="t" bIns="91425" lIns="91425" rIns="91425" tIns="91425">
            <a:noAutofit/>
          </a:bodyPr>
          <a:lstStyle/>
          <a:p>
            <a:pPr lvl="0" rtl="0">
              <a:spcBef>
                <a:spcPts val="0"/>
              </a:spcBef>
              <a:spcAft>
                <a:spcPts val="1800"/>
              </a:spcAft>
              <a:buNone/>
            </a:pPr>
            <a:r>
              <a:rPr lang="en" sz="2800">
                <a:solidFill>
                  <a:srgbClr val="666666"/>
                </a:solidFill>
                <a:latin typeface="Roboto"/>
                <a:ea typeface="Roboto"/>
                <a:cs typeface="Roboto"/>
                <a:sym typeface="Roboto"/>
              </a:rPr>
              <a:t>Edge Microgateway</a:t>
            </a:r>
          </a:p>
          <a:p>
            <a:pPr lvl="0" rtl="0">
              <a:lnSpc>
                <a:spcPct val="115000"/>
              </a:lnSpc>
              <a:spcBef>
                <a:spcPts val="0"/>
              </a:spcBef>
              <a:spcAft>
                <a:spcPts val="0"/>
              </a:spcAft>
              <a:buNone/>
            </a:pPr>
            <a:r>
              <a:t/>
            </a:r>
            <a:endParaRPr sz="2800">
              <a:solidFill>
                <a:srgbClr val="666666"/>
              </a:solidFill>
              <a:latin typeface="Roboto"/>
              <a:ea typeface="Roboto"/>
              <a:cs typeface="Roboto"/>
              <a:sym typeface="Roboto"/>
            </a:endParaRPr>
          </a:p>
        </p:txBody>
      </p:sp>
      <p:sp>
        <p:nvSpPr>
          <p:cNvPr id="319" name="Shape 319"/>
          <p:cNvSpPr txBox="1"/>
          <p:nvPr/>
        </p:nvSpPr>
        <p:spPr>
          <a:xfrm>
            <a:off x="8532102" y="4842859"/>
            <a:ext cx="459000" cy="273900"/>
          </a:xfrm>
          <a:prstGeom prst="rect">
            <a:avLst/>
          </a:prstGeom>
          <a:noFill/>
          <a:ln>
            <a:noFill/>
          </a:ln>
        </p:spPr>
        <p:txBody>
          <a:bodyPr anchorCtr="0" anchor="ctr" bIns="34275" lIns="68575" rIns="68575" tIns="34275">
            <a:noAutofit/>
          </a:bodyPr>
          <a:lstStyle/>
          <a:p>
            <a:pPr lvl="0" rtl="0" algn="r">
              <a:spcBef>
                <a:spcPts val="0"/>
              </a:spcBef>
              <a:buNone/>
            </a:pPr>
            <a:fld id="{00000000-1234-1234-1234-123412341234}" type="slidenum">
              <a:rPr lang="en" sz="800">
                <a:solidFill>
                  <a:srgbClr val="BDBDBD"/>
                </a:solidFill>
                <a:latin typeface="Helvetica Neue"/>
                <a:ea typeface="Helvetica Neue"/>
                <a:cs typeface="Helvetica Neue"/>
                <a:sym typeface="Helvetica Neue"/>
              </a:rPr>
              <a:t>‹#›</a:t>
            </a:fld>
          </a:p>
        </p:txBody>
      </p:sp>
      <p:sp>
        <p:nvSpPr>
          <p:cNvPr id="320" name="Shape 320"/>
          <p:cNvSpPr/>
          <p:nvPr/>
        </p:nvSpPr>
        <p:spPr>
          <a:xfrm>
            <a:off x="412950" y="915875"/>
            <a:ext cx="1604700" cy="607800"/>
          </a:xfrm>
          <a:prstGeom prst="roundRect">
            <a:avLst>
              <a:gd fmla="val 16667" name="adj"/>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200">
                <a:solidFill>
                  <a:schemeClr val="lt1"/>
                </a:solidFill>
                <a:latin typeface="Roboto"/>
                <a:ea typeface="Roboto"/>
                <a:cs typeface="Roboto"/>
                <a:sym typeface="Roboto"/>
              </a:rPr>
              <a:t>Custom Plugins</a:t>
            </a:r>
          </a:p>
        </p:txBody>
      </p:sp>
      <p:sp>
        <p:nvSpPr>
          <p:cNvPr id="321" name="Shape 321"/>
          <p:cNvSpPr/>
          <p:nvPr/>
        </p:nvSpPr>
        <p:spPr>
          <a:xfrm>
            <a:off x="412950" y="1646475"/>
            <a:ext cx="1604700" cy="607800"/>
          </a:xfrm>
          <a:prstGeom prst="roundRect">
            <a:avLst>
              <a:gd fmla="val 16667" name="adj"/>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Traffic Management</a:t>
            </a:r>
          </a:p>
        </p:txBody>
      </p:sp>
      <p:sp>
        <p:nvSpPr>
          <p:cNvPr id="322" name="Shape 322"/>
          <p:cNvSpPr/>
          <p:nvPr/>
        </p:nvSpPr>
        <p:spPr>
          <a:xfrm>
            <a:off x="412950" y="2377102"/>
            <a:ext cx="1604700" cy="607800"/>
          </a:xfrm>
          <a:prstGeom prst="roundRect">
            <a:avLst>
              <a:gd fmla="val 16667" name="adj"/>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Security</a:t>
            </a:r>
          </a:p>
        </p:txBody>
      </p:sp>
      <p:sp>
        <p:nvSpPr>
          <p:cNvPr id="323" name="Shape 323"/>
          <p:cNvSpPr/>
          <p:nvPr/>
        </p:nvSpPr>
        <p:spPr>
          <a:xfrm>
            <a:off x="412950" y="3092616"/>
            <a:ext cx="1604700" cy="607800"/>
          </a:xfrm>
          <a:prstGeom prst="roundRect">
            <a:avLst>
              <a:gd fmla="val 16667" name="adj"/>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Analytics</a:t>
            </a:r>
          </a:p>
        </p:txBody>
      </p:sp>
      <p:sp>
        <p:nvSpPr>
          <p:cNvPr id="324" name="Shape 324"/>
          <p:cNvSpPr/>
          <p:nvPr/>
        </p:nvSpPr>
        <p:spPr>
          <a:xfrm>
            <a:off x="412950" y="3884341"/>
            <a:ext cx="1604700" cy="607800"/>
          </a:xfrm>
          <a:prstGeom prst="roundRect">
            <a:avLst>
              <a:gd fmla="val 16667" name="adj"/>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Operations</a:t>
            </a:r>
          </a:p>
        </p:txBody>
      </p:sp>
      <p:sp>
        <p:nvSpPr>
          <p:cNvPr id="325" name="Shape 325"/>
          <p:cNvSpPr/>
          <p:nvPr/>
        </p:nvSpPr>
        <p:spPr>
          <a:xfrm>
            <a:off x="2366700" y="773700"/>
            <a:ext cx="5952000" cy="750000"/>
          </a:xfrm>
          <a:prstGeom prst="horizontalScroll">
            <a:avLst>
              <a:gd fmla="val 125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200">
                <a:solidFill>
                  <a:srgbClr val="666666"/>
                </a:solidFill>
                <a:latin typeface="Roboto"/>
                <a:ea typeface="Roboto"/>
                <a:cs typeface="Roboto"/>
                <a:sym typeface="Roboto"/>
              </a:rPr>
              <a:t>Create your own custom plugins in node.js and apply to both request and response flows. These will run directly on Edge Microgateway.</a:t>
            </a:r>
          </a:p>
        </p:txBody>
      </p:sp>
      <p:sp>
        <p:nvSpPr>
          <p:cNvPr id="326" name="Shape 326"/>
          <p:cNvSpPr/>
          <p:nvPr/>
        </p:nvSpPr>
        <p:spPr>
          <a:xfrm>
            <a:off x="2366700" y="1523687"/>
            <a:ext cx="5952000" cy="750000"/>
          </a:xfrm>
          <a:prstGeom prst="horizontalScroll">
            <a:avLst>
              <a:gd fmla="val 125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200">
                <a:solidFill>
                  <a:srgbClr val="666666"/>
                </a:solidFill>
                <a:latin typeface="Roboto"/>
                <a:ea typeface="Roboto"/>
                <a:cs typeface="Roboto"/>
                <a:sym typeface="Roboto"/>
              </a:rPr>
              <a:t>Spike arrest and quota policies are applied as defined on Edge. </a:t>
            </a:r>
          </a:p>
          <a:p>
            <a:pPr lvl="0" rtl="0">
              <a:spcBef>
                <a:spcPts val="0"/>
              </a:spcBef>
              <a:buNone/>
            </a:pPr>
            <a:r>
              <a:t/>
            </a:r>
            <a:endParaRPr sz="1200">
              <a:solidFill>
                <a:schemeClr val="dk1"/>
              </a:solidFill>
            </a:endParaRPr>
          </a:p>
        </p:txBody>
      </p:sp>
      <p:sp>
        <p:nvSpPr>
          <p:cNvPr id="327" name="Shape 327"/>
          <p:cNvSpPr/>
          <p:nvPr/>
        </p:nvSpPr>
        <p:spPr>
          <a:xfrm>
            <a:off x="2366700" y="2305987"/>
            <a:ext cx="5952000" cy="750000"/>
          </a:xfrm>
          <a:prstGeom prst="horizontalScroll">
            <a:avLst>
              <a:gd fmla="val 125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solidFill>
                  <a:srgbClr val="666666"/>
                </a:solidFill>
                <a:latin typeface="Roboto"/>
                <a:ea typeface="Roboto"/>
                <a:cs typeface="Roboto"/>
                <a:sym typeface="Roboto"/>
              </a:rPr>
              <a:t>OAuth 2 access token (JWT) and API Key verification is done in Edge Microgateway. API Key verification requires a connection to Edge.</a:t>
            </a:r>
          </a:p>
        </p:txBody>
      </p:sp>
      <p:sp>
        <p:nvSpPr>
          <p:cNvPr id="328" name="Shape 328"/>
          <p:cNvSpPr/>
          <p:nvPr/>
        </p:nvSpPr>
        <p:spPr>
          <a:xfrm>
            <a:off x="2366700" y="3072137"/>
            <a:ext cx="5952000" cy="750000"/>
          </a:xfrm>
          <a:prstGeom prst="horizontalScroll">
            <a:avLst>
              <a:gd fmla="val 125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solidFill>
                  <a:srgbClr val="666666"/>
                </a:solidFill>
                <a:latin typeface="Roboto"/>
                <a:ea typeface="Roboto"/>
                <a:cs typeface="Roboto"/>
                <a:sym typeface="Roboto"/>
              </a:rPr>
              <a:t>Analytics data sent to Edge asynchronously in batches. No impact on runtime traffic irrespective of Edge availability. </a:t>
            </a:r>
          </a:p>
          <a:p>
            <a:pPr lvl="0" rtl="0">
              <a:spcBef>
                <a:spcPts val="0"/>
              </a:spcBef>
              <a:buNone/>
            </a:pPr>
            <a:r>
              <a:t/>
            </a:r>
            <a:endParaRPr sz="1200">
              <a:solidFill>
                <a:schemeClr val="dk1"/>
              </a:solidFill>
              <a:latin typeface="Roboto"/>
              <a:ea typeface="Roboto"/>
              <a:cs typeface="Roboto"/>
              <a:sym typeface="Roboto"/>
            </a:endParaRPr>
          </a:p>
        </p:txBody>
      </p:sp>
      <p:sp>
        <p:nvSpPr>
          <p:cNvPr id="329" name="Shape 329"/>
          <p:cNvSpPr/>
          <p:nvPr/>
        </p:nvSpPr>
        <p:spPr>
          <a:xfrm>
            <a:off x="2366700" y="3813237"/>
            <a:ext cx="5952000" cy="750000"/>
          </a:xfrm>
          <a:prstGeom prst="horizontalScroll">
            <a:avLst>
              <a:gd fmla="val 125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200">
                <a:solidFill>
                  <a:srgbClr val="666666"/>
                </a:solidFill>
                <a:latin typeface="Roboto"/>
                <a:ea typeface="Roboto"/>
                <a:cs typeface="Roboto"/>
                <a:sym typeface="Roboto"/>
              </a:rPr>
              <a:t>Use your own internal process and tools to deploy, manage and monitor Edge Microgateway. </a:t>
            </a:r>
          </a:p>
          <a:p>
            <a:pPr lvl="0" rtl="0">
              <a:spcBef>
                <a:spcPts val="0"/>
              </a:spcBef>
              <a:buNone/>
            </a:pPr>
            <a:r>
              <a:t/>
            </a:r>
            <a:endParaRPr sz="12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txBox="1"/>
          <p:nvPr/>
        </p:nvSpPr>
        <p:spPr>
          <a:xfrm>
            <a:off x="513750" y="197325"/>
            <a:ext cx="8116500" cy="750000"/>
          </a:xfrm>
          <a:prstGeom prst="rect">
            <a:avLst/>
          </a:prstGeom>
          <a:noFill/>
          <a:ln>
            <a:noFill/>
          </a:ln>
        </p:spPr>
        <p:txBody>
          <a:bodyPr anchorCtr="0" anchor="t" bIns="91425" lIns="91425" rIns="91425" tIns="91425">
            <a:noAutofit/>
          </a:bodyPr>
          <a:lstStyle/>
          <a:p>
            <a:pPr lvl="0" rtl="0">
              <a:spcBef>
                <a:spcPts val="0"/>
              </a:spcBef>
              <a:spcAft>
                <a:spcPts val="1800"/>
              </a:spcAft>
              <a:buNone/>
            </a:pPr>
            <a:r>
              <a:rPr lang="en" sz="2800">
                <a:solidFill>
                  <a:srgbClr val="666666"/>
                </a:solidFill>
                <a:latin typeface="Roboto"/>
                <a:ea typeface="Roboto"/>
                <a:cs typeface="Roboto"/>
                <a:sym typeface="Roboto"/>
              </a:rPr>
              <a:t>Edge Microgateway</a:t>
            </a:r>
          </a:p>
          <a:p>
            <a:pPr lvl="0" rtl="0">
              <a:lnSpc>
                <a:spcPct val="115000"/>
              </a:lnSpc>
              <a:spcBef>
                <a:spcPts val="0"/>
              </a:spcBef>
              <a:spcAft>
                <a:spcPts val="0"/>
              </a:spcAft>
              <a:buNone/>
            </a:pPr>
            <a:r>
              <a:t/>
            </a:r>
            <a:endParaRPr sz="2800">
              <a:solidFill>
                <a:srgbClr val="666666"/>
              </a:solidFill>
              <a:latin typeface="Roboto"/>
              <a:ea typeface="Roboto"/>
              <a:cs typeface="Roboto"/>
              <a:sym typeface="Roboto"/>
            </a:endParaRPr>
          </a:p>
        </p:txBody>
      </p:sp>
      <p:sp>
        <p:nvSpPr>
          <p:cNvPr id="335" name="Shape 335"/>
          <p:cNvSpPr txBox="1"/>
          <p:nvPr/>
        </p:nvSpPr>
        <p:spPr>
          <a:xfrm>
            <a:off x="8532102" y="4842859"/>
            <a:ext cx="459000" cy="273900"/>
          </a:xfrm>
          <a:prstGeom prst="rect">
            <a:avLst/>
          </a:prstGeom>
          <a:noFill/>
          <a:ln>
            <a:noFill/>
          </a:ln>
        </p:spPr>
        <p:txBody>
          <a:bodyPr anchorCtr="0" anchor="ctr" bIns="34275" lIns="68575" rIns="68575" tIns="34275">
            <a:noAutofit/>
          </a:bodyPr>
          <a:lstStyle/>
          <a:p>
            <a:pPr lvl="0" rtl="0" algn="r">
              <a:spcBef>
                <a:spcPts val="0"/>
              </a:spcBef>
              <a:buNone/>
            </a:pPr>
            <a:fld id="{00000000-1234-1234-1234-123412341234}" type="slidenum">
              <a:rPr lang="en" sz="800">
                <a:solidFill>
                  <a:srgbClr val="BDBDBD"/>
                </a:solidFill>
                <a:latin typeface="Helvetica Neue"/>
                <a:ea typeface="Helvetica Neue"/>
                <a:cs typeface="Helvetica Neue"/>
                <a:sym typeface="Helvetica Neue"/>
              </a:rPr>
              <a:t>‹#›</a:t>
            </a:fld>
          </a:p>
        </p:txBody>
      </p:sp>
      <p:sp>
        <p:nvSpPr>
          <p:cNvPr id="336" name="Shape 336"/>
          <p:cNvSpPr/>
          <p:nvPr/>
        </p:nvSpPr>
        <p:spPr>
          <a:xfrm>
            <a:off x="412950" y="915875"/>
            <a:ext cx="1604700" cy="607800"/>
          </a:xfrm>
          <a:prstGeom prst="roundRect">
            <a:avLst>
              <a:gd fmla="val 16667" name="adj"/>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Rapid Deployment</a:t>
            </a:r>
          </a:p>
        </p:txBody>
      </p:sp>
      <p:sp>
        <p:nvSpPr>
          <p:cNvPr id="337" name="Shape 337"/>
          <p:cNvSpPr/>
          <p:nvPr/>
        </p:nvSpPr>
        <p:spPr>
          <a:xfrm>
            <a:off x="412950" y="1646475"/>
            <a:ext cx="1604700" cy="607800"/>
          </a:xfrm>
          <a:prstGeom prst="roundRect">
            <a:avLst>
              <a:gd fmla="val 16667" name="adj"/>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Network Proximity</a:t>
            </a:r>
          </a:p>
        </p:txBody>
      </p:sp>
      <p:sp>
        <p:nvSpPr>
          <p:cNvPr id="338" name="Shape 338"/>
          <p:cNvSpPr/>
          <p:nvPr/>
        </p:nvSpPr>
        <p:spPr>
          <a:xfrm>
            <a:off x="412950" y="2377102"/>
            <a:ext cx="1604700" cy="607800"/>
          </a:xfrm>
          <a:prstGeom prst="roundRect">
            <a:avLst>
              <a:gd fmla="val 16667" name="adj"/>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Reduced Latency</a:t>
            </a:r>
          </a:p>
        </p:txBody>
      </p:sp>
      <p:sp>
        <p:nvSpPr>
          <p:cNvPr id="339" name="Shape 339"/>
          <p:cNvSpPr/>
          <p:nvPr/>
        </p:nvSpPr>
        <p:spPr>
          <a:xfrm>
            <a:off x="412950" y="3092616"/>
            <a:ext cx="1604700" cy="607800"/>
          </a:xfrm>
          <a:prstGeom prst="roundRect">
            <a:avLst>
              <a:gd fmla="val 16667" name="adj"/>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Familiarity</a:t>
            </a:r>
          </a:p>
        </p:txBody>
      </p:sp>
      <p:sp>
        <p:nvSpPr>
          <p:cNvPr id="340" name="Shape 340"/>
          <p:cNvSpPr/>
          <p:nvPr/>
        </p:nvSpPr>
        <p:spPr>
          <a:xfrm>
            <a:off x="412950" y="3884341"/>
            <a:ext cx="1604700" cy="607800"/>
          </a:xfrm>
          <a:prstGeom prst="roundRect">
            <a:avLst>
              <a:gd fmla="val 16667" name="adj"/>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Configuration</a:t>
            </a:r>
          </a:p>
        </p:txBody>
      </p:sp>
      <p:sp>
        <p:nvSpPr>
          <p:cNvPr id="341" name="Shape 341"/>
          <p:cNvSpPr/>
          <p:nvPr/>
        </p:nvSpPr>
        <p:spPr>
          <a:xfrm>
            <a:off x="2366700" y="773700"/>
            <a:ext cx="5952000" cy="750000"/>
          </a:xfrm>
          <a:prstGeom prst="horizontalScroll">
            <a:avLst>
              <a:gd fmla="val 125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solidFill>
                  <a:srgbClr val="666666"/>
                </a:solidFill>
                <a:latin typeface="Roboto"/>
                <a:ea typeface="Roboto"/>
                <a:cs typeface="Roboto"/>
                <a:sym typeface="Roboto"/>
              </a:rPr>
              <a:t>Unlike a full deployment of Apigee Edge, you can deploy and run an instance of Edge Microgateway within a matter of minutes.</a:t>
            </a:r>
          </a:p>
        </p:txBody>
      </p:sp>
      <p:sp>
        <p:nvSpPr>
          <p:cNvPr id="342" name="Shape 342"/>
          <p:cNvSpPr/>
          <p:nvPr/>
        </p:nvSpPr>
        <p:spPr>
          <a:xfrm>
            <a:off x="2366700" y="2305987"/>
            <a:ext cx="5952000" cy="750000"/>
          </a:xfrm>
          <a:prstGeom prst="horizontalScroll">
            <a:avLst>
              <a:gd fmla="val 125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solidFill>
                  <a:srgbClr val="666666"/>
                </a:solidFill>
                <a:latin typeface="Roboto"/>
                <a:ea typeface="Roboto"/>
                <a:cs typeface="Roboto"/>
                <a:sym typeface="Roboto"/>
              </a:rPr>
              <a:t>All communication with Apigee Edge is asynchronous and does not happen as part of processing client API requests. </a:t>
            </a:r>
          </a:p>
        </p:txBody>
      </p:sp>
      <p:sp>
        <p:nvSpPr>
          <p:cNvPr id="343" name="Shape 343"/>
          <p:cNvSpPr/>
          <p:nvPr/>
        </p:nvSpPr>
        <p:spPr>
          <a:xfrm>
            <a:off x="2366700" y="3072137"/>
            <a:ext cx="5952000" cy="750000"/>
          </a:xfrm>
          <a:prstGeom prst="horizontalScroll">
            <a:avLst>
              <a:gd fmla="val 125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solidFill>
                  <a:srgbClr val="666666"/>
                </a:solidFill>
                <a:latin typeface="Roboto"/>
                <a:ea typeface="Roboto"/>
                <a:cs typeface="Roboto"/>
                <a:sym typeface="Roboto"/>
              </a:rPr>
              <a:t>Edge Microgateway uses and interacts with Apigee Edge features that Edge administrators already understand well.</a:t>
            </a:r>
          </a:p>
        </p:txBody>
      </p:sp>
      <p:sp>
        <p:nvSpPr>
          <p:cNvPr id="344" name="Shape 344"/>
          <p:cNvSpPr/>
          <p:nvPr/>
        </p:nvSpPr>
        <p:spPr>
          <a:xfrm>
            <a:off x="2366700" y="3813237"/>
            <a:ext cx="5952000" cy="750000"/>
          </a:xfrm>
          <a:prstGeom prst="horizontalScroll">
            <a:avLst>
              <a:gd fmla="val 125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solidFill>
                  <a:srgbClr val="666666"/>
                </a:solidFill>
                <a:latin typeface="Roboto"/>
                <a:ea typeface="Roboto"/>
                <a:cs typeface="Roboto"/>
                <a:sym typeface="Roboto"/>
              </a:rPr>
              <a:t>No programming is required to set up and execute Edge Microgateway out-of-the-box; everything is handled through configuration.</a:t>
            </a:r>
          </a:p>
          <a:p>
            <a:pPr lvl="0" rtl="0">
              <a:spcBef>
                <a:spcPts val="0"/>
              </a:spcBef>
              <a:buNone/>
            </a:pPr>
            <a:r>
              <a:t/>
            </a:r>
            <a:endParaRPr sz="1200">
              <a:solidFill>
                <a:srgbClr val="666666"/>
              </a:solidFill>
              <a:latin typeface="Roboto"/>
              <a:ea typeface="Roboto"/>
              <a:cs typeface="Roboto"/>
              <a:sym typeface="Roboto"/>
            </a:endParaRPr>
          </a:p>
        </p:txBody>
      </p:sp>
      <p:sp>
        <p:nvSpPr>
          <p:cNvPr id="345" name="Shape 345"/>
          <p:cNvSpPr/>
          <p:nvPr/>
        </p:nvSpPr>
        <p:spPr>
          <a:xfrm>
            <a:off x="2366700" y="1523687"/>
            <a:ext cx="5952000" cy="750000"/>
          </a:xfrm>
          <a:prstGeom prst="horizontalScroll">
            <a:avLst>
              <a:gd fmla="val 125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solidFill>
                  <a:srgbClr val="666666"/>
                </a:solidFill>
                <a:latin typeface="Roboto"/>
                <a:ea typeface="Roboto"/>
                <a:cs typeface="Roboto"/>
                <a:sym typeface="Roboto"/>
              </a:rPr>
              <a:t>You can install and manage Edge Microgateway in the same machine, subnet, or data center as the backend target APIs.</a:t>
            </a:r>
          </a:p>
          <a:p>
            <a:pPr lvl="0" rtl="0">
              <a:spcBef>
                <a:spcPts val="0"/>
              </a:spcBef>
              <a:buNone/>
            </a:pPr>
            <a:r>
              <a:t/>
            </a:r>
            <a:endParaRPr sz="1200">
              <a:solidFill>
                <a:srgbClr val="666666"/>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nvSpPr>
        <p:spPr>
          <a:xfrm>
            <a:off x="513750" y="197325"/>
            <a:ext cx="8116500" cy="750000"/>
          </a:xfrm>
          <a:prstGeom prst="rect">
            <a:avLst/>
          </a:prstGeom>
          <a:noFill/>
          <a:ln>
            <a:noFill/>
          </a:ln>
        </p:spPr>
        <p:txBody>
          <a:bodyPr anchorCtr="0" anchor="t" bIns="91425" lIns="91425" rIns="91425" tIns="91425">
            <a:noAutofit/>
          </a:bodyPr>
          <a:lstStyle/>
          <a:p>
            <a:pPr lvl="0" rtl="0">
              <a:spcBef>
                <a:spcPts val="0"/>
              </a:spcBef>
              <a:spcAft>
                <a:spcPts val="1800"/>
              </a:spcAft>
              <a:buNone/>
            </a:pPr>
            <a:r>
              <a:rPr lang="en" sz="2800">
                <a:solidFill>
                  <a:srgbClr val="666666"/>
                </a:solidFill>
                <a:latin typeface="Roboto"/>
                <a:ea typeface="Roboto"/>
                <a:cs typeface="Roboto"/>
                <a:sym typeface="Roboto"/>
              </a:rPr>
              <a:t>Edge Microgateway</a:t>
            </a:r>
          </a:p>
          <a:p>
            <a:pPr lvl="0" rtl="0">
              <a:lnSpc>
                <a:spcPct val="115000"/>
              </a:lnSpc>
              <a:spcBef>
                <a:spcPts val="0"/>
              </a:spcBef>
              <a:spcAft>
                <a:spcPts val="0"/>
              </a:spcAft>
              <a:buNone/>
            </a:pPr>
            <a:r>
              <a:t/>
            </a:r>
            <a:endParaRPr sz="2800">
              <a:solidFill>
                <a:srgbClr val="666666"/>
              </a:solidFill>
              <a:latin typeface="Roboto"/>
              <a:ea typeface="Roboto"/>
              <a:cs typeface="Roboto"/>
              <a:sym typeface="Roboto"/>
            </a:endParaRPr>
          </a:p>
        </p:txBody>
      </p:sp>
      <p:sp>
        <p:nvSpPr>
          <p:cNvPr id="351" name="Shape 351"/>
          <p:cNvSpPr txBox="1"/>
          <p:nvPr/>
        </p:nvSpPr>
        <p:spPr>
          <a:xfrm>
            <a:off x="8532102" y="4842859"/>
            <a:ext cx="459000" cy="273900"/>
          </a:xfrm>
          <a:prstGeom prst="rect">
            <a:avLst/>
          </a:prstGeom>
          <a:noFill/>
          <a:ln>
            <a:noFill/>
          </a:ln>
        </p:spPr>
        <p:txBody>
          <a:bodyPr anchorCtr="0" anchor="ctr" bIns="34275" lIns="68575" rIns="68575" tIns="34275">
            <a:noAutofit/>
          </a:bodyPr>
          <a:lstStyle/>
          <a:p>
            <a:pPr lvl="0" rtl="0" algn="r">
              <a:spcBef>
                <a:spcPts val="0"/>
              </a:spcBef>
              <a:buNone/>
            </a:pPr>
            <a:fld id="{00000000-1234-1234-1234-123412341234}" type="slidenum">
              <a:rPr lang="en" sz="800">
                <a:solidFill>
                  <a:srgbClr val="BDBDBD"/>
                </a:solidFill>
                <a:latin typeface="Helvetica Neue"/>
                <a:ea typeface="Helvetica Neue"/>
                <a:cs typeface="Helvetica Neue"/>
                <a:sym typeface="Helvetica Neue"/>
              </a:rPr>
              <a:t>‹#›</a:t>
            </a:fld>
          </a:p>
        </p:txBody>
      </p:sp>
      <p:sp>
        <p:nvSpPr>
          <p:cNvPr id="352" name="Shape 352"/>
          <p:cNvSpPr/>
          <p:nvPr/>
        </p:nvSpPr>
        <p:spPr>
          <a:xfrm>
            <a:off x="412950" y="915875"/>
            <a:ext cx="1604700" cy="607800"/>
          </a:xfrm>
          <a:prstGeom prst="roundRect">
            <a:avLst>
              <a:gd fmla="val 16667" name="adj"/>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Convenience</a:t>
            </a:r>
          </a:p>
        </p:txBody>
      </p:sp>
      <p:sp>
        <p:nvSpPr>
          <p:cNvPr id="353" name="Shape 353"/>
          <p:cNvSpPr/>
          <p:nvPr/>
        </p:nvSpPr>
        <p:spPr>
          <a:xfrm>
            <a:off x="412950" y="1798875"/>
            <a:ext cx="1604700" cy="607800"/>
          </a:xfrm>
          <a:prstGeom prst="roundRect">
            <a:avLst>
              <a:gd fmla="val 16667" name="adj"/>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Simple</a:t>
            </a:r>
          </a:p>
        </p:txBody>
      </p:sp>
      <p:sp>
        <p:nvSpPr>
          <p:cNvPr id="354" name="Shape 354"/>
          <p:cNvSpPr/>
          <p:nvPr/>
        </p:nvSpPr>
        <p:spPr>
          <a:xfrm>
            <a:off x="412950" y="2681902"/>
            <a:ext cx="1604700" cy="607800"/>
          </a:xfrm>
          <a:prstGeom prst="roundRect">
            <a:avLst>
              <a:gd fmla="val 16667" name="adj"/>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Logging</a:t>
            </a:r>
          </a:p>
        </p:txBody>
      </p:sp>
      <p:sp>
        <p:nvSpPr>
          <p:cNvPr id="355" name="Shape 355"/>
          <p:cNvSpPr/>
          <p:nvPr/>
        </p:nvSpPr>
        <p:spPr>
          <a:xfrm>
            <a:off x="412950" y="3549816"/>
            <a:ext cx="1604700" cy="607800"/>
          </a:xfrm>
          <a:prstGeom prst="roundRect">
            <a:avLst>
              <a:gd fmla="val 16667" name="adj"/>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CLI</a:t>
            </a:r>
          </a:p>
        </p:txBody>
      </p:sp>
      <p:sp>
        <p:nvSpPr>
          <p:cNvPr id="356" name="Shape 356"/>
          <p:cNvSpPr/>
          <p:nvPr/>
        </p:nvSpPr>
        <p:spPr>
          <a:xfrm>
            <a:off x="2366700" y="697500"/>
            <a:ext cx="5952000" cy="929100"/>
          </a:xfrm>
          <a:prstGeom prst="horizontalScroll">
            <a:avLst>
              <a:gd fmla="val 125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solidFill>
                  <a:srgbClr val="666666"/>
                </a:solidFill>
                <a:latin typeface="Roboto"/>
                <a:ea typeface="Roboto"/>
                <a:cs typeface="Roboto"/>
                <a:sym typeface="Roboto"/>
              </a:rPr>
              <a:t>You can integrate Edge Microgateway with your existing application monitoring and management infrastructure and processes.</a:t>
            </a:r>
          </a:p>
        </p:txBody>
      </p:sp>
      <p:sp>
        <p:nvSpPr>
          <p:cNvPr id="357" name="Shape 357"/>
          <p:cNvSpPr/>
          <p:nvPr/>
        </p:nvSpPr>
        <p:spPr>
          <a:xfrm>
            <a:off x="2366700" y="2516190"/>
            <a:ext cx="5952000" cy="929100"/>
          </a:xfrm>
          <a:prstGeom prst="horizontalScroll">
            <a:avLst>
              <a:gd fmla="val 125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solidFill>
                  <a:srgbClr val="666666"/>
                </a:solidFill>
                <a:latin typeface="Roboto"/>
                <a:ea typeface="Roboto"/>
                <a:cs typeface="Roboto"/>
                <a:sym typeface="Roboto"/>
              </a:rPr>
              <a:t>Log files detail all the normal and exceptional events encountered during API processing by Edge Microgateway.</a:t>
            </a:r>
          </a:p>
        </p:txBody>
      </p:sp>
      <p:sp>
        <p:nvSpPr>
          <p:cNvPr id="358" name="Shape 358"/>
          <p:cNvSpPr/>
          <p:nvPr/>
        </p:nvSpPr>
        <p:spPr>
          <a:xfrm>
            <a:off x="2366700" y="3425544"/>
            <a:ext cx="5952000" cy="929100"/>
          </a:xfrm>
          <a:prstGeom prst="horizontalScroll">
            <a:avLst>
              <a:gd fmla="val 125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1000"/>
              </a:spcBef>
              <a:buClr>
                <a:schemeClr val="dk1"/>
              </a:buClr>
              <a:buSzPct val="91666"/>
              <a:buFont typeface="Arial"/>
              <a:buNone/>
            </a:pPr>
            <a:r>
              <a:rPr lang="en" sz="1200">
                <a:solidFill>
                  <a:srgbClr val="666666"/>
                </a:solidFill>
                <a:latin typeface="Roboto"/>
                <a:ea typeface="Roboto"/>
                <a:cs typeface="Roboto"/>
                <a:sym typeface="Roboto"/>
              </a:rPr>
              <a:t>A command-line interface lets you start, stop, and restart Edge Microgateway, extract operating statistics, view log files, request access tokens, and more.</a:t>
            </a:r>
          </a:p>
          <a:p>
            <a:pPr lvl="0" rtl="0">
              <a:spcBef>
                <a:spcPts val="0"/>
              </a:spcBef>
              <a:buNone/>
            </a:pPr>
            <a:r>
              <a:t/>
            </a:r>
            <a:endParaRPr sz="1200">
              <a:solidFill>
                <a:srgbClr val="666666"/>
              </a:solidFill>
              <a:latin typeface="Roboto"/>
              <a:ea typeface="Roboto"/>
              <a:cs typeface="Roboto"/>
              <a:sym typeface="Roboto"/>
            </a:endParaRPr>
          </a:p>
        </p:txBody>
      </p:sp>
      <p:sp>
        <p:nvSpPr>
          <p:cNvPr id="359" name="Shape 359"/>
          <p:cNvSpPr/>
          <p:nvPr/>
        </p:nvSpPr>
        <p:spPr>
          <a:xfrm>
            <a:off x="2366700" y="1586830"/>
            <a:ext cx="5952000" cy="929100"/>
          </a:xfrm>
          <a:prstGeom prst="horizontalScroll">
            <a:avLst>
              <a:gd fmla="val 125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solidFill>
                  <a:srgbClr val="666666"/>
                </a:solidFill>
                <a:latin typeface="Roboto"/>
                <a:ea typeface="Roboto"/>
                <a:cs typeface="Roboto"/>
                <a:sym typeface="Roboto"/>
              </a:rPr>
              <a:t>It's simple to install, configure, and maintain.</a:t>
            </a:r>
          </a:p>
          <a:p>
            <a:pPr lvl="0" rtl="0">
              <a:spcBef>
                <a:spcPts val="0"/>
              </a:spcBef>
              <a:buNone/>
            </a:pPr>
            <a:r>
              <a:t/>
            </a:r>
            <a:endParaRPr sz="1200">
              <a:solidFill>
                <a:srgbClr val="666666"/>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Shape 364"/>
          <p:cNvSpPr txBox="1"/>
          <p:nvPr/>
        </p:nvSpPr>
        <p:spPr>
          <a:xfrm>
            <a:off x="253950" y="197325"/>
            <a:ext cx="8781300" cy="750000"/>
          </a:xfrm>
          <a:prstGeom prst="rect">
            <a:avLst/>
          </a:prstGeom>
          <a:noFill/>
          <a:ln>
            <a:noFill/>
          </a:ln>
        </p:spPr>
        <p:txBody>
          <a:bodyPr anchorCtr="0" anchor="t" bIns="91425" lIns="91425" rIns="91425" tIns="91425">
            <a:noAutofit/>
          </a:bodyPr>
          <a:lstStyle/>
          <a:p>
            <a:pPr lvl="0" rtl="0">
              <a:spcBef>
                <a:spcPts val="0"/>
              </a:spcBef>
              <a:spcAft>
                <a:spcPts val="1800"/>
              </a:spcAft>
              <a:buNone/>
            </a:pPr>
            <a:r>
              <a:rPr lang="en" sz="2800">
                <a:solidFill>
                  <a:srgbClr val="666666"/>
                </a:solidFill>
                <a:latin typeface="Roboto"/>
                <a:ea typeface="Roboto"/>
                <a:cs typeface="Roboto"/>
                <a:sym typeface="Roboto"/>
              </a:rPr>
              <a:t>Intelligent API platform enables the digital value chain</a:t>
            </a:r>
          </a:p>
          <a:p>
            <a:pPr lvl="0" rtl="0">
              <a:lnSpc>
                <a:spcPct val="115000"/>
              </a:lnSpc>
              <a:spcBef>
                <a:spcPts val="0"/>
              </a:spcBef>
              <a:spcAft>
                <a:spcPts val="0"/>
              </a:spcAft>
              <a:buNone/>
            </a:pPr>
            <a:r>
              <a:t/>
            </a:r>
            <a:endParaRPr sz="2800">
              <a:solidFill>
                <a:srgbClr val="666666"/>
              </a:solidFill>
              <a:latin typeface="Roboto"/>
              <a:ea typeface="Roboto"/>
              <a:cs typeface="Roboto"/>
              <a:sym typeface="Roboto"/>
            </a:endParaRPr>
          </a:p>
        </p:txBody>
      </p:sp>
      <p:sp>
        <p:nvSpPr>
          <p:cNvPr id="365" name="Shape 365"/>
          <p:cNvSpPr txBox="1"/>
          <p:nvPr/>
        </p:nvSpPr>
        <p:spPr>
          <a:xfrm>
            <a:off x="8532102" y="4842859"/>
            <a:ext cx="459000" cy="273900"/>
          </a:xfrm>
          <a:prstGeom prst="rect">
            <a:avLst/>
          </a:prstGeom>
          <a:noFill/>
          <a:ln>
            <a:noFill/>
          </a:ln>
        </p:spPr>
        <p:txBody>
          <a:bodyPr anchorCtr="0" anchor="ctr" bIns="34275" lIns="68575" rIns="68575" tIns="34275">
            <a:noAutofit/>
          </a:bodyPr>
          <a:lstStyle/>
          <a:p>
            <a:pPr lvl="0" rtl="0" algn="r">
              <a:spcBef>
                <a:spcPts val="0"/>
              </a:spcBef>
              <a:buNone/>
            </a:pPr>
            <a:fld id="{00000000-1234-1234-1234-123412341234}" type="slidenum">
              <a:rPr lang="en" sz="800">
                <a:solidFill>
                  <a:srgbClr val="BDBDBD"/>
                </a:solidFill>
                <a:latin typeface="Helvetica Neue"/>
                <a:ea typeface="Helvetica Neue"/>
                <a:cs typeface="Helvetica Neue"/>
                <a:sym typeface="Helvetica Neue"/>
              </a:rPr>
              <a:t>‹#›</a:t>
            </a:fld>
          </a:p>
        </p:txBody>
      </p:sp>
      <p:sp>
        <p:nvSpPr>
          <p:cNvPr id="366" name="Shape 366"/>
          <p:cNvSpPr/>
          <p:nvPr/>
        </p:nvSpPr>
        <p:spPr>
          <a:xfrm>
            <a:off x="3271743" y="3354069"/>
            <a:ext cx="2621100" cy="538500"/>
          </a:xfrm>
          <a:prstGeom prst="rect">
            <a:avLst/>
          </a:prstGeom>
          <a:noFill/>
          <a:ln>
            <a:noFill/>
          </a:ln>
        </p:spPr>
        <p:txBody>
          <a:bodyPr anchorCtr="0" anchor="ctr" bIns="38050" lIns="38050" rIns="38050" tIns="38050">
            <a:noAutofit/>
          </a:bodyPr>
          <a:lstStyle/>
          <a:p>
            <a:pPr indent="0" lvl="0" marL="0" marR="0" rtl="0" algn="ctr">
              <a:spcBef>
                <a:spcPts val="0"/>
              </a:spcBef>
              <a:buSzPct val="25000"/>
              <a:buNone/>
            </a:pPr>
            <a:r>
              <a:rPr lang="en" sz="2000">
                <a:solidFill>
                  <a:srgbClr val="FFFFFF"/>
                </a:solidFill>
                <a:latin typeface="Roboto"/>
                <a:ea typeface="Roboto"/>
                <a:cs typeface="Roboto"/>
                <a:sym typeface="Roboto"/>
              </a:rPr>
              <a:t>INTELLIGENT API PLATFORM</a:t>
            </a:r>
          </a:p>
        </p:txBody>
      </p:sp>
      <p:sp>
        <p:nvSpPr>
          <p:cNvPr id="367" name="Shape 367"/>
          <p:cNvSpPr/>
          <p:nvPr/>
        </p:nvSpPr>
        <p:spPr>
          <a:xfrm>
            <a:off x="3002810" y="3343454"/>
            <a:ext cx="3149400" cy="381000"/>
          </a:xfrm>
          <a:prstGeom prst="rect">
            <a:avLst/>
          </a:prstGeom>
          <a:noFill/>
          <a:ln>
            <a:noFill/>
          </a:ln>
        </p:spPr>
        <p:txBody>
          <a:bodyPr anchorCtr="0" anchor="ctr" bIns="0" lIns="0" rIns="0" tIns="0">
            <a:noAutofit/>
          </a:bodyPr>
          <a:lstStyle/>
          <a:p>
            <a:pPr indent="0" lvl="0" marL="0" marR="0" rtl="0" algn="ctr">
              <a:spcBef>
                <a:spcPts val="0"/>
              </a:spcBef>
              <a:buSzPct val="25000"/>
              <a:buNone/>
            </a:pPr>
            <a:r>
              <a:rPr lang="en" sz="2000">
                <a:solidFill>
                  <a:srgbClr val="FFFFFF"/>
                </a:solidFill>
                <a:latin typeface="Roboto"/>
                <a:ea typeface="Roboto"/>
                <a:cs typeface="Roboto"/>
                <a:sym typeface="Roboto"/>
              </a:rPr>
              <a:t>Intelligent API Platform</a:t>
            </a:r>
          </a:p>
        </p:txBody>
      </p:sp>
      <p:sp>
        <p:nvSpPr>
          <p:cNvPr id="368" name="Shape 368"/>
          <p:cNvSpPr/>
          <p:nvPr/>
        </p:nvSpPr>
        <p:spPr>
          <a:xfrm>
            <a:off x="1363572" y="1886730"/>
            <a:ext cx="6200700" cy="394800"/>
          </a:xfrm>
          <a:prstGeom prst="leftRightArrow">
            <a:avLst>
              <a:gd fmla="val 50000" name="adj1"/>
              <a:gd fmla="val 50000" name="adj2"/>
            </a:avLst>
          </a:prstGeom>
          <a:solidFill>
            <a:srgbClr val="689DF6"/>
          </a:solidFill>
          <a:ln>
            <a:noFill/>
          </a:ln>
        </p:spPr>
        <p:txBody>
          <a:bodyPr anchorCtr="0" anchor="ctr" bIns="17150" lIns="17150" rIns="17150" tIns="17150">
            <a:noAutofit/>
          </a:bodyPr>
          <a:lstStyle/>
          <a:p>
            <a:pPr indent="0" lvl="0" marL="0" marR="0" rtl="0" algn="ctr">
              <a:lnSpc>
                <a:spcPct val="100000"/>
              </a:lnSpc>
              <a:spcBef>
                <a:spcPts val="0"/>
              </a:spcBef>
              <a:spcAft>
                <a:spcPts val="0"/>
              </a:spcAft>
              <a:buClr>
                <a:srgbClr val="5A5A5A"/>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369" name="Shape 369"/>
          <p:cNvSpPr/>
          <p:nvPr/>
        </p:nvSpPr>
        <p:spPr>
          <a:xfrm>
            <a:off x="1810105" y="2830361"/>
            <a:ext cx="5475600" cy="1656900"/>
          </a:xfrm>
          <a:prstGeom prst="ellipse">
            <a:avLst/>
          </a:prstGeom>
          <a:solidFill>
            <a:srgbClr val="4285F4"/>
          </a:solidFill>
          <a:ln>
            <a:noFill/>
          </a:ln>
        </p:spPr>
        <p:txBody>
          <a:bodyPr anchorCtr="0" anchor="ctr" bIns="17150" lIns="17150" rIns="17150" tIns="17150">
            <a:noAutofit/>
          </a:bodyPr>
          <a:lstStyle/>
          <a:p>
            <a:pPr indent="0" lvl="0" marL="0" marR="0" rtl="0" algn="ctr">
              <a:lnSpc>
                <a:spcPct val="100000"/>
              </a:lnSpc>
              <a:spcBef>
                <a:spcPts val="0"/>
              </a:spcBef>
              <a:spcAft>
                <a:spcPts val="0"/>
              </a:spcAft>
              <a:buClr>
                <a:srgbClr val="FFFFFF"/>
              </a:buClr>
              <a:buFont typeface="Helvetica Neue"/>
              <a:buNone/>
            </a:pPr>
            <a:r>
              <a:t/>
            </a:r>
            <a:endParaRPr i="0" sz="2000" u="none" cap="none" strike="noStrike">
              <a:solidFill>
                <a:srgbClr val="5A5A5A"/>
              </a:solidFill>
              <a:latin typeface="Roboto"/>
              <a:ea typeface="Roboto"/>
              <a:cs typeface="Roboto"/>
              <a:sym typeface="Roboto"/>
            </a:endParaRPr>
          </a:p>
        </p:txBody>
      </p:sp>
      <p:sp>
        <p:nvSpPr>
          <p:cNvPr id="370" name="Shape 370"/>
          <p:cNvSpPr/>
          <p:nvPr/>
        </p:nvSpPr>
        <p:spPr>
          <a:xfrm>
            <a:off x="1812147" y="2804537"/>
            <a:ext cx="5471400" cy="1621200"/>
          </a:xfrm>
          <a:prstGeom prst="ellipse">
            <a:avLst/>
          </a:prstGeom>
          <a:solidFill>
            <a:srgbClr val="3367D6"/>
          </a:solidFill>
          <a:ln>
            <a:noFill/>
          </a:ln>
        </p:spPr>
        <p:txBody>
          <a:bodyPr anchorCtr="0" anchor="ctr" bIns="17150" lIns="17150" rIns="17150" tIns="17150">
            <a:noAutofit/>
          </a:bodyPr>
          <a:lstStyle/>
          <a:p>
            <a:pPr indent="0" lvl="0" marL="0" marR="0" rtl="0" algn="ctr">
              <a:lnSpc>
                <a:spcPct val="100000"/>
              </a:lnSpc>
              <a:spcBef>
                <a:spcPts val="0"/>
              </a:spcBef>
              <a:spcAft>
                <a:spcPts val="0"/>
              </a:spcAft>
              <a:buClr>
                <a:srgbClr val="FFFFFF"/>
              </a:buClr>
              <a:buFont typeface="Helvetica Neue"/>
              <a:buNone/>
            </a:pPr>
            <a:r>
              <a:t/>
            </a:r>
            <a:endParaRPr i="0" sz="2000" u="none" cap="none" strike="noStrike">
              <a:solidFill>
                <a:srgbClr val="5A5A5A"/>
              </a:solidFill>
              <a:latin typeface="Roboto"/>
              <a:ea typeface="Roboto"/>
              <a:cs typeface="Roboto"/>
              <a:sym typeface="Roboto"/>
            </a:endParaRPr>
          </a:p>
        </p:txBody>
      </p:sp>
      <p:sp>
        <p:nvSpPr>
          <p:cNvPr id="371" name="Shape 371"/>
          <p:cNvSpPr/>
          <p:nvPr/>
        </p:nvSpPr>
        <p:spPr>
          <a:xfrm>
            <a:off x="728147" y="1344100"/>
            <a:ext cx="506400" cy="240000"/>
          </a:xfrm>
          <a:prstGeom prst="rect">
            <a:avLst/>
          </a:prstGeom>
          <a:noFill/>
          <a:ln>
            <a:noFill/>
          </a:ln>
        </p:spPr>
        <p:txBody>
          <a:bodyPr anchorCtr="0" anchor="t" bIns="19050" lIns="19050" rIns="19050" tIns="19050">
            <a:noAutofit/>
          </a:bodyPr>
          <a:lstStyle/>
          <a:p>
            <a:pPr indent="0" lvl="0" marL="0" marR="0" rtl="0" algn="ctr">
              <a:lnSpc>
                <a:spcPct val="100000"/>
              </a:lnSpc>
              <a:spcBef>
                <a:spcPts val="0"/>
              </a:spcBef>
              <a:spcAft>
                <a:spcPts val="0"/>
              </a:spcAft>
              <a:buClr>
                <a:srgbClr val="000000"/>
              </a:buClr>
              <a:buSzPct val="25000"/>
              <a:buFont typeface="Helvetica Neue"/>
              <a:buNone/>
            </a:pPr>
            <a:r>
              <a:rPr b="0" i="0" lang="en" sz="1100" u="none" cap="none" strike="noStrike">
                <a:solidFill>
                  <a:srgbClr val="595959"/>
                </a:solidFill>
                <a:latin typeface="Roboto"/>
                <a:ea typeface="Roboto"/>
                <a:cs typeface="Roboto"/>
                <a:sym typeface="Roboto"/>
              </a:rPr>
              <a:t>User</a:t>
            </a:r>
          </a:p>
        </p:txBody>
      </p:sp>
      <p:sp>
        <p:nvSpPr>
          <p:cNvPr id="372" name="Shape 372"/>
          <p:cNvSpPr/>
          <p:nvPr/>
        </p:nvSpPr>
        <p:spPr>
          <a:xfrm>
            <a:off x="1878454" y="1242450"/>
            <a:ext cx="876900" cy="443400"/>
          </a:xfrm>
          <a:prstGeom prst="rect">
            <a:avLst/>
          </a:prstGeom>
          <a:noFill/>
          <a:ln>
            <a:noFill/>
          </a:ln>
        </p:spPr>
        <p:txBody>
          <a:bodyPr anchorCtr="0" anchor="t" bIns="19050" lIns="19050" rIns="19050" tIns="19050">
            <a:noAutofit/>
          </a:bodyPr>
          <a:lstStyle/>
          <a:p>
            <a:pPr indent="0" lvl="0" marL="0" marR="0" rtl="0" algn="ctr">
              <a:lnSpc>
                <a:spcPct val="100000"/>
              </a:lnSpc>
              <a:spcBef>
                <a:spcPts val="0"/>
              </a:spcBef>
              <a:spcAft>
                <a:spcPts val="0"/>
              </a:spcAft>
              <a:buClr>
                <a:srgbClr val="000000"/>
              </a:buClr>
              <a:buSzPct val="25000"/>
              <a:buFont typeface="Helvetica Neue"/>
              <a:buNone/>
            </a:pPr>
            <a:r>
              <a:rPr b="0" i="0" lang="en" sz="1100" u="none" cap="none" strike="noStrike">
                <a:solidFill>
                  <a:srgbClr val="595959"/>
                </a:solidFill>
                <a:latin typeface="Roboto"/>
                <a:ea typeface="Roboto"/>
                <a:cs typeface="Roboto"/>
                <a:sym typeface="Roboto"/>
              </a:rPr>
              <a:t>Connected Experience</a:t>
            </a:r>
          </a:p>
        </p:txBody>
      </p:sp>
      <p:sp>
        <p:nvSpPr>
          <p:cNvPr id="373" name="Shape 373"/>
          <p:cNvSpPr/>
          <p:nvPr/>
        </p:nvSpPr>
        <p:spPr>
          <a:xfrm>
            <a:off x="3272893" y="1344100"/>
            <a:ext cx="980400" cy="240000"/>
          </a:xfrm>
          <a:prstGeom prst="rect">
            <a:avLst/>
          </a:prstGeom>
          <a:noFill/>
          <a:ln>
            <a:noFill/>
          </a:ln>
        </p:spPr>
        <p:txBody>
          <a:bodyPr anchorCtr="0" anchor="t" bIns="19050" lIns="19050" rIns="19050" tIns="19050">
            <a:noAutofit/>
          </a:bodyPr>
          <a:lstStyle/>
          <a:p>
            <a:pPr indent="0" lvl="0" marL="0" marR="0" rtl="0" algn="ctr">
              <a:lnSpc>
                <a:spcPct val="100000"/>
              </a:lnSpc>
              <a:spcBef>
                <a:spcPts val="0"/>
              </a:spcBef>
              <a:spcAft>
                <a:spcPts val="0"/>
              </a:spcAft>
              <a:buClr>
                <a:srgbClr val="000000"/>
              </a:buClr>
              <a:buSzPct val="25000"/>
              <a:buFont typeface="Helvetica Neue"/>
              <a:buNone/>
            </a:pPr>
            <a:r>
              <a:rPr b="0" i="0" lang="en" sz="1100" u="none" cap="none" strike="noStrike">
                <a:solidFill>
                  <a:srgbClr val="595959"/>
                </a:solidFill>
                <a:latin typeface="Roboto"/>
                <a:ea typeface="Roboto"/>
                <a:cs typeface="Roboto"/>
                <a:sym typeface="Roboto"/>
              </a:rPr>
              <a:t>Developer</a:t>
            </a:r>
          </a:p>
        </p:txBody>
      </p:sp>
      <p:sp>
        <p:nvSpPr>
          <p:cNvPr id="374" name="Shape 374"/>
          <p:cNvSpPr/>
          <p:nvPr/>
        </p:nvSpPr>
        <p:spPr>
          <a:xfrm>
            <a:off x="4929671" y="1344100"/>
            <a:ext cx="360900" cy="240000"/>
          </a:xfrm>
          <a:prstGeom prst="rect">
            <a:avLst/>
          </a:prstGeom>
          <a:noFill/>
          <a:ln>
            <a:noFill/>
          </a:ln>
        </p:spPr>
        <p:txBody>
          <a:bodyPr anchorCtr="0" anchor="t" bIns="19050" lIns="19050" rIns="19050" tIns="19050">
            <a:noAutofit/>
          </a:bodyPr>
          <a:lstStyle/>
          <a:p>
            <a:pPr indent="0" lvl="0" marL="0" marR="0" rtl="0" algn="ctr">
              <a:lnSpc>
                <a:spcPct val="100000"/>
              </a:lnSpc>
              <a:spcBef>
                <a:spcPts val="0"/>
              </a:spcBef>
              <a:spcAft>
                <a:spcPts val="0"/>
              </a:spcAft>
              <a:buClr>
                <a:srgbClr val="000000"/>
              </a:buClr>
              <a:buSzPct val="25000"/>
              <a:buFont typeface="Helvetica Neue"/>
              <a:buNone/>
            </a:pPr>
            <a:r>
              <a:rPr b="0" i="0" lang="en" sz="1100" u="none" cap="none" strike="noStrike">
                <a:solidFill>
                  <a:srgbClr val="595959"/>
                </a:solidFill>
                <a:latin typeface="Roboto"/>
                <a:ea typeface="Roboto"/>
                <a:cs typeface="Roboto"/>
                <a:sym typeface="Roboto"/>
              </a:rPr>
              <a:t>API</a:t>
            </a:r>
          </a:p>
        </p:txBody>
      </p:sp>
      <p:sp>
        <p:nvSpPr>
          <p:cNvPr id="375" name="Shape 375"/>
          <p:cNvSpPr/>
          <p:nvPr/>
        </p:nvSpPr>
        <p:spPr>
          <a:xfrm>
            <a:off x="6058073" y="1344100"/>
            <a:ext cx="926400" cy="240000"/>
          </a:xfrm>
          <a:prstGeom prst="rect">
            <a:avLst/>
          </a:prstGeom>
          <a:noFill/>
          <a:ln>
            <a:noFill/>
          </a:ln>
        </p:spPr>
        <p:txBody>
          <a:bodyPr anchorCtr="0" anchor="t" bIns="19050" lIns="19050" rIns="19050" tIns="19050">
            <a:noAutofit/>
          </a:bodyPr>
          <a:lstStyle/>
          <a:p>
            <a:pPr indent="0" lvl="0" marL="0" marR="0" rtl="0" algn="ctr">
              <a:lnSpc>
                <a:spcPct val="100000"/>
              </a:lnSpc>
              <a:spcBef>
                <a:spcPts val="0"/>
              </a:spcBef>
              <a:spcAft>
                <a:spcPts val="0"/>
              </a:spcAft>
              <a:buClr>
                <a:srgbClr val="000000"/>
              </a:buClr>
              <a:buSzPct val="25000"/>
              <a:buFont typeface="Helvetica Neue"/>
              <a:buNone/>
            </a:pPr>
            <a:r>
              <a:rPr b="0" i="0" lang="en" sz="1100" u="none" cap="none" strike="noStrike">
                <a:solidFill>
                  <a:srgbClr val="595959"/>
                </a:solidFill>
                <a:latin typeface="Roboto"/>
                <a:ea typeface="Roboto"/>
                <a:cs typeface="Roboto"/>
                <a:sym typeface="Roboto"/>
              </a:rPr>
              <a:t>API Team</a:t>
            </a:r>
          </a:p>
        </p:txBody>
      </p:sp>
      <p:sp>
        <p:nvSpPr>
          <p:cNvPr id="376" name="Shape 376"/>
          <p:cNvSpPr/>
          <p:nvPr/>
        </p:nvSpPr>
        <p:spPr>
          <a:xfrm>
            <a:off x="7592675" y="1344100"/>
            <a:ext cx="854700" cy="240000"/>
          </a:xfrm>
          <a:prstGeom prst="rect">
            <a:avLst/>
          </a:prstGeom>
          <a:noFill/>
          <a:ln>
            <a:noFill/>
          </a:ln>
        </p:spPr>
        <p:txBody>
          <a:bodyPr anchorCtr="0" anchor="t" bIns="19050" lIns="19050" rIns="19050" tIns="19050">
            <a:noAutofit/>
          </a:bodyPr>
          <a:lstStyle/>
          <a:p>
            <a:pPr indent="0" lvl="0" marL="0" marR="0" rtl="0" algn="ctr">
              <a:lnSpc>
                <a:spcPct val="100000"/>
              </a:lnSpc>
              <a:spcBef>
                <a:spcPts val="0"/>
              </a:spcBef>
              <a:spcAft>
                <a:spcPts val="0"/>
              </a:spcAft>
              <a:buClr>
                <a:srgbClr val="000000"/>
              </a:buClr>
              <a:buSzPct val="25000"/>
              <a:buFont typeface="Helvetica Neue"/>
              <a:buNone/>
            </a:pPr>
            <a:r>
              <a:rPr b="0" i="0" lang="en" sz="1100" u="none" cap="none" strike="noStrike">
                <a:solidFill>
                  <a:srgbClr val="595959"/>
                </a:solidFill>
                <a:latin typeface="Roboto"/>
                <a:ea typeface="Roboto"/>
                <a:cs typeface="Roboto"/>
                <a:sym typeface="Roboto"/>
              </a:rPr>
              <a:t>Backend</a:t>
            </a:r>
          </a:p>
        </p:txBody>
      </p:sp>
      <p:grpSp>
        <p:nvGrpSpPr>
          <p:cNvPr id="377" name="Shape 377"/>
          <p:cNvGrpSpPr/>
          <p:nvPr/>
        </p:nvGrpSpPr>
        <p:grpSpPr>
          <a:xfrm>
            <a:off x="662474" y="1642211"/>
            <a:ext cx="637706" cy="813397"/>
            <a:chOff x="0" y="-2"/>
            <a:chExt cx="1577700" cy="1981481"/>
          </a:xfrm>
        </p:grpSpPr>
        <p:sp>
          <p:nvSpPr>
            <p:cNvPr id="378" name="Shape 378"/>
            <p:cNvSpPr/>
            <p:nvPr/>
          </p:nvSpPr>
          <p:spPr>
            <a:xfrm>
              <a:off x="0" y="1373679"/>
              <a:ext cx="1577700" cy="607800"/>
            </a:xfrm>
            <a:custGeom>
              <a:pathLst>
                <a:path extrusionOk="0" h="120000" w="120000">
                  <a:moveTo>
                    <a:pt x="120000" y="120000"/>
                  </a:moveTo>
                  <a:lnTo>
                    <a:pt x="120000" y="57066"/>
                  </a:lnTo>
                  <a:cubicBezTo>
                    <a:pt x="120000" y="25500"/>
                    <a:pt x="102655" y="0"/>
                    <a:pt x="81227" y="0"/>
                  </a:cubicBezTo>
                  <a:lnTo>
                    <a:pt x="38816" y="0"/>
                  </a:lnTo>
                  <a:cubicBezTo>
                    <a:pt x="17388" y="0"/>
                    <a:pt x="0" y="25500"/>
                    <a:pt x="0" y="57066"/>
                  </a:cubicBezTo>
                  <a:lnTo>
                    <a:pt x="0" y="120000"/>
                  </a:lnTo>
                  <a:lnTo>
                    <a:pt x="120000" y="120000"/>
                  </a:lnTo>
                </a:path>
              </a:pathLst>
            </a:custGeom>
            <a:solidFill>
              <a:srgbClr val="3367D6"/>
            </a:solidFill>
            <a:ln>
              <a:noFill/>
            </a:ln>
          </p:spPr>
          <p:txBody>
            <a:bodyPr anchorCtr="0" anchor="ctr" bIns="17150" lIns="17150" rIns="17150"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grpSp>
          <p:nvGrpSpPr>
            <p:cNvPr id="379" name="Shape 379"/>
            <p:cNvGrpSpPr/>
            <p:nvPr/>
          </p:nvGrpSpPr>
          <p:grpSpPr>
            <a:xfrm>
              <a:off x="330295" y="-2"/>
              <a:ext cx="943500" cy="1116831"/>
              <a:chOff x="0" y="0"/>
              <a:chExt cx="943500" cy="1116831"/>
            </a:xfrm>
          </p:grpSpPr>
          <p:sp>
            <p:nvSpPr>
              <p:cNvPr id="380" name="Shape 380"/>
              <p:cNvSpPr/>
              <p:nvPr/>
            </p:nvSpPr>
            <p:spPr>
              <a:xfrm>
                <a:off x="19402" y="0"/>
                <a:ext cx="918900" cy="485700"/>
              </a:xfrm>
              <a:custGeom>
                <a:pathLst>
                  <a:path extrusionOk="0" h="120000" w="120000">
                    <a:moveTo>
                      <a:pt x="62805" y="81329"/>
                    </a:moveTo>
                    <a:lnTo>
                      <a:pt x="67566" y="64064"/>
                    </a:lnTo>
                    <a:lnTo>
                      <a:pt x="72677" y="80964"/>
                    </a:lnTo>
                    <a:cubicBezTo>
                      <a:pt x="84572" y="120318"/>
                      <a:pt x="104677" y="125060"/>
                      <a:pt x="120000" y="116236"/>
                    </a:cubicBezTo>
                    <a:cubicBezTo>
                      <a:pt x="115366" y="50487"/>
                      <a:pt x="89922" y="0"/>
                      <a:pt x="59233" y="0"/>
                    </a:cubicBezTo>
                    <a:cubicBezTo>
                      <a:pt x="31066" y="0"/>
                      <a:pt x="7311" y="42514"/>
                      <a:pt x="0" y="100314"/>
                    </a:cubicBezTo>
                    <a:cubicBezTo>
                      <a:pt x="6405" y="108067"/>
                      <a:pt x="19950" y="116473"/>
                      <a:pt x="25638" y="116473"/>
                    </a:cubicBezTo>
                    <a:cubicBezTo>
                      <a:pt x="40283" y="116473"/>
                      <a:pt x="57650" y="100048"/>
                      <a:pt x="62805" y="81329"/>
                    </a:cubicBezTo>
                    <a:close/>
                  </a:path>
                </a:pathLst>
              </a:custGeom>
              <a:solidFill>
                <a:srgbClr val="3367D6"/>
              </a:solidFill>
              <a:ln>
                <a:noFill/>
              </a:ln>
            </p:spPr>
            <p:txBody>
              <a:bodyPr anchorCtr="0" anchor="ctr" bIns="17150" lIns="17150" rIns="17150"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381" name="Shape 381"/>
              <p:cNvSpPr/>
              <p:nvPr/>
            </p:nvSpPr>
            <p:spPr>
              <a:xfrm>
                <a:off x="0" y="424131"/>
                <a:ext cx="943500" cy="692700"/>
              </a:xfrm>
              <a:custGeom>
                <a:pathLst>
                  <a:path extrusionOk="0" h="120000" w="120000">
                    <a:moveTo>
                      <a:pt x="106538" y="25572"/>
                    </a:moveTo>
                    <a:cubicBezTo>
                      <a:pt x="93188" y="25572"/>
                      <a:pt x="78777" y="18772"/>
                      <a:pt x="68116" y="0"/>
                    </a:cubicBezTo>
                    <a:cubicBezTo>
                      <a:pt x="58816" y="13388"/>
                      <a:pt x="42327" y="23161"/>
                      <a:pt x="27283" y="23161"/>
                    </a:cubicBezTo>
                    <a:cubicBezTo>
                      <a:pt x="20755" y="23161"/>
                      <a:pt x="8983" y="18422"/>
                      <a:pt x="388" y="12433"/>
                    </a:cubicBezTo>
                    <a:cubicBezTo>
                      <a:pt x="150" y="15950"/>
                      <a:pt x="0" y="19505"/>
                      <a:pt x="0" y="23127"/>
                    </a:cubicBezTo>
                    <a:cubicBezTo>
                      <a:pt x="0" y="27288"/>
                      <a:pt x="177" y="31405"/>
                      <a:pt x="500" y="35466"/>
                    </a:cubicBezTo>
                    <a:cubicBezTo>
                      <a:pt x="600" y="36750"/>
                      <a:pt x="805" y="37983"/>
                      <a:pt x="938" y="39255"/>
                    </a:cubicBezTo>
                    <a:cubicBezTo>
                      <a:pt x="1227" y="42011"/>
                      <a:pt x="1511" y="44772"/>
                      <a:pt x="1944" y="47455"/>
                    </a:cubicBezTo>
                    <a:cubicBezTo>
                      <a:pt x="2177" y="48894"/>
                      <a:pt x="2511" y="50266"/>
                      <a:pt x="2783" y="51683"/>
                    </a:cubicBezTo>
                    <a:cubicBezTo>
                      <a:pt x="3250" y="54127"/>
                      <a:pt x="3705" y="56588"/>
                      <a:pt x="4294" y="58961"/>
                    </a:cubicBezTo>
                    <a:cubicBezTo>
                      <a:pt x="4655" y="60411"/>
                      <a:pt x="5111" y="61794"/>
                      <a:pt x="5511" y="63211"/>
                    </a:cubicBezTo>
                    <a:cubicBezTo>
                      <a:pt x="6144" y="65444"/>
                      <a:pt x="6766" y="67688"/>
                      <a:pt x="7505" y="69827"/>
                    </a:cubicBezTo>
                    <a:cubicBezTo>
                      <a:pt x="7994" y="71266"/>
                      <a:pt x="8577" y="72622"/>
                      <a:pt x="9111" y="74016"/>
                    </a:cubicBezTo>
                    <a:cubicBezTo>
                      <a:pt x="9888" y="76022"/>
                      <a:pt x="10650" y="78033"/>
                      <a:pt x="11516" y="79944"/>
                    </a:cubicBezTo>
                    <a:cubicBezTo>
                      <a:pt x="12150" y="81344"/>
                      <a:pt x="12861" y="82655"/>
                      <a:pt x="13544" y="84000"/>
                    </a:cubicBezTo>
                    <a:cubicBezTo>
                      <a:pt x="14433" y="85761"/>
                      <a:pt x="15322" y="87527"/>
                      <a:pt x="16288" y="89188"/>
                    </a:cubicBezTo>
                    <a:cubicBezTo>
                      <a:pt x="17066" y="90522"/>
                      <a:pt x="17911" y="91755"/>
                      <a:pt x="18738" y="93022"/>
                    </a:cubicBezTo>
                    <a:cubicBezTo>
                      <a:pt x="19733" y="94533"/>
                      <a:pt x="20722" y="96055"/>
                      <a:pt x="21783" y="97461"/>
                    </a:cubicBezTo>
                    <a:cubicBezTo>
                      <a:pt x="22688" y="98672"/>
                      <a:pt x="23661" y="99777"/>
                      <a:pt x="24616" y="100911"/>
                    </a:cubicBezTo>
                    <a:cubicBezTo>
                      <a:pt x="26044" y="102583"/>
                      <a:pt x="27450" y="104300"/>
                      <a:pt x="28977" y="105788"/>
                    </a:cubicBezTo>
                    <a:lnTo>
                      <a:pt x="28977" y="105888"/>
                    </a:lnTo>
                    <a:lnTo>
                      <a:pt x="29233" y="105872"/>
                    </a:lnTo>
                    <a:cubicBezTo>
                      <a:pt x="38022" y="114794"/>
                      <a:pt x="48605" y="120000"/>
                      <a:pt x="60000" y="120000"/>
                    </a:cubicBezTo>
                    <a:cubicBezTo>
                      <a:pt x="72961" y="120000"/>
                      <a:pt x="84872" y="113255"/>
                      <a:pt x="94288" y="101977"/>
                    </a:cubicBezTo>
                    <a:lnTo>
                      <a:pt x="94705" y="101955"/>
                    </a:lnTo>
                    <a:lnTo>
                      <a:pt x="94705" y="101872"/>
                    </a:lnTo>
                    <a:cubicBezTo>
                      <a:pt x="96072" y="100316"/>
                      <a:pt x="97316" y="98572"/>
                      <a:pt x="98583" y="96861"/>
                    </a:cubicBezTo>
                    <a:cubicBezTo>
                      <a:pt x="99400" y="95761"/>
                      <a:pt x="100227" y="94677"/>
                      <a:pt x="101000" y="93522"/>
                    </a:cubicBezTo>
                    <a:cubicBezTo>
                      <a:pt x="102016" y="91988"/>
                      <a:pt x="102966" y="90366"/>
                      <a:pt x="103905" y="88738"/>
                    </a:cubicBezTo>
                    <a:cubicBezTo>
                      <a:pt x="104538" y="87655"/>
                      <a:pt x="105183" y="86600"/>
                      <a:pt x="105777" y="85477"/>
                    </a:cubicBezTo>
                    <a:cubicBezTo>
                      <a:pt x="106800" y="83538"/>
                      <a:pt x="107738" y="81505"/>
                      <a:pt x="108661" y="79455"/>
                    </a:cubicBezTo>
                    <a:cubicBezTo>
                      <a:pt x="109083" y="78522"/>
                      <a:pt x="109527" y="77622"/>
                      <a:pt x="109927" y="76666"/>
                    </a:cubicBezTo>
                    <a:cubicBezTo>
                      <a:pt x="110916" y="74283"/>
                      <a:pt x="111800" y="71805"/>
                      <a:pt x="112650" y="69300"/>
                    </a:cubicBezTo>
                    <a:cubicBezTo>
                      <a:pt x="112905" y="68555"/>
                      <a:pt x="113188" y="67844"/>
                      <a:pt x="113427" y="67094"/>
                    </a:cubicBezTo>
                    <a:cubicBezTo>
                      <a:pt x="114300" y="64355"/>
                      <a:pt x="115055" y="61516"/>
                      <a:pt x="115761" y="58650"/>
                    </a:cubicBezTo>
                    <a:cubicBezTo>
                      <a:pt x="115911" y="58033"/>
                      <a:pt x="116100" y="57444"/>
                      <a:pt x="116244" y="56816"/>
                    </a:cubicBezTo>
                    <a:cubicBezTo>
                      <a:pt x="116927" y="53866"/>
                      <a:pt x="117477" y="50833"/>
                      <a:pt x="117977" y="47772"/>
                    </a:cubicBezTo>
                    <a:cubicBezTo>
                      <a:pt x="118077" y="47161"/>
                      <a:pt x="118216" y="46572"/>
                      <a:pt x="118311" y="45955"/>
                    </a:cubicBezTo>
                    <a:cubicBezTo>
                      <a:pt x="118766" y="42911"/>
                      <a:pt x="119088" y="39800"/>
                      <a:pt x="119361" y="36672"/>
                    </a:cubicBezTo>
                    <a:cubicBezTo>
                      <a:pt x="119416" y="35988"/>
                      <a:pt x="119527" y="35338"/>
                      <a:pt x="119572" y="34661"/>
                    </a:cubicBezTo>
                    <a:cubicBezTo>
                      <a:pt x="119850" y="30911"/>
                      <a:pt x="119994" y="27105"/>
                      <a:pt x="120000" y="23266"/>
                    </a:cubicBezTo>
                    <a:cubicBezTo>
                      <a:pt x="115777" y="24722"/>
                      <a:pt x="111227" y="25572"/>
                      <a:pt x="106538" y="25572"/>
                    </a:cubicBezTo>
                    <a:close/>
                  </a:path>
                </a:pathLst>
              </a:custGeom>
              <a:solidFill>
                <a:srgbClr val="3367D6"/>
              </a:solidFill>
              <a:ln>
                <a:noFill/>
              </a:ln>
            </p:spPr>
            <p:txBody>
              <a:bodyPr anchorCtr="0" anchor="ctr" bIns="17150" lIns="17150" rIns="17150"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grpSp>
        <p:grpSp>
          <p:nvGrpSpPr>
            <p:cNvPr id="382" name="Shape 382"/>
            <p:cNvGrpSpPr/>
            <p:nvPr/>
          </p:nvGrpSpPr>
          <p:grpSpPr>
            <a:xfrm>
              <a:off x="501150" y="907976"/>
              <a:ext cx="592500" cy="813684"/>
              <a:chOff x="0" y="0"/>
              <a:chExt cx="592500" cy="813684"/>
            </a:xfrm>
          </p:grpSpPr>
          <p:sp>
            <p:nvSpPr>
              <p:cNvPr id="383" name="Shape 383"/>
              <p:cNvSpPr/>
              <p:nvPr/>
            </p:nvSpPr>
            <p:spPr>
              <a:xfrm>
                <a:off x="137706" y="32548"/>
                <a:ext cx="340500" cy="433200"/>
              </a:xfrm>
              <a:custGeom>
                <a:pathLst>
                  <a:path extrusionOk="0" h="120000" w="120000">
                    <a:moveTo>
                      <a:pt x="102761" y="0"/>
                    </a:moveTo>
                    <a:lnTo>
                      <a:pt x="17238" y="0"/>
                    </a:lnTo>
                    <a:cubicBezTo>
                      <a:pt x="7716" y="0"/>
                      <a:pt x="0" y="6066"/>
                      <a:pt x="0" y="13550"/>
                    </a:cubicBezTo>
                    <a:lnTo>
                      <a:pt x="0" y="106450"/>
                    </a:lnTo>
                    <a:cubicBezTo>
                      <a:pt x="0" y="113933"/>
                      <a:pt x="7716" y="120000"/>
                      <a:pt x="17238" y="120000"/>
                    </a:cubicBezTo>
                    <a:lnTo>
                      <a:pt x="102761" y="120000"/>
                    </a:lnTo>
                    <a:cubicBezTo>
                      <a:pt x="112283" y="120000"/>
                      <a:pt x="120000" y="113933"/>
                      <a:pt x="120000" y="106450"/>
                    </a:cubicBezTo>
                    <a:lnTo>
                      <a:pt x="120000" y="13550"/>
                    </a:lnTo>
                    <a:cubicBezTo>
                      <a:pt x="120000" y="6066"/>
                      <a:pt x="112283" y="0"/>
                      <a:pt x="102761" y="0"/>
                    </a:cubicBezTo>
                    <a:close/>
                  </a:path>
                </a:pathLst>
              </a:custGeom>
              <a:solidFill>
                <a:srgbClr val="3367D6"/>
              </a:solidFill>
              <a:ln>
                <a:noFill/>
              </a:ln>
            </p:spPr>
            <p:txBody>
              <a:bodyPr anchorCtr="0" anchor="ctr" bIns="17150" lIns="17150" rIns="17150"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384" name="Shape 384"/>
              <p:cNvSpPr/>
              <p:nvPr/>
            </p:nvSpPr>
            <p:spPr>
              <a:xfrm>
                <a:off x="137706" y="32548"/>
                <a:ext cx="340500" cy="433200"/>
              </a:xfrm>
              <a:custGeom>
                <a:pathLst>
                  <a:path extrusionOk="0" h="120000" w="120000">
                    <a:moveTo>
                      <a:pt x="102761" y="0"/>
                    </a:moveTo>
                    <a:lnTo>
                      <a:pt x="17238" y="0"/>
                    </a:lnTo>
                    <a:cubicBezTo>
                      <a:pt x="7716" y="0"/>
                      <a:pt x="0" y="6066"/>
                      <a:pt x="0" y="13550"/>
                    </a:cubicBezTo>
                    <a:lnTo>
                      <a:pt x="0" y="106450"/>
                    </a:lnTo>
                    <a:cubicBezTo>
                      <a:pt x="0" y="113933"/>
                      <a:pt x="7716" y="120000"/>
                      <a:pt x="17238" y="120000"/>
                    </a:cubicBezTo>
                    <a:lnTo>
                      <a:pt x="102761" y="120000"/>
                    </a:lnTo>
                    <a:cubicBezTo>
                      <a:pt x="112283" y="120000"/>
                      <a:pt x="120000" y="113933"/>
                      <a:pt x="120000" y="106450"/>
                    </a:cubicBezTo>
                    <a:lnTo>
                      <a:pt x="120000" y="13550"/>
                    </a:lnTo>
                    <a:cubicBezTo>
                      <a:pt x="120000" y="6066"/>
                      <a:pt x="112283" y="0"/>
                      <a:pt x="102761" y="0"/>
                    </a:cubicBezTo>
                    <a:cubicBezTo>
                      <a:pt x="102761" y="0"/>
                      <a:pt x="102761" y="0"/>
                      <a:pt x="102761" y="0"/>
                    </a:cubicBezTo>
                    <a:close/>
                    <a:moveTo>
                      <a:pt x="102761" y="10405"/>
                    </a:moveTo>
                    <a:cubicBezTo>
                      <a:pt x="104972" y="10405"/>
                      <a:pt x="106766" y="11816"/>
                      <a:pt x="106766" y="13550"/>
                    </a:cubicBezTo>
                    <a:lnTo>
                      <a:pt x="106766" y="106450"/>
                    </a:lnTo>
                    <a:cubicBezTo>
                      <a:pt x="106766" y="108183"/>
                      <a:pt x="104972" y="109594"/>
                      <a:pt x="102761" y="109594"/>
                    </a:cubicBezTo>
                    <a:lnTo>
                      <a:pt x="17238" y="109594"/>
                    </a:lnTo>
                    <a:cubicBezTo>
                      <a:pt x="15027" y="109594"/>
                      <a:pt x="13233" y="108183"/>
                      <a:pt x="13233" y="106450"/>
                    </a:cubicBezTo>
                    <a:lnTo>
                      <a:pt x="13233" y="13550"/>
                    </a:lnTo>
                    <a:cubicBezTo>
                      <a:pt x="13233" y="11816"/>
                      <a:pt x="15027" y="10405"/>
                      <a:pt x="17238" y="10405"/>
                    </a:cubicBezTo>
                    <a:lnTo>
                      <a:pt x="102761" y="10405"/>
                    </a:lnTo>
                  </a:path>
                </a:pathLst>
              </a:custGeom>
              <a:solidFill>
                <a:srgbClr val="3367D6"/>
              </a:solidFill>
              <a:ln>
                <a:noFill/>
              </a:ln>
            </p:spPr>
            <p:txBody>
              <a:bodyPr anchorCtr="0" anchor="ctr" bIns="17150" lIns="17150" rIns="17150"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385" name="Shape 385"/>
              <p:cNvSpPr/>
              <p:nvPr/>
            </p:nvSpPr>
            <p:spPr>
              <a:xfrm>
                <a:off x="137706" y="32548"/>
                <a:ext cx="340500" cy="433200"/>
              </a:xfrm>
              <a:custGeom>
                <a:pathLst>
                  <a:path extrusionOk="0" h="120000" w="120000">
                    <a:moveTo>
                      <a:pt x="102761" y="0"/>
                    </a:moveTo>
                    <a:lnTo>
                      <a:pt x="17238" y="0"/>
                    </a:lnTo>
                    <a:cubicBezTo>
                      <a:pt x="7716" y="0"/>
                      <a:pt x="0" y="6066"/>
                      <a:pt x="0" y="13550"/>
                    </a:cubicBezTo>
                    <a:lnTo>
                      <a:pt x="0" y="106450"/>
                    </a:lnTo>
                    <a:cubicBezTo>
                      <a:pt x="0" y="113933"/>
                      <a:pt x="7716" y="120000"/>
                      <a:pt x="17238" y="120000"/>
                    </a:cubicBezTo>
                    <a:lnTo>
                      <a:pt x="102761" y="120000"/>
                    </a:lnTo>
                    <a:cubicBezTo>
                      <a:pt x="112283" y="120000"/>
                      <a:pt x="120000" y="113933"/>
                      <a:pt x="120000" y="106450"/>
                    </a:cubicBezTo>
                    <a:lnTo>
                      <a:pt x="120000" y="13550"/>
                    </a:lnTo>
                    <a:cubicBezTo>
                      <a:pt x="120000" y="6066"/>
                      <a:pt x="112283" y="0"/>
                      <a:pt x="102761" y="0"/>
                    </a:cubicBezTo>
                    <a:close/>
                  </a:path>
                </a:pathLst>
              </a:custGeom>
              <a:solidFill>
                <a:srgbClr val="3367D6"/>
              </a:solidFill>
              <a:ln>
                <a:noFill/>
              </a:ln>
            </p:spPr>
            <p:txBody>
              <a:bodyPr anchorCtr="0" anchor="ctr" bIns="17150" lIns="17150" rIns="17150"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386" name="Shape 386"/>
              <p:cNvSpPr/>
              <p:nvPr/>
            </p:nvSpPr>
            <p:spPr>
              <a:xfrm>
                <a:off x="105156" y="0"/>
                <a:ext cx="405599" cy="498300"/>
              </a:xfrm>
              <a:custGeom>
                <a:pathLst>
                  <a:path extrusionOk="0" h="120000" w="120000">
                    <a:moveTo>
                      <a:pt x="95900" y="0"/>
                    </a:moveTo>
                    <a:lnTo>
                      <a:pt x="24100" y="0"/>
                    </a:lnTo>
                    <a:cubicBezTo>
                      <a:pt x="10811" y="0"/>
                      <a:pt x="0" y="8800"/>
                      <a:pt x="0" y="19616"/>
                    </a:cubicBezTo>
                    <a:lnTo>
                      <a:pt x="0" y="100383"/>
                    </a:lnTo>
                    <a:cubicBezTo>
                      <a:pt x="0" y="111200"/>
                      <a:pt x="10811" y="120000"/>
                      <a:pt x="24100" y="120000"/>
                    </a:cubicBezTo>
                    <a:lnTo>
                      <a:pt x="95900" y="120000"/>
                    </a:lnTo>
                    <a:cubicBezTo>
                      <a:pt x="109188" y="120000"/>
                      <a:pt x="120000" y="111200"/>
                      <a:pt x="120000" y="100383"/>
                    </a:cubicBezTo>
                    <a:lnTo>
                      <a:pt x="120000" y="19616"/>
                    </a:lnTo>
                    <a:cubicBezTo>
                      <a:pt x="120000" y="8800"/>
                      <a:pt x="109188" y="0"/>
                      <a:pt x="95900" y="0"/>
                    </a:cubicBezTo>
                    <a:cubicBezTo>
                      <a:pt x="95900" y="0"/>
                      <a:pt x="95900" y="0"/>
                      <a:pt x="95900" y="0"/>
                    </a:cubicBezTo>
                    <a:close/>
                    <a:moveTo>
                      <a:pt x="95900" y="7838"/>
                    </a:moveTo>
                    <a:cubicBezTo>
                      <a:pt x="103894" y="7838"/>
                      <a:pt x="110372" y="13111"/>
                      <a:pt x="110372" y="19616"/>
                    </a:cubicBezTo>
                    <a:lnTo>
                      <a:pt x="110372" y="100383"/>
                    </a:lnTo>
                    <a:cubicBezTo>
                      <a:pt x="110372" y="106888"/>
                      <a:pt x="103894" y="112161"/>
                      <a:pt x="95900" y="112161"/>
                    </a:cubicBezTo>
                    <a:lnTo>
                      <a:pt x="24100" y="112161"/>
                    </a:lnTo>
                    <a:cubicBezTo>
                      <a:pt x="16105" y="112161"/>
                      <a:pt x="9627" y="106888"/>
                      <a:pt x="9627" y="100383"/>
                    </a:cubicBezTo>
                    <a:lnTo>
                      <a:pt x="9627" y="19616"/>
                    </a:lnTo>
                    <a:cubicBezTo>
                      <a:pt x="9627" y="13111"/>
                      <a:pt x="16105" y="7838"/>
                      <a:pt x="24100" y="7838"/>
                    </a:cubicBezTo>
                    <a:lnTo>
                      <a:pt x="95900" y="7838"/>
                    </a:lnTo>
                  </a:path>
                </a:pathLst>
              </a:custGeom>
              <a:solidFill>
                <a:srgbClr val="3367D6"/>
              </a:solidFill>
              <a:ln>
                <a:noFill/>
              </a:ln>
            </p:spPr>
            <p:txBody>
              <a:bodyPr anchorCtr="0" anchor="ctr" bIns="17150" lIns="17150" rIns="17150"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387" name="Shape 387"/>
              <p:cNvSpPr/>
              <p:nvPr/>
            </p:nvSpPr>
            <p:spPr>
              <a:xfrm>
                <a:off x="30044" y="220331"/>
                <a:ext cx="529500" cy="563400"/>
              </a:xfrm>
              <a:custGeom>
                <a:pathLst>
                  <a:path extrusionOk="0" h="120000" w="120000">
                    <a:moveTo>
                      <a:pt x="120000" y="31200"/>
                    </a:moveTo>
                    <a:cubicBezTo>
                      <a:pt x="120000" y="25455"/>
                      <a:pt x="115046" y="20800"/>
                      <a:pt x="108935" y="20800"/>
                    </a:cubicBezTo>
                    <a:cubicBezTo>
                      <a:pt x="115180" y="20800"/>
                      <a:pt x="120217" y="15938"/>
                      <a:pt x="119994" y="10022"/>
                    </a:cubicBezTo>
                    <a:cubicBezTo>
                      <a:pt x="119777" y="4383"/>
                      <a:pt x="114668" y="0"/>
                      <a:pt x="108673" y="0"/>
                    </a:cubicBezTo>
                    <a:lnTo>
                      <a:pt x="86806" y="0"/>
                    </a:lnTo>
                    <a:cubicBezTo>
                      <a:pt x="55038" y="1066"/>
                      <a:pt x="25529" y="38400"/>
                      <a:pt x="25529" y="38400"/>
                    </a:cubicBezTo>
                    <a:lnTo>
                      <a:pt x="25529" y="21333"/>
                    </a:lnTo>
                    <a:cubicBezTo>
                      <a:pt x="25529" y="9200"/>
                      <a:pt x="18038" y="4266"/>
                      <a:pt x="11175" y="2288"/>
                    </a:cubicBezTo>
                    <a:cubicBezTo>
                      <a:pt x="5610" y="688"/>
                      <a:pt x="0" y="4711"/>
                      <a:pt x="0" y="10183"/>
                    </a:cubicBezTo>
                    <a:lnTo>
                      <a:pt x="0" y="111783"/>
                    </a:lnTo>
                    <a:cubicBezTo>
                      <a:pt x="0" y="116322"/>
                      <a:pt x="3912" y="120000"/>
                      <a:pt x="8737" y="120000"/>
                    </a:cubicBezTo>
                    <a:lnTo>
                      <a:pt x="70243" y="120000"/>
                    </a:lnTo>
                    <a:cubicBezTo>
                      <a:pt x="74345" y="120000"/>
                      <a:pt x="78285" y="118500"/>
                      <a:pt x="81229" y="115816"/>
                    </a:cubicBezTo>
                    <a:cubicBezTo>
                      <a:pt x="90218" y="107622"/>
                      <a:pt x="109842" y="89361"/>
                      <a:pt x="117918" y="78866"/>
                    </a:cubicBezTo>
                    <a:lnTo>
                      <a:pt x="117912" y="78866"/>
                    </a:lnTo>
                    <a:cubicBezTo>
                      <a:pt x="119220" y="77155"/>
                      <a:pt x="120000" y="75066"/>
                      <a:pt x="120000" y="72800"/>
                    </a:cubicBezTo>
                    <a:cubicBezTo>
                      <a:pt x="120000" y="67055"/>
                      <a:pt x="115046" y="62400"/>
                      <a:pt x="108935" y="62400"/>
                    </a:cubicBezTo>
                    <a:cubicBezTo>
                      <a:pt x="115046" y="62400"/>
                      <a:pt x="120000" y="57744"/>
                      <a:pt x="120000" y="52000"/>
                    </a:cubicBezTo>
                    <a:cubicBezTo>
                      <a:pt x="120000" y="46255"/>
                      <a:pt x="115046" y="41600"/>
                      <a:pt x="108935" y="41600"/>
                    </a:cubicBezTo>
                    <a:cubicBezTo>
                      <a:pt x="115046" y="41600"/>
                      <a:pt x="120000" y="36944"/>
                      <a:pt x="120000" y="31200"/>
                    </a:cubicBezTo>
                    <a:close/>
                  </a:path>
                </a:pathLst>
              </a:custGeom>
              <a:solidFill>
                <a:srgbClr val="3367D6"/>
              </a:solidFill>
              <a:ln>
                <a:noFill/>
              </a:ln>
            </p:spPr>
            <p:txBody>
              <a:bodyPr anchorCtr="0" anchor="ctr" bIns="17150" lIns="17150" rIns="17150"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388" name="Shape 388"/>
              <p:cNvSpPr/>
              <p:nvPr/>
            </p:nvSpPr>
            <p:spPr>
              <a:xfrm>
                <a:off x="0" y="190284"/>
                <a:ext cx="592500" cy="623400"/>
              </a:xfrm>
              <a:custGeom>
                <a:pathLst>
                  <a:path extrusionOk="0" h="120000" w="120000">
                    <a:moveTo>
                      <a:pt x="103227" y="0"/>
                    </a:moveTo>
                    <a:lnTo>
                      <a:pt x="83577" y="0"/>
                    </a:lnTo>
                    <a:lnTo>
                      <a:pt x="83466" y="5"/>
                    </a:lnTo>
                    <a:cubicBezTo>
                      <a:pt x="64005" y="666"/>
                      <a:pt x="45988" y="14533"/>
                      <a:pt x="34994" y="25116"/>
                    </a:cubicBezTo>
                    <a:lnTo>
                      <a:pt x="34994" y="25061"/>
                    </a:lnTo>
                    <a:cubicBezTo>
                      <a:pt x="34994" y="18677"/>
                      <a:pt x="33116" y="13361"/>
                      <a:pt x="29416" y="9250"/>
                    </a:cubicBezTo>
                    <a:cubicBezTo>
                      <a:pt x="26522" y="6044"/>
                      <a:pt x="22633" y="3711"/>
                      <a:pt x="17855" y="2322"/>
                    </a:cubicBezTo>
                    <a:cubicBezTo>
                      <a:pt x="16544" y="1938"/>
                      <a:pt x="15194" y="1750"/>
                      <a:pt x="13838" y="1750"/>
                    </a:cubicBezTo>
                    <a:cubicBezTo>
                      <a:pt x="10194" y="1750"/>
                      <a:pt x="6744" y="3105"/>
                      <a:pt x="4127" y="5577"/>
                    </a:cubicBezTo>
                    <a:cubicBezTo>
                      <a:pt x="1466" y="8083"/>
                      <a:pt x="0" y="11422"/>
                      <a:pt x="0" y="14983"/>
                    </a:cubicBezTo>
                    <a:lnTo>
                      <a:pt x="0" y="106794"/>
                    </a:lnTo>
                    <a:cubicBezTo>
                      <a:pt x="0" y="114077"/>
                      <a:pt x="6233" y="120000"/>
                      <a:pt x="13900" y="120000"/>
                    </a:cubicBezTo>
                    <a:lnTo>
                      <a:pt x="68877" y="120000"/>
                    </a:lnTo>
                    <a:cubicBezTo>
                      <a:pt x="74150" y="120000"/>
                      <a:pt x="79144" y="118077"/>
                      <a:pt x="82933" y="114588"/>
                    </a:cubicBezTo>
                    <a:cubicBezTo>
                      <a:pt x="92305" y="105955"/>
                      <a:pt x="109116" y="90038"/>
                      <a:pt x="116427" y="80438"/>
                    </a:cubicBezTo>
                    <a:lnTo>
                      <a:pt x="120000" y="75744"/>
                    </a:lnTo>
                    <a:lnTo>
                      <a:pt x="119011" y="75066"/>
                    </a:lnTo>
                    <a:cubicBezTo>
                      <a:pt x="119294" y="73933"/>
                      <a:pt x="119438" y="72755"/>
                      <a:pt x="119438" y="71566"/>
                    </a:cubicBezTo>
                    <a:cubicBezTo>
                      <a:pt x="119438" y="68022"/>
                      <a:pt x="118155" y="64755"/>
                      <a:pt x="116005" y="62166"/>
                    </a:cubicBezTo>
                    <a:cubicBezTo>
                      <a:pt x="118155" y="59583"/>
                      <a:pt x="119438" y="56316"/>
                      <a:pt x="119438" y="52772"/>
                    </a:cubicBezTo>
                    <a:cubicBezTo>
                      <a:pt x="119438" y="49227"/>
                      <a:pt x="118155" y="45961"/>
                      <a:pt x="116005" y="43372"/>
                    </a:cubicBezTo>
                    <a:cubicBezTo>
                      <a:pt x="118155" y="40788"/>
                      <a:pt x="119438" y="37522"/>
                      <a:pt x="119438" y="33977"/>
                    </a:cubicBezTo>
                    <a:cubicBezTo>
                      <a:pt x="119438" y="30433"/>
                      <a:pt x="118155" y="27172"/>
                      <a:pt x="116011" y="24583"/>
                    </a:cubicBezTo>
                    <a:cubicBezTo>
                      <a:pt x="118361" y="21766"/>
                      <a:pt x="119566" y="18283"/>
                      <a:pt x="119433" y="14633"/>
                    </a:cubicBezTo>
                    <a:cubicBezTo>
                      <a:pt x="119283" y="10638"/>
                      <a:pt x="117488" y="6927"/>
                      <a:pt x="114377" y="4172"/>
                    </a:cubicBezTo>
                    <a:cubicBezTo>
                      <a:pt x="111344" y="1483"/>
                      <a:pt x="107383" y="0"/>
                      <a:pt x="103227" y="0"/>
                    </a:cubicBezTo>
                    <a:cubicBezTo>
                      <a:pt x="103227" y="0"/>
                      <a:pt x="103227" y="0"/>
                      <a:pt x="103227" y="0"/>
                    </a:cubicBezTo>
                    <a:close/>
                    <a:moveTo>
                      <a:pt x="103227" y="5783"/>
                    </a:moveTo>
                    <a:cubicBezTo>
                      <a:pt x="108588" y="5783"/>
                      <a:pt x="113155" y="9744"/>
                      <a:pt x="113350" y="14838"/>
                    </a:cubicBezTo>
                    <a:cubicBezTo>
                      <a:pt x="113550" y="20183"/>
                      <a:pt x="109044" y="24577"/>
                      <a:pt x="103466" y="24577"/>
                    </a:cubicBezTo>
                    <a:cubicBezTo>
                      <a:pt x="108927" y="24577"/>
                      <a:pt x="113355" y="28783"/>
                      <a:pt x="113355" y="33977"/>
                    </a:cubicBezTo>
                    <a:cubicBezTo>
                      <a:pt x="113355" y="39166"/>
                      <a:pt x="108927" y="43372"/>
                      <a:pt x="103466" y="43372"/>
                    </a:cubicBezTo>
                    <a:cubicBezTo>
                      <a:pt x="108927" y="43372"/>
                      <a:pt x="113355" y="47583"/>
                      <a:pt x="113355" y="52772"/>
                    </a:cubicBezTo>
                    <a:cubicBezTo>
                      <a:pt x="113355" y="57961"/>
                      <a:pt x="108927" y="62166"/>
                      <a:pt x="103466" y="62166"/>
                    </a:cubicBezTo>
                    <a:cubicBezTo>
                      <a:pt x="108927" y="62166"/>
                      <a:pt x="113355" y="66377"/>
                      <a:pt x="113355" y="71566"/>
                    </a:cubicBezTo>
                    <a:cubicBezTo>
                      <a:pt x="113355" y="73611"/>
                      <a:pt x="112655" y="75500"/>
                      <a:pt x="111488" y="77044"/>
                    </a:cubicBezTo>
                    <a:lnTo>
                      <a:pt x="111494" y="77050"/>
                    </a:lnTo>
                    <a:cubicBezTo>
                      <a:pt x="104277" y="86527"/>
                      <a:pt x="86733" y="103033"/>
                      <a:pt x="78694" y="110433"/>
                    </a:cubicBezTo>
                    <a:cubicBezTo>
                      <a:pt x="76066" y="112861"/>
                      <a:pt x="72544" y="114216"/>
                      <a:pt x="68877" y="114216"/>
                    </a:cubicBezTo>
                    <a:lnTo>
                      <a:pt x="13900" y="114216"/>
                    </a:lnTo>
                    <a:cubicBezTo>
                      <a:pt x="9583" y="114216"/>
                      <a:pt x="6088" y="110894"/>
                      <a:pt x="6088" y="106794"/>
                    </a:cubicBezTo>
                    <a:lnTo>
                      <a:pt x="6088" y="14983"/>
                    </a:lnTo>
                    <a:cubicBezTo>
                      <a:pt x="6088" y="10783"/>
                      <a:pt x="9700" y="7533"/>
                      <a:pt x="13838" y="7533"/>
                    </a:cubicBezTo>
                    <a:cubicBezTo>
                      <a:pt x="14572" y="7533"/>
                      <a:pt x="15322" y="7633"/>
                      <a:pt x="16072" y="7850"/>
                    </a:cubicBezTo>
                    <a:cubicBezTo>
                      <a:pt x="22211" y="9638"/>
                      <a:pt x="28911" y="14094"/>
                      <a:pt x="28911" y="25061"/>
                    </a:cubicBezTo>
                    <a:lnTo>
                      <a:pt x="28911" y="40483"/>
                    </a:lnTo>
                    <a:cubicBezTo>
                      <a:pt x="28911" y="40483"/>
                      <a:pt x="55283" y="6744"/>
                      <a:pt x="83683" y="5783"/>
                    </a:cubicBezTo>
                    <a:lnTo>
                      <a:pt x="103227" y="5783"/>
                    </a:lnTo>
                  </a:path>
                </a:pathLst>
              </a:custGeom>
              <a:solidFill>
                <a:srgbClr val="3367D6"/>
              </a:solidFill>
              <a:ln>
                <a:noFill/>
              </a:ln>
            </p:spPr>
            <p:txBody>
              <a:bodyPr anchorCtr="0" anchor="ctr" bIns="17150" lIns="17150" rIns="17150"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grpSp>
      </p:grpSp>
      <p:grpSp>
        <p:nvGrpSpPr>
          <p:cNvPr id="389" name="Shape 389"/>
          <p:cNvGrpSpPr/>
          <p:nvPr/>
        </p:nvGrpSpPr>
        <p:grpSpPr>
          <a:xfrm>
            <a:off x="6193855" y="1636817"/>
            <a:ext cx="654999" cy="945812"/>
            <a:chOff x="0" y="0"/>
            <a:chExt cx="1620483" cy="2304050"/>
          </a:xfrm>
        </p:grpSpPr>
        <p:sp>
          <p:nvSpPr>
            <p:cNvPr id="390" name="Shape 390"/>
            <p:cNvSpPr/>
            <p:nvPr/>
          </p:nvSpPr>
          <p:spPr>
            <a:xfrm>
              <a:off x="395987" y="1659350"/>
              <a:ext cx="776700" cy="644700"/>
            </a:xfrm>
            <a:custGeom>
              <a:pathLst>
                <a:path extrusionOk="0" h="120000" w="120000">
                  <a:moveTo>
                    <a:pt x="106316" y="81861"/>
                  </a:moveTo>
                  <a:lnTo>
                    <a:pt x="76811" y="68483"/>
                  </a:lnTo>
                  <a:lnTo>
                    <a:pt x="76811" y="52111"/>
                  </a:lnTo>
                  <a:cubicBezTo>
                    <a:pt x="85877" y="43727"/>
                    <a:pt x="91811" y="29150"/>
                    <a:pt x="91811" y="12777"/>
                  </a:cubicBezTo>
                  <a:cubicBezTo>
                    <a:pt x="91811" y="12377"/>
                    <a:pt x="91811" y="11977"/>
                    <a:pt x="91811" y="11583"/>
                  </a:cubicBezTo>
                  <a:cubicBezTo>
                    <a:pt x="89672" y="11777"/>
                    <a:pt x="87361" y="12177"/>
                    <a:pt x="84888" y="12177"/>
                  </a:cubicBezTo>
                  <a:cubicBezTo>
                    <a:pt x="77638" y="12177"/>
                    <a:pt x="69727" y="9983"/>
                    <a:pt x="63627" y="0"/>
                  </a:cubicBezTo>
                  <a:cubicBezTo>
                    <a:pt x="58844" y="6788"/>
                    <a:pt x="49450" y="11977"/>
                    <a:pt x="41044" y="11977"/>
                  </a:cubicBezTo>
                  <a:cubicBezTo>
                    <a:pt x="37088" y="11977"/>
                    <a:pt x="30988" y="9583"/>
                    <a:pt x="26705" y="7188"/>
                  </a:cubicBezTo>
                  <a:cubicBezTo>
                    <a:pt x="26538" y="8983"/>
                    <a:pt x="26372" y="10783"/>
                    <a:pt x="26372" y="12777"/>
                  </a:cubicBezTo>
                  <a:cubicBezTo>
                    <a:pt x="26372" y="30350"/>
                    <a:pt x="33133" y="45522"/>
                    <a:pt x="43188" y="53711"/>
                  </a:cubicBezTo>
                  <a:lnTo>
                    <a:pt x="43188" y="68483"/>
                  </a:lnTo>
                  <a:lnTo>
                    <a:pt x="13516" y="81861"/>
                  </a:lnTo>
                  <a:cubicBezTo>
                    <a:pt x="5438" y="85255"/>
                    <a:pt x="0" y="94844"/>
                    <a:pt x="0" y="105422"/>
                  </a:cubicBezTo>
                  <a:lnTo>
                    <a:pt x="0" y="120000"/>
                  </a:lnTo>
                  <a:lnTo>
                    <a:pt x="120000" y="120000"/>
                  </a:lnTo>
                  <a:lnTo>
                    <a:pt x="120000" y="105422"/>
                  </a:lnTo>
                  <a:cubicBezTo>
                    <a:pt x="120000" y="94844"/>
                    <a:pt x="114561" y="85455"/>
                    <a:pt x="106316" y="81861"/>
                  </a:cubicBezTo>
                </a:path>
              </a:pathLst>
            </a:custGeom>
            <a:solidFill>
              <a:srgbClr val="3367D6"/>
            </a:solidFill>
            <a:ln>
              <a:noFill/>
            </a:ln>
          </p:spPr>
          <p:txBody>
            <a:bodyPr anchorCtr="0" anchor="ctr" bIns="17150" lIns="17150" rIns="17150"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391" name="Shape 391"/>
            <p:cNvSpPr/>
            <p:nvPr/>
          </p:nvSpPr>
          <p:spPr>
            <a:xfrm>
              <a:off x="570412" y="1475500"/>
              <a:ext cx="413700" cy="219599"/>
            </a:xfrm>
            <a:custGeom>
              <a:pathLst>
                <a:path extrusionOk="0" h="120000" w="120000">
                  <a:moveTo>
                    <a:pt x="64022" y="82479"/>
                  </a:moveTo>
                  <a:lnTo>
                    <a:pt x="67733" y="68342"/>
                  </a:lnTo>
                  <a:lnTo>
                    <a:pt x="72061" y="81892"/>
                  </a:lnTo>
                  <a:cubicBezTo>
                    <a:pt x="84433" y="123129"/>
                    <a:pt x="102988" y="121949"/>
                    <a:pt x="120000" y="118415"/>
                  </a:cubicBezTo>
                  <a:cubicBezTo>
                    <a:pt x="115361" y="51845"/>
                    <a:pt x="90000" y="0"/>
                    <a:pt x="59383" y="0"/>
                  </a:cubicBezTo>
                  <a:cubicBezTo>
                    <a:pt x="30616" y="0"/>
                    <a:pt x="6494" y="44776"/>
                    <a:pt x="0" y="105458"/>
                  </a:cubicBezTo>
                  <a:cubicBezTo>
                    <a:pt x="7111" y="111933"/>
                    <a:pt x="18866" y="119595"/>
                    <a:pt x="25361" y="119595"/>
                  </a:cubicBezTo>
                  <a:cubicBezTo>
                    <a:pt x="40516" y="119595"/>
                    <a:pt x="58761" y="101918"/>
                    <a:pt x="64022" y="82479"/>
                  </a:cubicBezTo>
                </a:path>
              </a:pathLst>
            </a:custGeom>
            <a:solidFill>
              <a:srgbClr val="3367D6"/>
            </a:solidFill>
            <a:ln>
              <a:noFill/>
            </a:ln>
          </p:spPr>
          <p:txBody>
            <a:bodyPr anchorCtr="0" anchor="ctr" bIns="17150" lIns="17150" rIns="17150"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392" name="Shape 392"/>
            <p:cNvSpPr/>
            <p:nvPr/>
          </p:nvSpPr>
          <p:spPr>
            <a:xfrm>
              <a:off x="1060683" y="1565070"/>
              <a:ext cx="559800" cy="460800"/>
            </a:xfrm>
            <a:custGeom>
              <a:pathLst>
                <a:path extrusionOk="0" h="120000" w="120000">
                  <a:moveTo>
                    <a:pt x="106205" y="81766"/>
                  </a:moveTo>
                  <a:lnTo>
                    <a:pt x="76783" y="68372"/>
                  </a:lnTo>
                  <a:lnTo>
                    <a:pt x="76783" y="52183"/>
                  </a:lnTo>
                  <a:cubicBezTo>
                    <a:pt x="85744" y="43816"/>
                    <a:pt x="91722" y="29300"/>
                    <a:pt x="91722" y="12555"/>
                  </a:cubicBezTo>
                  <a:cubicBezTo>
                    <a:pt x="91722" y="12277"/>
                    <a:pt x="91722" y="12000"/>
                    <a:pt x="91722" y="11444"/>
                  </a:cubicBezTo>
                  <a:cubicBezTo>
                    <a:pt x="89655" y="11722"/>
                    <a:pt x="87127" y="12000"/>
                    <a:pt x="84827" y="12000"/>
                  </a:cubicBezTo>
                  <a:cubicBezTo>
                    <a:pt x="77700" y="12000"/>
                    <a:pt x="69655" y="9766"/>
                    <a:pt x="63677" y="0"/>
                  </a:cubicBezTo>
                  <a:cubicBezTo>
                    <a:pt x="58850" y="6700"/>
                    <a:pt x="49427" y="12000"/>
                    <a:pt x="40922" y="12000"/>
                  </a:cubicBezTo>
                  <a:cubicBezTo>
                    <a:pt x="37011" y="12000"/>
                    <a:pt x="31033" y="9488"/>
                    <a:pt x="26666" y="7255"/>
                  </a:cubicBezTo>
                  <a:cubicBezTo>
                    <a:pt x="26666" y="8927"/>
                    <a:pt x="26438" y="10883"/>
                    <a:pt x="26438" y="12555"/>
                  </a:cubicBezTo>
                  <a:cubicBezTo>
                    <a:pt x="26438" y="30138"/>
                    <a:pt x="33105" y="45488"/>
                    <a:pt x="43216" y="53583"/>
                  </a:cubicBezTo>
                  <a:lnTo>
                    <a:pt x="43216" y="68372"/>
                  </a:lnTo>
                  <a:lnTo>
                    <a:pt x="13561" y="81766"/>
                  </a:lnTo>
                  <a:cubicBezTo>
                    <a:pt x="5516" y="85394"/>
                    <a:pt x="0" y="94883"/>
                    <a:pt x="0" y="105488"/>
                  </a:cubicBezTo>
                  <a:lnTo>
                    <a:pt x="0" y="120000"/>
                  </a:lnTo>
                  <a:lnTo>
                    <a:pt x="120000" y="120000"/>
                  </a:lnTo>
                  <a:lnTo>
                    <a:pt x="120000" y="105488"/>
                  </a:lnTo>
                  <a:cubicBezTo>
                    <a:pt x="120000" y="94883"/>
                    <a:pt x="114255" y="85394"/>
                    <a:pt x="106205" y="81766"/>
                  </a:cubicBezTo>
                </a:path>
              </a:pathLst>
            </a:custGeom>
            <a:solidFill>
              <a:srgbClr val="3367D6"/>
            </a:solidFill>
            <a:ln>
              <a:noFill/>
            </a:ln>
          </p:spPr>
          <p:txBody>
            <a:bodyPr anchorCtr="0" anchor="ctr" bIns="17150" lIns="17150" rIns="17150"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393" name="Shape 393"/>
            <p:cNvSpPr/>
            <p:nvPr/>
          </p:nvSpPr>
          <p:spPr>
            <a:xfrm>
              <a:off x="1187966" y="1433074"/>
              <a:ext cx="295800" cy="155100"/>
            </a:xfrm>
            <a:custGeom>
              <a:pathLst>
                <a:path extrusionOk="0" h="120000" w="120000">
                  <a:moveTo>
                    <a:pt x="64316" y="82607"/>
                  </a:moveTo>
                  <a:lnTo>
                    <a:pt x="68200" y="68561"/>
                  </a:lnTo>
                  <a:lnTo>
                    <a:pt x="72088" y="81781"/>
                  </a:lnTo>
                  <a:cubicBezTo>
                    <a:pt x="84605" y="123082"/>
                    <a:pt x="103166" y="122256"/>
                    <a:pt x="120000" y="118125"/>
                  </a:cubicBezTo>
                  <a:cubicBezTo>
                    <a:pt x="115683" y="51216"/>
                    <a:pt x="90216" y="0"/>
                    <a:pt x="59566" y="0"/>
                  </a:cubicBezTo>
                  <a:cubicBezTo>
                    <a:pt x="31077" y="0"/>
                    <a:pt x="6905" y="44606"/>
                    <a:pt x="0" y="105737"/>
                  </a:cubicBezTo>
                  <a:cubicBezTo>
                    <a:pt x="7338" y="111515"/>
                    <a:pt x="18994" y="119777"/>
                    <a:pt x="25466" y="119777"/>
                  </a:cubicBezTo>
                  <a:cubicBezTo>
                    <a:pt x="40577" y="119777"/>
                    <a:pt x="58705" y="102432"/>
                    <a:pt x="64316" y="82607"/>
                  </a:cubicBezTo>
                </a:path>
              </a:pathLst>
            </a:custGeom>
            <a:solidFill>
              <a:srgbClr val="3367D6"/>
            </a:solidFill>
            <a:ln>
              <a:noFill/>
            </a:ln>
          </p:spPr>
          <p:txBody>
            <a:bodyPr anchorCtr="0" anchor="ctr" bIns="17150" lIns="17150" rIns="17150"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394" name="Shape 394"/>
            <p:cNvSpPr/>
            <p:nvPr/>
          </p:nvSpPr>
          <p:spPr>
            <a:xfrm>
              <a:off x="0" y="1565070"/>
              <a:ext cx="559800" cy="460800"/>
            </a:xfrm>
            <a:custGeom>
              <a:pathLst>
                <a:path extrusionOk="0" h="120000" w="120000">
                  <a:moveTo>
                    <a:pt x="106205" y="81766"/>
                  </a:moveTo>
                  <a:lnTo>
                    <a:pt x="76783" y="68372"/>
                  </a:lnTo>
                  <a:lnTo>
                    <a:pt x="76783" y="52183"/>
                  </a:lnTo>
                  <a:cubicBezTo>
                    <a:pt x="85744" y="43816"/>
                    <a:pt x="91722" y="29300"/>
                    <a:pt x="91722" y="12555"/>
                  </a:cubicBezTo>
                  <a:cubicBezTo>
                    <a:pt x="91722" y="12277"/>
                    <a:pt x="91722" y="12000"/>
                    <a:pt x="91722" y="11444"/>
                  </a:cubicBezTo>
                  <a:cubicBezTo>
                    <a:pt x="89655" y="11722"/>
                    <a:pt x="87355" y="12000"/>
                    <a:pt x="84827" y="12000"/>
                  </a:cubicBezTo>
                  <a:cubicBezTo>
                    <a:pt x="77700" y="12000"/>
                    <a:pt x="69655" y="9766"/>
                    <a:pt x="63677" y="0"/>
                  </a:cubicBezTo>
                  <a:cubicBezTo>
                    <a:pt x="58850" y="6700"/>
                    <a:pt x="49427" y="12000"/>
                    <a:pt x="40922" y="12000"/>
                  </a:cubicBezTo>
                  <a:cubicBezTo>
                    <a:pt x="37238" y="12000"/>
                    <a:pt x="31033" y="9488"/>
                    <a:pt x="26666" y="7255"/>
                  </a:cubicBezTo>
                  <a:cubicBezTo>
                    <a:pt x="26666" y="8927"/>
                    <a:pt x="26438" y="10883"/>
                    <a:pt x="26438" y="12555"/>
                  </a:cubicBezTo>
                  <a:cubicBezTo>
                    <a:pt x="26438" y="30138"/>
                    <a:pt x="33333" y="45488"/>
                    <a:pt x="43216" y="53583"/>
                  </a:cubicBezTo>
                  <a:lnTo>
                    <a:pt x="43216" y="68372"/>
                  </a:lnTo>
                  <a:lnTo>
                    <a:pt x="13794" y="81766"/>
                  </a:lnTo>
                  <a:cubicBezTo>
                    <a:pt x="5516" y="85394"/>
                    <a:pt x="0" y="94883"/>
                    <a:pt x="0" y="105488"/>
                  </a:cubicBezTo>
                  <a:lnTo>
                    <a:pt x="0" y="120000"/>
                  </a:lnTo>
                  <a:lnTo>
                    <a:pt x="120000" y="120000"/>
                  </a:lnTo>
                  <a:lnTo>
                    <a:pt x="120000" y="105488"/>
                  </a:lnTo>
                  <a:cubicBezTo>
                    <a:pt x="120000" y="94883"/>
                    <a:pt x="114483" y="85394"/>
                    <a:pt x="106205" y="81766"/>
                  </a:cubicBezTo>
                </a:path>
              </a:pathLst>
            </a:custGeom>
            <a:solidFill>
              <a:srgbClr val="3367D6"/>
            </a:solidFill>
            <a:ln>
              <a:noFill/>
            </a:ln>
          </p:spPr>
          <p:txBody>
            <a:bodyPr anchorCtr="0" anchor="ctr" bIns="17150" lIns="17150" rIns="17150"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395" name="Shape 395"/>
            <p:cNvSpPr/>
            <p:nvPr/>
          </p:nvSpPr>
          <p:spPr>
            <a:xfrm>
              <a:off x="127281" y="1433074"/>
              <a:ext cx="295800" cy="155100"/>
            </a:xfrm>
            <a:custGeom>
              <a:pathLst>
                <a:path extrusionOk="0" h="120000" w="120000">
                  <a:moveTo>
                    <a:pt x="63883" y="82607"/>
                  </a:moveTo>
                  <a:lnTo>
                    <a:pt x="67772" y="68561"/>
                  </a:lnTo>
                  <a:lnTo>
                    <a:pt x="72088" y="81781"/>
                  </a:lnTo>
                  <a:cubicBezTo>
                    <a:pt x="84172" y="123082"/>
                    <a:pt x="102733" y="122256"/>
                    <a:pt x="120000" y="118125"/>
                  </a:cubicBezTo>
                  <a:cubicBezTo>
                    <a:pt x="115250" y="51216"/>
                    <a:pt x="89783" y="0"/>
                    <a:pt x="59138" y="0"/>
                  </a:cubicBezTo>
                  <a:cubicBezTo>
                    <a:pt x="30650" y="0"/>
                    <a:pt x="6472" y="44606"/>
                    <a:pt x="0" y="105737"/>
                  </a:cubicBezTo>
                  <a:cubicBezTo>
                    <a:pt x="6905" y="111515"/>
                    <a:pt x="18994" y="119777"/>
                    <a:pt x="25033" y="119777"/>
                  </a:cubicBezTo>
                  <a:cubicBezTo>
                    <a:pt x="40577" y="119777"/>
                    <a:pt x="58705" y="102432"/>
                    <a:pt x="63883" y="82607"/>
                  </a:cubicBezTo>
                </a:path>
              </a:pathLst>
            </a:custGeom>
            <a:solidFill>
              <a:srgbClr val="3367D6"/>
            </a:solidFill>
            <a:ln>
              <a:noFill/>
            </a:ln>
          </p:spPr>
          <p:txBody>
            <a:bodyPr anchorCtr="0" anchor="ctr" bIns="17150" lIns="17150" rIns="17150"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396" name="Shape 396"/>
            <p:cNvSpPr/>
            <p:nvPr/>
          </p:nvSpPr>
          <p:spPr>
            <a:xfrm>
              <a:off x="188566" y="0"/>
              <a:ext cx="1191600" cy="1346100"/>
            </a:xfrm>
            <a:custGeom>
              <a:pathLst>
                <a:path extrusionOk="0" h="120000" w="120000">
                  <a:moveTo>
                    <a:pt x="116444" y="29568"/>
                  </a:moveTo>
                  <a:lnTo>
                    <a:pt x="58166" y="29568"/>
                  </a:lnTo>
                  <a:cubicBezTo>
                    <a:pt x="55366" y="29568"/>
                    <a:pt x="53644" y="26993"/>
                    <a:pt x="55044" y="24899"/>
                  </a:cubicBezTo>
                  <a:lnTo>
                    <a:pt x="67322" y="6119"/>
                  </a:lnTo>
                  <a:cubicBezTo>
                    <a:pt x="68294" y="4596"/>
                    <a:pt x="67755" y="2693"/>
                    <a:pt x="66033" y="1836"/>
                  </a:cubicBezTo>
                  <a:lnTo>
                    <a:pt x="63338" y="403"/>
                  </a:lnTo>
                  <a:cubicBezTo>
                    <a:pt x="61616" y="-453"/>
                    <a:pt x="59461" y="117"/>
                    <a:pt x="58494" y="1545"/>
                  </a:cubicBezTo>
                  <a:lnTo>
                    <a:pt x="29300" y="46243"/>
                  </a:lnTo>
                  <a:cubicBezTo>
                    <a:pt x="27900" y="48342"/>
                    <a:pt x="24561" y="48342"/>
                    <a:pt x="23161" y="46243"/>
                  </a:cubicBezTo>
                  <a:lnTo>
                    <a:pt x="10877" y="27469"/>
                  </a:lnTo>
                  <a:cubicBezTo>
                    <a:pt x="9911" y="25946"/>
                    <a:pt x="7755" y="25470"/>
                    <a:pt x="6033" y="26326"/>
                  </a:cubicBezTo>
                  <a:lnTo>
                    <a:pt x="3338" y="27659"/>
                  </a:lnTo>
                  <a:cubicBezTo>
                    <a:pt x="1616" y="28516"/>
                    <a:pt x="1077" y="30520"/>
                    <a:pt x="2044" y="31948"/>
                  </a:cubicBezTo>
                  <a:lnTo>
                    <a:pt x="31133" y="76646"/>
                  </a:lnTo>
                  <a:cubicBezTo>
                    <a:pt x="32533" y="78745"/>
                    <a:pt x="30805" y="81315"/>
                    <a:pt x="28116" y="81315"/>
                  </a:cubicBezTo>
                  <a:lnTo>
                    <a:pt x="3555" y="81315"/>
                  </a:lnTo>
                  <a:cubicBezTo>
                    <a:pt x="1616" y="81315"/>
                    <a:pt x="0" y="82749"/>
                    <a:pt x="0" y="84462"/>
                  </a:cubicBezTo>
                  <a:lnTo>
                    <a:pt x="0" y="87228"/>
                  </a:lnTo>
                  <a:cubicBezTo>
                    <a:pt x="0" y="89036"/>
                    <a:pt x="1616" y="90369"/>
                    <a:pt x="3555" y="90369"/>
                  </a:cubicBezTo>
                  <a:lnTo>
                    <a:pt x="61833" y="90369"/>
                  </a:lnTo>
                  <a:cubicBezTo>
                    <a:pt x="64633" y="90369"/>
                    <a:pt x="66355" y="93040"/>
                    <a:pt x="64955" y="95134"/>
                  </a:cubicBezTo>
                  <a:lnTo>
                    <a:pt x="52677" y="113913"/>
                  </a:lnTo>
                  <a:cubicBezTo>
                    <a:pt x="51705" y="115436"/>
                    <a:pt x="52244" y="117340"/>
                    <a:pt x="53966" y="118197"/>
                  </a:cubicBezTo>
                  <a:lnTo>
                    <a:pt x="56661" y="119535"/>
                  </a:lnTo>
                  <a:cubicBezTo>
                    <a:pt x="58383" y="120487"/>
                    <a:pt x="60538" y="119916"/>
                    <a:pt x="61505" y="118393"/>
                  </a:cubicBezTo>
                  <a:lnTo>
                    <a:pt x="90700" y="73790"/>
                  </a:lnTo>
                  <a:cubicBezTo>
                    <a:pt x="92100" y="71690"/>
                    <a:pt x="95438" y="71690"/>
                    <a:pt x="96838" y="73790"/>
                  </a:cubicBezTo>
                  <a:lnTo>
                    <a:pt x="109122" y="92564"/>
                  </a:lnTo>
                  <a:cubicBezTo>
                    <a:pt x="110088" y="94087"/>
                    <a:pt x="112244" y="94563"/>
                    <a:pt x="113966" y="93706"/>
                  </a:cubicBezTo>
                  <a:lnTo>
                    <a:pt x="116661" y="92278"/>
                  </a:lnTo>
                  <a:cubicBezTo>
                    <a:pt x="118383" y="91422"/>
                    <a:pt x="118922" y="89512"/>
                    <a:pt x="117955" y="87989"/>
                  </a:cubicBezTo>
                  <a:lnTo>
                    <a:pt x="88866" y="43387"/>
                  </a:lnTo>
                  <a:cubicBezTo>
                    <a:pt x="87466" y="41287"/>
                    <a:pt x="89194" y="38622"/>
                    <a:pt x="91883" y="38622"/>
                  </a:cubicBezTo>
                  <a:lnTo>
                    <a:pt x="116444" y="38622"/>
                  </a:lnTo>
                  <a:cubicBezTo>
                    <a:pt x="118383" y="38622"/>
                    <a:pt x="120000" y="37284"/>
                    <a:pt x="120000" y="35475"/>
                  </a:cubicBezTo>
                  <a:lnTo>
                    <a:pt x="120000" y="32709"/>
                  </a:lnTo>
                  <a:cubicBezTo>
                    <a:pt x="120000" y="30996"/>
                    <a:pt x="118383" y="29568"/>
                    <a:pt x="116444" y="29568"/>
                  </a:cubicBezTo>
                  <a:close/>
                  <a:moveTo>
                    <a:pt x="59566" y="71024"/>
                  </a:moveTo>
                  <a:cubicBezTo>
                    <a:pt x="52677" y="71024"/>
                    <a:pt x="47072" y="66164"/>
                    <a:pt x="47072" y="59966"/>
                  </a:cubicBezTo>
                  <a:cubicBezTo>
                    <a:pt x="47072" y="53868"/>
                    <a:pt x="52677" y="48913"/>
                    <a:pt x="59566" y="48913"/>
                  </a:cubicBezTo>
                  <a:cubicBezTo>
                    <a:pt x="66461" y="48913"/>
                    <a:pt x="72066" y="53868"/>
                    <a:pt x="72066" y="59966"/>
                  </a:cubicBezTo>
                  <a:cubicBezTo>
                    <a:pt x="72066" y="66164"/>
                    <a:pt x="66461" y="71024"/>
                    <a:pt x="59566" y="71024"/>
                  </a:cubicBezTo>
                  <a:close/>
                </a:path>
              </a:pathLst>
            </a:custGeom>
            <a:solidFill>
              <a:srgbClr val="3367D6"/>
            </a:solidFill>
            <a:ln>
              <a:noFill/>
            </a:ln>
          </p:spPr>
          <p:txBody>
            <a:bodyPr anchorCtr="0" anchor="ctr" bIns="17150" lIns="17150" rIns="17150"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grpSp>
      <p:sp>
        <p:nvSpPr>
          <p:cNvPr id="397" name="Shape 397"/>
          <p:cNvSpPr/>
          <p:nvPr/>
        </p:nvSpPr>
        <p:spPr>
          <a:xfrm>
            <a:off x="4787973" y="1692356"/>
            <a:ext cx="644400" cy="738900"/>
          </a:xfrm>
          <a:custGeom>
            <a:pathLst>
              <a:path extrusionOk="0" h="120000" w="120000">
                <a:moveTo>
                  <a:pt x="116444" y="29568"/>
                </a:moveTo>
                <a:lnTo>
                  <a:pt x="58166" y="29568"/>
                </a:lnTo>
                <a:cubicBezTo>
                  <a:pt x="55366" y="29568"/>
                  <a:pt x="53644" y="26993"/>
                  <a:pt x="55044" y="24899"/>
                </a:cubicBezTo>
                <a:lnTo>
                  <a:pt x="67322" y="6119"/>
                </a:lnTo>
                <a:cubicBezTo>
                  <a:pt x="68294" y="4596"/>
                  <a:pt x="67755" y="2693"/>
                  <a:pt x="66033" y="1836"/>
                </a:cubicBezTo>
                <a:lnTo>
                  <a:pt x="63338" y="403"/>
                </a:lnTo>
                <a:cubicBezTo>
                  <a:pt x="61616" y="-453"/>
                  <a:pt x="59461" y="117"/>
                  <a:pt x="58494" y="1545"/>
                </a:cubicBezTo>
                <a:lnTo>
                  <a:pt x="29300" y="46243"/>
                </a:lnTo>
                <a:cubicBezTo>
                  <a:pt x="27900" y="48342"/>
                  <a:pt x="24561" y="48342"/>
                  <a:pt x="23161" y="46243"/>
                </a:cubicBezTo>
                <a:lnTo>
                  <a:pt x="10877" y="27469"/>
                </a:lnTo>
                <a:cubicBezTo>
                  <a:pt x="9911" y="25946"/>
                  <a:pt x="7755" y="25470"/>
                  <a:pt x="6033" y="26326"/>
                </a:cubicBezTo>
                <a:lnTo>
                  <a:pt x="3338" y="27659"/>
                </a:lnTo>
                <a:cubicBezTo>
                  <a:pt x="1616" y="28516"/>
                  <a:pt x="1077" y="30520"/>
                  <a:pt x="2044" y="31948"/>
                </a:cubicBezTo>
                <a:lnTo>
                  <a:pt x="31133" y="76646"/>
                </a:lnTo>
                <a:cubicBezTo>
                  <a:pt x="32533" y="78745"/>
                  <a:pt x="30805" y="81315"/>
                  <a:pt x="28116" y="81315"/>
                </a:cubicBezTo>
                <a:lnTo>
                  <a:pt x="3555" y="81315"/>
                </a:lnTo>
                <a:cubicBezTo>
                  <a:pt x="1616" y="81315"/>
                  <a:pt x="0" y="82749"/>
                  <a:pt x="0" y="84462"/>
                </a:cubicBezTo>
                <a:lnTo>
                  <a:pt x="0" y="87228"/>
                </a:lnTo>
                <a:cubicBezTo>
                  <a:pt x="0" y="89036"/>
                  <a:pt x="1616" y="90369"/>
                  <a:pt x="3555" y="90369"/>
                </a:cubicBezTo>
                <a:lnTo>
                  <a:pt x="61833" y="90369"/>
                </a:lnTo>
                <a:cubicBezTo>
                  <a:pt x="64633" y="90369"/>
                  <a:pt x="66355" y="93040"/>
                  <a:pt x="64955" y="95134"/>
                </a:cubicBezTo>
                <a:lnTo>
                  <a:pt x="52677" y="113913"/>
                </a:lnTo>
                <a:cubicBezTo>
                  <a:pt x="51705" y="115436"/>
                  <a:pt x="52244" y="117340"/>
                  <a:pt x="53966" y="118197"/>
                </a:cubicBezTo>
                <a:lnTo>
                  <a:pt x="56661" y="119535"/>
                </a:lnTo>
                <a:cubicBezTo>
                  <a:pt x="58383" y="120487"/>
                  <a:pt x="60538" y="119916"/>
                  <a:pt x="61505" y="118393"/>
                </a:cubicBezTo>
                <a:lnTo>
                  <a:pt x="90700" y="73790"/>
                </a:lnTo>
                <a:cubicBezTo>
                  <a:pt x="92100" y="71690"/>
                  <a:pt x="95438" y="71690"/>
                  <a:pt x="96838" y="73790"/>
                </a:cubicBezTo>
                <a:lnTo>
                  <a:pt x="109122" y="92564"/>
                </a:lnTo>
                <a:cubicBezTo>
                  <a:pt x="110088" y="94087"/>
                  <a:pt x="112244" y="94563"/>
                  <a:pt x="113966" y="93706"/>
                </a:cubicBezTo>
                <a:lnTo>
                  <a:pt x="116661" y="92278"/>
                </a:lnTo>
                <a:cubicBezTo>
                  <a:pt x="118383" y="91422"/>
                  <a:pt x="118922" y="89512"/>
                  <a:pt x="117955" y="87989"/>
                </a:cubicBezTo>
                <a:lnTo>
                  <a:pt x="88866" y="43387"/>
                </a:lnTo>
                <a:cubicBezTo>
                  <a:pt x="87466" y="41287"/>
                  <a:pt x="89194" y="38622"/>
                  <a:pt x="91883" y="38622"/>
                </a:cubicBezTo>
                <a:lnTo>
                  <a:pt x="116444" y="38622"/>
                </a:lnTo>
                <a:cubicBezTo>
                  <a:pt x="118383" y="38622"/>
                  <a:pt x="120000" y="37284"/>
                  <a:pt x="120000" y="35475"/>
                </a:cubicBezTo>
                <a:lnTo>
                  <a:pt x="120000" y="32709"/>
                </a:lnTo>
                <a:cubicBezTo>
                  <a:pt x="120000" y="30996"/>
                  <a:pt x="118383" y="29568"/>
                  <a:pt x="116444" y="29568"/>
                </a:cubicBezTo>
                <a:close/>
                <a:moveTo>
                  <a:pt x="59566" y="71024"/>
                </a:moveTo>
                <a:cubicBezTo>
                  <a:pt x="52677" y="71024"/>
                  <a:pt x="47072" y="66164"/>
                  <a:pt x="47072" y="59966"/>
                </a:cubicBezTo>
                <a:cubicBezTo>
                  <a:pt x="47072" y="53868"/>
                  <a:pt x="52677" y="48913"/>
                  <a:pt x="59566" y="48913"/>
                </a:cubicBezTo>
                <a:cubicBezTo>
                  <a:pt x="66461" y="48913"/>
                  <a:pt x="72066" y="53868"/>
                  <a:pt x="72066" y="59966"/>
                </a:cubicBezTo>
                <a:cubicBezTo>
                  <a:pt x="72066" y="66164"/>
                  <a:pt x="66461" y="71024"/>
                  <a:pt x="59566" y="71024"/>
                </a:cubicBezTo>
                <a:close/>
              </a:path>
            </a:pathLst>
          </a:custGeom>
          <a:solidFill>
            <a:srgbClr val="3367D6"/>
          </a:solidFill>
          <a:ln>
            <a:noFill/>
          </a:ln>
        </p:spPr>
        <p:txBody>
          <a:bodyPr anchorCtr="0" anchor="ctr" bIns="17150" lIns="17150" rIns="17150"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grpSp>
        <p:nvGrpSpPr>
          <p:cNvPr id="398" name="Shape 398"/>
          <p:cNvGrpSpPr/>
          <p:nvPr/>
        </p:nvGrpSpPr>
        <p:grpSpPr>
          <a:xfrm>
            <a:off x="3344553" y="1620718"/>
            <a:ext cx="854226" cy="910559"/>
            <a:chOff x="0" y="0"/>
            <a:chExt cx="1850175" cy="1867815"/>
          </a:xfrm>
        </p:grpSpPr>
        <p:sp>
          <p:nvSpPr>
            <p:cNvPr id="399" name="Shape 399"/>
            <p:cNvSpPr/>
            <p:nvPr/>
          </p:nvSpPr>
          <p:spPr>
            <a:xfrm>
              <a:off x="364804" y="0"/>
              <a:ext cx="845700" cy="442500"/>
            </a:xfrm>
            <a:custGeom>
              <a:pathLst>
                <a:path extrusionOk="0" h="120000" w="120000">
                  <a:moveTo>
                    <a:pt x="64127" y="82167"/>
                  </a:moveTo>
                  <a:lnTo>
                    <a:pt x="67944" y="68187"/>
                  </a:lnTo>
                  <a:lnTo>
                    <a:pt x="72038" y="81876"/>
                  </a:lnTo>
                  <a:cubicBezTo>
                    <a:pt x="84394" y="123199"/>
                    <a:pt x="102950" y="122019"/>
                    <a:pt x="120000" y="118328"/>
                  </a:cubicBezTo>
                  <a:cubicBezTo>
                    <a:pt x="115588" y="51481"/>
                    <a:pt x="90144" y="0"/>
                    <a:pt x="59427" y="0"/>
                  </a:cubicBezTo>
                  <a:cubicBezTo>
                    <a:pt x="30738" y="0"/>
                    <a:pt x="6661" y="44916"/>
                    <a:pt x="0" y="105295"/>
                  </a:cubicBezTo>
                  <a:cubicBezTo>
                    <a:pt x="7205" y="111769"/>
                    <a:pt x="18983" y="119441"/>
                    <a:pt x="25338" y="119441"/>
                  </a:cubicBezTo>
                  <a:cubicBezTo>
                    <a:pt x="40583" y="119441"/>
                    <a:pt x="58711" y="102021"/>
                    <a:pt x="64127" y="82167"/>
                  </a:cubicBezTo>
                  <a:close/>
                </a:path>
              </a:pathLst>
            </a:custGeom>
            <a:solidFill>
              <a:srgbClr val="3367D6"/>
            </a:solidFill>
            <a:ln>
              <a:noFill/>
            </a:ln>
          </p:spPr>
          <p:txBody>
            <a:bodyPr anchorCtr="0" anchor="ctr" bIns="17150" lIns="17150" rIns="17150"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400" name="Shape 400"/>
            <p:cNvSpPr/>
            <p:nvPr/>
          </p:nvSpPr>
          <p:spPr>
            <a:xfrm>
              <a:off x="1326975" y="1185615"/>
              <a:ext cx="523199" cy="682199"/>
            </a:xfrm>
            <a:custGeom>
              <a:pathLst>
                <a:path extrusionOk="0" h="120000" w="120000">
                  <a:moveTo>
                    <a:pt x="104350" y="96000"/>
                  </a:moveTo>
                  <a:lnTo>
                    <a:pt x="15650" y="96000"/>
                  </a:lnTo>
                  <a:lnTo>
                    <a:pt x="15650" y="16000"/>
                  </a:lnTo>
                  <a:lnTo>
                    <a:pt x="104350" y="16000"/>
                  </a:lnTo>
                  <a:cubicBezTo>
                    <a:pt x="104350" y="16000"/>
                    <a:pt x="104350" y="96000"/>
                    <a:pt x="104350" y="96000"/>
                  </a:cubicBezTo>
                  <a:close/>
                  <a:moveTo>
                    <a:pt x="60000" y="112000"/>
                  </a:moveTo>
                  <a:cubicBezTo>
                    <a:pt x="55683" y="112000"/>
                    <a:pt x="52172" y="109311"/>
                    <a:pt x="52172" y="106000"/>
                  </a:cubicBezTo>
                  <a:cubicBezTo>
                    <a:pt x="52172" y="102688"/>
                    <a:pt x="55683" y="100000"/>
                    <a:pt x="60000" y="100000"/>
                  </a:cubicBezTo>
                  <a:cubicBezTo>
                    <a:pt x="64316" y="100000"/>
                    <a:pt x="67827" y="102688"/>
                    <a:pt x="67827" y="106000"/>
                  </a:cubicBezTo>
                  <a:cubicBezTo>
                    <a:pt x="67827" y="109311"/>
                    <a:pt x="64316" y="112000"/>
                    <a:pt x="60000" y="112000"/>
                  </a:cubicBezTo>
                  <a:close/>
                  <a:moveTo>
                    <a:pt x="60000" y="7000"/>
                  </a:moveTo>
                  <a:cubicBezTo>
                    <a:pt x="62155" y="7000"/>
                    <a:pt x="63911" y="8344"/>
                    <a:pt x="63911" y="10000"/>
                  </a:cubicBezTo>
                  <a:cubicBezTo>
                    <a:pt x="63911" y="11655"/>
                    <a:pt x="62155" y="13000"/>
                    <a:pt x="60000" y="13000"/>
                  </a:cubicBezTo>
                  <a:cubicBezTo>
                    <a:pt x="57844" y="13000"/>
                    <a:pt x="56088" y="11655"/>
                    <a:pt x="56088" y="10000"/>
                  </a:cubicBezTo>
                  <a:cubicBezTo>
                    <a:pt x="56088" y="8344"/>
                    <a:pt x="57844" y="7000"/>
                    <a:pt x="60000" y="7000"/>
                  </a:cubicBezTo>
                  <a:close/>
                  <a:moveTo>
                    <a:pt x="104350" y="0"/>
                  </a:moveTo>
                  <a:lnTo>
                    <a:pt x="15650" y="0"/>
                  </a:lnTo>
                  <a:cubicBezTo>
                    <a:pt x="7022" y="0"/>
                    <a:pt x="0" y="5383"/>
                    <a:pt x="0" y="12000"/>
                  </a:cubicBezTo>
                  <a:lnTo>
                    <a:pt x="0" y="108000"/>
                  </a:lnTo>
                  <a:cubicBezTo>
                    <a:pt x="0" y="114616"/>
                    <a:pt x="7022" y="120000"/>
                    <a:pt x="15650" y="120000"/>
                  </a:cubicBezTo>
                  <a:lnTo>
                    <a:pt x="104350" y="120000"/>
                  </a:lnTo>
                  <a:cubicBezTo>
                    <a:pt x="112977" y="120000"/>
                    <a:pt x="120000" y="114616"/>
                    <a:pt x="120000" y="108000"/>
                  </a:cubicBezTo>
                  <a:lnTo>
                    <a:pt x="120000" y="12000"/>
                  </a:lnTo>
                  <a:cubicBezTo>
                    <a:pt x="120000" y="5383"/>
                    <a:pt x="112977" y="0"/>
                    <a:pt x="104350" y="0"/>
                  </a:cubicBezTo>
                  <a:close/>
                </a:path>
              </a:pathLst>
            </a:custGeom>
            <a:solidFill>
              <a:srgbClr val="3367D6"/>
            </a:solidFill>
            <a:ln>
              <a:noFill/>
            </a:ln>
          </p:spPr>
          <p:txBody>
            <a:bodyPr anchorCtr="0" anchor="ctr" bIns="17150" lIns="17150" rIns="17150"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401" name="Shape 401"/>
            <p:cNvSpPr/>
            <p:nvPr/>
          </p:nvSpPr>
          <p:spPr>
            <a:xfrm>
              <a:off x="1463778" y="1345216"/>
              <a:ext cx="68100" cy="68100"/>
            </a:xfrm>
            <a:custGeom>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rIns="17150"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402" name="Shape 402"/>
            <p:cNvSpPr/>
            <p:nvPr/>
          </p:nvSpPr>
          <p:spPr>
            <a:xfrm>
              <a:off x="1554979" y="1345216"/>
              <a:ext cx="68100" cy="68100"/>
            </a:xfrm>
            <a:custGeom>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rIns="17150"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403" name="Shape 403"/>
            <p:cNvSpPr/>
            <p:nvPr/>
          </p:nvSpPr>
          <p:spPr>
            <a:xfrm>
              <a:off x="1646181" y="1345216"/>
              <a:ext cx="68100" cy="68100"/>
            </a:xfrm>
            <a:custGeom>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rIns="17150"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404" name="Shape 404"/>
            <p:cNvSpPr/>
            <p:nvPr/>
          </p:nvSpPr>
          <p:spPr>
            <a:xfrm>
              <a:off x="1463778" y="1436416"/>
              <a:ext cx="68100" cy="68100"/>
            </a:xfrm>
            <a:custGeom>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rIns="17150"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405" name="Shape 405"/>
            <p:cNvSpPr/>
            <p:nvPr/>
          </p:nvSpPr>
          <p:spPr>
            <a:xfrm>
              <a:off x="1554979" y="1436416"/>
              <a:ext cx="68100" cy="68100"/>
            </a:xfrm>
            <a:custGeom>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rIns="17150"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406" name="Shape 406"/>
            <p:cNvSpPr/>
            <p:nvPr/>
          </p:nvSpPr>
          <p:spPr>
            <a:xfrm>
              <a:off x="1646181" y="1436416"/>
              <a:ext cx="68100" cy="68100"/>
            </a:xfrm>
            <a:custGeom>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rIns="17150"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407" name="Shape 407"/>
            <p:cNvSpPr/>
            <p:nvPr/>
          </p:nvSpPr>
          <p:spPr>
            <a:xfrm>
              <a:off x="1463778" y="1527619"/>
              <a:ext cx="68100" cy="68100"/>
            </a:xfrm>
            <a:custGeom>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rIns="17150"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408" name="Shape 408"/>
            <p:cNvSpPr/>
            <p:nvPr/>
          </p:nvSpPr>
          <p:spPr>
            <a:xfrm>
              <a:off x="1554979" y="1527619"/>
              <a:ext cx="68100" cy="68100"/>
            </a:xfrm>
            <a:custGeom>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rIns="17150"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409" name="Shape 409"/>
            <p:cNvSpPr/>
            <p:nvPr/>
          </p:nvSpPr>
          <p:spPr>
            <a:xfrm>
              <a:off x="0" y="373922"/>
              <a:ext cx="1293900" cy="1308900"/>
            </a:xfrm>
            <a:custGeom>
              <a:pathLst>
                <a:path extrusionOk="0" h="120000" w="120000">
                  <a:moveTo>
                    <a:pt x="120000" y="77983"/>
                  </a:moveTo>
                  <a:lnTo>
                    <a:pt x="94261" y="68477"/>
                  </a:lnTo>
                  <a:lnTo>
                    <a:pt x="94261" y="52094"/>
                  </a:lnTo>
                  <a:cubicBezTo>
                    <a:pt x="105316" y="43722"/>
                    <a:pt x="112672" y="29183"/>
                    <a:pt x="112672" y="12644"/>
                  </a:cubicBezTo>
                  <a:cubicBezTo>
                    <a:pt x="112672" y="12255"/>
                    <a:pt x="112627" y="11883"/>
                    <a:pt x="112622" y="11494"/>
                  </a:cubicBezTo>
                  <a:cubicBezTo>
                    <a:pt x="109977" y="11783"/>
                    <a:pt x="107111" y="12033"/>
                    <a:pt x="104138" y="12033"/>
                  </a:cubicBezTo>
                  <a:cubicBezTo>
                    <a:pt x="95283" y="12033"/>
                    <a:pt x="85533" y="9838"/>
                    <a:pt x="78177" y="0"/>
                  </a:cubicBezTo>
                  <a:cubicBezTo>
                    <a:pt x="72138" y="6822"/>
                    <a:pt x="60705" y="11883"/>
                    <a:pt x="50300" y="11883"/>
                  </a:cubicBezTo>
                  <a:cubicBezTo>
                    <a:pt x="45566" y="11883"/>
                    <a:pt x="38088" y="9511"/>
                    <a:pt x="32783" y="7233"/>
                  </a:cubicBezTo>
                  <a:cubicBezTo>
                    <a:pt x="32611" y="9016"/>
                    <a:pt x="32500" y="10811"/>
                    <a:pt x="32500" y="12644"/>
                  </a:cubicBezTo>
                  <a:cubicBezTo>
                    <a:pt x="32500" y="30222"/>
                    <a:pt x="40788" y="45550"/>
                    <a:pt x="53022" y="53600"/>
                  </a:cubicBezTo>
                  <a:lnTo>
                    <a:pt x="53022" y="68472"/>
                  </a:lnTo>
                  <a:lnTo>
                    <a:pt x="16738" y="81777"/>
                  </a:lnTo>
                  <a:cubicBezTo>
                    <a:pt x="6727" y="85316"/>
                    <a:pt x="0" y="94827"/>
                    <a:pt x="0" y="105438"/>
                  </a:cubicBezTo>
                  <a:lnTo>
                    <a:pt x="0" y="120000"/>
                  </a:lnTo>
                  <a:lnTo>
                    <a:pt x="120000" y="120000"/>
                  </a:lnTo>
                  <a:cubicBezTo>
                    <a:pt x="120000" y="120000"/>
                    <a:pt x="120000" y="77983"/>
                    <a:pt x="120000" y="77983"/>
                  </a:cubicBezTo>
                  <a:close/>
                </a:path>
              </a:pathLst>
            </a:custGeom>
            <a:solidFill>
              <a:srgbClr val="3367D6"/>
            </a:solidFill>
            <a:ln>
              <a:noFill/>
            </a:ln>
          </p:spPr>
          <p:txBody>
            <a:bodyPr anchorCtr="0" anchor="ctr" bIns="17150" lIns="17150" rIns="17150"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grpSp>
      <p:grpSp>
        <p:nvGrpSpPr>
          <p:cNvPr id="410" name="Shape 410"/>
          <p:cNvGrpSpPr/>
          <p:nvPr/>
        </p:nvGrpSpPr>
        <p:grpSpPr>
          <a:xfrm>
            <a:off x="7628157" y="1680311"/>
            <a:ext cx="783919" cy="795637"/>
            <a:chOff x="0" y="-1"/>
            <a:chExt cx="1939433" cy="1938216"/>
          </a:xfrm>
        </p:grpSpPr>
        <p:grpSp>
          <p:nvGrpSpPr>
            <p:cNvPr id="411" name="Shape 411"/>
            <p:cNvGrpSpPr/>
            <p:nvPr/>
          </p:nvGrpSpPr>
          <p:grpSpPr>
            <a:xfrm>
              <a:off x="0" y="-1"/>
              <a:ext cx="1147800" cy="1147766"/>
              <a:chOff x="0" y="0"/>
              <a:chExt cx="1147800" cy="1147766"/>
            </a:xfrm>
          </p:grpSpPr>
          <p:sp>
            <p:nvSpPr>
              <p:cNvPr id="412" name="Shape 412"/>
              <p:cNvSpPr/>
              <p:nvPr/>
            </p:nvSpPr>
            <p:spPr>
              <a:xfrm>
                <a:off x="0" y="229570"/>
                <a:ext cx="1147800" cy="267900"/>
              </a:xfrm>
              <a:custGeom>
                <a:pathLst>
                  <a:path extrusionOk="0" h="120000" w="120000">
                    <a:moveTo>
                      <a:pt x="102000" y="85716"/>
                    </a:moveTo>
                    <a:cubicBezTo>
                      <a:pt x="98688" y="85716"/>
                      <a:pt x="96000" y="74177"/>
                      <a:pt x="96000" y="60000"/>
                    </a:cubicBezTo>
                    <a:cubicBezTo>
                      <a:pt x="96000" y="45822"/>
                      <a:pt x="98688" y="34283"/>
                      <a:pt x="102000" y="34283"/>
                    </a:cubicBezTo>
                    <a:cubicBezTo>
                      <a:pt x="105311" y="34283"/>
                      <a:pt x="108000" y="45822"/>
                      <a:pt x="108000" y="60000"/>
                    </a:cubicBezTo>
                    <a:cubicBezTo>
                      <a:pt x="108000" y="74177"/>
                      <a:pt x="105311" y="85716"/>
                      <a:pt x="102000" y="85716"/>
                    </a:cubicBezTo>
                    <a:close/>
                    <a:moveTo>
                      <a:pt x="86000" y="85716"/>
                    </a:moveTo>
                    <a:cubicBezTo>
                      <a:pt x="82688" y="85716"/>
                      <a:pt x="80000" y="74177"/>
                      <a:pt x="80000" y="60000"/>
                    </a:cubicBezTo>
                    <a:cubicBezTo>
                      <a:pt x="80000" y="45822"/>
                      <a:pt x="82688" y="34283"/>
                      <a:pt x="86000" y="34283"/>
                    </a:cubicBezTo>
                    <a:cubicBezTo>
                      <a:pt x="89311" y="34283"/>
                      <a:pt x="92000" y="45822"/>
                      <a:pt x="92000" y="60000"/>
                    </a:cubicBezTo>
                    <a:cubicBezTo>
                      <a:pt x="92000" y="74177"/>
                      <a:pt x="89311" y="85716"/>
                      <a:pt x="86000" y="85716"/>
                    </a:cubicBezTo>
                    <a:close/>
                    <a:moveTo>
                      <a:pt x="70000" y="85716"/>
                    </a:moveTo>
                    <a:cubicBezTo>
                      <a:pt x="66688" y="85716"/>
                      <a:pt x="64000" y="74177"/>
                      <a:pt x="64000" y="60000"/>
                    </a:cubicBezTo>
                    <a:cubicBezTo>
                      <a:pt x="64000" y="45822"/>
                      <a:pt x="66688" y="34283"/>
                      <a:pt x="70000" y="34283"/>
                    </a:cubicBezTo>
                    <a:cubicBezTo>
                      <a:pt x="73311" y="34283"/>
                      <a:pt x="76000" y="45822"/>
                      <a:pt x="76000" y="60000"/>
                    </a:cubicBezTo>
                    <a:cubicBezTo>
                      <a:pt x="76000" y="74177"/>
                      <a:pt x="73311" y="85716"/>
                      <a:pt x="70000" y="85716"/>
                    </a:cubicBezTo>
                    <a:close/>
                    <a:moveTo>
                      <a:pt x="18000" y="94283"/>
                    </a:moveTo>
                    <a:cubicBezTo>
                      <a:pt x="13583" y="94283"/>
                      <a:pt x="10000" y="78944"/>
                      <a:pt x="10000" y="60000"/>
                    </a:cubicBezTo>
                    <a:cubicBezTo>
                      <a:pt x="10000" y="41066"/>
                      <a:pt x="13583" y="25716"/>
                      <a:pt x="18000" y="25716"/>
                    </a:cubicBezTo>
                    <a:cubicBezTo>
                      <a:pt x="22416" y="25716"/>
                      <a:pt x="26000" y="41066"/>
                      <a:pt x="26000" y="60000"/>
                    </a:cubicBezTo>
                    <a:cubicBezTo>
                      <a:pt x="26000" y="78944"/>
                      <a:pt x="22416" y="94283"/>
                      <a:pt x="18000" y="94283"/>
                    </a:cubicBezTo>
                    <a:close/>
                    <a:moveTo>
                      <a:pt x="0" y="0"/>
                    </a:moveTo>
                    <a:lnTo>
                      <a:pt x="0" y="120000"/>
                    </a:lnTo>
                    <a:lnTo>
                      <a:pt x="120000" y="120000"/>
                    </a:lnTo>
                    <a:lnTo>
                      <a:pt x="120000" y="0"/>
                    </a:lnTo>
                    <a:cubicBezTo>
                      <a:pt x="120000" y="0"/>
                      <a:pt x="0" y="0"/>
                      <a:pt x="0" y="0"/>
                    </a:cubicBezTo>
                    <a:close/>
                  </a:path>
                </a:pathLst>
              </a:custGeom>
              <a:solidFill>
                <a:srgbClr val="3367D6"/>
              </a:solidFill>
              <a:ln>
                <a:noFill/>
              </a:ln>
            </p:spPr>
            <p:txBody>
              <a:bodyPr anchorCtr="0" anchor="ctr" bIns="17150" lIns="17150" rIns="17150" tIns="17150">
                <a:noAutofit/>
              </a:bodyPr>
              <a:lstStyle/>
              <a:p>
                <a:pPr indent="0" lvl="0" marL="0" marR="0" rtl="0" algn="ctr">
                  <a:lnSpc>
                    <a:spcPct val="100000"/>
                  </a:lnSpc>
                  <a:spcBef>
                    <a:spcPts val="0"/>
                  </a:spcBef>
                  <a:spcAft>
                    <a:spcPts val="0"/>
                  </a:spcAft>
                  <a:buClr>
                    <a:srgbClr val="686868"/>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413" name="Shape 413"/>
              <p:cNvSpPr/>
              <p:nvPr/>
            </p:nvSpPr>
            <p:spPr>
              <a:xfrm>
                <a:off x="19130" y="0"/>
                <a:ext cx="1125300" cy="191399"/>
              </a:xfrm>
              <a:custGeom>
                <a:pathLst>
                  <a:path extrusionOk="0" h="120000" w="120000">
                    <a:moveTo>
                      <a:pt x="100200" y="3516"/>
                    </a:moveTo>
                    <a:cubicBezTo>
                      <a:pt x="99816" y="1266"/>
                      <a:pt x="99300" y="0"/>
                      <a:pt x="98755" y="0"/>
                    </a:cubicBezTo>
                    <a:lnTo>
                      <a:pt x="21244" y="0"/>
                    </a:lnTo>
                    <a:cubicBezTo>
                      <a:pt x="20700" y="0"/>
                      <a:pt x="20183" y="1266"/>
                      <a:pt x="19800" y="3516"/>
                    </a:cubicBezTo>
                    <a:lnTo>
                      <a:pt x="0" y="120000"/>
                    </a:lnTo>
                    <a:lnTo>
                      <a:pt x="120000" y="120000"/>
                    </a:lnTo>
                    <a:cubicBezTo>
                      <a:pt x="120000" y="120000"/>
                      <a:pt x="100200" y="3516"/>
                      <a:pt x="100200" y="3516"/>
                    </a:cubicBezTo>
                    <a:close/>
                  </a:path>
                </a:pathLst>
              </a:custGeom>
              <a:solidFill>
                <a:srgbClr val="3367D6"/>
              </a:solidFill>
              <a:ln>
                <a:noFill/>
              </a:ln>
            </p:spPr>
            <p:txBody>
              <a:bodyPr anchorCtr="0" anchor="ctr" bIns="17150" lIns="17150" rIns="17150" tIns="17150">
                <a:noAutofit/>
              </a:bodyPr>
              <a:lstStyle/>
              <a:p>
                <a:pPr indent="0" lvl="0" marL="0" marR="0" rtl="0" algn="ctr">
                  <a:lnSpc>
                    <a:spcPct val="100000"/>
                  </a:lnSpc>
                  <a:spcBef>
                    <a:spcPts val="0"/>
                  </a:spcBef>
                  <a:spcAft>
                    <a:spcPts val="0"/>
                  </a:spcAft>
                  <a:buClr>
                    <a:srgbClr val="686868"/>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414" name="Shape 414"/>
              <p:cNvSpPr/>
              <p:nvPr/>
            </p:nvSpPr>
            <p:spPr>
              <a:xfrm>
                <a:off x="0" y="841766"/>
                <a:ext cx="1147800" cy="306000"/>
              </a:xfrm>
              <a:custGeom>
                <a:pathLst>
                  <a:path extrusionOk="0" h="120000" w="120000">
                    <a:moveTo>
                      <a:pt x="18000" y="22500"/>
                    </a:moveTo>
                    <a:cubicBezTo>
                      <a:pt x="22416" y="22500"/>
                      <a:pt x="26000" y="35933"/>
                      <a:pt x="26000" y="52500"/>
                    </a:cubicBezTo>
                    <a:cubicBezTo>
                      <a:pt x="26000" y="69077"/>
                      <a:pt x="22416" y="82500"/>
                      <a:pt x="18000" y="82500"/>
                    </a:cubicBezTo>
                    <a:cubicBezTo>
                      <a:pt x="13583" y="82500"/>
                      <a:pt x="10000" y="69077"/>
                      <a:pt x="10000" y="52500"/>
                    </a:cubicBezTo>
                    <a:cubicBezTo>
                      <a:pt x="10000" y="35933"/>
                      <a:pt x="13583" y="22500"/>
                      <a:pt x="18000" y="22500"/>
                    </a:cubicBezTo>
                    <a:close/>
                    <a:moveTo>
                      <a:pt x="70000" y="30000"/>
                    </a:moveTo>
                    <a:cubicBezTo>
                      <a:pt x="73311" y="30000"/>
                      <a:pt x="76000" y="40094"/>
                      <a:pt x="76000" y="52500"/>
                    </a:cubicBezTo>
                    <a:cubicBezTo>
                      <a:pt x="76000" y="64905"/>
                      <a:pt x="73311" y="75000"/>
                      <a:pt x="70000" y="75000"/>
                    </a:cubicBezTo>
                    <a:cubicBezTo>
                      <a:pt x="66688" y="75000"/>
                      <a:pt x="64000" y="64905"/>
                      <a:pt x="64000" y="52500"/>
                    </a:cubicBezTo>
                    <a:cubicBezTo>
                      <a:pt x="64000" y="40094"/>
                      <a:pt x="66688" y="30000"/>
                      <a:pt x="70000" y="30000"/>
                    </a:cubicBezTo>
                    <a:close/>
                    <a:moveTo>
                      <a:pt x="86000" y="30000"/>
                    </a:moveTo>
                    <a:cubicBezTo>
                      <a:pt x="89311" y="30000"/>
                      <a:pt x="92000" y="40094"/>
                      <a:pt x="92000" y="52500"/>
                    </a:cubicBezTo>
                    <a:cubicBezTo>
                      <a:pt x="92000" y="64905"/>
                      <a:pt x="89311" y="75000"/>
                      <a:pt x="86000" y="75000"/>
                    </a:cubicBezTo>
                    <a:cubicBezTo>
                      <a:pt x="82688" y="75000"/>
                      <a:pt x="80000" y="64905"/>
                      <a:pt x="80000" y="52500"/>
                    </a:cubicBezTo>
                    <a:cubicBezTo>
                      <a:pt x="80000" y="40094"/>
                      <a:pt x="82688" y="30000"/>
                      <a:pt x="86000" y="30000"/>
                    </a:cubicBezTo>
                    <a:close/>
                    <a:moveTo>
                      <a:pt x="102000" y="30000"/>
                    </a:moveTo>
                    <a:cubicBezTo>
                      <a:pt x="105311" y="30000"/>
                      <a:pt x="108000" y="40094"/>
                      <a:pt x="108000" y="52500"/>
                    </a:cubicBezTo>
                    <a:cubicBezTo>
                      <a:pt x="108000" y="64905"/>
                      <a:pt x="105311" y="75000"/>
                      <a:pt x="102000" y="75000"/>
                    </a:cubicBezTo>
                    <a:cubicBezTo>
                      <a:pt x="98688" y="75000"/>
                      <a:pt x="96000" y="64905"/>
                      <a:pt x="96000" y="52500"/>
                    </a:cubicBezTo>
                    <a:cubicBezTo>
                      <a:pt x="96000" y="40094"/>
                      <a:pt x="98688" y="30000"/>
                      <a:pt x="102000" y="30000"/>
                    </a:cubicBezTo>
                    <a:close/>
                    <a:moveTo>
                      <a:pt x="0" y="75000"/>
                    </a:moveTo>
                    <a:cubicBezTo>
                      <a:pt x="0" y="99816"/>
                      <a:pt x="5383" y="120000"/>
                      <a:pt x="12000" y="120000"/>
                    </a:cubicBezTo>
                    <a:lnTo>
                      <a:pt x="108000" y="120000"/>
                    </a:lnTo>
                    <a:cubicBezTo>
                      <a:pt x="114616" y="120000"/>
                      <a:pt x="120000" y="99816"/>
                      <a:pt x="120000" y="75000"/>
                    </a:cubicBezTo>
                    <a:lnTo>
                      <a:pt x="120000" y="0"/>
                    </a:lnTo>
                    <a:lnTo>
                      <a:pt x="0" y="0"/>
                    </a:lnTo>
                    <a:cubicBezTo>
                      <a:pt x="0" y="0"/>
                      <a:pt x="0" y="75000"/>
                      <a:pt x="0" y="75000"/>
                    </a:cubicBezTo>
                    <a:close/>
                  </a:path>
                </a:pathLst>
              </a:custGeom>
              <a:solidFill>
                <a:srgbClr val="3367D6"/>
              </a:solidFill>
              <a:ln>
                <a:noFill/>
              </a:ln>
            </p:spPr>
            <p:txBody>
              <a:bodyPr anchorCtr="0" anchor="ctr" bIns="17150" lIns="17150" rIns="17150" tIns="17150">
                <a:noAutofit/>
              </a:bodyPr>
              <a:lstStyle/>
              <a:p>
                <a:pPr indent="0" lvl="0" marL="0" marR="0" rtl="0" algn="ctr">
                  <a:lnSpc>
                    <a:spcPct val="100000"/>
                  </a:lnSpc>
                  <a:spcBef>
                    <a:spcPts val="0"/>
                  </a:spcBef>
                  <a:spcAft>
                    <a:spcPts val="0"/>
                  </a:spcAft>
                  <a:buClr>
                    <a:srgbClr val="686868"/>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415" name="Shape 415"/>
              <p:cNvSpPr/>
              <p:nvPr/>
            </p:nvSpPr>
            <p:spPr>
              <a:xfrm>
                <a:off x="0" y="535668"/>
                <a:ext cx="1147800" cy="267900"/>
              </a:xfrm>
              <a:custGeom>
                <a:pathLst>
                  <a:path extrusionOk="0" h="120000" w="120000">
                    <a:moveTo>
                      <a:pt x="18000" y="25716"/>
                    </a:moveTo>
                    <a:cubicBezTo>
                      <a:pt x="22416" y="25716"/>
                      <a:pt x="26000" y="41066"/>
                      <a:pt x="26000" y="60000"/>
                    </a:cubicBezTo>
                    <a:cubicBezTo>
                      <a:pt x="26000" y="78944"/>
                      <a:pt x="22416" y="94283"/>
                      <a:pt x="18000" y="94283"/>
                    </a:cubicBezTo>
                    <a:cubicBezTo>
                      <a:pt x="13583" y="94283"/>
                      <a:pt x="10000" y="78944"/>
                      <a:pt x="10000" y="60000"/>
                    </a:cubicBezTo>
                    <a:cubicBezTo>
                      <a:pt x="10000" y="41066"/>
                      <a:pt x="13583" y="25716"/>
                      <a:pt x="18000" y="25716"/>
                    </a:cubicBezTo>
                    <a:close/>
                    <a:moveTo>
                      <a:pt x="70000" y="34283"/>
                    </a:moveTo>
                    <a:cubicBezTo>
                      <a:pt x="73311" y="34283"/>
                      <a:pt x="76000" y="45822"/>
                      <a:pt x="76000" y="60000"/>
                    </a:cubicBezTo>
                    <a:cubicBezTo>
                      <a:pt x="76000" y="74177"/>
                      <a:pt x="73311" y="85716"/>
                      <a:pt x="70000" y="85716"/>
                    </a:cubicBezTo>
                    <a:cubicBezTo>
                      <a:pt x="66688" y="85716"/>
                      <a:pt x="64000" y="74177"/>
                      <a:pt x="64000" y="60000"/>
                    </a:cubicBezTo>
                    <a:cubicBezTo>
                      <a:pt x="64000" y="45822"/>
                      <a:pt x="66688" y="34283"/>
                      <a:pt x="70000" y="34283"/>
                    </a:cubicBezTo>
                    <a:close/>
                    <a:moveTo>
                      <a:pt x="86000" y="34283"/>
                    </a:moveTo>
                    <a:cubicBezTo>
                      <a:pt x="89311" y="34283"/>
                      <a:pt x="92000" y="45822"/>
                      <a:pt x="92000" y="60000"/>
                    </a:cubicBezTo>
                    <a:cubicBezTo>
                      <a:pt x="92000" y="74177"/>
                      <a:pt x="89311" y="85716"/>
                      <a:pt x="86000" y="85716"/>
                    </a:cubicBezTo>
                    <a:cubicBezTo>
                      <a:pt x="82688" y="85716"/>
                      <a:pt x="80000" y="74177"/>
                      <a:pt x="80000" y="60000"/>
                    </a:cubicBezTo>
                    <a:cubicBezTo>
                      <a:pt x="80000" y="45822"/>
                      <a:pt x="82688" y="34283"/>
                      <a:pt x="86000" y="34283"/>
                    </a:cubicBezTo>
                    <a:close/>
                    <a:moveTo>
                      <a:pt x="102000" y="34283"/>
                    </a:moveTo>
                    <a:cubicBezTo>
                      <a:pt x="105311" y="34283"/>
                      <a:pt x="108000" y="45822"/>
                      <a:pt x="108000" y="60000"/>
                    </a:cubicBezTo>
                    <a:cubicBezTo>
                      <a:pt x="108000" y="74177"/>
                      <a:pt x="105311" y="85716"/>
                      <a:pt x="102000" y="85716"/>
                    </a:cubicBezTo>
                    <a:cubicBezTo>
                      <a:pt x="98688" y="85716"/>
                      <a:pt x="96000" y="74177"/>
                      <a:pt x="96000" y="60000"/>
                    </a:cubicBezTo>
                    <a:cubicBezTo>
                      <a:pt x="96000" y="45822"/>
                      <a:pt x="98688" y="34283"/>
                      <a:pt x="102000" y="34283"/>
                    </a:cubicBezTo>
                    <a:close/>
                    <a:moveTo>
                      <a:pt x="0" y="120000"/>
                    </a:moveTo>
                    <a:lnTo>
                      <a:pt x="120000" y="120000"/>
                    </a:lnTo>
                    <a:lnTo>
                      <a:pt x="120000" y="0"/>
                    </a:lnTo>
                    <a:lnTo>
                      <a:pt x="0" y="0"/>
                    </a:lnTo>
                    <a:cubicBezTo>
                      <a:pt x="0" y="0"/>
                      <a:pt x="0" y="120000"/>
                      <a:pt x="0" y="120000"/>
                    </a:cubicBezTo>
                    <a:close/>
                  </a:path>
                </a:pathLst>
              </a:custGeom>
              <a:solidFill>
                <a:srgbClr val="3367D6"/>
              </a:solidFill>
              <a:ln>
                <a:noFill/>
              </a:ln>
            </p:spPr>
            <p:txBody>
              <a:bodyPr anchorCtr="0" anchor="ctr" bIns="17150" lIns="17150" rIns="17150" tIns="17150">
                <a:noAutofit/>
              </a:bodyPr>
              <a:lstStyle/>
              <a:p>
                <a:pPr indent="0" lvl="0" marL="0" marR="0" rtl="0" algn="ctr">
                  <a:lnSpc>
                    <a:spcPct val="100000"/>
                  </a:lnSpc>
                  <a:spcBef>
                    <a:spcPts val="0"/>
                  </a:spcBef>
                  <a:spcAft>
                    <a:spcPts val="0"/>
                  </a:spcAft>
                  <a:buClr>
                    <a:srgbClr val="686868"/>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grpSp>
        <p:grpSp>
          <p:nvGrpSpPr>
            <p:cNvPr id="416" name="Shape 416"/>
            <p:cNvGrpSpPr/>
            <p:nvPr/>
          </p:nvGrpSpPr>
          <p:grpSpPr>
            <a:xfrm>
              <a:off x="868733" y="825570"/>
              <a:ext cx="1070700" cy="1112645"/>
              <a:chOff x="0" y="0"/>
              <a:chExt cx="1070700" cy="1112645"/>
            </a:xfrm>
          </p:grpSpPr>
          <p:sp>
            <p:nvSpPr>
              <p:cNvPr id="417" name="Shape 417"/>
              <p:cNvSpPr/>
              <p:nvPr/>
            </p:nvSpPr>
            <p:spPr>
              <a:xfrm>
                <a:off x="0" y="538675"/>
                <a:ext cx="1070700" cy="316500"/>
              </a:xfrm>
              <a:custGeom>
                <a:pathLst>
                  <a:path extrusionOk="0" h="120000" w="120000">
                    <a:moveTo>
                      <a:pt x="0" y="0"/>
                    </a:moveTo>
                    <a:cubicBezTo>
                      <a:pt x="9583" y="32444"/>
                      <a:pt x="32550" y="55105"/>
                      <a:pt x="60000" y="55105"/>
                    </a:cubicBezTo>
                    <a:cubicBezTo>
                      <a:pt x="87450" y="55105"/>
                      <a:pt x="110416" y="32444"/>
                      <a:pt x="120000" y="0"/>
                    </a:cubicBezTo>
                    <a:lnTo>
                      <a:pt x="120000" y="46866"/>
                    </a:lnTo>
                    <a:cubicBezTo>
                      <a:pt x="120000" y="82144"/>
                      <a:pt x="95894" y="120000"/>
                      <a:pt x="60000" y="120000"/>
                    </a:cubicBezTo>
                    <a:cubicBezTo>
                      <a:pt x="24105" y="120000"/>
                      <a:pt x="0" y="82144"/>
                      <a:pt x="0" y="46866"/>
                    </a:cubicBezTo>
                    <a:lnTo>
                      <a:pt x="0" y="0"/>
                    </a:lnTo>
                  </a:path>
                </a:pathLst>
              </a:custGeom>
              <a:solidFill>
                <a:srgbClr val="3367D6"/>
              </a:solidFill>
              <a:ln>
                <a:noFill/>
              </a:ln>
            </p:spPr>
            <p:txBody>
              <a:bodyPr anchorCtr="0" anchor="ctr" bIns="17150" lIns="17150" rIns="17150"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418" name="Shape 418"/>
              <p:cNvSpPr/>
              <p:nvPr/>
            </p:nvSpPr>
            <p:spPr>
              <a:xfrm>
                <a:off x="0" y="754145"/>
                <a:ext cx="1070700" cy="358499"/>
              </a:xfrm>
              <a:custGeom>
                <a:pathLst>
                  <a:path extrusionOk="0" h="120000" w="120000">
                    <a:moveTo>
                      <a:pt x="0" y="0"/>
                    </a:moveTo>
                    <a:cubicBezTo>
                      <a:pt x="9583" y="28755"/>
                      <a:pt x="32550" y="48455"/>
                      <a:pt x="60000" y="48455"/>
                    </a:cubicBezTo>
                    <a:cubicBezTo>
                      <a:pt x="87450" y="48455"/>
                      <a:pt x="110416" y="28755"/>
                      <a:pt x="120000" y="0"/>
                    </a:cubicBezTo>
                    <a:lnTo>
                      <a:pt x="120000" y="41433"/>
                    </a:lnTo>
                    <a:cubicBezTo>
                      <a:pt x="120000" y="85361"/>
                      <a:pt x="93611" y="120000"/>
                      <a:pt x="60000" y="120000"/>
                    </a:cubicBezTo>
                    <a:cubicBezTo>
                      <a:pt x="26388" y="120000"/>
                      <a:pt x="0" y="85361"/>
                      <a:pt x="0" y="41433"/>
                    </a:cubicBezTo>
                    <a:lnTo>
                      <a:pt x="0" y="0"/>
                    </a:lnTo>
                  </a:path>
                </a:pathLst>
              </a:custGeom>
              <a:solidFill>
                <a:srgbClr val="3367D6"/>
              </a:solidFill>
              <a:ln>
                <a:noFill/>
              </a:ln>
            </p:spPr>
            <p:txBody>
              <a:bodyPr anchorCtr="0" anchor="ctr" bIns="17150" lIns="17150" rIns="17150"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419" name="Shape 419"/>
              <p:cNvSpPr/>
              <p:nvPr/>
            </p:nvSpPr>
            <p:spPr>
              <a:xfrm>
                <a:off x="0" y="326196"/>
                <a:ext cx="1070700" cy="316500"/>
              </a:xfrm>
              <a:custGeom>
                <a:pathLst>
                  <a:path extrusionOk="0" h="120000" w="120000">
                    <a:moveTo>
                      <a:pt x="0" y="0"/>
                    </a:moveTo>
                    <a:cubicBezTo>
                      <a:pt x="9583" y="32705"/>
                      <a:pt x="32550" y="55105"/>
                      <a:pt x="60000" y="55105"/>
                    </a:cubicBezTo>
                    <a:cubicBezTo>
                      <a:pt x="87450" y="55105"/>
                      <a:pt x="110416" y="32705"/>
                      <a:pt x="120000" y="0"/>
                    </a:cubicBezTo>
                    <a:lnTo>
                      <a:pt x="120000" y="47122"/>
                    </a:lnTo>
                    <a:cubicBezTo>
                      <a:pt x="120000" y="82405"/>
                      <a:pt x="95894" y="120000"/>
                      <a:pt x="60000" y="120000"/>
                    </a:cubicBezTo>
                    <a:cubicBezTo>
                      <a:pt x="24105" y="120000"/>
                      <a:pt x="0" y="82405"/>
                      <a:pt x="0" y="47122"/>
                    </a:cubicBezTo>
                    <a:lnTo>
                      <a:pt x="0" y="0"/>
                    </a:lnTo>
                  </a:path>
                </a:pathLst>
              </a:custGeom>
              <a:solidFill>
                <a:srgbClr val="3367D6"/>
              </a:solidFill>
              <a:ln>
                <a:noFill/>
              </a:ln>
            </p:spPr>
            <p:txBody>
              <a:bodyPr anchorCtr="0" anchor="ctr" bIns="17150" lIns="17150" rIns="17150"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420" name="Shape 420"/>
              <p:cNvSpPr/>
              <p:nvPr/>
            </p:nvSpPr>
            <p:spPr>
              <a:xfrm>
                <a:off x="0" y="0"/>
                <a:ext cx="1070700" cy="427200"/>
              </a:xfrm>
              <a:custGeom>
                <a:pathLst>
                  <a:path extrusionOk="0" h="120000" w="120000">
                    <a:moveTo>
                      <a:pt x="60000" y="120000"/>
                    </a:moveTo>
                    <a:cubicBezTo>
                      <a:pt x="24105" y="120000"/>
                      <a:pt x="0" y="92000"/>
                      <a:pt x="0" y="66094"/>
                    </a:cubicBezTo>
                    <a:cubicBezTo>
                      <a:pt x="0" y="28950"/>
                      <a:pt x="26388" y="0"/>
                      <a:pt x="60000" y="0"/>
                    </a:cubicBezTo>
                    <a:cubicBezTo>
                      <a:pt x="93611" y="0"/>
                      <a:pt x="120000" y="28950"/>
                      <a:pt x="120000" y="66094"/>
                    </a:cubicBezTo>
                    <a:cubicBezTo>
                      <a:pt x="120000" y="92000"/>
                      <a:pt x="95894" y="120000"/>
                      <a:pt x="60000" y="120000"/>
                    </a:cubicBezTo>
                  </a:path>
                </a:pathLst>
              </a:custGeom>
              <a:solidFill>
                <a:srgbClr val="3367D6"/>
              </a:solidFill>
              <a:ln>
                <a:noFill/>
              </a:ln>
            </p:spPr>
            <p:txBody>
              <a:bodyPr anchorCtr="0" anchor="ctr" bIns="17150" lIns="17150" rIns="17150"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grpSp>
      </p:grpSp>
      <p:sp>
        <p:nvSpPr>
          <p:cNvPr id="421" name="Shape 421"/>
          <p:cNvSpPr txBox="1"/>
          <p:nvPr/>
        </p:nvSpPr>
        <p:spPr>
          <a:xfrm>
            <a:off x="2063682" y="1792844"/>
            <a:ext cx="506400" cy="577500"/>
          </a:xfrm>
          <a:prstGeom prst="rect">
            <a:avLst/>
          </a:prstGeom>
          <a:solidFill>
            <a:srgbClr val="FAFAFA"/>
          </a:solidFill>
          <a:ln>
            <a:noFill/>
          </a:ln>
        </p:spPr>
        <p:txBody>
          <a:bodyPr anchorCtr="0" anchor="t" bIns="34275" lIns="34275" rIns="34275" tIns="34275">
            <a:noAutofit/>
          </a:bodyPr>
          <a:lstStyle/>
          <a:p>
            <a:pPr lvl="0" rtl="0">
              <a:spcBef>
                <a:spcPts val="0"/>
              </a:spcBef>
              <a:buNone/>
            </a:pPr>
            <a:r>
              <a:t/>
            </a:r>
            <a:endParaRPr sz="500"/>
          </a:p>
        </p:txBody>
      </p:sp>
      <p:grpSp>
        <p:nvGrpSpPr>
          <p:cNvPr id="422" name="Shape 422"/>
          <p:cNvGrpSpPr/>
          <p:nvPr/>
        </p:nvGrpSpPr>
        <p:grpSpPr>
          <a:xfrm>
            <a:off x="1978580" y="1690671"/>
            <a:ext cx="679165" cy="838423"/>
            <a:chOff x="1326975" y="1185615"/>
            <a:chExt cx="523199" cy="682199"/>
          </a:xfrm>
        </p:grpSpPr>
        <p:sp>
          <p:nvSpPr>
            <p:cNvPr id="423" name="Shape 423"/>
            <p:cNvSpPr/>
            <p:nvPr/>
          </p:nvSpPr>
          <p:spPr>
            <a:xfrm>
              <a:off x="1326975" y="1185615"/>
              <a:ext cx="523199" cy="682199"/>
            </a:xfrm>
            <a:custGeom>
              <a:pathLst>
                <a:path extrusionOk="0" h="120000" w="120000">
                  <a:moveTo>
                    <a:pt x="104350" y="96000"/>
                  </a:moveTo>
                  <a:lnTo>
                    <a:pt x="15650" y="96000"/>
                  </a:lnTo>
                  <a:lnTo>
                    <a:pt x="15650" y="16000"/>
                  </a:lnTo>
                  <a:lnTo>
                    <a:pt x="104350" y="16000"/>
                  </a:lnTo>
                  <a:cubicBezTo>
                    <a:pt x="104350" y="16000"/>
                    <a:pt x="104350" y="96000"/>
                    <a:pt x="104350" y="96000"/>
                  </a:cubicBezTo>
                  <a:close/>
                  <a:moveTo>
                    <a:pt x="60000" y="112000"/>
                  </a:moveTo>
                  <a:cubicBezTo>
                    <a:pt x="55683" y="112000"/>
                    <a:pt x="52172" y="109311"/>
                    <a:pt x="52172" y="106000"/>
                  </a:cubicBezTo>
                  <a:cubicBezTo>
                    <a:pt x="52172" y="102688"/>
                    <a:pt x="55683" y="100000"/>
                    <a:pt x="60000" y="100000"/>
                  </a:cubicBezTo>
                  <a:cubicBezTo>
                    <a:pt x="64316" y="100000"/>
                    <a:pt x="67827" y="102688"/>
                    <a:pt x="67827" y="106000"/>
                  </a:cubicBezTo>
                  <a:cubicBezTo>
                    <a:pt x="67827" y="109311"/>
                    <a:pt x="64316" y="112000"/>
                    <a:pt x="60000" y="112000"/>
                  </a:cubicBezTo>
                  <a:close/>
                  <a:moveTo>
                    <a:pt x="60000" y="7000"/>
                  </a:moveTo>
                  <a:cubicBezTo>
                    <a:pt x="62155" y="7000"/>
                    <a:pt x="63911" y="8344"/>
                    <a:pt x="63911" y="10000"/>
                  </a:cubicBezTo>
                  <a:cubicBezTo>
                    <a:pt x="63911" y="11655"/>
                    <a:pt x="62155" y="13000"/>
                    <a:pt x="60000" y="13000"/>
                  </a:cubicBezTo>
                  <a:cubicBezTo>
                    <a:pt x="57844" y="13000"/>
                    <a:pt x="56088" y="11655"/>
                    <a:pt x="56088" y="10000"/>
                  </a:cubicBezTo>
                  <a:cubicBezTo>
                    <a:pt x="56088" y="8344"/>
                    <a:pt x="57844" y="7000"/>
                    <a:pt x="60000" y="7000"/>
                  </a:cubicBezTo>
                  <a:close/>
                  <a:moveTo>
                    <a:pt x="104350" y="0"/>
                  </a:moveTo>
                  <a:lnTo>
                    <a:pt x="15650" y="0"/>
                  </a:lnTo>
                  <a:cubicBezTo>
                    <a:pt x="7022" y="0"/>
                    <a:pt x="0" y="5383"/>
                    <a:pt x="0" y="12000"/>
                  </a:cubicBezTo>
                  <a:lnTo>
                    <a:pt x="0" y="108000"/>
                  </a:lnTo>
                  <a:cubicBezTo>
                    <a:pt x="0" y="114616"/>
                    <a:pt x="7022" y="120000"/>
                    <a:pt x="15650" y="120000"/>
                  </a:cubicBezTo>
                  <a:lnTo>
                    <a:pt x="104350" y="120000"/>
                  </a:lnTo>
                  <a:cubicBezTo>
                    <a:pt x="112977" y="120000"/>
                    <a:pt x="120000" y="114616"/>
                    <a:pt x="120000" y="108000"/>
                  </a:cubicBezTo>
                  <a:lnTo>
                    <a:pt x="120000" y="12000"/>
                  </a:lnTo>
                  <a:cubicBezTo>
                    <a:pt x="120000" y="5383"/>
                    <a:pt x="112977" y="0"/>
                    <a:pt x="104350" y="0"/>
                  </a:cubicBezTo>
                  <a:close/>
                </a:path>
              </a:pathLst>
            </a:custGeom>
            <a:solidFill>
              <a:srgbClr val="3367D6"/>
            </a:solidFill>
            <a:ln>
              <a:noFill/>
            </a:ln>
          </p:spPr>
          <p:txBody>
            <a:bodyPr anchorCtr="0" anchor="ctr" bIns="17150" lIns="17150" rIns="17150"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424" name="Shape 424"/>
            <p:cNvSpPr/>
            <p:nvPr/>
          </p:nvSpPr>
          <p:spPr>
            <a:xfrm>
              <a:off x="1463778" y="1345216"/>
              <a:ext cx="68100" cy="68100"/>
            </a:xfrm>
            <a:custGeom>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rIns="17150"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425" name="Shape 425"/>
            <p:cNvSpPr/>
            <p:nvPr/>
          </p:nvSpPr>
          <p:spPr>
            <a:xfrm>
              <a:off x="1554979" y="1345216"/>
              <a:ext cx="68100" cy="68100"/>
            </a:xfrm>
            <a:custGeom>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rIns="17150"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426" name="Shape 426"/>
            <p:cNvSpPr/>
            <p:nvPr/>
          </p:nvSpPr>
          <p:spPr>
            <a:xfrm>
              <a:off x="1646181" y="1345216"/>
              <a:ext cx="68100" cy="68100"/>
            </a:xfrm>
            <a:custGeom>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rIns="17150"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427" name="Shape 427"/>
            <p:cNvSpPr/>
            <p:nvPr/>
          </p:nvSpPr>
          <p:spPr>
            <a:xfrm>
              <a:off x="1463778" y="1436416"/>
              <a:ext cx="68100" cy="68100"/>
            </a:xfrm>
            <a:custGeom>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rIns="17150"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428" name="Shape 428"/>
            <p:cNvSpPr/>
            <p:nvPr/>
          </p:nvSpPr>
          <p:spPr>
            <a:xfrm>
              <a:off x="1554979" y="1436416"/>
              <a:ext cx="68100" cy="68100"/>
            </a:xfrm>
            <a:custGeom>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rIns="17150"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429" name="Shape 429"/>
            <p:cNvSpPr/>
            <p:nvPr/>
          </p:nvSpPr>
          <p:spPr>
            <a:xfrm>
              <a:off x="1646181" y="1436416"/>
              <a:ext cx="68100" cy="68100"/>
            </a:xfrm>
            <a:custGeom>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rIns="17150"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430" name="Shape 430"/>
            <p:cNvSpPr/>
            <p:nvPr/>
          </p:nvSpPr>
          <p:spPr>
            <a:xfrm>
              <a:off x="1463778" y="1527619"/>
              <a:ext cx="68100" cy="68100"/>
            </a:xfrm>
            <a:custGeom>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rIns="17150"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431" name="Shape 431"/>
            <p:cNvSpPr/>
            <p:nvPr/>
          </p:nvSpPr>
          <p:spPr>
            <a:xfrm>
              <a:off x="1554979" y="1527619"/>
              <a:ext cx="68100" cy="68100"/>
            </a:xfrm>
            <a:custGeom>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rIns="17150"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grpSp>
      <p:sp>
        <p:nvSpPr>
          <p:cNvPr id="432" name="Shape 432"/>
          <p:cNvSpPr/>
          <p:nvPr/>
        </p:nvSpPr>
        <p:spPr>
          <a:xfrm>
            <a:off x="3045409" y="3347950"/>
            <a:ext cx="3043500" cy="372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FF"/>
              </a:buClr>
              <a:buSzPct val="25000"/>
              <a:buFont typeface="Helvetica Neue"/>
              <a:buNone/>
            </a:pPr>
            <a:r>
              <a:rPr i="0" lang="en" sz="2000" u="none" cap="none" strike="noStrike">
                <a:solidFill>
                  <a:srgbClr val="FFFFFF"/>
                </a:solidFill>
                <a:latin typeface="Roboto"/>
                <a:ea typeface="Roboto"/>
                <a:cs typeface="Roboto"/>
                <a:sym typeface="Roboto"/>
              </a:rPr>
              <a:t>Intelligent API Platform</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Shape 437"/>
          <p:cNvSpPr txBox="1"/>
          <p:nvPr/>
        </p:nvSpPr>
        <p:spPr>
          <a:xfrm>
            <a:off x="513750" y="197325"/>
            <a:ext cx="8116500" cy="750000"/>
          </a:xfrm>
          <a:prstGeom prst="rect">
            <a:avLst/>
          </a:prstGeom>
          <a:noFill/>
          <a:ln>
            <a:noFill/>
          </a:ln>
        </p:spPr>
        <p:txBody>
          <a:bodyPr anchorCtr="0" anchor="t" bIns="91425" lIns="91425" rIns="91425" tIns="91425">
            <a:noAutofit/>
          </a:bodyPr>
          <a:lstStyle/>
          <a:p>
            <a:pPr lvl="0" rtl="0">
              <a:spcBef>
                <a:spcPts val="0"/>
              </a:spcBef>
              <a:spcAft>
                <a:spcPts val="1800"/>
              </a:spcAft>
              <a:buNone/>
            </a:pPr>
            <a:r>
              <a:rPr lang="en" sz="2800">
                <a:solidFill>
                  <a:srgbClr val="666666"/>
                </a:solidFill>
                <a:latin typeface="Roboto"/>
                <a:ea typeface="Roboto"/>
                <a:cs typeface="Roboto"/>
                <a:sym typeface="Roboto"/>
              </a:rPr>
              <a:t>External &amp; Partner APIs</a:t>
            </a:r>
          </a:p>
          <a:p>
            <a:pPr lvl="0" rtl="0">
              <a:lnSpc>
                <a:spcPct val="115000"/>
              </a:lnSpc>
              <a:spcBef>
                <a:spcPts val="0"/>
              </a:spcBef>
              <a:spcAft>
                <a:spcPts val="0"/>
              </a:spcAft>
              <a:buNone/>
            </a:pPr>
            <a:r>
              <a:t/>
            </a:r>
            <a:endParaRPr sz="2800">
              <a:solidFill>
                <a:srgbClr val="666666"/>
              </a:solidFill>
              <a:latin typeface="Roboto"/>
              <a:ea typeface="Roboto"/>
              <a:cs typeface="Roboto"/>
              <a:sym typeface="Roboto"/>
            </a:endParaRPr>
          </a:p>
        </p:txBody>
      </p:sp>
      <p:sp>
        <p:nvSpPr>
          <p:cNvPr id="438" name="Shape 438"/>
          <p:cNvSpPr txBox="1"/>
          <p:nvPr/>
        </p:nvSpPr>
        <p:spPr>
          <a:xfrm>
            <a:off x="8532102" y="4842859"/>
            <a:ext cx="459000" cy="273900"/>
          </a:xfrm>
          <a:prstGeom prst="rect">
            <a:avLst/>
          </a:prstGeom>
          <a:noFill/>
          <a:ln>
            <a:noFill/>
          </a:ln>
        </p:spPr>
        <p:txBody>
          <a:bodyPr anchorCtr="0" anchor="ctr" bIns="34275" lIns="68575" rIns="68575" tIns="34275">
            <a:noAutofit/>
          </a:bodyPr>
          <a:lstStyle/>
          <a:p>
            <a:pPr lvl="0" rtl="0" algn="r">
              <a:spcBef>
                <a:spcPts val="0"/>
              </a:spcBef>
              <a:buNone/>
            </a:pPr>
            <a:fld id="{00000000-1234-1234-1234-123412341234}" type="slidenum">
              <a:rPr lang="en" sz="800">
                <a:solidFill>
                  <a:srgbClr val="BDBDBD"/>
                </a:solidFill>
                <a:latin typeface="Helvetica Neue"/>
                <a:ea typeface="Helvetica Neue"/>
                <a:cs typeface="Helvetica Neue"/>
                <a:sym typeface="Helvetica Neue"/>
              </a:rPr>
              <a:t>‹#›</a:t>
            </a:fld>
          </a:p>
        </p:txBody>
      </p:sp>
      <p:pic>
        <p:nvPicPr>
          <p:cNvPr id="439" name="Shape 439"/>
          <p:cNvPicPr preferRelativeResize="0"/>
          <p:nvPr/>
        </p:nvPicPr>
        <p:blipFill>
          <a:blip r:embed="rId3">
            <a:alphaModFix/>
          </a:blip>
          <a:stretch>
            <a:fillRect/>
          </a:stretch>
        </p:blipFill>
        <p:spPr>
          <a:xfrm>
            <a:off x="152400" y="1099725"/>
            <a:ext cx="8839198" cy="21239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Shape 444"/>
          <p:cNvSpPr txBox="1"/>
          <p:nvPr/>
        </p:nvSpPr>
        <p:spPr>
          <a:xfrm>
            <a:off x="513750" y="197325"/>
            <a:ext cx="8116500" cy="750000"/>
          </a:xfrm>
          <a:prstGeom prst="rect">
            <a:avLst/>
          </a:prstGeom>
          <a:noFill/>
          <a:ln>
            <a:noFill/>
          </a:ln>
        </p:spPr>
        <p:txBody>
          <a:bodyPr anchorCtr="0" anchor="t" bIns="91425" lIns="91425" rIns="91425" tIns="91425">
            <a:noAutofit/>
          </a:bodyPr>
          <a:lstStyle/>
          <a:p>
            <a:pPr lvl="0" rtl="0">
              <a:spcBef>
                <a:spcPts val="0"/>
              </a:spcBef>
              <a:spcAft>
                <a:spcPts val="1800"/>
              </a:spcAft>
              <a:buNone/>
            </a:pPr>
            <a:r>
              <a:rPr lang="en" sz="2800">
                <a:solidFill>
                  <a:srgbClr val="666666"/>
                </a:solidFill>
                <a:latin typeface="Roboto"/>
                <a:ea typeface="Roboto"/>
                <a:cs typeface="Roboto"/>
                <a:sym typeface="Roboto"/>
              </a:rPr>
              <a:t>Internal </a:t>
            </a:r>
            <a:r>
              <a:rPr lang="en" sz="2800">
                <a:solidFill>
                  <a:srgbClr val="666666"/>
                </a:solidFill>
                <a:latin typeface="Roboto"/>
                <a:ea typeface="Roboto"/>
                <a:cs typeface="Roboto"/>
                <a:sym typeface="Roboto"/>
              </a:rPr>
              <a:t>APIs</a:t>
            </a:r>
          </a:p>
          <a:p>
            <a:pPr lvl="0" rtl="0">
              <a:lnSpc>
                <a:spcPct val="115000"/>
              </a:lnSpc>
              <a:spcBef>
                <a:spcPts val="0"/>
              </a:spcBef>
              <a:spcAft>
                <a:spcPts val="0"/>
              </a:spcAft>
              <a:buNone/>
            </a:pPr>
            <a:r>
              <a:t/>
            </a:r>
            <a:endParaRPr sz="2800">
              <a:solidFill>
                <a:srgbClr val="666666"/>
              </a:solidFill>
              <a:latin typeface="Roboto"/>
              <a:ea typeface="Roboto"/>
              <a:cs typeface="Roboto"/>
              <a:sym typeface="Roboto"/>
            </a:endParaRPr>
          </a:p>
        </p:txBody>
      </p:sp>
      <p:sp>
        <p:nvSpPr>
          <p:cNvPr id="445" name="Shape 445"/>
          <p:cNvSpPr txBox="1"/>
          <p:nvPr/>
        </p:nvSpPr>
        <p:spPr>
          <a:xfrm>
            <a:off x="8532102" y="4842859"/>
            <a:ext cx="459000" cy="273900"/>
          </a:xfrm>
          <a:prstGeom prst="rect">
            <a:avLst/>
          </a:prstGeom>
          <a:noFill/>
          <a:ln>
            <a:noFill/>
          </a:ln>
        </p:spPr>
        <p:txBody>
          <a:bodyPr anchorCtr="0" anchor="ctr" bIns="34275" lIns="68575" rIns="68575" tIns="34275">
            <a:noAutofit/>
          </a:bodyPr>
          <a:lstStyle/>
          <a:p>
            <a:pPr lvl="0" rtl="0" algn="r">
              <a:spcBef>
                <a:spcPts val="0"/>
              </a:spcBef>
              <a:buNone/>
            </a:pPr>
            <a:fld id="{00000000-1234-1234-1234-123412341234}" type="slidenum">
              <a:rPr lang="en" sz="800">
                <a:solidFill>
                  <a:srgbClr val="BDBDBD"/>
                </a:solidFill>
                <a:latin typeface="Helvetica Neue"/>
                <a:ea typeface="Helvetica Neue"/>
                <a:cs typeface="Helvetica Neue"/>
                <a:sym typeface="Helvetica Neue"/>
              </a:rPr>
              <a:t>‹#›</a:t>
            </a:fld>
          </a:p>
        </p:txBody>
      </p:sp>
      <p:pic>
        <p:nvPicPr>
          <p:cNvPr id="446" name="Shape 446"/>
          <p:cNvPicPr preferRelativeResize="0"/>
          <p:nvPr/>
        </p:nvPicPr>
        <p:blipFill>
          <a:blip r:embed="rId3">
            <a:alphaModFix/>
          </a:blip>
          <a:stretch>
            <a:fillRect/>
          </a:stretch>
        </p:blipFill>
        <p:spPr>
          <a:xfrm>
            <a:off x="1320475" y="1347500"/>
            <a:ext cx="7077075" cy="2257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lobal Master">
  <a:themeElements>
    <a:clrScheme name="Simple Light">
      <a:dk1>
        <a:srgbClr val="212121"/>
      </a:dk1>
      <a:lt1>
        <a:srgbClr val="FFFFFF"/>
      </a:lt1>
      <a:dk2>
        <a:srgbClr val="757575"/>
      </a:dk2>
      <a:lt2>
        <a:srgbClr val="EEEEEE"/>
      </a:lt2>
      <a:accent1>
        <a:srgbClr val="595959"/>
      </a:accent1>
      <a:accent2>
        <a:srgbClr val="000000"/>
      </a:accent2>
      <a:accent3>
        <a:srgbClr val="78909C"/>
      </a:accent3>
      <a:accent4>
        <a:srgbClr val="FF49E8"/>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