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8" r:id="rId3"/>
    <p:sldMasterId id="2147483719" r:id="rId4"/>
    <p:sldMasterId id="214748372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 is assumed the client has OpenSSL installed on their local machine.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just shows how to check the expiry time of an existing certificate in case participants are curious of the current certificate expiration date.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NOTE: as of EM 3.2.2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is assumed the client has OpenSSL installed on their local machine. 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is assumed the client has OpenSSL installed on their local machine. 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-d “public key” should include ALL the text in the publickey.pem file.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-d “private key” should include ALL the text in the privatekey.pem file. 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 Footer - Title &amp;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68" name="Shape 68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69" name="Shape 69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70" name="Shape 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Shape 7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Red Footer - Title &amp; 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77" name="Shape 77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78" name="Shape 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Shape 8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Yellow Footer - Title &amp; 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 flipH="1">
            <a:off x="-12535" y="4677825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86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een Footer - Title &amp; 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/>
          <p:nvPr/>
        </p:nvSpPr>
        <p:spPr>
          <a:xfrm>
            <a:off x="81075" y="4617750"/>
            <a:ext cx="9088625" cy="548375"/>
          </a:xfrm>
          <a:custGeom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92" name="Shape 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Shape 9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ay Footer - Title &amp; 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98" name="Shape 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Shape 10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Blue Foot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107" name="Shape 107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09" name="Shape 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d Foo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flipH="1">
            <a:off x="-19200" y="4617750"/>
            <a:ext cx="9188900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12" name="Shape 1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/>
          <p:nvPr/>
        </p:nvSpPr>
        <p:spPr>
          <a:xfrm flipH="1">
            <a:off x="-21543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14" name="Shape 1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15" name="Shape 1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d Footer 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 flipH="1">
            <a:off x="-19200" y="4617750"/>
            <a:ext cx="9188900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18" name="Shape 1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/>
          <p:nvPr/>
        </p:nvSpPr>
        <p:spPr>
          <a:xfrm flipH="1">
            <a:off x="-21543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20" name="Shape 1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99" y="4770674"/>
            <a:ext cx="1172600" cy="32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Yellow Foot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25" name="Shape 125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26" name="Shape 1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27" name="Shape 1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een Foot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/>
          <p:nvPr/>
        </p:nvSpPr>
        <p:spPr>
          <a:xfrm flipH="1">
            <a:off x="71770" y="4617750"/>
            <a:ext cx="9097929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31" name="Shape 131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32" name="Shape 1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33" name="Shape 1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Shape 1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4" name="Shape 14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7408152" y="440298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ay Foot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flipH="1">
            <a:off x="63500" y="4617750"/>
            <a:ext cx="9106199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36" name="Shape 136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37" name="Shape 13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39" name="Shape 1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Shape 14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 &amp; 1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Shape 15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 &amp; 3 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Shape 15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 &amp; 1 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Shape 16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 &amp; 3 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Shape 17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 &amp; 1 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Shape 18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0" name="Shape 20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2" name="Shape 22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3" name="Shape 23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 &amp; 3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2" name="Shape 19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6" name="Shape 19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 &amp; 1 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Shape 20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 &amp; 3 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Shape 2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Blue">
    <p:bg>
      <p:bgPr>
        <a:solidFill>
          <a:srgbClr val="4285F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0" name="Shape 22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222" name="Shape 2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4" name="Shape 224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Red">
    <p:bg>
      <p:bgPr>
        <a:solidFill>
          <a:srgbClr val="EA433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8" name="Shape 2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32" name="Shape 2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Yellow">
    <p:bg>
      <p:bgPr>
        <a:solidFill>
          <a:srgbClr val="F4B4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38" name="Shape 2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Green">
    <p:bg>
      <p:bgPr>
        <a:solidFill>
          <a:srgbClr val="34A853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44" name="Shape 2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Gray">
    <p:bg>
      <p:bgPr>
        <a:solidFill>
          <a:srgbClr val="999999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50" name="Shape 2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Shape 25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54" name="Shape 254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55" name="Shape 25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56" name="Shape 256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7408152" y="440298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30" name="Shape 3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61" name="Shape 261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62" name="Shape 262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63" name="Shape 2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67" name="Shape 267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68" name="Shape 26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69" name="Shape 26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Shape 271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72" name="Shape 272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73" name="Shape 27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74" name="Shape 27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Shape 276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77" name="Shape 27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79" name="Shape 27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80" name="Shape 28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1" name="Shape 28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82" name="Shape 2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Shape 285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86" name="Shape 286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87" name="Shape 287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88" name="Shape 288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89" name="Shape 28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90" name="Shape 29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91" name="Shape 29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2" name="Shape 2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6" name="Shape 296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303" name="Shape 30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5" name="Shape 3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6" name="Shape 36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" name="Shape 38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" name="Shape 39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40" name="Shape 40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30" name="Shape 3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31" name="Shape 3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Shape 34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44" name="Shape 344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45" name="Shape 34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46" name="Shape 346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7408152" y="440298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58579" y="198275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rIns="68625" tIns="686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4074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58579" y="937918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rIns="68625" tIns="68625"/>
          <a:lstStyle>
            <a:lvl1pPr indent="-76200" lvl="0" marL="177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88900" lvl="1" marL="431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88900" lvl="2" marL="6858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9398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52" name="Shape 352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rIns="68625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713930" y="1738625"/>
            <a:ext cx="61896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rIns="68625" tIns="686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36666"/>
              <a:buFont typeface="Helvetica Neue"/>
              <a:buNone/>
              <a:defRPr b="0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grpSp>
        <p:nvGrpSpPr>
          <p:cNvPr id="355" name="Shape 355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356" name="Shape 356"/>
            <p:cNvSpPr/>
            <p:nvPr/>
          </p:nvSpPr>
          <p:spPr>
            <a:xfrm>
              <a:off x="531818" y="86925"/>
              <a:ext cx="213000" cy="317100"/>
            </a:xfrm>
            <a:custGeom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29697" y="86915"/>
              <a:ext cx="214200" cy="316800"/>
            </a:xfrm>
            <a:custGeom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-5" y="86922"/>
              <a:ext cx="213900" cy="232200"/>
            </a:xfrm>
            <a:custGeom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978794" y="86916"/>
              <a:ext cx="215400" cy="231600"/>
            </a:xfrm>
            <a:custGeom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753241" y="86922"/>
              <a:ext cx="214200" cy="231300"/>
            </a:xfrm>
            <a:custGeom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457329" y="88985"/>
              <a:ext cx="60000" cy="226500"/>
            </a:xfrm>
            <a:custGeom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452968" y="-1"/>
              <a:ext cx="67800" cy="67800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63" name="Shape 363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rIns="68625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6" name="Shape 46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7" name="Shape 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8" name="Shape 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ngle point slide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649547" y="1674318"/>
            <a:ext cx="7373100" cy="17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rIns="68625" tIns="686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36666"/>
              <a:buFont typeface="Helvetica Neue"/>
              <a:buNone/>
              <a:defRPr b="0" i="0" sz="3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68" name="Shape 368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rIns="68625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bg>
      <p:bgPr>
        <a:solidFill>
          <a:schemeClr val="lt1">
            <a:alpha val="54900"/>
          </a:schemeClr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666891" y="386367"/>
            <a:ext cx="26799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rIns="68625" tIns="686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45833"/>
              <a:buFont typeface="Helvetica Neue"/>
              <a:buNone/>
              <a:defRPr b="0" i="0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65058" y="2590800"/>
            <a:ext cx="26793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625" lIns="68625" rIns="68625" tIns="686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200"/>
              </a:spcBef>
              <a:buClr>
                <a:schemeClr val="dk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200"/>
              </a:spcBef>
              <a:buClr>
                <a:schemeClr val="dk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200"/>
              </a:spcBef>
              <a:buClr>
                <a:schemeClr val="dk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2" name="Shape 372"/>
          <p:cNvSpPr/>
          <p:nvPr>
            <p:ph idx="2" type="pic"/>
          </p:nvPr>
        </p:nvSpPr>
        <p:spPr>
          <a:xfrm>
            <a:off x="4243044" y="735805"/>
            <a:ext cx="41571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rIns="68625" tIns="68625"/>
          <a:lstStyle>
            <a:lvl1pPr indent="-152400" lvl="0" marL="254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27000" lvl="1" marL="558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8636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76200" lvl="5" marL="18923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76200" lvl="6" marL="22352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76200" lvl="7" marL="25781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76200" lvl="8" marL="2921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74" name="Shape 374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rIns="68625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2 Colum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49465" y="796103"/>
            <a:ext cx="36951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625" lIns="68625" rIns="68625" tIns="686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200"/>
              </a:spcBef>
              <a:buClr>
                <a:schemeClr val="dk1"/>
              </a:buClr>
              <a:buSzPct val="91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200"/>
              </a:spcBef>
              <a:buClr>
                <a:schemeClr val="dk1"/>
              </a:buClr>
              <a:buSzPct val="91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200"/>
              </a:spcBef>
              <a:buClr>
                <a:schemeClr val="dk1"/>
              </a:buClr>
              <a:buSzPct val="91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200"/>
              </a:spcBef>
              <a:buClr>
                <a:schemeClr val="dk1"/>
              </a:buClr>
              <a:buSzPct val="91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200"/>
              </a:spcBef>
              <a:buClr>
                <a:schemeClr val="dk1"/>
              </a:buClr>
              <a:buSzPct val="91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200"/>
              </a:spcBef>
              <a:buClr>
                <a:schemeClr val="dk1"/>
              </a:buClr>
              <a:buSzPct val="91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7" name="Shape 377"/>
          <p:cNvSpPr txBox="1"/>
          <p:nvPr>
            <p:ph idx="2" type="body"/>
          </p:nvPr>
        </p:nvSpPr>
        <p:spPr>
          <a:xfrm>
            <a:off x="400729" y="1275925"/>
            <a:ext cx="39438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rIns="68625" tIns="68625"/>
          <a:lstStyle>
            <a:lvl1pPr indent="-152400" lvl="0" marL="254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27000" lvl="1" marL="558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8636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01600" lvl="5" marL="18923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01600" lvl="6" marL="22352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01600" lvl="7" marL="25781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01600" lvl="8" marL="29210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8" name="Shape 378"/>
          <p:cNvSpPr txBox="1"/>
          <p:nvPr>
            <p:ph idx="3" type="body"/>
          </p:nvPr>
        </p:nvSpPr>
        <p:spPr>
          <a:xfrm>
            <a:off x="4844424" y="796103"/>
            <a:ext cx="38424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625" lIns="68625" rIns="68625" tIns="686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rgbClr val="FF43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300"/>
              </a:spcBef>
              <a:buClr>
                <a:schemeClr val="dk1"/>
              </a:buClr>
              <a:buSzPct val="73333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200"/>
              </a:spcBef>
              <a:buClr>
                <a:schemeClr val="dk1"/>
              </a:buClr>
              <a:buSzPct val="91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200"/>
              </a:spcBef>
              <a:buClr>
                <a:schemeClr val="dk1"/>
              </a:buClr>
              <a:buSzPct val="91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200"/>
              </a:spcBef>
              <a:buClr>
                <a:schemeClr val="dk1"/>
              </a:buClr>
              <a:buSzPct val="91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200"/>
              </a:spcBef>
              <a:buClr>
                <a:schemeClr val="dk1"/>
              </a:buClr>
              <a:buSzPct val="91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200"/>
              </a:spcBef>
              <a:buClr>
                <a:schemeClr val="dk1"/>
              </a:buClr>
              <a:buSzPct val="91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200"/>
              </a:spcBef>
              <a:buClr>
                <a:schemeClr val="dk1"/>
              </a:buClr>
              <a:buSzPct val="91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9" name="Shape 379"/>
          <p:cNvSpPr txBox="1"/>
          <p:nvPr>
            <p:ph idx="4" type="body"/>
          </p:nvPr>
        </p:nvSpPr>
        <p:spPr>
          <a:xfrm>
            <a:off x="4583848" y="1275925"/>
            <a:ext cx="41031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rIns="68625" tIns="68625"/>
          <a:lstStyle>
            <a:lvl1pPr indent="-152400" lvl="0" marL="2540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27000" lvl="1" marL="558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8636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12065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15494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01600" lvl="5" marL="18923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01600" lvl="6" marL="22352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01600" lvl="7" marL="25781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01600" lvl="8" marL="2921000" marR="0" rtl="0" algn="l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0" name="Shape 380"/>
          <p:cNvSpPr txBox="1"/>
          <p:nvPr>
            <p:ph type="title"/>
          </p:nvPr>
        </p:nvSpPr>
        <p:spPr>
          <a:xfrm>
            <a:off x="358579" y="198275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rIns="68625" tIns="686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4074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381" name="Shape 381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rIns="68625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58579" y="198275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rIns="68625" tIns="686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4074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86" name="Shape 386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rIns="68625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9" name="Shape 38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Shape 391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92" name="Shape 392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94" name="Shape 394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395" name="Shape 395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96" name="Shape 396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97" name="Shape 3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Shape 400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1" name="Shape 401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02" name="Shape 402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03" name="Shape 403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04" name="Shape 404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405" name="Shape 405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06" name="Shape 406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07" name="Shape 4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Shape 410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11" name="Shape 411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12" name="Shape 412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13" name="Shape 41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Shape 41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16" name="Shape 416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17" name="Shape 41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418" name="Shape 41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1" name="Shape 421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422" name="Shape 422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23" name="Shape 423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4" name="Shape 4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1" name="Shape 51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3" name="Shape 5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asic Type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64685" y="407792"/>
            <a:ext cx="6256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373062" y="1330325"/>
            <a:ext cx="6256200" cy="3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indent="-34925" lvl="1" marL="111125" rtl="0" algn="l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indent="-41275" lvl="2" marL="231775" rtl="0" algn="l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indent="-190500" lvl="3" marL="1028700" rtl="0" algn="l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27000" lvl="4" marL="1257300" rtl="0" algn="l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- 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- Title 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6" y="4765294"/>
            <a:ext cx="1180224" cy="32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0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26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36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31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18.xml"/><Relationship Id="rId33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17.xml"/><Relationship Id="rId3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20.xml"/><Relationship Id="rId35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19.xml"/><Relationship Id="rId3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22.xml"/><Relationship Id="rId37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21.xml"/><Relationship Id="rId3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24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23.xml"/><Relationship Id="rId38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26" Type="http://schemas.openxmlformats.org/officeDocument/2006/relationships/theme" Target="../theme/theme4.xml"/><Relationship Id="rId25" Type="http://schemas.openxmlformats.org/officeDocument/2006/relationships/slideLayout" Target="../slideLayouts/slideLayout70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pi.enterprise.apigee.com/v1/organizations/org/environments/prod/vaults/microgateway/entries/public_ke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pi.enterprise.apigee.com/v1/organizations/org/environments/prod/vaults/microgateway/entries/public_key" TargetMode="External"/><Relationship Id="rId4" Type="http://schemas.openxmlformats.org/officeDocument/2006/relationships/hyperlink" Target="https://api.enterprise.apigee.com/v1/organizations/org/environments/prod/vaults/microgateway/entries/public_ke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ubuntu.com/download/desktop" TargetMode="External"/><Relationship Id="rId4" Type="http://schemas.openxmlformats.org/officeDocument/2006/relationships/hyperlink" Target="https://www.virtualbox.org/" TargetMode="External"/><Relationship Id="rId5" Type="http://schemas.openxmlformats.org/officeDocument/2006/relationships/hyperlink" Target="https://www.cygwin.com/" TargetMode="External"/><Relationship Id="rId6" Type="http://schemas.openxmlformats.org/officeDocument/2006/relationships/hyperlink" Target="https://nodejs.org/en/" TargetMode="External"/><Relationship Id="rId7" Type="http://schemas.openxmlformats.org/officeDocument/2006/relationships/hyperlink" Target="http://docs.apigee.com/microgateway/latest/setting-and-configuring-edge-microgateway#part2createentitiesonapigeeedg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hyperlink" Target="https://gist.github.com/swilliams11/81c5879496b1e1ee357f648675a829d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ocs.apigee.com/microgateway/latest/setting-and-configuring-edge-microgateway#Operating%20Edge%20Microgatewa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pigeecs/Edge-Dev-Training/tree/master/Lab%20Guides/Edge%20Microgateway%20Bootcamp#prerequisites" TargetMode="External"/><Relationship Id="rId4" Type="http://schemas.openxmlformats.org/officeDocument/2006/relationships/hyperlink" Target="https://github.com/apigeecs/Edge-Dev-Training/tree/master/Lab%20Guides/Edge%20Microgateway%20Bootcamp/01%20Installation%20and%20Setup#part-1----setup-edge-microgateway-aware-proxy" TargetMode="External"/><Relationship Id="rId5" Type="http://schemas.openxmlformats.org/officeDocument/2006/relationships/hyperlink" Target="https://github.com/apigeecs/Edge-Dev-Training/tree/master/Lab%20Guides/Edge%20Microgateway%20Bootcamp/01%20Installation%20and%20Setup#part-2----install-configure-and-start-edge-microgatew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Microgateway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Installation and Setup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/>
        </p:nvSpPr>
        <p:spPr>
          <a:xfrm>
            <a:off x="541000" y="2017075"/>
            <a:ext cx="41262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 the public certificate expiry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42" name="Shape 542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Check the certificate expiry time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368725" y="1046925"/>
            <a:ext cx="7589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544" name="Shape 544"/>
          <p:cNvSpPr txBox="1"/>
          <p:nvPr/>
        </p:nvSpPr>
        <p:spPr>
          <a:xfrm>
            <a:off x="997800" y="1720475"/>
            <a:ext cx="7223100" cy="786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curl http://192.168.56.101:9001/edgemicro-auth/publicKey &gt;&gt; publickey.pem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openssl x509 -enddate -noout -in publickey.pem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/>
        </p:nvSpPr>
        <p:spPr>
          <a:xfrm>
            <a:off x="541000" y="2017075"/>
            <a:ext cx="41262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Update an existing self-signed public certificate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55" name="Shape 555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new certificate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368725" y="1046925"/>
            <a:ext cx="7589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new certificate from the same private key.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997800" y="1720475"/>
            <a:ext cx="6717300" cy="614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openssl req -new -x509 -key private.pem -out pubkey.pem -days 1095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63" name="Shape 563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Upload it to Edge and Restart Microgateway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368725" y="1111500"/>
            <a:ext cx="75894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the following curl commands to replace the current public key and private key.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997800" y="1957200"/>
            <a:ext cx="6717300" cy="1012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url -u "username:password"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https://api.enterprise.apigee.com/v1/organizations/org/environments/prod/vaults/microgateway/entries/public_key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-d "public key"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566" name="Shape 566"/>
          <p:cNvSpPr txBox="1"/>
          <p:nvPr/>
        </p:nvSpPr>
        <p:spPr>
          <a:xfrm>
            <a:off x="561750" y="3276100"/>
            <a:ext cx="75894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Restart Microgateway so that it picks up the new certificate.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/>
        </p:nvSpPr>
        <p:spPr>
          <a:xfrm>
            <a:off x="541000" y="2017075"/>
            <a:ext cx="41262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a public and private key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77" name="Shape 577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if I want to use my own public and private key?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Shape 578"/>
          <p:cNvSpPr txBox="1"/>
          <p:nvPr/>
        </p:nvSpPr>
        <p:spPr>
          <a:xfrm>
            <a:off x="368725" y="1320900"/>
            <a:ext cx="7589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you don’t want to use the default Edge Microgateway public and private key then, you can create your own and upload them to Edge.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84" name="Shape 584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public/private key pair with OpenSSL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368725" y="1111500"/>
            <a:ext cx="7589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586" name="Shape 586"/>
          <p:cNvSpPr txBox="1"/>
          <p:nvPr/>
        </p:nvSpPr>
        <p:spPr>
          <a:xfrm>
            <a:off x="997800" y="1720475"/>
            <a:ext cx="6717300" cy="146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#generate the private key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openssl genrsa -out private.pem 2048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#generate the public certificate from the private key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openssl req -new -x509 -key private.pem -out pubkey.pem -days 1095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92" name="Shape 592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Upload it to Edge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Shape 593"/>
          <p:cNvSpPr txBox="1"/>
          <p:nvPr/>
        </p:nvSpPr>
        <p:spPr>
          <a:xfrm>
            <a:off x="368725" y="1111500"/>
            <a:ext cx="7589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the following curl commands to replace the current public key and private key.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997800" y="1957200"/>
            <a:ext cx="6717300" cy="2346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curl -u "username:password" </a:t>
            </a:r>
            <a:r>
              <a:rPr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https://api.enterprise.apigee.com/v1/organizations/org/environments/prod/vaults/microgateway/entries/public_key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-d "public key"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curl -u "username:password" </a:t>
            </a:r>
            <a:r>
              <a:rPr lang="en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https://api.enterprise.apigee.com/v1/organizations/org/environments/prod/vaults/microgateway/entries/private_key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-d "private key"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600" name="Shape 600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Restart Microgateway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368725" y="1111500"/>
            <a:ext cx="7589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Restart Microgateway to pick up the new public and private keys.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/>
        </p:nvSpPr>
        <p:spPr>
          <a:xfrm>
            <a:off x="541000" y="645475"/>
            <a:ext cx="81165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 Microgateway locally (v2.3.1)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Configure Microgateway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Start Microgateway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Labs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Replace default public/private keys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444" name="Shape 444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Installation - Prerequisites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515525" y="773300"/>
            <a:ext cx="6444000" cy="3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public or private account</a:t>
            </a: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Linux machine is recommended</a:t>
            </a:r>
          </a:p>
          <a:p>
            <a:pPr indent="-3048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macOS</a:t>
            </a:r>
          </a:p>
          <a:p>
            <a:pPr indent="-3048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Windows</a:t>
            </a:r>
          </a:p>
          <a:p>
            <a:pPr indent="-304800" lvl="2" marL="13716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■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Ubuntu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installed in an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Oracle Virtual Box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VM</a:t>
            </a:r>
          </a:p>
          <a:p>
            <a:pPr indent="-304800" lvl="2" marL="13716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■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Cygwin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 most current version of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Node.js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LTS</a:t>
            </a:r>
          </a:p>
          <a:p>
            <a:pPr indent="-304800" lvl="0" marL="45720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Create a Microgateway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aware proxy in Edge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451" name="Shape 451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</a:t>
            </a: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368725" y="767175"/>
            <a:ext cx="7589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 the latest version of Microgateway with Node.js’ NPM package manager. This is the only supported way to install it.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-g installs Microgateway globally so that it is available from any directory on the command line. 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433550" y="2121225"/>
            <a:ext cx="6546600" cy="43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npm install edgemicro -g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454" name="Shape 454"/>
          <p:cNvSpPr txBox="1"/>
          <p:nvPr/>
        </p:nvSpPr>
        <p:spPr>
          <a:xfrm>
            <a:off x="433550" y="2785900"/>
            <a:ext cx="7589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Install a specific version of Microgateway.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486650" y="3303975"/>
            <a:ext cx="6546600" cy="43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npm install edgemicro@2.3.1 -g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461" name="Shape 461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Initialization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368725" y="860175"/>
            <a:ext cx="75894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Before Microgateway can be started it must be initialized.  The init command completes the following: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creates a new .edgemicro folder in within the current user’s home directory</a:t>
            </a:r>
          </a:p>
          <a:p>
            <a:pPr indent="-3048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creates a default.yaml file, which contains the default edgemicro configuration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368725" y="2958550"/>
            <a:ext cx="6546600" cy="43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edgemicro init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469" name="Shape 469"/>
          <p:cNvSpPr txBox="1"/>
          <p:nvPr/>
        </p:nvSpPr>
        <p:spPr>
          <a:xfrm>
            <a:off x="10268600" y="123200"/>
            <a:ext cx="6546600" cy="43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edgemicro configure -u org_admin -p org_admin_pass -o org -e test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70" name="Shape 470"/>
          <p:cNvGrpSpPr/>
          <p:nvPr/>
        </p:nvGrpSpPr>
        <p:grpSpPr>
          <a:xfrm>
            <a:off x="6" y="2"/>
            <a:ext cx="8701150" cy="5033655"/>
            <a:chOff x="1442362" y="855346"/>
            <a:chExt cx="9492854" cy="5792469"/>
          </a:xfrm>
        </p:grpSpPr>
        <p:grpSp>
          <p:nvGrpSpPr>
            <p:cNvPr id="471" name="Shape 471"/>
            <p:cNvGrpSpPr/>
            <p:nvPr/>
          </p:nvGrpSpPr>
          <p:grpSpPr>
            <a:xfrm>
              <a:off x="1442362" y="2228837"/>
              <a:ext cx="1976400" cy="2200500"/>
              <a:chOff x="1434587" y="2399887"/>
              <a:chExt cx="1976400" cy="2200500"/>
            </a:xfrm>
          </p:grpSpPr>
          <p:sp>
            <p:nvSpPr>
              <p:cNvPr id="472" name="Shape 472"/>
              <p:cNvSpPr/>
              <p:nvPr/>
            </p:nvSpPr>
            <p:spPr>
              <a:xfrm>
                <a:off x="1434587" y="2399887"/>
                <a:ext cx="1976400" cy="2200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2062241" y="3720159"/>
                <a:ext cx="608700" cy="608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Shape 474"/>
              <p:cNvSpPr txBox="1"/>
              <p:nvPr/>
            </p:nvSpPr>
            <p:spPr>
              <a:xfrm>
                <a:off x="1478700" y="2792000"/>
                <a:ext cx="1888200" cy="3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b="1" lang="en" sz="15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Configure Microgateway</a:t>
                </a:r>
              </a:p>
            </p:txBody>
          </p:sp>
        </p:grpSp>
        <p:grpSp>
          <p:nvGrpSpPr>
            <p:cNvPr id="475" name="Shape 475"/>
            <p:cNvGrpSpPr/>
            <p:nvPr/>
          </p:nvGrpSpPr>
          <p:grpSpPr>
            <a:xfrm>
              <a:off x="4551644" y="855346"/>
              <a:ext cx="3044400" cy="771033"/>
              <a:chOff x="4551644" y="855346"/>
              <a:chExt cx="3044400" cy="771033"/>
            </a:xfrm>
          </p:grpSpPr>
          <p:sp>
            <p:nvSpPr>
              <p:cNvPr id="476" name="Shape 476"/>
              <p:cNvSpPr/>
              <p:nvPr/>
            </p:nvSpPr>
            <p:spPr>
              <a:xfrm>
                <a:off x="4551644" y="956780"/>
                <a:ext cx="3044400" cy="6696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77" name="Shape 477"/>
              <p:cNvSpPr txBox="1"/>
              <p:nvPr/>
            </p:nvSpPr>
            <p:spPr>
              <a:xfrm>
                <a:off x="4551644" y="855346"/>
                <a:ext cx="2872800" cy="7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Creates an edgemicro-auth proxy to generate JWTs</a:t>
                </a:r>
              </a:p>
            </p:txBody>
          </p:sp>
        </p:grpSp>
        <p:sp>
          <p:nvSpPr>
            <p:cNvPr id="478" name="Shape 478"/>
            <p:cNvSpPr/>
            <p:nvPr/>
          </p:nvSpPr>
          <p:spPr>
            <a:xfrm>
              <a:off x="7717750" y="1436003"/>
              <a:ext cx="3044400" cy="1156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Creates a public/private key and the    private key is stored in the Apigee Vault; private key is used to sign JWTs</a:t>
              </a:r>
            </a:p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9" name="Shape 479"/>
            <p:cNvGrpSpPr/>
            <p:nvPr/>
          </p:nvGrpSpPr>
          <p:grpSpPr>
            <a:xfrm>
              <a:off x="7717750" y="4065425"/>
              <a:ext cx="3044400" cy="1193700"/>
              <a:chOff x="7717750" y="3789475"/>
              <a:chExt cx="3044400" cy="1193700"/>
            </a:xfrm>
          </p:grpSpPr>
          <p:sp>
            <p:nvSpPr>
              <p:cNvPr id="480" name="Shape 480"/>
              <p:cNvSpPr/>
              <p:nvPr/>
            </p:nvSpPr>
            <p:spPr>
              <a:xfrm>
                <a:off x="7717750" y="3789475"/>
                <a:ext cx="3044400" cy="1193700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81" name="Shape 481"/>
              <p:cNvSpPr txBox="1"/>
              <p:nvPr/>
            </p:nvSpPr>
            <p:spPr>
              <a:xfrm>
                <a:off x="7803550" y="3881875"/>
                <a:ext cx="2872800" cy="100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Downloads Edge configuration such as products, proxies, developers, quotas and stores this data in the org-env-cache-config.yaml file</a:t>
                </a:r>
              </a:p>
              <a:p>
                <a:pPr lvl="0" rtl="0">
                  <a:spcBef>
                    <a:spcPts val="0"/>
                  </a:spcBef>
                  <a:spcAft>
                    <a:spcPts val="1100"/>
                  </a:spcAft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82" name="Shape 482"/>
            <p:cNvGrpSpPr/>
            <p:nvPr/>
          </p:nvGrpSpPr>
          <p:grpSpPr>
            <a:xfrm>
              <a:off x="7890813" y="2750701"/>
              <a:ext cx="3044403" cy="1156799"/>
              <a:chOff x="7883038" y="2727501"/>
              <a:chExt cx="3044403" cy="1156799"/>
            </a:xfrm>
          </p:grpSpPr>
          <p:sp>
            <p:nvSpPr>
              <p:cNvPr id="483" name="Shape 483"/>
              <p:cNvSpPr/>
              <p:nvPr/>
            </p:nvSpPr>
            <p:spPr>
              <a:xfrm>
                <a:off x="7883042" y="2727501"/>
                <a:ext cx="3044400" cy="1156799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84" name="Shape 484"/>
              <p:cNvSpPr txBox="1"/>
              <p:nvPr/>
            </p:nvSpPr>
            <p:spPr>
              <a:xfrm>
                <a:off x="7883038" y="2801441"/>
                <a:ext cx="2943600" cy="100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Creates a new Microgateway configuration file named org-env-config.yaml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85" name="Shape 485"/>
            <p:cNvGrpSpPr/>
            <p:nvPr/>
          </p:nvGrpSpPr>
          <p:grpSpPr>
            <a:xfrm>
              <a:off x="6369248" y="5490989"/>
              <a:ext cx="3044406" cy="1156826"/>
              <a:chOff x="6369248" y="5598339"/>
              <a:chExt cx="3044406" cy="1156826"/>
            </a:xfrm>
          </p:grpSpPr>
          <p:sp>
            <p:nvSpPr>
              <p:cNvPr id="486" name="Shape 486"/>
              <p:cNvSpPr/>
              <p:nvPr/>
            </p:nvSpPr>
            <p:spPr>
              <a:xfrm>
                <a:off x="6369254" y="5598366"/>
                <a:ext cx="3044399" cy="1156799"/>
              </a:xfrm>
              <a:prstGeom prst="roundRect">
                <a:avLst>
                  <a:gd fmla="val 1674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19050" rotWithShape="0" algn="ctr" dir="5400000" dist="6350">
                  <a:srgbClr val="000000">
                    <a:alpha val="44710"/>
                  </a:srgbClr>
                </a:outerShdw>
              </a:effectLst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87" name="Shape 487"/>
              <p:cNvSpPr txBox="1"/>
              <p:nvPr/>
            </p:nvSpPr>
            <p:spPr>
              <a:xfrm>
                <a:off x="6369248" y="5598339"/>
                <a:ext cx="2872799" cy="100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Creates a key and secret that is required to start Microgateway and it’s used to asynchronously send analytics data to Edge</a:t>
                </a:r>
              </a:p>
              <a:p>
                <a:pPr lvl="0" rtl="0">
                  <a:spcBef>
                    <a:spcPts val="0"/>
                  </a:spcBef>
                  <a:spcAft>
                    <a:spcPts val="1100"/>
                  </a:spcAft>
                  <a:buNone/>
                </a:pPr>
                <a:r>
                  <a:t/>
                </a:r>
                <a:endParaRPr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88" name="Shape 488"/>
            <p:cNvCxnSpPr>
              <a:stCxn id="472" idx="3"/>
              <a:endCxn id="483" idx="1"/>
            </p:cNvCxnSpPr>
            <p:nvPr/>
          </p:nvCxnSpPr>
          <p:spPr>
            <a:xfrm>
              <a:off x="3418762" y="3329087"/>
              <a:ext cx="4472100" cy="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89" name="Shape 489"/>
            <p:cNvCxnSpPr>
              <a:stCxn id="472" idx="3"/>
              <a:endCxn id="477" idx="1"/>
            </p:cNvCxnSpPr>
            <p:nvPr/>
          </p:nvCxnSpPr>
          <p:spPr>
            <a:xfrm flipH="1" rot="10800000">
              <a:off x="3418762" y="1240787"/>
              <a:ext cx="1132800" cy="20883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90" name="Shape 490"/>
            <p:cNvCxnSpPr>
              <a:stCxn id="472" idx="3"/>
              <a:endCxn id="480" idx="1"/>
            </p:cNvCxnSpPr>
            <p:nvPr/>
          </p:nvCxnSpPr>
          <p:spPr>
            <a:xfrm>
              <a:off x="3418762" y="3329087"/>
              <a:ext cx="4299000" cy="13332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91" name="Shape 491"/>
            <p:cNvCxnSpPr>
              <a:stCxn id="472" idx="3"/>
              <a:endCxn id="486" idx="1"/>
            </p:cNvCxnSpPr>
            <p:nvPr/>
          </p:nvCxnSpPr>
          <p:spPr>
            <a:xfrm>
              <a:off x="3418762" y="3329087"/>
              <a:ext cx="2950500" cy="274050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cxnSp>
        <p:nvCxnSpPr>
          <p:cNvPr id="492" name="Shape 492"/>
          <p:cNvCxnSpPr>
            <a:stCxn id="472" idx="3"/>
            <a:endCxn id="478" idx="1"/>
          </p:cNvCxnSpPr>
          <p:nvPr/>
        </p:nvCxnSpPr>
        <p:spPr>
          <a:xfrm flipH="1" rot="10800000">
            <a:off x="1811575" y="1007283"/>
            <a:ext cx="3940500" cy="11424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3" name="Shape 493"/>
          <p:cNvSpPr txBox="1"/>
          <p:nvPr/>
        </p:nvSpPr>
        <p:spPr>
          <a:xfrm>
            <a:off x="0" y="3277025"/>
            <a:ext cx="5434500" cy="485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edgemicro configure -u org_admin -p org_admin_pass -o org -e test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/>
        </p:nvSpPr>
        <p:spPr>
          <a:xfrm>
            <a:off x="8532102" y="49190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499" name="Shape 499"/>
          <p:cNvSpPr txBox="1"/>
          <p:nvPr/>
        </p:nvSpPr>
        <p:spPr>
          <a:xfrm>
            <a:off x="368725" y="859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Config file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loud_LogoAssets-08.png" id="500" name="Shape 5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2304" y="1652822"/>
            <a:ext cx="1704299" cy="151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_LogoAssets-10.png" id="501" name="Shape 5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2324" y="3278796"/>
            <a:ext cx="1709700" cy="152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_LogoAssets-09.png" id="502" name="Shape 5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4399" y="1652987"/>
            <a:ext cx="1704300" cy="151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_LogoAssets-07.png" id="503" name="Shape 5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13325" y="755522"/>
            <a:ext cx="1704300" cy="151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_LogoAssets-06.png" id="504" name="Shape 5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78971" y="3278798"/>
            <a:ext cx="1709699" cy="15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 txBox="1"/>
          <p:nvPr/>
        </p:nvSpPr>
        <p:spPr>
          <a:xfrm>
            <a:off x="2503655" y="3855700"/>
            <a:ext cx="12603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Analytics Configuration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2503655" y="2147375"/>
            <a:ext cx="1260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Logging Configuration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5367011" y="1925675"/>
            <a:ext cx="1260299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Plugin Execution Order and Plugin Configuration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5367011" y="3796600"/>
            <a:ext cx="1260299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SSL/TLS Configuration</a:t>
            </a:r>
          </a:p>
        </p:txBody>
      </p:sp>
      <p:sp>
        <p:nvSpPr>
          <p:cNvPr id="509" name="Shape 509"/>
          <p:cNvSpPr/>
          <p:nvPr/>
        </p:nvSpPr>
        <p:spPr>
          <a:xfrm>
            <a:off x="4324570" y="3037675"/>
            <a:ext cx="481800" cy="4821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0" name="Shape 510"/>
          <p:cNvCxnSpPr>
            <a:stCxn id="509" idx="0"/>
            <a:endCxn id="503" idx="2"/>
          </p:cNvCxnSpPr>
          <p:nvPr/>
        </p:nvCxnSpPr>
        <p:spPr>
          <a:xfrm rot="10800000">
            <a:off x="4565470" y="2273275"/>
            <a:ext cx="0" cy="76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511" name="Shape 511"/>
          <p:cNvCxnSpPr>
            <a:stCxn id="509" idx="7"/>
          </p:cNvCxnSpPr>
          <p:nvPr/>
        </p:nvCxnSpPr>
        <p:spPr>
          <a:xfrm flipH="1" rot="10800000">
            <a:off x="4735812" y="2411976"/>
            <a:ext cx="406500" cy="69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512" name="Shape 512"/>
          <p:cNvCxnSpPr>
            <a:stCxn id="509" idx="1"/>
          </p:cNvCxnSpPr>
          <p:nvPr/>
        </p:nvCxnSpPr>
        <p:spPr>
          <a:xfrm rot="10800000">
            <a:off x="3988628" y="2411976"/>
            <a:ext cx="406500" cy="69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513" name="Shape 513"/>
          <p:cNvCxnSpPr>
            <a:stCxn id="509" idx="5"/>
          </p:cNvCxnSpPr>
          <p:nvPr/>
        </p:nvCxnSpPr>
        <p:spPr>
          <a:xfrm>
            <a:off x="4735812" y="3449173"/>
            <a:ext cx="406500" cy="590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514" name="Shape 514"/>
          <p:cNvCxnSpPr>
            <a:stCxn id="509" idx="3"/>
            <a:endCxn id="504" idx="3"/>
          </p:cNvCxnSpPr>
          <p:nvPr/>
        </p:nvCxnSpPr>
        <p:spPr>
          <a:xfrm flipH="1">
            <a:off x="3988628" y="3449173"/>
            <a:ext cx="406500" cy="590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515" name="Shape 515"/>
          <p:cNvSpPr txBox="1"/>
          <p:nvPr/>
        </p:nvSpPr>
        <p:spPr>
          <a:xfrm>
            <a:off x="3856200" y="1039425"/>
            <a:ext cx="14316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</a:rPr>
              <a:t> Edgemicro configuration and Auth proxy configuration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3786800" y="4502525"/>
            <a:ext cx="1608000" cy="368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8"/>
              </a:rPr>
              <a:t>org-env-config.yaml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22" name="Shape 522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Start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368725" y="767175"/>
            <a:ext cx="75894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Start the Microgateway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with the following command.  </a:t>
            </a:r>
          </a:p>
          <a:p>
            <a:pPr indent="-304800" lvl="0" marL="457200" rtl="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Starting with version 2.1.x Microgateway starts in cluster mode by default.  </a:t>
            </a:r>
          </a:p>
          <a:p>
            <a:pPr indent="-304800" lvl="1" marL="914400" rtl="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Change the cluster size with -p 5 which starts Microgateway with 5 child processes.</a:t>
            </a:r>
          </a:p>
          <a:p>
            <a:pPr indent="-304800" lvl="0" marL="457200" rtl="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Starting with version 2.3.1 Microgateway will auto-reload configuration from Edge and the config file.</a:t>
            </a:r>
          </a:p>
          <a:p>
            <a:pPr indent="-304800" lvl="0" marL="457200" rtl="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By default it listens on port 8000</a:t>
            </a:r>
          </a:p>
          <a:p>
            <a:pPr indent="-304800" lvl="1" marL="914400" rtl="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Change the default port with the command line argument </a:t>
            </a:r>
          </a:p>
          <a:p>
            <a:pPr indent="-304800" lvl="2" marL="1371600" rtl="0">
              <a:spcBef>
                <a:spcPts val="1000"/>
              </a:spcBef>
              <a:buClr>
                <a:srgbClr val="666666"/>
              </a:buClr>
              <a:buSzPct val="100000"/>
              <a:buFont typeface="Roboto"/>
              <a:buChar char="■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--port 8080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1234550" y="3937150"/>
            <a:ext cx="6546600" cy="438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edgemicro start -k key -s secret -o org -e test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/>
        </p:nvSpPr>
        <p:spPr>
          <a:xfrm>
            <a:off x="8532102" y="4842859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530" name="Shape 530"/>
          <p:cNvSpPr txBox="1"/>
          <p:nvPr/>
        </p:nvSpPr>
        <p:spPr>
          <a:xfrm>
            <a:off x="368725" y="162150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Microgateway Labs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Shape 531"/>
          <p:cNvSpPr txBox="1"/>
          <p:nvPr/>
        </p:nvSpPr>
        <p:spPr>
          <a:xfrm>
            <a:off x="368725" y="767175"/>
            <a:ext cx="75894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Complete the following Edge Microgateway Labs.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Review the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prerequisites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Lab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Setup Edge Microgateway aware proxy and start Node.js target server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Lab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Install, configure and start Microgateway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