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3" r:id="rId4"/>
    <p:sldMasterId id="214748369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Alex Koo"/>
  <p:cmAuthor clrIdx="1" id="1" initials="" lastIdx="2" name="Sean William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HelveticaNeue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02-13T23:40:36.286">
    <p:pos x="6000" y="0"/>
    <p:text>Do we want to mention here that Edge MG may require updates on the public key from Edge Cloud?  Perhaps it's worth adding this process in another slide.</p:text>
  </p:cm>
  <p:cm authorId="1" idx="1" dt="2017-02-13T20:10:20.969">
    <p:pos x="6000" y="100"/>
    <p:text>Good point.  Yes, I think we need to add a new slide or a couple of slides that discuss how to update the public/private keys.  I'm not sure what the expiry time on the default keys is.</p:text>
  </p:cm>
  <p:cm authorId="1" idx="2" dt="2017-02-13T23:40:36.286">
    <p:pos x="6000" y="200"/>
    <p:text>I added a couple of slides to deck 02 starting at slide 10.  I still need to confirm that it works.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OOTB = out of the box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OOTB = out of the box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" name="Shape 11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 Footer - Title &amp; 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-19117" y="4626757"/>
            <a:ext cx="9182235" cy="548377"/>
            <a:chOff x="-19117" y="4617750"/>
            <a:chExt cx="9182235" cy="548377"/>
          </a:xfrm>
        </p:grpSpPr>
        <p:sp>
          <p:nvSpPr>
            <p:cNvPr id="68" name="Shape 68"/>
            <p:cNvSpPr/>
            <p:nvPr/>
          </p:nvSpPr>
          <p:spPr>
            <a:xfrm flipH="1">
              <a:off x="19243" y="4617750"/>
              <a:ext cx="9143874" cy="548377"/>
            </a:xfrm>
            <a:custGeom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69" name="Shape 69"/>
            <p:cNvSpPr/>
            <p:nvPr/>
          </p:nvSpPr>
          <p:spPr>
            <a:xfrm flipH="1">
              <a:off x="-19117" y="4677825"/>
              <a:ext cx="4769785" cy="473975"/>
            </a:xfrm>
            <a:custGeom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70" name="Shape 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Shape 7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Red Footer - Title &amp; 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/>
          <p:nvPr/>
        </p:nvSpPr>
        <p:spPr>
          <a:xfrm flipH="1">
            <a:off x="25825" y="4617750"/>
            <a:ext cx="9143874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77" name="Shape 77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78" name="Shape 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Shape 8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Yellow Footer - Title &amp; 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/>
          <p:nvPr/>
        </p:nvSpPr>
        <p:spPr>
          <a:xfrm flipH="1">
            <a:off x="25825" y="4617750"/>
            <a:ext cx="9143874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Shape 85"/>
          <p:cNvSpPr/>
          <p:nvPr/>
        </p:nvSpPr>
        <p:spPr>
          <a:xfrm flipH="1">
            <a:off x="-12535" y="4677825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86" name="Shape 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reen Footer - Title &amp; 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/>
          <p:nvPr/>
        </p:nvSpPr>
        <p:spPr>
          <a:xfrm>
            <a:off x="81075" y="4617750"/>
            <a:ext cx="9088625" cy="548375"/>
          </a:xfrm>
          <a:custGeom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92" name="Shape 9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4" name="Shape 9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ray Footer - Title &amp; 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25825" y="4617750"/>
            <a:ext cx="9143874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98" name="Shape 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Shape 10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Blue Foot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grpSp>
        <p:nvGrpSpPr>
          <p:cNvPr id="106" name="Shape 106"/>
          <p:cNvGrpSpPr/>
          <p:nvPr/>
        </p:nvGrpSpPr>
        <p:grpSpPr>
          <a:xfrm>
            <a:off x="-19117" y="4626757"/>
            <a:ext cx="9182235" cy="548377"/>
            <a:chOff x="-19117" y="4617750"/>
            <a:chExt cx="9182235" cy="548377"/>
          </a:xfrm>
        </p:grpSpPr>
        <p:sp>
          <p:nvSpPr>
            <p:cNvPr id="107" name="Shape 107"/>
            <p:cNvSpPr/>
            <p:nvPr/>
          </p:nvSpPr>
          <p:spPr>
            <a:xfrm flipH="1">
              <a:off x="19243" y="4617750"/>
              <a:ext cx="9143874" cy="548377"/>
            </a:xfrm>
            <a:custGeom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 flipH="1">
              <a:off x="-19117" y="4677825"/>
              <a:ext cx="4769785" cy="473975"/>
            </a:xfrm>
            <a:custGeom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09" name="Shape 10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Red Foo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 flipH="1">
            <a:off x="-19200" y="4617750"/>
            <a:ext cx="9188900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12" name="Shape 11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/>
          <p:nvPr/>
        </p:nvSpPr>
        <p:spPr>
          <a:xfrm flipH="1">
            <a:off x="-21543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14" name="Shape 1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115" name="Shape 1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Red Footer 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 flipH="1">
            <a:off x="-19200" y="4617750"/>
            <a:ext cx="9188900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18" name="Shape 1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/>
          <p:nvPr/>
        </p:nvSpPr>
        <p:spPr>
          <a:xfrm flipH="1">
            <a:off x="-21543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20" name="Shape 1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299" y="4770674"/>
            <a:ext cx="1172600" cy="32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Yellow Foot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/>
          <p:nvPr/>
        </p:nvSpPr>
        <p:spPr>
          <a:xfrm flipH="1">
            <a:off x="25825" y="4617750"/>
            <a:ext cx="9143874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25" name="Shape 125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26" name="Shape 1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127" name="Shape 1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Green Foot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0" name="Shape 130"/>
          <p:cNvSpPr/>
          <p:nvPr/>
        </p:nvSpPr>
        <p:spPr>
          <a:xfrm flipH="1">
            <a:off x="71770" y="4617750"/>
            <a:ext cx="9097929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31" name="Shape 131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32" name="Shape 1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133" name="Shape 1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Shape 1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4" name="Shape 14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/>
        </p:nvSpPr>
        <p:spPr>
          <a:xfrm>
            <a:off x="7408152" y="440298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Gray Foot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 flipH="1">
            <a:off x="63500" y="4617750"/>
            <a:ext cx="9106199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36" name="Shape 136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137" name="Shape 13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139" name="Shape 1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Blu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Shape 14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Blue &amp; 1 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Shape 15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Blue &amp; 3 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Shape 15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Red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3" name="Shape 16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Red &amp; 1 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Shape 16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Red &amp; 3 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Shape 17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Yellow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Yellow &amp; 1 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8" name="Shape 18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0" name="Shape 20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-1775" y="-600"/>
              <a:ext cx="4609375" cy="5144100"/>
            </a:xfrm>
            <a:custGeom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2" name="Shape 22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23" name="Shape 23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4" name="Shape 24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5" name="Shape 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Yellow &amp; 3 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2" name="Shape 19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6" name="Shape 19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Green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1" name="Shape 20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Green &amp; 1 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7" name="Shape 20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Green &amp; 3 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Shape 2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Blue">
    <p:bg>
      <p:bgPr>
        <a:solidFill>
          <a:srgbClr val="4285F4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0" name="Shape 22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222" name="Shape 2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sp>
        <p:nvSpPr>
          <p:cNvPr id="224" name="Shape 224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Red">
    <p:bg>
      <p:bgPr>
        <a:solidFill>
          <a:srgbClr val="EA4335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8" name="Shape 2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sp>
        <p:nvSpPr>
          <p:cNvPr id="229" name="Shape 22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Google_Logo_2015_gr.png" id="232" name="Shape 2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Yellow">
    <p:bg>
      <p:bgPr>
        <a:solidFill>
          <a:srgbClr val="F4B400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Google_Logo_2015_gr.png" id="238" name="Shape 2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Green">
    <p:bg>
      <p:bgPr>
        <a:solidFill>
          <a:srgbClr val="34A853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Google_Logo_2015_gr.png" id="244" name="Shape 2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Gray">
    <p:bg>
      <p:bgPr>
        <a:solidFill>
          <a:srgbClr val="999999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Google_Logo_2015_gr.png" id="250" name="Shape 2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Shape 25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54" name="Shape 254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255" name="Shape 25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56" name="Shape 256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7408152" y="440298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9" name="Shape 29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30" name="Shape 30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2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60" name="Shape 260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261" name="Shape 261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62" name="Shape 262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63" name="Shape 2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Divider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Shape 26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67" name="Shape 267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268" name="Shape 26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69" name="Shape 26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 Divider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Shape 271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72" name="Shape 272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273" name="Shape 27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274" name="Shape 27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Shape 276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77" name="Shape 277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-1775" y="-600"/>
              <a:ext cx="4609375" cy="5144100"/>
            </a:xfrm>
            <a:custGeom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79" name="Shape 279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280" name="Shape 280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81" name="Shape 281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82" name="Shape 28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Shape 285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286" name="Shape 286"/>
            <p:cNvSpPr/>
            <p:nvPr/>
          </p:nvSpPr>
          <p:spPr>
            <a:xfrm>
              <a:off x="-1775" y="956675"/>
              <a:ext cx="4252300" cy="4189800"/>
            </a:xfrm>
            <a:custGeom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287" name="Shape 287"/>
            <p:cNvSpPr/>
            <p:nvPr/>
          </p:nvSpPr>
          <p:spPr>
            <a:xfrm>
              <a:off x="-2375" y="-2375"/>
              <a:ext cx="5194650" cy="1780750"/>
            </a:xfrm>
            <a:custGeom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288" name="Shape 288"/>
            <p:cNvSpPr/>
            <p:nvPr/>
          </p:nvSpPr>
          <p:spPr>
            <a:xfrm>
              <a:off x="3156475" y="-2975"/>
              <a:ext cx="5987525" cy="5147675"/>
            </a:xfrm>
            <a:custGeom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289" name="Shape 289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290" name="Shape 290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91" name="Shape 291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92" name="Shape 29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6" name="Shape 296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Shape 35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6" name="Shape 36"/>
            <p:cNvSpPr/>
            <p:nvPr/>
          </p:nvSpPr>
          <p:spPr>
            <a:xfrm>
              <a:off x="-1775" y="956675"/>
              <a:ext cx="4252300" cy="4189800"/>
            </a:xfrm>
            <a:custGeom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7" name="Shape 37"/>
            <p:cNvSpPr/>
            <p:nvPr/>
          </p:nvSpPr>
          <p:spPr>
            <a:xfrm>
              <a:off x="-2375" y="-2375"/>
              <a:ext cx="5194650" cy="1780750"/>
            </a:xfrm>
            <a:custGeom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8" name="Shape 38"/>
            <p:cNvSpPr/>
            <p:nvPr/>
          </p:nvSpPr>
          <p:spPr>
            <a:xfrm>
              <a:off x="3156475" y="-2975"/>
              <a:ext cx="5987525" cy="5147675"/>
            </a:xfrm>
            <a:custGeom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9" name="Shape 39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40" name="Shape 40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2" name="Shape 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Divi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Shape 45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6" name="Shape 46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47" name="Shape 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8" name="Shape 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 Divi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1" name="Shape 51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2" name="Shape 52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3" name="Shape 5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- 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- Title 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6" y="4765294"/>
            <a:ext cx="1180224" cy="32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0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26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34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36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31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18.xml"/><Relationship Id="rId33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17.xml"/><Relationship Id="rId32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20.xml"/><Relationship Id="rId35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19.xml"/><Relationship Id="rId34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22.xml"/><Relationship Id="rId37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21.xml"/><Relationship Id="rId36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24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23.xml"/><Relationship Id="rId38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  <p:sldLayoutId id="2147483691" r:id="rId37"/>
    <p:sldLayoutId id="2147483692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swilliams11/edgemicro-decorator" TargetMode="External"/><Relationship Id="rId4" Type="http://schemas.openxmlformats.org/officeDocument/2006/relationships/hyperlink" Target="https://github.com/swilliams11/apigee-cloudfoundry-edgemicr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ools.ietf.org/html/rfc6749" TargetMode="External"/><Relationship Id="rId4" Type="http://schemas.openxmlformats.org/officeDocument/2006/relationships/hyperlink" Target="https://tools.ietf.org/html/rfc6749#section-1.3.3" TargetMode="External"/><Relationship Id="rId5" Type="http://schemas.openxmlformats.org/officeDocument/2006/relationships/hyperlink" Target="https://tools.ietf.org/html/rfc6749#section-1.3.4" TargetMode="External"/><Relationship Id="rId6" Type="http://schemas.openxmlformats.org/officeDocument/2006/relationships/hyperlink" Target="https://tools.ietf.org/html/rfc6749#section-1.3.2" TargetMode="External"/><Relationship Id="rId7" Type="http://schemas.openxmlformats.org/officeDocument/2006/relationships/hyperlink" Target="https://tools.ietf.org/html/rfc6749#section-1.3.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Microgateway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Security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432" name="Shape 432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Target Server Setup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515525" y="761575"/>
            <a:ext cx="7697700" cy="3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 target server is running on same VM as Edge Microgateway</a:t>
            </a:r>
          </a:p>
          <a:p>
            <a:pPr indent="-304800" lvl="1" marL="9144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Configure firewall to prevent access to target server port</a:t>
            </a:r>
          </a:p>
          <a:p>
            <a:pPr indent="-304800" lvl="1" marL="9144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Sample Github Repo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 target server is running on separate VM</a:t>
            </a:r>
          </a:p>
          <a:p>
            <a:pPr indent="-304800" lvl="1" marL="9144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Configure firewall to only allow access to target via Microgateway IP/port</a:t>
            </a:r>
          </a:p>
          <a:p>
            <a:pPr indent="-304800" lvl="1" marL="9144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Sample Github Repo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541000" y="645475"/>
            <a:ext cx="81165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</a:p>
          <a:p>
            <a:pPr indent="-3048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Microgateway Security</a:t>
            </a:r>
          </a:p>
          <a:p>
            <a: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OAuth 2.0</a:t>
            </a:r>
          </a:p>
          <a:p>
            <a:pPr indent="-3048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■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Key Validation</a:t>
            </a:r>
          </a:p>
          <a:p>
            <a:pPr indent="-3048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■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JWT Access Token Validation - Client Credentials grant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12" name="Shape 312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OAuth 2.0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515525" y="773300"/>
            <a:ext cx="6444000" cy="3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04800" lvl="0" marL="457200" rtl="0">
              <a:spcBef>
                <a:spcPts val="100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OAuth 2.0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is delegated authorization framework that allows a third-party application to access a user’s data.  </a:t>
            </a:r>
          </a:p>
          <a:p>
            <a:pPr indent="-304800" lvl="0" marL="457200" rtl="0">
              <a:spcBef>
                <a:spcPts val="100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There are four grant types:</a:t>
            </a:r>
          </a:p>
          <a:p>
            <a:pPr indent="-304800" lvl="1" marL="914400" rtl="0">
              <a:spcBef>
                <a:spcPts val="1000"/>
              </a:spcBef>
              <a:buSzPct val="100000"/>
              <a:buFont typeface="Roboto"/>
              <a:buChar char="○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Resource Owner Password Credentials</a:t>
            </a:r>
          </a:p>
          <a:p>
            <a:pPr indent="-304800" lvl="1" marL="914400" rtl="0">
              <a:spcBef>
                <a:spcPts val="1000"/>
              </a:spcBef>
              <a:buSzPct val="100000"/>
              <a:buFont typeface="Roboto"/>
              <a:buChar char="○"/>
            </a:pPr>
            <a:r>
              <a:rPr lang="en" sz="12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Client Credentials</a:t>
            </a:r>
          </a:p>
          <a:p>
            <a:pPr indent="-304800" lvl="1" marL="914400" rtl="0">
              <a:spcBef>
                <a:spcPts val="1000"/>
              </a:spcBef>
              <a:buSzPct val="100000"/>
              <a:buFont typeface="Roboto"/>
              <a:buChar char="○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Implicit</a:t>
            </a:r>
          </a:p>
          <a:p>
            <a:pPr indent="-304800" lvl="1" marL="914400" rtl="0">
              <a:spcBef>
                <a:spcPts val="1000"/>
              </a:spcBef>
              <a:buSzPct val="100000"/>
              <a:buFont typeface="Roboto"/>
              <a:buChar char="○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Authorization Code</a:t>
            </a:r>
          </a:p>
          <a:p>
            <a:pPr indent="0" lvl="0" marL="457200" rtl="0">
              <a:spcBef>
                <a:spcPts val="1000"/>
              </a:spcBef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19" name="Shape 319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Which grant types does Edge Microgateway support?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515525" y="954900"/>
            <a:ext cx="6444000" cy="3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Key Validation - enabled OOTB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Client Credentials - enabled OOTB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Password Grant is also supported, but user has to implement it within the edgemicro-auth proxy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26" name="Shape 326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 is the JWT generated?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515525" y="954900"/>
            <a:ext cx="6444000" cy="3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Edgemicro configure command generates public/private key which are stored in Apigee Edge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edgemicro-auth proxy generates the JWT and signs it with the private key stored in Apigee Edge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JWT is not encrypted so anyone that obtains the JWT can read the contents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JWT expires in 15 minutes, but this value can be changed in the edgemicro-auth proxy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/>
        </p:nvSpPr>
        <p:spPr>
          <a:xfrm>
            <a:off x="368725" y="690975"/>
            <a:ext cx="75894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Key Validation</a:t>
            </a:r>
          </a:p>
          <a:p>
            <a:pPr indent="-304800" lvl="1" marL="9144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Submit requests with just the API key (client ID)</a:t>
            </a:r>
          </a:p>
          <a:p>
            <a:pPr indent="-304800" lvl="1" marL="9144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Edgemicro exchanges the API key for a JWT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34" name="Shape 334"/>
          <p:cNvSpPr txBox="1"/>
          <p:nvPr/>
        </p:nvSpPr>
        <p:spPr>
          <a:xfrm>
            <a:off x="368725" y="162150"/>
            <a:ext cx="81165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Key Validation - Initial Request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755350" y="1757375"/>
            <a:ext cx="1136400" cy="7734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</a:t>
            </a:r>
          </a:p>
        </p:txBody>
      </p:sp>
      <p:sp>
        <p:nvSpPr>
          <p:cNvPr id="336" name="Shape 336"/>
          <p:cNvSpPr/>
          <p:nvPr/>
        </p:nvSpPr>
        <p:spPr>
          <a:xfrm>
            <a:off x="2539412" y="1757375"/>
            <a:ext cx="1136400" cy="7734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Edgemicro</a:t>
            </a:r>
          </a:p>
        </p:txBody>
      </p:sp>
      <p:sp>
        <p:nvSpPr>
          <p:cNvPr id="337" name="Shape 337"/>
          <p:cNvSpPr/>
          <p:nvPr/>
        </p:nvSpPr>
        <p:spPr>
          <a:xfrm>
            <a:off x="4323500" y="1757375"/>
            <a:ext cx="1136400" cy="773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Edge Cloud</a:t>
            </a:r>
          </a:p>
        </p:txBody>
      </p:sp>
      <p:cxnSp>
        <p:nvCxnSpPr>
          <p:cNvPr id="338" name="Shape 338"/>
          <p:cNvCxnSpPr>
            <a:stCxn id="335" idx="2"/>
          </p:cNvCxnSpPr>
          <p:nvPr/>
        </p:nvCxnSpPr>
        <p:spPr>
          <a:xfrm>
            <a:off x="1323550" y="2530775"/>
            <a:ext cx="300" cy="21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39" name="Shape 339"/>
          <p:cNvCxnSpPr/>
          <p:nvPr/>
        </p:nvCxnSpPr>
        <p:spPr>
          <a:xfrm flipH="1">
            <a:off x="3104775" y="2530775"/>
            <a:ext cx="2700" cy="23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40" name="Shape 340"/>
          <p:cNvCxnSpPr/>
          <p:nvPr/>
        </p:nvCxnSpPr>
        <p:spPr>
          <a:xfrm>
            <a:off x="4955800" y="2530775"/>
            <a:ext cx="300" cy="22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41" name="Shape 341"/>
          <p:cNvCxnSpPr/>
          <p:nvPr/>
        </p:nvCxnSpPr>
        <p:spPr>
          <a:xfrm>
            <a:off x="1347375" y="3151700"/>
            <a:ext cx="17808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2" name="Shape 342"/>
          <p:cNvSpPr txBox="1"/>
          <p:nvPr/>
        </p:nvSpPr>
        <p:spPr>
          <a:xfrm>
            <a:off x="1417650" y="2589254"/>
            <a:ext cx="1596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/hello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X-apikey: clientid</a:t>
            </a:r>
          </a:p>
        </p:txBody>
      </p:sp>
      <p:cxnSp>
        <p:nvCxnSpPr>
          <p:cNvPr id="343" name="Shape 343"/>
          <p:cNvCxnSpPr/>
          <p:nvPr/>
        </p:nvCxnSpPr>
        <p:spPr>
          <a:xfrm>
            <a:off x="3141387" y="3315825"/>
            <a:ext cx="17808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4" name="Shape 344"/>
          <p:cNvSpPr txBox="1"/>
          <p:nvPr/>
        </p:nvSpPr>
        <p:spPr>
          <a:xfrm>
            <a:off x="3244000" y="2811852"/>
            <a:ext cx="15960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POST /verifyApiKey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X-apikey: clientid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5082100" y="3233950"/>
            <a:ext cx="1596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Validate API key and return JWT</a:t>
            </a:r>
          </a:p>
        </p:txBody>
      </p:sp>
      <p:cxnSp>
        <p:nvCxnSpPr>
          <p:cNvPr id="346" name="Shape 346"/>
          <p:cNvCxnSpPr/>
          <p:nvPr/>
        </p:nvCxnSpPr>
        <p:spPr>
          <a:xfrm rot="10800000">
            <a:off x="3104775" y="3889750"/>
            <a:ext cx="187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7" name="Shape 347"/>
          <p:cNvSpPr txBox="1"/>
          <p:nvPr/>
        </p:nvSpPr>
        <p:spPr>
          <a:xfrm>
            <a:off x="3233787" y="3391440"/>
            <a:ext cx="15960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Verify JWT &amp; cache Apikey and JWT</a:t>
            </a:r>
          </a:p>
        </p:txBody>
      </p:sp>
      <p:sp>
        <p:nvSpPr>
          <p:cNvPr id="348" name="Shape 348"/>
          <p:cNvSpPr/>
          <p:nvPr/>
        </p:nvSpPr>
        <p:spPr>
          <a:xfrm>
            <a:off x="6107575" y="1739950"/>
            <a:ext cx="1136400" cy="773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Target</a:t>
            </a:r>
          </a:p>
        </p:txBody>
      </p:sp>
      <p:cxnSp>
        <p:nvCxnSpPr>
          <p:cNvPr id="349" name="Shape 349"/>
          <p:cNvCxnSpPr/>
          <p:nvPr/>
        </p:nvCxnSpPr>
        <p:spPr>
          <a:xfrm flipH="1">
            <a:off x="6736875" y="2513350"/>
            <a:ext cx="3000" cy="23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50" name="Shape 350"/>
          <p:cNvCxnSpPr/>
          <p:nvPr/>
        </p:nvCxnSpPr>
        <p:spPr>
          <a:xfrm>
            <a:off x="3116575" y="4194475"/>
            <a:ext cx="36321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1" name="Shape 351"/>
          <p:cNvSpPr txBox="1"/>
          <p:nvPr/>
        </p:nvSpPr>
        <p:spPr>
          <a:xfrm>
            <a:off x="3365425" y="3889747"/>
            <a:ext cx="159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/hello</a:t>
            </a:r>
          </a:p>
        </p:txBody>
      </p:sp>
      <p:cxnSp>
        <p:nvCxnSpPr>
          <p:cNvPr id="352" name="Shape 352"/>
          <p:cNvCxnSpPr/>
          <p:nvPr/>
        </p:nvCxnSpPr>
        <p:spPr>
          <a:xfrm rot="10800000">
            <a:off x="3128225" y="4487375"/>
            <a:ext cx="36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1324075" y="4604550"/>
            <a:ext cx="17925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4" name="Shape 354"/>
          <p:cNvSpPr txBox="1"/>
          <p:nvPr/>
        </p:nvSpPr>
        <p:spPr>
          <a:xfrm>
            <a:off x="3486100" y="4160797"/>
            <a:ext cx="159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{“hello world”}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416312" y="4268409"/>
            <a:ext cx="159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{“hello world”}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/>
        </p:nvSpPr>
        <p:spPr>
          <a:xfrm>
            <a:off x="368725" y="772975"/>
            <a:ext cx="75894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Subsequent requests are validated from the cached access token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62" name="Shape 362"/>
          <p:cNvSpPr txBox="1"/>
          <p:nvPr/>
        </p:nvSpPr>
        <p:spPr>
          <a:xfrm>
            <a:off x="368725" y="162150"/>
            <a:ext cx="81165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Key Validation - Subsequent Requests</a:t>
            </a:r>
          </a:p>
        </p:txBody>
      </p:sp>
      <p:sp>
        <p:nvSpPr>
          <p:cNvPr id="363" name="Shape 363"/>
          <p:cNvSpPr/>
          <p:nvPr/>
        </p:nvSpPr>
        <p:spPr>
          <a:xfrm>
            <a:off x="755350" y="1757375"/>
            <a:ext cx="1136400" cy="7734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</a:t>
            </a:r>
          </a:p>
        </p:txBody>
      </p:sp>
      <p:sp>
        <p:nvSpPr>
          <p:cNvPr id="364" name="Shape 364"/>
          <p:cNvSpPr/>
          <p:nvPr/>
        </p:nvSpPr>
        <p:spPr>
          <a:xfrm>
            <a:off x="2539412" y="1757375"/>
            <a:ext cx="1136400" cy="7734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Edgemicro</a:t>
            </a:r>
          </a:p>
        </p:txBody>
      </p:sp>
      <p:sp>
        <p:nvSpPr>
          <p:cNvPr id="365" name="Shape 365"/>
          <p:cNvSpPr/>
          <p:nvPr/>
        </p:nvSpPr>
        <p:spPr>
          <a:xfrm>
            <a:off x="4323500" y="1757375"/>
            <a:ext cx="1136400" cy="773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Edge Cloud</a:t>
            </a:r>
          </a:p>
        </p:txBody>
      </p:sp>
      <p:cxnSp>
        <p:nvCxnSpPr>
          <p:cNvPr id="366" name="Shape 366"/>
          <p:cNvCxnSpPr>
            <a:stCxn id="363" idx="2"/>
          </p:cNvCxnSpPr>
          <p:nvPr/>
        </p:nvCxnSpPr>
        <p:spPr>
          <a:xfrm>
            <a:off x="1323550" y="2530775"/>
            <a:ext cx="300" cy="21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67" name="Shape 367"/>
          <p:cNvCxnSpPr/>
          <p:nvPr/>
        </p:nvCxnSpPr>
        <p:spPr>
          <a:xfrm flipH="1">
            <a:off x="3104775" y="2530775"/>
            <a:ext cx="2700" cy="23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68" name="Shape 368"/>
          <p:cNvCxnSpPr/>
          <p:nvPr/>
        </p:nvCxnSpPr>
        <p:spPr>
          <a:xfrm>
            <a:off x="4955800" y="2530775"/>
            <a:ext cx="300" cy="22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69" name="Shape 369"/>
          <p:cNvCxnSpPr/>
          <p:nvPr/>
        </p:nvCxnSpPr>
        <p:spPr>
          <a:xfrm>
            <a:off x="1347375" y="3151700"/>
            <a:ext cx="17808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0" name="Shape 370"/>
          <p:cNvSpPr txBox="1"/>
          <p:nvPr/>
        </p:nvSpPr>
        <p:spPr>
          <a:xfrm>
            <a:off x="1417650" y="2589254"/>
            <a:ext cx="1596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/hello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X-apikey: clientid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3185400" y="3350802"/>
            <a:ext cx="15960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Retrieve JWT from cache and validate it</a:t>
            </a:r>
          </a:p>
        </p:txBody>
      </p:sp>
      <p:sp>
        <p:nvSpPr>
          <p:cNvPr id="372" name="Shape 372"/>
          <p:cNvSpPr/>
          <p:nvPr/>
        </p:nvSpPr>
        <p:spPr>
          <a:xfrm>
            <a:off x="6107575" y="1739950"/>
            <a:ext cx="1136400" cy="7734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Target</a:t>
            </a:r>
          </a:p>
        </p:txBody>
      </p:sp>
      <p:cxnSp>
        <p:nvCxnSpPr>
          <p:cNvPr id="373" name="Shape 373"/>
          <p:cNvCxnSpPr/>
          <p:nvPr/>
        </p:nvCxnSpPr>
        <p:spPr>
          <a:xfrm flipH="1">
            <a:off x="6736875" y="2513350"/>
            <a:ext cx="3000" cy="23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74" name="Shape 374"/>
          <p:cNvCxnSpPr/>
          <p:nvPr/>
        </p:nvCxnSpPr>
        <p:spPr>
          <a:xfrm>
            <a:off x="3116575" y="4194475"/>
            <a:ext cx="36321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5" name="Shape 375"/>
          <p:cNvSpPr txBox="1"/>
          <p:nvPr/>
        </p:nvSpPr>
        <p:spPr>
          <a:xfrm>
            <a:off x="3365425" y="3889747"/>
            <a:ext cx="159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/hello</a:t>
            </a:r>
          </a:p>
        </p:txBody>
      </p:sp>
      <p:cxnSp>
        <p:nvCxnSpPr>
          <p:cNvPr id="376" name="Shape 376"/>
          <p:cNvCxnSpPr/>
          <p:nvPr/>
        </p:nvCxnSpPr>
        <p:spPr>
          <a:xfrm rot="10800000">
            <a:off x="3128225" y="4487375"/>
            <a:ext cx="36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7" name="Shape 377"/>
          <p:cNvCxnSpPr/>
          <p:nvPr/>
        </p:nvCxnSpPr>
        <p:spPr>
          <a:xfrm rot="10800000">
            <a:off x="1324075" y="4604550"/>
            <a:ext cx="17925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8" name="Shape 378"/>
          <p:cNvSpPr txBox="1"/>
          <p:nvPr/>
        </p:nvSpPr>
        <p:spPr>
          <a:xfrm>
            <a:off x="3486100" y="4160797"/>
            <a:ext cx="159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{“hello world”}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416312" y="4268409"/>
            <a:ext cx="159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{“hello world”}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85" name="Shape 385"/>
          <p:cNvSpPr txBox="1"/>
          <p:nvPr/>
        </p:nvSpPr>
        <p:spPr>
          <a:xfrm>
            <a:off x="365150" y="147800"/>
            <a:ext cx="81165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Client Credentials</a:t>
            </a: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- Token Request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755350" y="766775"/>
            <a:ext cx="1136400" cy="7734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</a:t>
            </a:r>
          </a:p>
        </p:txBody>
      </p:sp>
      <p:sp>
        <p:nvSpPr>
          <p:cNvPr id="387" name="Shape 387"/>
          <p:cNvSpPr/>
          <p:nvPr/>
        </p:nvSpPr>
        <p:spPr>
          <a:xfrm>
            <a:off x="3301412" y="766775"/>
            <a:ext cx="1136400" cy="7734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Edgemicro</a:t>
            </a:r>
          </a:p>
        </p:txBody>
      </p:sp>
      <p:sp>
        <p:nvSpPr>
          <p:cNvPr id="388" name="Shape 388"/>
          <p:cNvSpPr/>
          <p:nvPr/>
        </p:nvSpPr>
        <p:spPr>
          <a:xfrm>
            <a:off x="5085500" y="766775"/>
            <a:ext cx="1136400" cy="773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Edge Cloud</a:t>
            </a:r>
          </a:p>
        </p:txBody>
      </p:sp>
      <p:cxnSp>
        <p:nvCxnSpPr>
          <p:cNvPr id="389" name="Shape 389"/>
          <p:cNvCxnSpPr>
            <a:stCxn id="386" idx="2"/>
          </p:cNvCxnSpPr>
          <p:nvPr/>
        </p:nvCxnSpPr>
        <p:spPr>
          <a:xfrm>
            <a:off x="1323550" y="1540175"/>
            <a:ext cx="300" cy="21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90" name="Shape 390"/>
          <p:cNvCxnSpPr/>
          <p:nvPr/>
        </p:nvCxnSpPr>
        <p:spPr>
          <a:xfrm flipH="1">
            <a:off x="3866775" y="1540175"/>
            <a:ext cx="2700" cy="23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91" name="Shape 391"/>
          <p:cNvCxnSpPr/>
          <p:nvPr/>
        </p:nvCxnSpPr>
        <p:spPr>
          <a:xfrm>
            <a:off x="5717800" y="1540175"/>
            <a:ext cx="300" cy="22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92" name="Shape 392"/>
          <p:cNvCxnSpPr/>
          <p:nvPr/>
        </p:nvCxnSpPr>
        <p:spPr>
          <a:xfrm>
            <a:off x="1347375" y="2389700"/>
            <a:ext cx="42999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3" name="Shape 393"/>
          <p:cNvSpPr txBox="1"/>
          <p:nvPr/>
        </p:nvSpPr>
        <p:spPr>
          <a:xfrm>
            <a:off x="1417650" y="1528750"/>
            <a:ext cx="22671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POST /token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{clientId:clientid,secret:secret, grant_type:client_credentials}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5902875" y="2290650"/>
            <a:ext cx="1596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Validate client Id and secret</a:t>
            </a:r>
          </a:p>
        </p:txBody>
      </p:sp>
      <p:cxnSp>
        <p:nvCxnSpPr>
          <p:cNvPr id="395" name="Shape 395"/>
          <p:cNvCxnSpPr/>
          <p:nvPr/>
        </p:nvCxnSpPr>
        <p:spPr>
          <a:xfrm flipH="1">
            <a:off x="1394175" y="2899150"/>
            <a:ext cx="43473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6" name="Shape 396"/>
          <p:cNvSpPr txBox="1"/>
          <p:nvPr/>
        </p:nvSpPr>
        <p:spPr>
          <a:xfrm>
            <a:off x="3995800" y="2553247"/>
            <a:ext cx="159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{token: JWT}</a:t>
            </a:r>
          </a:p>
        </p:txBody>
      </p:sp>
      <p:sp>
        <p:nvSpPr>
          <p:cNvPr id="397" name="Shape 397"/>
          <p:cNvSpPr/>
          <p:nvPr/>
        </p:nvSpPr>
        <p:spPr>
          <a:xfrm>
            <a:off x="6869575" y="749350"/>
            <a:ext cx="1136400" cy="773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Target</a:t>
            </a:r>
          </a:p>
        </p:txBody>
      </p:sp>
      <p:cxnSp>
        <p:nvCxnSpPr>
          <p:cNvPr id="398" name="Shape 398"/>
          <p:cNvCxnSpPr/>
          <p:nvPr/>
        </p:nvCxnSpPr>
        <p:spPr>
          <a:xfrm flipH="1">
            <a:off x="7498875" y="1522750"/>
            <a:ext cx="3000" cy="23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404" name="Shape 404"/>
          <p:cNvSpPr txBox="1"/>
          <p:nvPr/>
        </p:nvSpPr>
        <p:spPr>
          <a:xfrm>
            <a:off x="368725" y="162150"/>
            <a:ext cx="81165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Client Credentials - Subsequent Requests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755350" y="766775"/>
            <a:ext cx="1136400" cy="7734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</a:t>
            </a:r>
          </a:p>
        </p:txBody>
      </p:sp>
      <p:sp>
        <p:nvSpPr>
          <p:cNvPr id="406" name="Shape 406"/>
          <p:cNvSpPr/>
          <p:nvPr/>
        </p:nvSpPr>
        <p:spPr>
          <a:xfrm>
            <a:off x="2539412" y="766775"/>
            <a:ext cx="1136400" cy="7734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Edgemicro</a:t>
            </a:r>
          </a:p>
        </p:txBody>
      </p:sp>
      <p:sp>
        <p:nvSpPr>
          <p:cNvPr id="407" name="Shape 407"/>
          <p:cNvSpPr/>
          <p:nvPr/>
        </p:nvSpPr>
        <p:spPr>
          <a:xfrm>
            <a:off x="4323500" y="766775"/>
            <a:ext cx="1136400" cy="773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Edge Cloud</a:t>
            </a:r>
          </a:p>
        </p:txBody>
      </p:sp>
      <p:cxnSp>
        <p:nvCxnSpPr>
          <p:cNvPr id="408" name="Shape 408"/>
          <p:cNvCxnSpPr>
            <a:stCxn id="405" idx="2"/>
          </p:cNvCxnSpPr>
          <p:nvPr/>
        </p:nvCxnSpPr>
        <p:spPr>
          <a:xfrm>
            <a:off x="1323550" y="1540175"/>
            <a:ext cx="300" cy="21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409" name="Shape 409"/>
          <p:cNvCxnSpPr/>
          <p:nvPr/>
        </p:nvCxnSpPr>
        <p:spPr>
          <a:xfrm flipH="1">
            <a:off x="3104775" y="1540175"/>
            <a:ext cx="2700" cy="23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410" name="Shape 410"/>
          <p:cNvCxnSpPr/>
          <p:nvPr/>
        </p:nvCxnSpPr>
        <p:spPr>
          <a:xfrm>
            <a:off x="4955800" y="1540175"/>
            <a:ext cx="300" cy="22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411" name="Shape 411"/>
          <p:cNvCxnSpPr/>
          <p:nvPr/>
        </p:nvCxnSpPr>
        <p:spPr>
          <a:xfrm>
            <a:off x="1347375" y="2161100"/>
            <a:ext cx="17808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2" name="Shape 412"/>
          <p:cNvSpPr txBox="1"/>
          <p:nvPr/>
        </p:nvSpPr>
        <p:spPr>
          <a:xfrm>
            <a:off x="1417650" y="1522454"/>
            <a:ext cx="1596000" cy="49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/hello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Authorization: Bearer JWT</a:t>
            </a:r>
          </a:p>
        </p:txBody>
      </p:sp>
      <p:cxnSp>
        <p:nvCxnSpPr>
          <p:cNvPr id="413" name="Shape 413"/>
          <p:cNvCxnSpPr/>
          <p:nvPr/>
        </p:nvCxnSpPr>
        <p:spPr>
          <a:xfrm>
            <a:off x="3141387" y="2858625"/>
            <a:ext cx="36306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4" name="Shape 414"/>
          <p:cNvSpPr txBox="1"/>
          <p:nvPr/>
        </p:nvSpPr>
        <p:spPr>
          <a:xfrm>
            <a:off x="3233625" y="1613212"/>
            <a:ext cx="1596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Validate JWT with public key and timestamp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3233625" y="2248475"/>
            <a:ext cx="18486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/hello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Authorization: Bearer JWT</a:t>
            </a:r>
          </a:p>
        </p:txBody>
      </p:sp>
      <p:sp>
        <p:nvSpPr>
          <p:cNvPr id="416" name="Shape 416"/>
          <p:cNvSpPr/>
          <p:nvPr/>
        </p:nvSpPr>
        <p:spPr>
          <a:xfrm>
            <a:off x="6107575" y="749350"/>
            <a:ext cx="1136400" cy="773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Target</a:t>
            </a:r>
          </a:p>
        </p:txBody>
      </p:sp>
      <p:cxnSp>
        <p:nvCxnSpPr>
          <p:cNvPr id="417" name="Shape 417"/>
          <p:cNvCxnSpPr/>
          <p:nvPr/>
        </p:nvCxnSpPr>
        <p:spPr>
          <a:xfrm flipH="1">
            <a:off x="6736875" y="1522750"/>
            <a:ext cx="3000" cy="23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418" name="Shape 418"/>
          <p:cNvCxnSpPr/>
          <p:nvPr/>
        </p:nvCxnSpPr>
        <p:spPr>
          <a:xfrm rot="10800000">
            <a:off x="3128225" y="3496775"/>
            <a:ext cx="36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9" name="Shape 419"/>
          <p:cNvCxnSpPr/>
          <p:nvPr/>
        </p:nvCxnSpPr>
        <p:spPr>
          <a:xfrm rot="10800000">
            <a:off x="1324075" y="3613950"/>
            <a:ext cx="17925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0" name="Shape 420"/>
          <p:cNvSpPr txBox="1"/>
          <p:nvPr/>
        </p:nvSpPr>
        <p:spPr>
          <a:xfrm>
            <a:off x="3486100" y="3170197"/>
            <a:ext cx="159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{“hello world”}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1416312" y="3277809"/>
            <a:ext cx="159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{“hello world”}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