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4" r:id="rId5"/>
    <p:sldMasterId id="2147483705" r:id="rId6"/>
    <p:sldMasterId id="214748370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aurabh Chhatwal"/>
  <p:cmAuthor clrIdx="1" id="1" initials="" lastIdx="1" name="Sean William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0BECC2-63CF-4187-A442-5533536E288D}">
  <a:tblStyle styleId="{7C0BECC2-63CF-4187-A442-5533536E288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regular.fntdata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Roboto-italic.fntdata"/><Relationship Id="rId12" Type="http://schemas.openxmlformats.org/officeDocument/2006/relationships/slide" Target="slides/slide4.xml"/><Relationship Id="rId34" Type="http://schemas.openxmlformats.org/officeDocument/2006/relationships/font" Target="fonts/Roboto-bold.fntdata"/><Relationship Id="rId15" Type="http://schemas.openxmlformats.org/officeDocument/2006/relationships/slide" Target="slides/slide7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6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9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3-30T16:48:28.267">
    <p:pos x="6000" y="0"/>
    <p:text>As per apigee docs only analytics and oauth are enabled as part of the standard install. Quota and Spike Arrest can be enabled as needed. http://docs.apigee.com/microgateway/latest/use-plugins</p:text>
  </p:cm>
  <p:cm authorId="1" idx="1" dt="2017-03-30T16:48:28.267">
    <p:pos x="6000" y="100"/>
    <p:text>Good point. What I mean by this is that these are default plugins that we have already created, so there is no need to recreate them.  Actually we have a lot more than this.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apigee.com/microgateway/latest/using-plugins#usingthespikearrestplugin-aboutspikearrest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ocs.apigee.com/microgateway/latest/using-plugins#usingthespikearrestplugin-aboutspikearrest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2"/>
              </a:rPr>
              <a:t>Spike arrest</a:t>
            </a:r>
            <a:r>
              <a:rPr lang="en" sz="1200">
                <a:solidFill>
                  <a:schemeClr val="dk1"/>
                </a:solidFill>
              </a:rPr>
              <a:t> protects the API from traffic spikes.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NOTE: as of 1/4/2017 - there is a bug in 2.3.1 where each thread in the Node.js cluster will maintain its own counter.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default Edgemicro 2.3.1 starts in cluster mode.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accent5"/>
                </a:solidFill>
                <a:hlinkClick r:id="rId2"/>
              </a:rPr>
              <a:t>Spike arrest</a:t>
            </a:r>
            <a:r>
              <a:rPr lang="en" sz="1200">
                <a:solidFill>
                  <a:schemeClr val="dk1"/>
                </a:solidFill>
              </a:rPr>
              <a:t> protects the API from traffic spikes.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as of 1/4/2017 - there is a bug in 2.3.1 where each thread in the Node.js cluster will maintain its own counter.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default Edgemicro 2.3.1 starts in cluster mode.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as of 1/4/2017 - there is a bug in 2.3.1 where each thread in the Node.js cluster will maintain its own counter.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default Edgemicro 2.3.1 starts in cluster mode with 2 child processes.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screenshot above is an example of the cache config file so participants can see how the Quota policy is managed via Microgateway.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bufferSize is present there but I’m still trying to confirm that it is applied.  From my testing that bufferSize is not applied.   If a request exceeds quota limit then it is rejected.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to determine how to validate that the changes made in Lab 4 took effect. My guess is that customer will want to see that their changes are actually working.  We could enable debugging at the command prompt.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DEBUG=* edgemicro start -o org -e env -k key -s secret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will log all statements to the console. 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version 2.3.1 - There is a bit of a caveat to the asynchronous POST request statement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arenR"/>
            </a:pPr>
            <a:r>
              <a:rPr lang="en">
                <a:solidFill>
                  <a:schemeClr val="dk1"/>
                </a:solidFill>
              </a:rPr>
              <a:t>When a request comes into Microgateway, it sends the POST request to Edge (synchronously) to apply the quota and get the remaining counter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arenR"/>
            </a:pPr>
            <a:r>
              <a:rPr lang="en">
                <a:solidFill>
                  <a:schemeClr val="dk1"/>
                </a:solidFill>
              </a:rPr>
              <a:t>However, it also makes asynchronous POST requests to Edge to obtain the quota counter as well - it seems that it is trying to determine if the counter was updated by another EM instance.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events will be discussed in the next presentation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events will be discussed in the next presentation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events will be discussed in the next presentation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The default Public/private certificate that are created during the Microgateway configure step may need to be updated at some point.  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API Key validation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x-api-key: client_id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Edgemicro verifies client ID, generates a JWT, validates it, and caches it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Client Credentials grant type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Authorization: Bearer JWT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Caches JWT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Validates it with public key and checks the expiry time for each request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68" name="Shape 6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07" name="Shape 107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Shape 125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Shape 13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Shape 1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Shape 1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Shape 20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Shape 22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" name="Shape 23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Shape 20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222" name="Shape 2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4" name="Shape 2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2" name="Shape 2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8" name="Shape 2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44" name="Shape 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50" name="Shape 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4" name="Shape 25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5" name="Shape 2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0" name="Shape 3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61" name="Shape 26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2" name="Shape 26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67" name="Shape 26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68" name="Shape 26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69" name="Shape 26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72" name="Shape 27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73" name="Shape 27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74" name="Shape 27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7" name="Shape 27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79" name="Shape 27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80" name="Shape 28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1" name="Shape 28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86" name="Shape 28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7" name="Shape 28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9" name="Shape 28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90" name="Shape 29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2" name="Shape 2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3" name="Shape 30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06" name="Shape 30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07" name="Shape 30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08" name="Shape 308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12" name="Shape 312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14" name="Shape 314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15" name="Shape 315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6" name="Shape 316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17" name="Shape 3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4660" cy="17193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1" name="Shape 321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22" name="Shape 32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3" name="Shape 323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4" name="Shape 3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4660" cy="17193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Shape 3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Shape 3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" name="Shape 4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28" name="Shape 328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29" name="Shape 329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30" name="Shape 330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31" name="Shape 331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32" name="Shape 33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33" name="Shape 333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34" name="Shape 3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4660" cy="1719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Shape 33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8" name="Shape 338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9" name="Shape 33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40" name="Shape 34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Shape 342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43" name="Shape 343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44" name="Shape 3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45" name="Shape 3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7"/>
            <a:ext cx="3060599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Shape 350"/>
          <p:cNvGrpSpPr/>
          <p:nvPr/>
        </p:nvGrpSpPr>
        <p:grpSpPr>
          <a:xfrm>
            <a:off x="2894797" y="3610305"/>
            <a:ext cx="3710126" cy="1606187"/>
            <a:chOff x="7718507" y="9044624"/>
            <a:chExt cx="11964291" cy="5181250"/>
          </a:xfrm>
        </p:grpSpPr>
        <p:sp>
          <p:nvSpPr>
            <p:cNvPr id="351" name="Shape 351"/>
            <p:cNvSpPr/>
            <p:nvPr/>
          </p:nvSpPr>
          <p:spPr>
            <a:xfrm>
              <a:off x="7718507" y="10812175"/>
              <a:ext cx="2997900" cy="3413700"/>
            </a:xfrm>
            <a:custGeom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rIns="68625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598101" y="9044624"/>
              <a:ext cx="4494000" cy="5123699"/>
            </a:xfrm>
            <a:custGeom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rIns="68625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0843482" y="12227365"/>
              <a:ext cx="1704000" cy="1940700"/>
            </a:xfrm>
            <a:custGeom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rIns="68625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1698374" y="10494477"/>
              <a:ext cx="1703999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rIns="68625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7978798" y="10757900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rIns="68625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56" name="Shape 356"/>
          <p:cNvSpPr/>
          <p:nvPr/>
        </p:nvSpPr>
        <p:spPr>
          <a:xfrm>
            <a:off x="2446053" y="4745554"/>
            <a:ext cx="428700" cy="387600"/>
          </a:xfrm>
          <a:custGeom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148554" y="4297170"/>
            <a:ext cx="420300" cy="842700"/>
          </a:xfrm>
          <a:custGeom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1625098" y="4466126"/>
            <a:ext cx="365999" cy="673500"/>
          </a:xfrm>
          <a:custGeom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507385" y="4552771"/>
            <a:ext cx="587100" cy="587100"/>
          </a:xfrm>
          <a:custGeom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2188287" y="4708732"/>
            <a:ext cx="201300" cy="431100"/>
          </a:xfrm>
          <a:custGeom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045324" y="4866858"/>
            <a:ext cx="201300" cy="273000"/>
          </a:xfrm>
          <a:custGeom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167305" y="4537608"/>
            <a:ext cx="281400" cy="602100"/>
          </a:xfrm>
          <a:custGeom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-31977" y="4758551"/>
            <a:ext cx="281400" cy="381000"/>
          </a:xfrm>
          <a:custGeom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4" name="Shape 364"/>
          <p:cNvGrpSpPr/>
          <p:nvPr/>
        </p:nvGrpSpPr>
        <p:grpSpPr>
          <a:xfrm>
            <a:off x="744162" y="489662"/>
            <a:ext cx="1162148" cy="384953"/>
            <a:chOff x="5813496" y="4786016"/>
            <a:chExt cx="12756842" cy="4230255"/>
          </a:xfrm>
        </p:grpSpPr>
        <p:sp>
          <p:nvSpPr>
            <p:cNvPr id="365" name="Shape 365"/>
            <p:cNvSpPr/>
            <p:nvPr/>
          </p:nvSpPr>
          <p:spPr>
            <a:xfrm>
              <a:off x="11495246" y="5628371"/>
              <a:ext cx="2274900" cy="33879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8267514" y="5628312"/>
              <a:ext cx="2287500" cy="33834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5813496" y="5628353"/>
              <a:ext cx="2286000" cy="24798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6270539" y="5628326"/>
              <a:ext cx="2299800" cy="2474999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3860818" y="5628353"/>
              <a:ext cx="2288400" cy="24696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0699396" y="5650435"/>
              <a:ext cx="642300" cy="24192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10679950" y="4786016"/>
              <a:ext cx="700200" cy="7074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372" name="Shape 372"/>
          <p:cNvCxnSpPr/>
          <p:nvPr/>
        </p:nvCxnSpPr>
        <p:spPr>
          <a:xfrm>
            <a:off x="718750" y="2977767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Shape 373"/>
          <p:cNvSpPr txBox="1"/>
          <p:nvPr>
            <p:ph type="ctrTitle"/>
          </p:nvPr>
        </p:nvSpPr>
        <p:spPr>
          <a:xfrm>
            <a:off x="713928" y="1872982"/>
            <a:ext cx="6070499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713928" y="3030140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5" name="Shape 375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58579" y="198275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58579" y="937918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177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431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6858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9398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532102" y="4842859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80" name="Shape 38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(white)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ctrTitle"/>
          </p:nvPr>
        </p:nvSpPr>
        <p:spPr>
          <a:xfrm>
            <a:off x="713930" y="1872984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713930" y="3034269"/>
            <a:ext cx="6002400" cy="54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" lvl="1" marL="3429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2700" lvl="2" marL="685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2700" lvl="3" marL="10287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2700" lvl="4" marL="1371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4" name="Shape 384"/>
          <p:cNvSpPr/>
          <p:nvPr/>
        </p:nvSpPr>
        <p:spPr>
          <a:xfrm>
            <a:off x="2894439" y="4158827"/>
            <a:ext cx="929400" cy="1058400"/>
          </a:xfrm>
          <a:custGeom>
            <a:pathLst>
              <a:path extrusionOk="0" h="120000" w="120000">
                <a:moveTo>
                  <a:pt x="116379" y="29792"/>
                </a:moveTo>
                <a:lnTo>
                  <a:pt x="58084" y="29792"/>
                </a:lnTo>
                <a:cubicBezTo>
                  <a:pt x="55356" y="29792"/>
                  <a:pt x="53677" y="27214"/>
                  <a:pt x="55041" y="25141"/>
                </a:cubicBezTo>
                <a:lnTo>
                  <a:pt x="67267" y="6492"/>
                </a:lnTo>
                <a:cubicBezTo>
                  <a:pt x="68264" y="5019"/>
                  <a:pt x="67686" y="3085"/>
                  <a:pt x="66007" y="2256"/>
                </a:cubicBezTo>
                <a:lnTo>
                  <a:pt x="63279" y="874"/>
                </a:lnTo>
                <a:cubicBezTo>
                  <a:pt x="61547" y="0"/>
                  <a:pt x="59396" y="506"/>
                  <a:pt x="58399" y="2026"/>
                </a:cubicBezTo>
                <a:lnTo>
                  <a:pt x="29278" y="46323"/>
                </a:lnTo>
                <a:cubicBezTo>
                  <a:pt x="27914" y="48396"/>
                  <a:pt x="24503" y="48396"/>
                  <a:pt x="23139" y="46323"/>
                </a:cubicBezTo>
                <a:lnTo>
                  <a:pt x="10861" y="27674"/>
                </a:lnTo>
                <a:cubicBezTo>
                  <a:pt x="9864" y="26201"/>
                  <a:pt x="7713" y="25694"/>
                  <a:pt x="6034" y="26523"/>
                </a:cubicBezTo>
                <a:lnTo>
                  <a:pt x="3305" y="27904"/>
                </a:lnTo>
                <a:cubicBezTo>
                  <a:pt x="1574" y="28779"/>
                  <a:pt x="996" y="30667"/>
                  <a:pt x="1993" y="32187"/>
                </a:cubicBezTo>
                <a:lnTo>
                  <a:pt x="31167" y="76485"/>
                </a:lnTo>
                <a:cubicBezTo>
                  <a:pt x="32531" y="78557"/>
                  <a:pt x="30800" y="81135"/>
                  <a:pt x="28071" y="81135"/>
                </a:cubicBezTo>
                <a:lnTo>
                  <a:pt x="3567" y="81135"/>
                </a:lnTo>
                <a:cubicBezTo>
                  <a:pt x="1574" y="81135"/>
                  <a:pt x="0" y="82563"/>
                  <a:pt x="0" y="84267"/>
                </a:cubicBezTo>
                <a:lnTo>
                  <a:pt x="0" y="87029"/>
                </a:lnTo>
                <a:cubicBezTo>
                  <a:pt x="0" y="88733"/>
                  <a:pt x="1574" y="90115"/>
                  <a:pt x="3567" y="90115"/>
                </a:cubicBezTo>
                <a:lnTo>
                  <a:pt x="61862" y="90115"/>
                </a:lnTo>
                <a:cubicBezTo>
                  <a:pt x="64591" y="90115"/>
                  <a:pt x="66270" y="92739"/>
                  <a:pt x="64905" y="94811"/>
                </a:cubicBezTo>
                <a:lnTo>
                  <a:pt x="52680" y="113461"/>
                </a:lnTo>
                <a:cubicBezTo>
                  <a:pt x="51683" y="114934"/>
                  <a:pt x="52260" y="116822"/>
                  <a:pt x="53992" y="117697"/>
                </a:cubicBezTo>
                <a:lnTo>
                  <a:pt x="56668" y="119079"/>
                </a:lnTo>
                <a:cubicBezTo>
                  <a:pt x="58399" y="119953"/>
                  <a:pt x="60550" y="119401"/>
                  <a:pt x="61547" y="117927"/>
                </a:cubicBezTo>
                <a:lnTo>
                  <a:pt x="90668" y="73630"/>
                </a:lnTo>
                <a:cubicBezTo>
                  <a:pt x="92033" y="71557"/>
                  <a:pt x="95443" y="71557"/>
                  <a:pt x="96808" y="73630"/>
                </a:cubicBezTo>
                <a:lnTo>
                  <a:pt x="109086" y="92279"/>
                </a:lnTo>
                <a:cubicBezTo>
                  <a:pt x="110083" y="93752"/>
                  <a:pt x="112234" y="94259"/>
                  <a:pt x="113965" y="93384"/>
                </a:cubicBezTo>
                <a:lnTo>
                  <a:pt x="116641" y="92003"/>
                </a:lnTo>
                <a:cubicBezTo>
                  <a:pt x="118373" y="91174"/>
                  <a:pt x="118950" y="89240"/>
                  <a:pt x="117953" y="87766"/>
                </a:cubicBezTo>
                <a:lnTo>
                  <a:pt x="88832" y="43468"/>
                </a:lnTo>
                <a:cubicBezTo>
                  <a:pt x="87468" y="41396"/>
                  <a:pt x="89147" y="38772"/>
                  <a:pt x="91875" y="38772"/>
                </a:cubicBezTo>
                <a:lnTo>
                  <a:pt x="116379" y="38772"/>
                </a:lnTo>
                <a:cubicBezTo>
                  <a:pt x="118373" y="38772"/>
                  <a:pt x="119947" y="37390"/>
                  <a:pt x="119947" y="35686"/>
                </a:cubicBezTo>
                <a:lnTo>
                  <a:pt x="119947" y="32924"/>
                </a:lnTo>
                <a:cubicBezTo>
                  <a:pt x="119947" y="31220"/>
                  <a:pt x="118373" y="29792"/>
                  <a:pt x="116379" y="29792"/>
                </a:cubicBezTo>
                <a:close/>
                <a:moveTo>
                  <a:pt x="59554" y="70959"/>
                </a:moveTo>
                <a:cubicBezTo>
                  <a:pt x="52627" y="70959"/>
                  <a:pt x="47013" y="66032"/>
                  <a:pt x="47013" y="59953"/>
                </a:cubicBezTo>
                <a:cubicBezTo>
                  <a:pt x="47013" y="53921"/>
                  <a:pt x="52627" y="48994"/>
                  <a:pt x="59554" y="48994"/>
                </a:cubicBezTo>
                <a:cubicBezTo>
                  <a:pt x="66480" y="48994"/>
                  <a:pt x="72041" y="53921"/>
                  <a:pt x="72041" y="59953"/>
                </a:cubicBezTo>
                <a:cubicBezTo>
                  <a:pt x="72041" y="66032"/>
                  <a:pt x="66480" y="70959"/>
                  <a:pt x="59554" y="7095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656747" y="3622048"/>
            <a:ext cx="1393200" cy="1588500"/>
          </a:xfrm>
          <a:custGeom>
            <a:pathLst>
              <a:path extrusionOk="0" h="120000" w="120000">
                <a:moveTo>
                  <a:pt x="116398" y="29831"/>
                </a:moveTo>
                <a:lnTo>
                  <a:pt x="58111" y="29831"/>
                </a:lnTo>
                <a:cubicBezTo>
                  <a:pt x="55384" y="29831"/>
                  <a:pt x="53671" y="27222"/>
                  <a:pt x="55034" y="25135"/>
                </a:cubicBezTo>
                <a:lnTo>
                  <a:pt x="67272" y="6506"/>
                </a:lnTo>
                <a:cubicBezTo>
                  <a:pt x="68286" y="5002"/>
                  <a:pt x="67692" y="3099"/>
                  <a:pt x="65979" y="2240"/>
                </a:cubicBezTo>
                <a:lnTo>
                  <a:pt x="63251" y="859"/>
                </a:lnTo>
                <a:cubicBezTo>
                  <a:pt x="61573" y="0"/>
                  <a:pt x="59405" y="521"/>
                  <a:pt x="58426" y="2025"/>
                </a:cubicBezTo>
                <a:lnTo>
                  <a:pt x="29265" y="46342"/>
                </a:lnTo>
                <a:cubicBezTo>
                  <a:pt x="27902" y="48398"/>
                  <a:pt x="24475" y="48398"/>
                  <a:pt x="23111" y="46342"/>
                </a:cubicBezTo>
                <a:lnTo>
                  <a:pt x="10874" y="27682"/>
                </a:lnTo>
                <a:cubicBezTo>
                  <a:pt x="9895" y="26209"/>
                  <a:pt x="7692" y="25687"/>
                  <a:pt x="6013" y="26547"/>
                </a:cubicBezTo>
                <a:lnTo>
                  <a:pt x="3286" y="27928"/>
                </a:lnTo>
                <a:cubicBezTo>
                  <a:pt x="1608" y="28787"/>
                  <a:pt x="1013" y="30690"/>
                  <a:pt x="1993" y="32194"/>
                </a:cubicBezTo>
                <a:lnTo>
                  <a:pt x="31153" y="76511"/>
                </a:lnTo>
                <a:cubicBezTo>
                  <a:pt x="32517" y="78567"/>
                  <a:pt x="30804" y="81176"/>
                  <a:pt x="28076" y="81176"/>
                </a:cubicBezTo>
                <a:lnTo>
                  <a:pt x="3531" y="81176"/>
                </a:lnTo>
                <a:cubicBezTo>
                  <a:pt x="1573" y="81176"/>
                  <a:pt x="0" y="82588"/>
                  <a:pt x="0" y="84306"/>
                </a:cubicBezTo>
                <a:lnTo>
                  <a:pt x="0" y="87038"/>
                </a:lnTo>
                <a:cubicBezTo>
                  <a:pt x="0" y="88757"/>
                  <a:pt x="1573" y="90168"/>
                  <a:pt x="3531" y="90168"/>
                </a:cubicBezTo>
                <a:lnTo>
                  <a:pt x="61853" y="90168"/>
                </a:lnTo>
                <a:cubicBezTo>
                  <a:pt x="64580" y="90168"/>
                  <a:pt x="66293" y="92777"/>
                  <a:pt x="64930" y="94833"/>
                </a:cubicBezTo>
                <a:lnTo>
                  <a:pt x="52657" y="113493"/>
                </a:lnTo>
                <a:cubicBezTo>
                  <a:pt x="51678" y="114966"/>
                  <a:pt x="52272" y="116869"/>
                  <a:pt x="53951" y="117728"/>
                </a:cubicBezTo>
                <a:lnTo>
                  <a:pt x="56678" y="119109"/>
                </a:lnTo>
                <a:cubicBezTo>
                  <a:pt x="58391" y="119969"/>
                  <a:pt x="60559" y="119478"/>
                  <a:pt x="61538" y="117974"/>
                </a:cubicBezTo>
                <a:lnTo>
                  <a:pt x="90699" y="73657"/>
                </a:lnTo>
                <a:cubicBezTo>
                  <a:pt x="92062" y="71570"/>
                  <a:pt x="95454" y="71570"/>
                  <a:pt x="96853" y="73657"/>
                </a:cubicBezTo>
                <a:lnTo>
                  <a:pt x="109090" y="92286"/>
                </a:lnTo>
                <a:cubicBezTo>
                  <a:pt x="110069" y="93790"/>
                  <a:pt x="112237" y="94281"/>
                  <a:pt x="113951" y="93421"/>
                </a:cubicBezTo>
                <a:lnTo>
                  <a:pt x="116678" y="92040"/>
                </a:lnTo>
                <a:cubicBezTo>
                  <a:pt x="118356" y="91181"/>
                  <a:pt x="118951" y="89278"/>
                  <a:pt x="117972" y="87805"/>
                </a:cubicBezTo>
                <a:lnTo>
                  <a:pt x="88811" y="43488"/>
                </a:lnTo>
                <a:cubicBezTo>
                  <a:pt x="87447" y="41401"/>
                  <a:pt x="89160" y="38792"/>
                  <a:pt x="91888" y="38792"/>
                </a:cubicBezTo>
                <a:lnTo>
                  <a:pt x="116398" y="38792"/>
                </a:lnTo>
                <a:cubicBezTo>
                  <a:pt x="118356" y="38792"/>
                  <a:pt x="119965" y="37411"/>
                  <a:pt x="119965" y="35693"/>
                </a:cubicBezTo>
                <a:lnTo>
                  <a:pt x="119965" y="32930"/>
                </a:lnTo>
                <a:cubicBezTo>
                  <a:pt x="119965" y="31212"/>
                  <a:pt x="118356" y="29831"/>
                  <a:pt x="116398" y="29831"/>
                </a:cubicBezTo>
                <a:close/>
                <a:moveTo>
                  <a:pt x="59545" y="70987"/>
                </a:moveTo>
                <a:cubicBezTo>
                  <a:pt x="52622" y="70987"/>
                  <a:pt x="47027" y="66046"/>
                  <a:pt x="47027" y="60000"/>
                </a:cubicBezTo>
                <a:cubicBezTo>
                  <a:pt x="47027" y="53923"/>
                  <a:pt x="52622" y="49012"/>
                  <a:pt x="59545" y="49012"/>
                </a:cubicBezTo>
                <a:cubicBezTo>
                  <a:pt x="66468" y="49012"/>
                  <a:pt x="72062" y="53923"/>
                  <a:pt x="72062" y="60000"/>
                </a:cubicBezTo>
                <a:cubicBezTo>
                  <a:pt x="72062" y="66046"/>
                  <a:pt x="66468" y="70987"/>
                  <a:pt x="59545" y="70987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3863350" y="4597612"/>
            <a:ext cx="528300" cy="601800"/>
          </a:xfrm>
          <a:custGeom>
            <a:pathLst>
              <a:path extrusionOk="0" h="120000" w="120000">
                <a:moveTo>
                  <a:pt x="116405" y="29777"/>
                </a:moveTo>
                <a:lnTo>
                  <a:pt x="58064" y="29777"/>
                </a:lnTo>
                <a:cubicBezTo>
                  <a:pt x="55391" y="29777"/>
                  <a:pt x="53640" y="27188"/>
                  <a:pt x="55023" y="25084"/>
                </a:cubicBezTo>
                <a:lnTo>
                  <a:pt x="67281" y="6473"/>
                </a:lnTo>
                <a:cubicBezTo>
                  <a:pt x="68294" y="5016"/>
                  <a:pt x="67649" y="3074"/>
                  <a:pt x="65990" y="2184"/>
                </a:cubicBezTo>
                <a:lnTo>
                  <a:pt x="63317" y="809"/>
                </a:lnTo>
                <a:cubicBezTo>
                  <a:pt x="61566" y="0"/>
                  <a:pt x="59447" y="485"/>
                  <a:pt x="58433" y="1942"/>
                </a:cubicBezTo>
                <a:lnTo>
                  <a:pt x="29308" y="46284"/>
                </a:lnTo>
                <a:cubicBezTo>
                  <a:pt x="27926" y="48388"/>
                  <a:pt x="24516" y="48388"/>
                  <a:pt x="23133" y="46284"/>
                </a:cubicBezTo>
                <a:lnTo>
                  <a:pt x="10875" y="27673"/>
                </a:lnTo>
                <a:cubicBezTo>
                  <a:pt x="9861" y="26136"/>
                  <a:pt x="7741" y="25650"/>
                  <a:pt x="5990" y="26540"/>
                </a:cubicBezTo>
                <a:lnTo>
                  <a:pt x="3317" y="27916"/>
                </a:lnTo>
                <a:cubicBezTo>
                  <a:pt x="1566" y="28725"/>
                  <a:pt x="1013" y="30667"/>
                  <a:pt x="2027" y="32124"/>
                </a:cubicBezTo>
                <a:lnTo>
                  <a:pt x="31152" y="76466"/>
                </a:lnTo>
                <a:cubicBezTo>
                  <a:pt x="32534" y="78570"/>
                  <a:pt x="30783" y="81159"/>
                  <a:pt x="28110" y="81159"/>
                </a:cubicBezTo>
                <a:lnTo>
                  <a:pt x="3594" y="81159"/>
                </a:lnTo>
                <a:cubicBezTo>
                  <a:pt x="1566" y="81159"/>
                  <a:pt x="0" y="82535"/>
                  <a:pt x="0" y="84234"/>
                </a:cubicBezTo>
                <a:lnTo>
                  <a:pt x="0" y="86985"/>
                </a:lnTo>
                <a:cubicBezTo>
                  <a:pt x="0" y="88766"/>
                  <a:pt x="1566" y="90141"/>
                  <a:pt x="3594" y="90141"/>
                </a:cubicBezTo>
                <a:lnTo>
                  <a:pt x="61843" y="90141"/>
                </a:lnTo>
                <a:cubicBezTo>
                  <a:pt x="64608" y="90141"/>
                  <a:pt x="66267" y="92730"/>
                  <a:pt x="64884" y="94834"/>
                </a:cubicBezTo>
                <a:lnTo>
                  <a:pt x="52626" y="113445"/>
                </a:lnTo>
                <a:cubicBezTo>
                  <a:pt x="51705" y="114902"/>
                  <a:pt x="52258" y="116844"/>
                  <a:pt x="54009" y="117734"/>
                </a:cubicBezTo>
                <a:lnTo>
                  <a:pt x="56682" y="119109"/>
                </a:lnTo>
                <a:cubicBezTo>
                  <a:pt x="58341" y="119919"/>
                  <a:pt x="60552" y="119433"/>
                  <a:pt x="61566" y="117977"/>
                </a:cubicBezTo>
                <a:lnTo>
                  <a:pt x="90691" y="73634"/>
                </a:lnTo>
                <a:cubicBezTo>
                  <a:pt x="92073" y="71530"/>
                  <a:pt x="95483" y="71530"/>
                  <a:pt x="96866" y="73634"/>
                </a:cubicBezTo>
                <a:lnTo>
                  <a:pt x="109124" y="92245"/>
                </a:lnTo>
                <a:cubicBezTo>
                  <a:pt x="110046" y="93782"/>
                  <a:pt x="112258" y="94268"/>
                  <a:pt x="113917" y="93378"/>
                </a:cubicBezTo>
                <a:lnTo>
                  <a:pt x="116682" y="92002"/>
                </a:lnTo>
                <a:cubicBezTo>
                  <a:pt x="118341" y="91193"/>
                  <a:pt x="118894" y="89251"/>
                  <a:pt x="117972" y="87795"/>
                </a:cubicBezTo>
                <a:lnTo>
                  <a:pt x="88847" y="43452"/>
                </a:lnTo>
                <a:cubicBezTo>
                  <a:pt x="87465" y="41348"/>
                  <a:pt x="89124" y="38759"/>
                  <a:pt x="91889" y="38759"/>
                </a:cubicBezTo>
                <a:lnTo>
                  <a:pt x="116405" y="38759"/>
                </a:lnTo>
                <a:cubicBezTo>
                  <a:pt x="118341" y="38759"/>
                  <a:pt x="119907" y="37383"/>
                  <a:pt x="119907" y="35684"/>
                </a:cubicBezTo>
                <a:lnTo>
                  <a:pt x="119907" y="32933"/>
                </a:lnTo>
                <a:cubicBezTo>
                  <a:pt x="119907" y="31153"/>
                  <a:pt x="118341" y="29777"/>
                  <a:pt x="116405" y="29777"/>
                </a:cubicBezTo>
                <a:close/>
                <a:moveTo>
                  <a:pt x="59539" y="70964"/>
                </a:moveTo>
                <a:cubicBezTo>
                  <a:pt x="52626" y="70964"/>
                  <a:pt x="47004" y="66028"/>
                  <a:pt x="47004" y="59959"/>
                </a:cubicBezTo>
                <a:cubicBezTo>
                  <a:pt x="47004" y="53890"/>
                  <a:pt x="52626" y="48954"/>
                  <a:pt x="59539" y="48954"/>
                </a:cubicBezTo>
                <a:cubicBezTo>
                  <a:pt x="66451" y="48954"/>
                  <a:pt x="72073" y="53890"/>
                  <a:pt x="72073" y="59959"/>
                </a:cubicBezTo>
                <a:cubicBezTo>
                  <a:pt x="72073" y="66028"/>
                  <a:pt x="66451" y="70964"/>
                  <a:pt x="59539" y="70964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128413" y="4060323"/>
            <a:ext cx="528300" cy="603300"/>
          </a:xfrm>
          <a:custGeom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2446053" y="4745554"/>
            <a:ext cx="428700" cy="387600"/>
          </a:xfrm>
          <a:custGeom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148554" y="4297170"/>
            <a:ext cx="420300" cy="842700"/>
          </a:xfrm>
          <a:custGeom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1625098" y="4466126"/>
            <a:ext cx="365999" cy="673500"/>
          </a:xfrm>
          <a:custGeom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507385" y="4552771"/>
            <a:ext cx="587100" cy="587100"/>
          </a:xfrm>
          <a:custGeom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188287" y="4708732"/>
            <a:ext cx="201300" cy="431100"/>
          </a:xfrm>
          <a:custGeom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045324" y="4866858"/>
            <a:ext cx="201300" cy="273000"/>
          </a:xfrm>
          <a:custGeom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67305" y="4537608"/>
            <a:ext cx="281400" cy="602100"/>
          </a:xfrm>
          <a:custGeom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-31977" y="4758551"/>
            <a:ext cx="281400" cy="381000"/>
          </a:xfrm>
          <a:custGeom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050116" y="4148175"/>
            <a:ext cx="528300" cy="603300"/>
          </a:xfrm>
          <a:custGeom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752122" y="490049"/>
            <a:ext cx="1161910" cy="385309"/>
            <a:chOff x="2005660" y="1306799"/>
            <a:chExt cx="3098428" cy="1027492"/>
          </a:xfrm>
        </p:grpSpPr>
        <p:sp>
          <p:nvSpPr>
            <p:cNvPr id="398" name="Shape 398"/>
            <p:cNvSpPr/>
            <p:nvPr/>
          </p:nvSpPr>
          <p:spPr>
            <a:xfrm>
              <a:off x="3385657" y="1511391"/>
              <a:ext cx="552600" cy="8229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601698" y="1511378"/>
              <a:ext cx="555600" cy="821699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005660" y="1511387"/>
              <a:ext cx="555300" cy="602399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545489" y="1511380"/>
              <a:ext cx="558600" cy="6012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960212" y="1511387"/>
              <a:ext cx="555900" cy="599699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192358" y="1516750"/>
              <a:ext cx="156000" cy="587699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187635" y="1306799"/>
              <a:ext cx="170100" cy="1719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05" name="Shape 405"/>
          <p:cNvCxnSpPr/>
          <p:nvPr/>
        </p:nvCxnSpPr>
        <p:spPr>
          <a:xfrm>
            <a:off x="718750" y="2977767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Shape 406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2">
            <a:alphaModFix/>
          </a:blip>
          <a:srcRect b="0" l="0" r="32939" t="0"/>
          <a:stretch/>
        </p:blipFill>
        <p:spPr>
          <a:xfrm>
            <a:off x="6100474" y="1971867"/>
            <a:ext cx="3060300" cy="29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Shape 4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Shape 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Shape 5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Shape 5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3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7.xml"/><Relationship Id="rId3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20.xml"/><Relationship Id="rId3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19.xml"/><Relationship Id="rId3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22.xml"/><Relationship Id="rId37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21.xml"/><Relationship Id="rId3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24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3.xml"/><Relationship Id="rId3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pigee-127/volos/tree/master/analytics/apige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apigee.com/microgateway/latest/use-plugins#existingpluginsbundledwithedgemicrogateway" TargetMode="External"/><Relationship Id="rId4" Type="http://schemas.openxmlformats.org/officeDocument/2006/relationships/hyperlink" Target="http://docs.apigee.com/microgateway/latest/use-plugins#Edge%20Microgateway%20sample%20plugi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pigeecs/Edge-Dev-Training/tree/master/Lab%20Guides/Edge%20Microgateway%20Bootcamp#prerequisites" TargetMode="External"/><Relationship Id="rId4" Type="http://schemas.openxmlformats.org/officeDocument/2006/relationships/hyperlink" Target="https://github.com/apigeecs/Edge-Dev-Training/tree/master/Lab%20Guides/Edge%20Microgateway%20Bootcamp/02%20Default%20plugins#part-1---include-the-spike-arrest-plugin" TargetMode="External"/><Relationship Id="rId5" Type="http://schemas.openxmlformats.org/officeDocument/2006/relationships/hyperlink" Target="https://github.com/apigeecs/Edge-Dev-Training/tree/master/Lab%20Guides/Edge%20Microgateway%20Bootcamp/02%20Default%20plugins#part-2---include-the-quota-plugin" TargetMode="External"/><Relationship Id="rId6" Type="http://schemas.openxmlformats.org/officeDocument/2006/relationships/hyperlink" Target="https://github.com/apigeecs/Edge-Dev-Training/tree/master/Lab%20Guides/Edge%20Microgateway%20Bootcamp/02%20Default%20plugins#part-3---analytic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st.github.com/swilliams11/e801202fa4f61e64f79b950d488ddb6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Default Plugins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49" name="Shape 549"/>
          <p:cNvSpPr txBox="1"/>
          <p:nvPr/>
        </p:nvSpPr>
        <p:spPr>
          <a:xfrm>
            <a:off x="415600" y="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 Plugin Configuration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515525" y="1188875"/>
            <a:ext cx="82365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 minute is converted to per second interval</a:t>
            </a:r>
          </a:p>
          <a:p>
            <a:pPr indent="-304800" lvl="0" marL="45720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 second is converted to per millisecond interval</a:t>
            </a:r>
          </a:p>
          <a:p>
            <a:pPr lvl="0">
              <a:spcBef>
                <a:spcPts val="100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100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E.g. 10 requests per minute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60 sec/10 rpm = 6 second interval ~&gt; 1 request every 6 seconds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bufferSize - number of requests to buffer and Edge Microgateway will execute these buffered requests when the next interval starts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56" name="Shape 556"/>
          <p:cNvSpPr txBox="1"/>
          <p:nvPr/>
        </p:nvSpPr>
        <p:spPr>
          <a:xfrm>
            <a:off x="415600" y="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 Plugin Configuration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1395475" y="1376675"/>
            <a:ext cx="6546600" cy="258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plugins:    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dir: ../plugins    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sequence:       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- oauth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- spikearrest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spikearrest: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timeUnit: minute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allow: 10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bufferSize: 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 rot="5400000">
            <a:off x="2138384" y="1549346"/>
            <a:ext cx="2262637" cy="1970971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64" name="Shape 564"/>
          <p:cNvSpPr/>
          <p:nvPr/>
        </p:nvSpPr>
        <p:spPr>
          <a:xfrm>
            <a:off x="3765697" y="756431"/>
            <a:ext cx="4220700" cy="35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65" name="Shape 565"/>
          <p:cNvSpPr txBox="1"/>
          <p:nvPr/>
        </p:nvSpPr>
        <p:spPr>
          <a:xfrm>
            <a:off x="277817" y="391781"/>
            <a:ext cx="4965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</a:p>
        </p:txBody>
      </p:sp>
      <p:pic>
        <p:nvPicPr>
          <p:cNvPr descr="Cloud_LogoAssets-06.png" id="566" name="Shape 5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310" y="1964023"/>
            <a:ext cx="1283700" cy="11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4182775" y="1558099"/>
            <a:ext cx="34281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Configured on Edge at product level.</a:t>
            </a:r>
          </a:p>
          <a:p>
            <a:pPr indent="-304800" lvl="0" marL="4572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Asynchronous request to Edge to update count.</a:t>
            </a:r>
          </a:p>
          <a:p>
            <a:pPr indent="-304800" lvl="0" marL="4572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 is approximate.</a:t>
            </a:r>
          </a:p>
          <a:p>
            <a:pPr indent="-304800" lvl="0" marL="4572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Edge is not available, then no quota is applied.</a:t>
            </a:r>
          </a:p>
          <a:p>
            <a:pPr indent="-304800" lvl="0" marL="4572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Must be placed after the oauth plugin.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24004" y="2320500"/>
            <a:ext cx="94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74" name="Shape 574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 Plugin - Edge Configuration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515525" y="912150"/>
            <a:ext cx="7908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Include the quota limit when creating a product in Edge Cloud.</a:t>
            </a:r>
          </a:p>
        </p:txBody>
      </p:sp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00" y="1956725"/>
            <a:ext cx="8839201" cy="61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82" name="Shape 58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 Plugin Configuration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298700" y="1356750"/>
            <a:ext cx="6546600" cy="2709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plugins:    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dir: ../plugins     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sequence: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- oauth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- spikearrest    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- quota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oauth: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allowNoAuthorization: false</a:t>
            </a:r>
            <a:b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allowInvalidAuthorization: false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89" name="Shape 589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 Plugin - Cache-Config.yaml 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11950" y="869500"/>
            <a:ext cx="7908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Example of the quota property in the cache config file. 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 config file is used by Microgateway during run-time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664175" y="1702325"/>
            <a:ext cx="7428300" cy="20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quota: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EdgemicroProductSSL: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allow: '10'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interval: '1'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timeUnit: minute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bufferSize: 10000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uri: &gt;-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http://192.168.56.101:9001/edgemicro/quotas/organization/demo/environment/test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 rot="5400000">
            <a:off x="2062184" y="1549346"/>
            <a:ext cx="2262637" cy="1970971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98" name="Shape 598"/>
          <p:cNvSpPr/>
          <p:nvPr/>
        </p:nvSpPr>
        <p:spPr>
          <a:xfrm>
            <a:off x="3689497" y="756431"/>
            <a:ext cx="4220700" cy="35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99" name="Shape 599"/>
          <p:cNvSpPr txBox="1"/>
          <p:nvPr/>
        </p:nvSpPr>
        <p:spPr>
          <a:xfrm>
            <a:off x="277817" y="391781"/>
            <a:ext cx="4965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pic>
        <p:nvPicPr>
          <p:cNvPr descr="Cloud_LogoAssets-06.png" id="600" name="Shape 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23" y="1919300"/>
            <a:ext cx="1419599" cy="12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942998" y="2396700"/>
            <a:ext cx="1277099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4162000" y="1529125"/>
            <a:ext cx="34281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indent="-241300" lvl="0" marL="3429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AX data gets sent to Edge asynchronously in batch.</a:t>
            </a:r>
          </a:p>
          <a:p>
            <a:pPr indent="-241300" lvl="0" marL="3429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for some reason the AX data cannot be sent and the batch size is reached, data is dropped to favor runtime traffic.</a:t>
            </a:r>
          </a:p>
          <a:p>
            <a:pPr indent="-241300" lvl="0" marL="3429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AX data gets sent regardless of the target availability.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08" name="Shape 608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Plugin Configuration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515525" y="955025"/>
            <a:ext cx="82719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Analytics plugin</a:t>
            </a:r>
            <a:r>
              <a:rPr lang="en" sz="1200"/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enabled by default and it does not need to be included in the plugin sequence.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bufferSize - maximum number of records the buffer can hold before it starts to drop requests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batchSize - maximum number of records sent to Edge Analytics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flushInterval -  Number of ms between each flush of a batch of records to Edge.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1001375" y="3034550"/>
            <a:ext cx="6546600" cy="129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analytics: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bufferSize: 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batchSize: 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flushInterval: 10000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16" name="Shape 616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Plugin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515525" y="726425"/>
            <a:ext cx="8271900" cy="3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buffer size, batch size and flush interval are important.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will flush the buffer with the batch size according to the flushInterval.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Gotchas!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Microgateway has items stored in it’s buffer 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it crashes, then it loses the analytics data stored there.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Microgateway has items stored in it’s buffer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the internet connection to Edge is lost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the flush interval is applied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THEN the Microgateway sends the analytics data, but the request will fail and that data will be lost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23" name="Shape 623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Plugin - Configuration Approaches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515525" y="878825"/>
            <a:ext cx="8271900" cy="3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Two approaches to handle the previous Gotchas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Large buffer size and small interval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will cover the case where you have a stable connection, but you expect the server on which EM executes to restart regularly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will be sent to Edge frequently (every 500 ms)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Large buffer size and large interval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will cover the case where the connection to Edge is not stable, but the server on which EM executes is stable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will be sent to Edge infrequently (e.g. once every 15 minutes)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will be stored in the buffer and sent once the interval or the buffer limit is reached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537425" y="541750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Plugin Overview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Default Plugins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</a:p>
          <a:p>
            <a: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368725" y="162150"/>
            <a:ext cx="81165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Additional Plugins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749925" y="648150"/>
            <a:ext cx="6748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Additional Plugins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31" name="Shape 631"/>
          <p:cNvGraphicFramePr/>
          <p:nvPr/>
        </p:nvGraphicFramePr>
        <p:xfrm>
          <a:off x="439225" y="11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{7C0BECC2-63CF-4187-A442-5533536E288D}</a:tableStyleId>
              </a:tblPr>
              <a:tblGrid>
                <a:gridCol w="1842850"/>
                <a:gridCol w="1007300"/>
                <a:gridCol w="5621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Plugin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Enabled By Default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header-uppercase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commented, sample proxy intended as a guide to help developers write custom plugins. See </a:t>
                      </a:r>
                      <a:r>
                        <a:rPr lang="en" sz="900">
                          <a:solidFill>
                            <a:srgbClr val="0094D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Edge Microgateway sample plugin</a:t>
                      </a:r>
                      <a:r>
                        <a:rPr lang="en" sz="9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accumulate-request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Accumulates request data into a single object before passing the data to the next handler in the plugin chain. Useful for writing transform plugins that need to operate on a single, accumulated request content object. </a:t>
                      </a: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accumulate-response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Accumulates response data into a single object before passing the data to the next handler in the plugin chain. Useful for writing transform plugins that need to operate on a single, accumulated response content object. </a:t>
                      </a: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transform-uppercase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</a:p>
                  </a:txBody>
                  <a:tcPr marT="76200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rgbClr val="6868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Transforms request or response data. This plugin represents a best practice implementation of a transform plugin. The example plugin performs a trivial transform (converts request or response data to uppercase); however, it can easily be adapted to perform other kinds of transformations, such as XML to JSON.</a:t>
                      </a: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37" name="Shape 637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Labs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368725" y="76717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the following Edge Microgateway Labs.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Review the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prerequisites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Lab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Enable Spike Arrest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Lab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Enable Quota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Lab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Analytics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49" name="Shape 649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 Configuration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616797" y="1701537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~/.edgemicro/org-env-config.yaml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515525" y="925675"/>
            <a:ext cx="6444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Edgemicro gateway </a:t>
            </a:r>
            <a:r>
              <a:rPr lang="en" sz="12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configuration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(partial view) is stored in the following file: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44500" y="3005425"/>
            <a:ext cx="6444000" cy="1566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plugins: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sequence: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- oauth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3" name="Shape 653"/>
          <p:cNvSpPr txBox="1"/>
          <p:nvPr/>
        </p:nvSpPr>
        <p:spPr>
          <a:xfrm>
            <a:off x="644500" y="2300237"/>
            <a:ext cx="64440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Plugins must be included in the sequence section. Notice that oauth is included by default.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59" name="Shape 659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 Plugin - Details Please!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515525" y="726425"/>
            <a:ext cx="79086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of version 2.3.1, the quota policy requires access to Edge (private or public cloud)</a:t>
            </a:r>
          </a:p>
          <a:p>
            <a:pPr indent="-304800" lvl="1" marL="9144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 is distributed among other Microgateway instances</a:t>
            </a:r>
          </a:p>
          <a:p>
            <a:pPr indent="-304800" lvl="2" marL="13716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 is created and maintained in Edge</a:t>
            </a:r>
          </a:p>
          <a:p>
            <a:pPr indent="-304800" lvl="2" marL="13716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asynchronously sends POST request to Edge to apply the quota and get remaining quota</a:t>
            </a:r>
          </a:p>
          <a:p>
            <a:pPr indent="-304800" lvl="2" marL="13716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 identifier is the organization + the Edge application ID</a:t>
            </a:r>
          </a:p>
          <a:p>
            <a:pPr indent="0" lvl="0" marL="914400" rtl="0">
              <a:spcBef>
                <a:spcPts val="100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it does not have access to Edge then the quota is NOT applied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i.e. all requests are allowed to pass through the Microgateway</a:t>
            </a:r>
          </a:p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23" name="Shape 423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an Edge Microgateway plugin?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03800" y="1204450"/>
            <a:ext cx="84006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plugin is a Node.js module that implements one or more of the Microgateway events.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</a:p>
          <a:p>
            <a:pPr indent="-304800" lvl="0" marL="45720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0" y="253838"/>
            <a:ext cx="6148799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Request 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Plugin Events</a:t>
            </a:r>
          </a:p>
        </p:txBody>
      </p:sp>
      <p:grpSp>
        <p:nvGrpSpPr>
          <p:cNvPr id="431" name="Shape 431"/>
          <p:cNvGrpSpPr/>
          <p:nvPr/>
        </p:nvGrpSpPr>
        <p:grpSpPr>
          <a:xfrm>
            <a:off x="-96" y="27"/>
            <a:ext cx="9068491" cy="4842826"/>
            <a:chOff x="1442377" y="196139"/>
            <a:chExt cx="10437950" cy="6048995"/>
          </a:xfrm>
        </p:grpSpPr>
        <p:grpSp>
          <p:nvGrpSpPr>
            <p:cNvPr id="432" name="Shape 432"/>
            <p:cNvGrpSpPr/>
            <p:nvPr/>
          </p:nvGrpSpPr>
          <p:grpSpPr>
            <a:xfrm>
              <a:off x="1442377" y="2023956"/>
              <a:ext cx="2616300" cy="2912063"/>
              <a:chOff x="1434602" y="2118806"/>
              <a:chExt cx="2616300" cy="2912063"/>
            </a:xfrm>
          </p:grpSpPr>
          <p:sp>
            <p:nvSpPr>
              <p:cNvPr id="433" name="Shape 433"/>
              <p:cNvSpPr/>
              <p:nvPr/>
            </p:nvSpPr>
            <p:spPr>
              <a:xfrm>
                <a:off x="1434602" y="2399870"/>
                <a:ext cx="2616300" cy="263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onrequest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ondata_request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onend_request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onclose_request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onerror_request</a:t>
                </a:r>
              </a:p>
            </p:txBody>
          </p:sp>
          <p:grpSp>
            <p:nvGrpSpPr>
              <p:cNvPr id="434" name="Shape 434"/>
              <p:cNvGrpSpPr/>
              <p:nvPr/>
            </p:nvGrpSpPr>
            <p:grpSpPr>
              <a:xfrm>
                <a:off x="2381576" y="2118806"/>
                <a:ext cx="608700" cy="608700"/>
                <a:chOff x="2418901" y="2176931"/>
                <a:chExt cx="608700" cy="608700"/>
              </a:xfrm>
            </p:grpSpPr>
            <p:sp>
              <p:nvSpPr>
                <p:cNvPr id="435" name="Shape 435"/>
                <p:cNvSpPr/>
                <p:nvPr/>
              </p:nvSpPr>
              <p:spPr>
                <a:xfrm>
                  <a:off x="2418901" y="2176931"/>
                  <a:ext cx="608700" cy="608700"/>
                </a:xfrm>
                <a:prstGeom prst="ellipse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2580280" y="2338305"/>
                  <a:ext cx="285934" cy="285934"/>
                </a:xfrm>
                <a:custGeom>
                  <a:pathLst>
                    <a:path extrusionOk="0" h="941" w="941">
                      <a:moveTo>
                        <a:pt x="370" y="658"/>
                      </a:moveTo>
                      <a:lnTo>
                        <a:pt x="443" y="731"/>
                      </a:lnTo>
                      <a:lnTo>
                        <a:pt x="706" y="469"/>
                      </a:lnTo>
                      <a:lnTo>
                        <a:pt x="443" y="206"/>
                      </a:lnTo>
                      <a:lnTo>
                        <a:pt x="370" y="280"/>
                      </a:lnTo>
                      <a:lnTo>
                        <a:pt x="505" y="415"/>
                      </a:lnTo>
                      <a:lnTo>
                        <a:pt x="0" y="415"/>
                      </a:lnTo>
                      <a:lnTo>
                        <a:pt x="0" y="520"/>
                      </a:lnTo>
                      <a:lnTo>
                        <a:pt x="505" y="520"/>
                      </a:lnTo>
                      <a:lnTo>
                        <a:pt x="370" y="658"/>
                      </a:lnTo>
                      <a:close/>
                      <a:moveTo>
                        <a:pt x="836" y="0"/>
                      </a:moveTo>
                      <a:lnTo>
                        <a:pt x="105" y="0"/>
                      </a:lnTo>
                      <a:cubicBezTo>
                        <a:pt x="45" y="0"/>
                        <a:pt x="0" y="48"/>
                        <a:pt x="0" y="105"/>
                      </a:cubicBezTo>
                      <a:lnTo>
                        <a:pt x="0" y="314"/>
                      </a:lnTo>
                      <a:lnTo>
                        <a:pt x="105" y="314"/>
                      </a:lnTo>
                      <a:lnTo>
                        <a:pt x="105" y="105"/>
                      </a:lnTo>
                      <a:lnTo>
                        <a:pt x="836" y="105"/>
                      </a:lnTo>
                      <a:lnTo>
                        <a:pt x="836" y="836"/>
                      </a:lnTo>
                      <a:lnTo>
                        <a:pt x="105" y="836"/>
                      </a:lnTo>
                      <a:lnTo>
                        <a:pt x="105" y="627"/>
                      </a:lnTo>
                      <a:lnTo>
                        <a:pt x="0" y="627"/>
                      </a:lnTo>
                      <a:lnTo>
                        <a:pt x="0" y="836"/>
                      </a:lnTo>
                      <a:cubicBezTo>
                        <a:pt x="0" y="892"/>
                        <a:pt x="45" y="940"/>
                        <a:pt x="105" y="940"/>
                      </a:cubicBezTo>
                      <a:lnTo>
                        <a:pt x="836" y="940"/>
                      </a:lnTo>
                      <a:cubicBezTo>
                        <a:pt x="892" y="940"/>
                        <a:pt x="940" y="892"/>
                        <a:pt x="940" y="836"/>
                      </a:cubicBezTo>
                      <a:lnTo>
                        <a:pt x="940" y="105"/>
                      </a:lnTo>
                      <a:cubicBezTo>
                        <a:pt x="940" y="46"/>
                        <a:pt x="895" y="0"/>
                        <a:pt x="8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7" name="Shape 437"/>
              <p:cNvSpPr txBox="1"/>
              <p:nvPr/>
            </p:nvSpPr>
            <p:spPr>
              <a:xfrm>
                <a:off x="1654127" y="2791969"/>
                <a:ext cx="2154300" cy="7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5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Request Handlers</a:t>
                </a:r>
              </a:p>
            </p:txBody>
          </p:sp>
        </p:grpSp>
        <p:grpSp>
          <p:nvGrpSpPr>
            <p:cNvPr id="438" name="Shape 438"/>
            <p:cNvGrpSpPr/>
            <p:nvPr/>
          </p:nvGrpSpPr>
          <p:grpSpPr>
            <a:xfrm>
              <a:off x="6306036" y="196139"/>
              <a:ext cx="3556800" cy="1506300"/>
              <a:chOff x="6306036" y="196139"/>
              <a:chExt cx="3556800" cy="1506300"/>
            </a:xfrm>
          </p:grpSpPr>
          <p:sp>
            <p:nvSpPr>
              <p:cNvPr id="439" name="Shape 439"/>
              <p:cNvSpPr/>
              <p:nvPr/>
            </p:nvSpPr>
            <p:spPr>
              <a:xfrm>
                <a:off x="6306036" y="196139"/>
                <a:ext cx="3556800" cy="15063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0" name="Shape 440"/>
              <p:cNvSpPr txBox="1"/>
              <p:nvPr/>
            </p:nvSpPr>
            <p:spPr>
              <a:xfrm>
                <a:off x="6402675" y="270075"/>
                <a:ext cx="33402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</a:t>
                </a: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nrequest</a:t>
                </a:r>
              </a:p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Fires when the first byte of the request is sent. Gives access to the headers, URL, query parameters, and HTTP method.</a:t>
                </a:r>
                <a:r>
                  <a:rPr lang="en" sz="1200">
                    <a:solidFill>
                      <a:srgbClr val="484848"/>
                    </a:solidFill>
                    <a:highlight>
                      <a:srgbClr val="FFFFFF"/>
                    </a:highlight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</a:p>
            </p:txBody>
          </p:sp>
        </p:grpSp>
        <p:grpSp>
          <p:nvGrpSpPr>
            <p:cNvPr id="441" name="Shape 441"/>
            <p:cNvGrpSpPr/>
            <p:nvPr/>
          </p:nvGrpSpPr>
          <p:grpSpPr>
            <a:xfrm>
              <a:off x="7805460" y="1702538"/>
              <a:ext cx="3556796" cy="1649700"/>
              <a:chOff x="7805460" y="1702538"/>
              <a:chExt cx="3556796" cy="1649700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7805460" y="1702538"/>
                <a:ext cx="3506400" cy="16497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3" name="Shape 443"/>
              <p:cNvSpPr txBox="1"/>
              <p:nvPr/>
            </p:nvSpPr>
            <p:spPr>
              <a:xfrm>
                <a:off x="7855857" y="1776482"/>
                <a:ext cx="35064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ondata_request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Called when a chunk of data is sent. Passes the data to the next plugin in the sequence. The data returned by the last plugin is sent to the target</a:t>
                </a:r>
                <a:r>
                  <a:rPr lang="en" sz="1200">
                    <a:solidFill>
                      <a:srgbClr val="484848"/>
                    </a:solidFill>
                    <a:highlight>
                      <a:srgbClr val="FFFFFF"/>
                    </a:highlight>
                    <a:latin typeface="Helvetica Neue"/>
                    <a:ea typeface="Helvetica Neue"/>
                    <a:cs typeface="Helvetica Neue"/>
                    <a:sym typeface="Helvetica Neue"/>
                  </a:rPr>
                  <a:t>.</a:t>
                </a:r>
              </a:p>
            </p:txBody>
          </p:sp>
        </p:grpSp>
        <p:grpSp>
          <p:nvGrpSpPr>
            <p:cNvPr id="444" name="Shape 444"/>
            <p:cNvGrpSpPr/>
            <p:nvPr/>
          </p:nvGrpSpPr>
          <p:grpSpPr>
            <a:xfrm>
              <a:off x="8390574" y="4844098"/>
              <a:ext cx="3422700" cy="1193700"/>
              <a:chOff x="8390574" y="4844098"/>
              <a:chExt cx="3422700" cy="1193700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8390574" y="4844098"/>
                <a:ext cx="3422700" cy="11937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6" name="Shape 446"/>
              <p:cNvSpPr txBox="1"/>
              <p:nvPr/>
            </p:nvSpPr>
            <p:spPr>
              <a:xfrm>
                <a:off x="8476374" y="4936498"/>
                <a:ext cx="32376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onend_request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Called when all of the request data has been sent from the client.</a:t>
                </a:r>
              </a:p>
            </p:txBody>
          </p:sp>
        </p:grpSp>
        <p:grpSp>
          <p:nvGrpSpPr>
            <p:cNvPr id="447" name="Shape 447"/>
            <p:cNvGrpSpPr/>
            <p:nvPr/>
          </p:nvGrpSpPr>
          <p:grpSpPr>
            <a:xfrm>
              <a:off x="8323528" y="3479941"/>
              <a:ext cx="3556800" cy="1156800"/>
              <a:chOff x="8323528" y="3479941"/>
              <a:chExt cx="3556800" cy="1156800"/>
            </a:xfrm>
          </p:grpSpPr>
          <p:sp>
            <p:nvSpPr>
              <p:cNvPr id="448" name="Shape 448"/>
              <p:cNvSpPr/>
              <p:nvPr/>
            </p:nvSpPr>
            <p:spPr>
              <a:xfrm>
                <a:off x="8323528" y="3479941"/>
                <a:ext cx="3556800" cy="1156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9" name="Shape 449"/>
              <p:cNvSpPr txBox="1"/>
              <p:nvPr/>
            </p:nvSpPr>
            <p:spPr>
              <a:xfrm>
                <a:off x="8390578" y="3588991"/>
                <a:ext cx="3422700" cy="9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onclose_request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Indicates that the client connection has closed.</a:t>
                </a:r>
              </a:p>
            </p:txBody>
          </p:sp>
        </p:grpSp>
        <p:grpSp>
          <p:nvGrpSpPr>
            <p:cNvPr id="450" name="Shape 450"/>
            <p:cNvGrpSpPr/>
            <p:nvPr/>
          </p:nvGrpSpPr>
          <p:grpSpPr>
            <a:xfrm>
              <a:off x="4746492" y="5088329"/>
              <a:ext cx="3422708" cy="1156805"/>
              <a:chOff x="4746492" y="5088329"/>
              <a:chExt cx="3422708" cy="1156805"/>
            </a:xfrm>
          </p:grpSpPr>
          <p:sp>
            <p:nvSpPr>
              <p:cNvPr id="451" name="Shape 451"/>
              <p:cNvSpPr/>
              <p:nvPr/>
            </p:nvSpPr>
            <p:spPr>
              <a:xfrm>
                <a:off x="4746500" y="5088334"/>
                <a:ext cx="3422700" cy="1156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2" name="Shape 452"/>
              <p:cNvSpPr txBox="1"/>
              <p:nvPr/>
            </p:nvSpPr>
            <p:spPr>
              <a:xfrm>
                <a:off x="4746492" y="5088329"/>
                <a:ext cx="3273299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onerror_request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Called if there is an error sending the request to the target.</a:t>
                </a:r>
              </a:p>
            </p:txBody>
          </p:sp>
        </p:grpSp>
        <p:cxnSp>
          <p:nvCxnSpPr>
            <p:cNvPr id="453" name="Shape 453"/>
            <p:cNvCxnSpPr>
              <a:stCxn id="433" idx="3"/>
              <a:endCxn id="448" idx="1"/>
            </p:cNvCxnSpPr>
            <p:nvPr/>
          </p:nvCxnSpPr>
          <p:spPr>
            <a:xfrm>
              <a:off x="4058677" y="3620520"/>
              <a:ext cx="4264800" cy="4377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54" name="Shape 454"/>
            <p:cNvCxnSpPr>
              <a:stCxn id="433" idx="3"/>
              <a:endCxn id="439" idx="1"/>
            </p:cNvCxnSpPr>
            <p:nvPr/>
          </p:nvCxnSpPr>
          <p:spPr>
            <a:xfrm flipH="1" rot="10800000">
              <a:off x="4058677" y="949020"/>
              <a:ext cx="2247300" cy="26715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55" name="Shape 455"/>
            <p:cNvCxnSpPr>
              <a:stCxn id="433" idx="3"/>
              <a:endCxn id="442" idx="1"/>
            </p:cNvCxnSpPr>
            <p:nvPr/>
          </p:nvCxnSpPr>
          <p:spPr>
            <a:xfrm flipH="1" rot="10800000">
              <a:off x="4058677" y="2527320"/>
              <a:ext cx="3747000" cy="10932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56" name="Shape 456"/>
            <p:cNvCxnSpPr>
              <a:stCxn id="433" idx="3"/>
              <a:endCxn id="445" idx="1"/>
            </p:cNvCxnSpPr>
            <p:nvPr/>
          </p:nvCxnSpPr>
          <p:spPr>
            <a:xfrm>
              <a:off x="4058677" y="3620520"/>
              <a:ext cx="4331700" cy="18204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57" name="Shape 457"/>
            <p:cNvCxnSpPr>
              <a:stCxn id="433" idx="3"/>
              <a:endCxn id="451" idx="1"/>
            </p:cNvCxnSpPr>
            <p:nvPr/>
          </p:nvCxnSpPr>
          <p:spPr>
            <a:xfrm>
              <a:off x="4058677" y="3620520"/>
              <a:ext cx="687900" cy="20463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0" y="259864"/>
            <a:ext cx="6830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Response Plugin Events</a:t>
            </a:r>
          </a:p>
        </p:txBody>
      </p:sp>
      <p:grpSp>
        <p:nvGrpSpPr>
          <p:cNvPr id="463" name="Shape 463"/>
          <p:cNvGrpSpPr/>
          <p:nvPr/>
        </p:nvGrpSpPr>
        <p:grpSpPr>
          <a:xfrm>
            <a:off x="52749" y="-122"/>
            <a:ext cx="8766614" cy="4838970"/>
            <a:chOff x="1442370" y="119936"/>
            <a:chExt cx="9902421" cy="6071480"/>
          </a:xfrm>
        </p:grpSpPr>
        <p:grpSp>
          <p:nvGrpSpPr>
            <p:cNvPr id="464" name="Shape 464"/>
            <p:cNvGrpSpPr/>
            <p:nvPr/>
          </p:nvGrpSpPr>
          <p:grpSpPr>
            <a:xfrm>
              <a:off x="1442370" y="1947756"/>
              <a:ext cx="1976400" cy="3008986"/>
              <a:chOff x="1434595" y="2118806"/>
              <a:chExt cx="1976400" cy="3008986"/>
            </a:xfrm>
          </p:grpSpPr>
          <p:sp>
            <p:nvSpPr>
              <p:cNvPr id="465" name="Shape 465"/>
              <p:cNvSpPr/>
              <p:nvPr/>
            </p:nvSpPr>
            <p:spPr>
              <a:xfrm>
                <a:off x="1434595" y="2399893"/>
                <a:ext cx="1976400" cy="2727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</a:t>
                </a: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nresponse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ondata_response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onend_response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onclose_response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onerror_response</a:t>
                </a:r>
              </a:p>
            </p:txBody>
          </p:sp>
          <p:grpSp>
            <p:nvGrpSpPr>
              <p:cNvPr id="466" name="Shape 466"/>
              <p:cNvGrpSpPr/>
              <p:nvPr/>
            </p:nvGrpSpPr>
            <p:grpSpPr>
              <a:xfrm>
                <a:off x="2118455" y="2118806"/>
                <a:ext cx="608700" cy="608700"/>
                <a:chOff x="2155780" y="2176931"/>
                <a:chExt cx="608700" cy="608700"/>
              </a:xfrm>
            </p:grpSpPr>
            <p:sp>
              <p:nvSpPr>
                <p:cNvPr id="467" name="Shape 467"/>
                <p:cNvSpPr/>
                <p:nvPr/>
              </p:nvSpPr>
              <p:spPr>
                <a:xfrm>
                  <a:off x="2155780" y="2176931"/>
                  <a:ext cx="608700" cy="608700"/>
                </a:xfrm>
                <a:prstGeom prst="ellipse">
                  <a:avLst/>
                </a:prstGeom>
                <a:solidFill>
                  <a:srgbClr val="FD2A00"/>
                </a:solidFill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 flipH="1">
                  <a:off x="2317158" y="2338305"/>
                  <a:ext cx="285934" cy="285934"/>
                </a:xfrm>
                <a:custGeom>
                  <a:pathLst>
                    <a:path extrusionOk="0" h="941" w="941">
                      <a:moveTo>
                        <a:pt x="370" y="658"/>
                      </a:moveTo>
                      <a:lnTo>
                        <a:pt x="443" y="731"/>
                      </a:lnTo>
                      <a:lnTo>
                        <a:pt x="706" y="469"/>
                      </a:lnTo>
                      <a:lnTo>
                        <a:pt x="443" y="206"/>
                      </a:lnTo>
                      <a:lnTo>
                        <a:pt x="370" y="280"/>
                      </a:lnTo>
                      <a:lnTo>
                        <a:pt x="505" y="415"/>
                      </a:lnTo>
                      <a:lnTo>
                        <a:pt x="0" y="415"/>
                      </a:lnTo>
                      <a:lnTo>
                        <a:pt x="0" y="520"/>
                      </a:lnTo>
                      <a:lnTo>
                        <a:pt x="505" y="520"/>
                      </a:lnTo>
                      <a:lnTo>
                        <a:pt x="370" y="658"/>
                      </a:lnTo>
                      <a:close/>
                      <a:moveTo>
                        <a:pt x="836" y="0"/>
                      </a:moveTo>
                      <a:lnTo>
                        <a:pt x="105" y="0"/>
                      </a:lnTo>
                      <a:cubicBezTo>
                        <a:pt x="45" y="0"/>
                        <a:pt x="0" y="48"/>
                        <a:pt x="0" y="105"/>
                      </a:cubicBezTo>
                      <a:lnTo>
                        <a:pt x="0" y="314"/>
                      </a:lnTo>
                      <a:lnTo>
                        <a:pt x="105" y="314"/>
                      </a:lnTo>
                      <a:lnTo>
                        <a:pt x="105" y="105"/>
                      </a:lnTo>
                      <a:lnTo>
                        <a:pt x="836" y="105"/>
                      </a:lnTo>
                      <a:lnTo>
                        <a:pt x="836" y="836"/>
                      </a:lnTo>
                      <a:lnTo>
                        <a:pt x="105" y="836"/>
                      </a:lnTo>
                      <a:lnTo>
                        <a:pt x="105" y="627"/>
                      </a:lnTo>
                      <a:lnTo>
                        <a:pt x="0" y="627"/>
                      </a:lnTo>
                      <a:lnTo>
                        <a:pt x="0" y="836"/>
                      </a:lnTo>
                      <a:cubicBezTo>
                        <a:pt x="0" y="892"/>
                        <a:pt x="45" y="940"/>
                        <a:pt x="105" y="940"/>
                      </a:cubicBezTo>
                      <a:lnTo>
                        <a:pt x="836" y="940"/>
                      </a:lnTo>
                      <a:cubicBezTo>
                        <a:pt x="892" y="940"/>
                        <a:pt x="940" y="892"/>
                        <a:pt x="940" y="836"/>
                      </a:cubicBezTo>
                      <a:lnTo>
                        <a:pt x="940" y="105"/>
                      </a:lnTo>
                      <a:cubicBezTo>
                        <a:pt x="940" y="46"/>
                        <a:pt x="895" y="0"/>
                        <a:pt x="8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9" name="Shape 469"/>
              <p:cNvSpPr txBox="1"/>
              <p:nvPr/>
            </p:nvSpPr>
            <p:spPr>
              <a:xfrm>
                <a:off x="1478700" y="2792000"/>
                <a:ext cx="1888200" cy="3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5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Response Handlers</a:t>
                </a:r>
              </a:p>
            </p:txBody>
          </p:sp>
        </p:grpSp>
        <p:grpSp>
          <p:nvGrpSpPr>
            <p:cNvPr id="470" name="Shape 470"/>
            <p:cNvGrpSpPr/>
            <p:nvPr/>
          </p:nvGrpSpPr>
          <p:grpSpPr>
            <a:xfrm>
              <a:off x="6305947" y="119936"/>
              <a:ext cx="3044400" cy="1514400"/>
              <a:chOff x="6305947" y="119936"/>
              <a:chExt cx="3044400" cy="1514400"/>
            </a:xfrm>
          </p:grpSpPr>
          <p:sp>
            <p:nvSpPr>
              <p:cNvPr id="471" name="Shape 471"/>
              <p:cNvSpPr/>
              <p:nvPr/>
            </p:nvSpPr>
            <p:spPr>
              <a:xfrm>
                <a:off x="6305947" y="119936"/>
                <a:ext cx="3044400" cy="15144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2" name="Shape 472"/>
              <p:cNvSpPr txBox="1"/>
              <p:nvPr/>
            </p:nvSpPr>
            <p:spPr>
              <a:xfrm>
                <a:off x="6391750" y="193875"/>
                <a:ext cx="28728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onresponse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Fires when the first byte of the response is received. Gives access to the response headers and status code.</a:t>
                </a:r>
              </a:p>
            </p:txBody>
          </p:sp>
        </p:grpSp>
        <p:grpSp>
          <p:nvGrpSpPr>
            <p:cNvPr id="473" name="Shape 473"/>
            <p:cNvGrpSpPr/>
            <p:nvPr/>
          </p:nvGrpSpPr>
          <p:grpSpPr>
            <a:xfrm>
              <a:off x="7717757" y="1627178"/>
              <a:ext cx="3044400" cy="1314600"/>
              <a:chOff x="7717757" y="1475728"/>
              <a:chExt cx="3044400" cy="1314600"/>
            </a:xfrm>
          </p:grpSpPr>
          <p:sp>
            <p:nvSpPr>
              <p:cNvPr id="474" name="Shape 474"/>
              <p:cNvSpPr/>
              <p:nvPr/>
            </p:nvSpPr>
            <p:spPr>
              <a:xfrm>
                <a:off x="7717757" y="1475728"/>
                <a:ext cx="3044400" cy="13146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5" name="Shape 475"/>
              <p:cNvSpPr txBox="1"/>
              <p:nvPr/>
            </p:nvSpPr>
            <p:spPr>
              <a:xfrm>
                <a:off x="7768150" y="1549692"/>
                <a:ext cx="29436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ondata_response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Called when a chunk of data is received from the target. The payload can be transformed here.</a:t>
                </a:r>
              </a:p>
            </p:txBody>
          </p:sp>
        </p:grpSp>
        <p:grpSp>
          <p:nvGrpSpPr>
            <p:cNvPr id="476" name="Shape 476"/>
            <p:cNvGrpSpPr/>
            <p:nvPr/>
          </p:nvGrpSpPr>
          <p:grpSpPr>
            <a:xfrm>
              <a:off x="7631684" y="4256632"/>
              <a:ext cx="3044400" cy="1499700"/>
              <a:chOff x="7631684" y="3980682"/>
              <a:chExt cx="3044400" cy="1499700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7631684" y="3980682"/>
                <a:ext cx="3044400" cy="14997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8" name="Shape 478"/>
              <p:cNvSpPr txBox="1"/>
              <p:nvPr/>
            </p:nvSpPr>
            <p:spPr>
              <a:xfrm>
                <a:off x="7717477" y="4073092"/>
                <a:ext cx="28728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onend_response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Called when all of the response data has been received from the target. The payload can be transformed here too.</a:t>
                </a:r>
              </a:p>
            </p:txBody>
          </p:sp>
        </p:grpSp>
        <p:grpSp>
          <p:nvGrpSpPr>
            <p:cNvPr id="479" name="Shape 479"/>
            <p:cNvGrpSpPr/>
            <p:nvPr/>
          </p:nvGrpSpPr>
          <p:grpSpPr>
            <a:xfrm>
              <a:off x="8300392" y="3037527"/>
              <a:ext cx="3044400" cy="1156800"/>
              <a:chOff x="8292617" y="3014327"/>
              <a:chExt cx="3044400" cy="115680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8292617" y="3014327"/>
                <a:ext cx="3044400" cy="1156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1" name="Shape 481"/>
              <p:cNvSpPr txBox="1"/>
              <p:nvPr/>
            </p:nvSpPr>
            <p:spPr>
              <a:xfrm>
                <a:off x="8343017" y="3132988"/>
                <a:ext cx="29436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onclose_response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Called when the socket connection to the target is closed.</a:t>
                </a:r>
              </a:p>
            </p:txBody>
          </p:sp>
        </p:grpSp>
        <p:grpSp>
          <p:nvGrpSpPr>
            <p:cNvPr id="482" name="Shape 482"/>
            <p:cNvGrpSpPr/>
            <p:nvPr/>
          </p:nvGrpSpPr>
          <p:grpSpPr>
            <a:xfrm>
              <a:off x="4412354" y="5034617"/>
              <a:ext cx="3044399" cy="1156800"/>
              <a:chOff x="4412354" y="5141967"/>
              <a:chExt cx="3044399" cy="1156800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4412354" y="5141967"/>
                <a:ext cx="3044399" cy="1156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4" name="Shape 484"/>
              <p:cNvSpPr txBox="1"/>
              <p:nvPr/>
            </p:nvSpPr>
            <p:spPr>
              <a:xfrm>
                <a:off x="4498154" y="5209317"/>
                <a:ext cx="28728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rPr lang="en" sz="1200">
                    <a:solidFill>
                      <a:srgbClr val="4285F4"/>
                    </a:solidFill>
                    <a:latin typeface="Roboto"/>
                    <a:ea typeface="Roboto"/>
                    <a:cs typeface="Roboto"/>
                    <a:sym typeface="Roboto"/>
                  </a:rPr>
                  <a:t>onerror_response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Called if there is an error receiving the target response.</a:t>
                </a:r>
              </a:p>
            </p:txBody>
          </p:sp>
        </p:grpSp>
        <p:cxnSp>
          <p:nvCxnSpPr>
            <p:cNvPr id="485" name="Shape 485"/>
            <p:cNvCxnSpPr>
              <a:stCxn id="465" idx="3"/>
              <a:endCxn id="480" idx="1"/>
            </p:cNvCxnSpPr>
            <p:nvPr/>
          </p:nvCxnSpPr>
          <p:spPr>
            <a:xfrm>
              <a:off x="3418770" y="3592793"/>
              <a:ext cx="4881600" cy="231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86" name="Shape 486"/>
            <p:cNvCxnSpPr>
              <a:stCxn id="465" idx="3"/>
              <a:endCxn id="471" idx="1"/>
            </p:cNvCxnSpPr>
            <p:nvPr/>
          </p:nvCxnSpPr>
          <p:spPr>
            <a:xfrm flipH="1" rot="10800000">
              <a:off x="3418770" y="876893"/>
              <a:ext cx="2887200" cy="27159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87" name="Shape 487"/>
            <p:cNvCxnSpPr>
              <a:stCxn id="465" idx="3"/>
              <a:endCxn id="474" idx="1"/>
            </p:cNvCxnSpPr>
            <p:nvPr/>
          </p:nvCxnSpPr>
          <p:spPr>
            <a:xfrm flipH="1" rot="10800000">
              <a:off x="3418770" y="2284493"/>
              <a:ext cx="4299000" cy="13083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88" name="Shape 488"/>
            <p:cNvCxnSpPr>
              <a:stCxn id="465" idx="3"/>
              <a:endCxn id="477" idx="1"/>
            </p:cNvCxnSpPr>
            <p:nvPr/>
          </p:nvCxnSpPr>
          <p:spPr>
            <a:xfrm>
              <a:off x="3418770" y="3592793"/>
              <a:ext cx="4212900" cy="14139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89" name="Shape 489"/>
            <p:cNvCxnSpPr>
              <a:stCxn id="465" idx="3"/>
              <a:endCxn id="483" idx="1"/>
            </p:cNvCxnSpPr>
            <p:nvPr/>
          </p:nvCxnSpPr>
          <p:spPr>
            <a:xfrm>
              <a:off x="3418770" y="3592793"/>
              <a:ext cx="993600" cy="20202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95" name="Shape 495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 Standard Plugins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loud_LogoAssets-08.png" id="496" name="Shape 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504" y="1652822"/>
            <a:ext cx="1704299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10.png" id="497" name="Shape 4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8524" y="3278796"/>
            <a:ext cx="1709700" cy="152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9.png" id="498" name="Shape 4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0599" y="1652987"/>
            <a:ext cx="1704300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7.png" id="499" name="Shape 4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9525" y="755522"/>
            <a:ext cx="1704300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6.png" id="500" name="Shape 5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55171" y="3278798"/>
            <a:ext cx="1709699" cy="1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 txBox="1"/>
          <p:nvPr/>
        </p:nvSpPr>
        <p:spPr>
          <a:xfrm>
            <a:off x="2579855" y="3855700"/>
            <a:ext cx="1260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2579855" y="2147375"/>
            <a:ext cx="126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SPIKE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ARREST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5443211" y="2168525"/>
            <a:ext cx="1260299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5443186" y="3796750"/>
            <a:ext cx="1260299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PLUGINS</a:t>
            </a:r>
          </a:p>
        </p:txBody>
      </p:sp>
      <p:sp>
        <p:nvSpPr>
          <p:cNvPr id="505" name="Shape 505"/>
          <p:cNvSpPr/>
          <p:nvPr/>
        </p:nvSpPr>
        <p:spPr>
          <a:xfrm>
            <a:off x="4400770" y="3037675"/>
            <a:ext cx="481800" cy="482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6" name="Shape 506"/>
          <p:cNvCxnSpPr>
            <a:stCxn id="505" idx="0"/>
            <a:endCxn id="499" idx="2"/>
          </p:cNvCxnSpPr>
          <p:nvPr/>
        </p:nvCxnSpPr>
        <p:spPr>
          <a:xfrm rot="10800000">
            <a:off x="4641670" y="2273275"/>
            <a:ext cx="0" cy="76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07" name="Shape 507"/>
          <p:cNvCxnSpPr>
            <a:stCxn id="505" idx="7"/>
          </p:cNvCxnSpPr>
          <p:nvPr/>
        </p:nvCxnSpPr>
        <p:spPr>
          <a:xfrm flipH="1" rot="10800000">
            <a:off x="4812012" y="2411976"/>
            <a:ext cx="406500" cy="69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08" name="Shape 508"/>
          <p:cNvCxnSpPr>
            <a:stCxn id="505" idx="1"/>
          </p:cNvCxnSpPr>
          <p:nvPr/>
        </p:nvCxnSpPr>
        <p:spPr>
          <a:xfrm rot="10800000">
            <a:off x="4064828" y="2411976"/>
            <a:ext cx="406500" cy="69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09" name="Shape 509"/>
          <p:cNvCxnSpPr>
            <a:stCxn id="505" idx="5"/>
          </p:cNvCxnSpPr>
          <p:nvPr/>
        </p:nvCxnSpPr>
        <p:spPr>
          <a:xfrm>
            <a:off x="4812012" y="3449173"/>
            <a:ext cx="406500" cy="59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10" name="Shape 510"/>
          <p:cNvCxnSpPr>
            <a:stCxn id="505" idx="3"/>
            <a:endCxn id="500" idx="3"/>
          </p:cNvCxnSpPr>
          <p:nvPr/>
        </p:nvCxnSpPr>
        <p:spPr>
          <a:xfrm flipH="1">
            <a:off x="4064828" y="3449173"/>
            <a:ext cx="406500" cy="59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11" name="Shape 511"/>
          <p:cNvSpPr txBox="1"/>
          <p:nvPr/>
        </p:nvSpPr>
        <p:spPr>
          <a:xfrm>
            <a:off x="4011508" y="1330025"/>
            <a:ext cx="1260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17" name="Shape 517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Where are the standard plugins located?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Shape 518"/>
          <p:cNvSpPr txBox="1"/>
          <p:nvPr/>
        </p:nvSpPr>
        <p:spPr>
          <a:xfrm>
            <a:off x="515525" y="773300"/>
            <a:ext cx="6444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Standard plugins are stored in the following location: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9" name="Shape 519"/>
          <p:cNvSpPr txBox="1"/>
          <p:nvPr/>
        </p:nvSpPr>
        <p:spPr>
          <a:xfrm>
            <a:off x="515525" y="1640175"/>
            <a:ext cx="8321100" cy="459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[npm prefix] /lib/node_modules/edgemicro/node_modules/microgateway-plugins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20" name="Shape 520"/>
          <p:cNvSpPr txBox="1"/>
          <p:nvPr/>
        </p:nvSpPr>
        <p:spPr>
          <a:xfrm>
            <a:off x="593175" y="3608525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npm config get prefix -&gt; /usr/local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21" name="Shape 521"/>
          <p:cNvSpPr txBox="1"/>
          <p:nvPr/>
        </p:nvSpPr>
        <p:spPr>
          <a:xfrm>
            <a:off x="593175" y="2770750"/>
            <a:ext cx="6444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npm prefix?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 rot="5400000">
            <a:off x="2138384" y="1549346"/>
            <a:ext cx="2262637" cy="1970971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3765700" y="604023"/>
            <a:ext cx="4681799" cy="412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descr="Cloud_LogoAssets-08.png"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329" y="1965701"/>
            <a:ext cx="1279500" cy="11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277817" y="391781"/>
            <a:ext cx="4965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Security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4208650" y="1270150"/>
            <a:ext cx="37959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indent="-241300" lvl="0" marL="3429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2 access token and API Key are supported.</a:t>
            </a:r>
          </a:p>
          <a:p>
            <a:pPr indent="-241300" lvl="0" marL="3429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special proxy is deployed on Edge that transforms the access token into a JWT token.</a:t>
            </a:r>
          </a:p>
          <a:p>
            <a:pPr indent="-241300" lvl="0" marL="342900" rtl="0"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JWT is signed and self-validating. If an API call uses a JWT token there is enough information in it to authenticate the call without contacting Edge.</a:t>
            </a:r>
          </a:p>
          <a:p>
            <a:pPr indent="-241300" lvl="0" marL="342900" marR="635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 API key is used instead, the key validity and attributes are fetched from Edge. All is cached in the microgateway for a certain amount of time. 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1324004" y="2261540"/>
            <a:ext cx="946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 rot="5400000">
            <a:off x="2138384" y="1549346"/>
            <a:ext cx="2262637" cy="1970971"/>
          </a:xfrm>
          <a:prstGeom prst="flowChartMerg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39" name="Shape 539"/>
          <p:cNvSpPr/>
          <p:nvPr/>
        </p:nvSpPr>
        <p:spPr>
          <a:xfrm>
            <a:off x="3613300" y="680224"/>
            <a:ext cx="4623300" cy="400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descr="Cloud_LogoAssets-07.png" id="540" name="Shape 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328" y="1965822"/>
            <a:ext cx="1279499" cy="11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/>
        </p:nvSpPr>
        <p:spPr>
          <a:xfrm>
            <a:off x="277817" y="391781"/>
            <a:ext cx="4965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4182775" y="1775349"/>
            <a:ext cx="3428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Protects API from spikes in traffic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configured on Edge.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324004" y="2266837"/>
            <a:ext cx="946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SPIKE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