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3" r:id="rId4"/>
    <p:sldMasterId id="214748369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Helvetica Neue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Sean Williams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.fntdata"/><Relationship Id="rId22" Type="http://schemas.openxmlformats.org/officeDocument/2006/relationships/font" Target="fonts/HelveticaNeue-boldItalic.fntdata"/><Relationship Id="rId21" Type="http://schemas.openxmlformats.org/officeDocument/2006/relationships/font" Target="fonts/HelveticaNeue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Roboto-regular.fntdata"/><Relationship Id="rId14" Type="http://schemas.openxmlformats.org/officeDocument/2006/relationships/slide" Target="slides/slide8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HelveticaNeue-regular.fntdata"/><Relationship Id="rId18" Type="http://schemas.openxmlformats.org/officeDocument/2006/relationships/font" Target="fonts/Roboto-boldItalic.fntdata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7-07-21T21:14:04.200">
    <p:pos x="6000" y="0"/>
    <p:text>I think we need to add a few more slides here and show how to setup monitoring with Stackdriver.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swilliams11/apigee-cloudfoundry-edgemicro" TargetMode="External"/><Relationship Id="rId3" Type="http://schemas.openxmlformats.org/officeDocument/2006/relationships/hyperlink" Target="https://github.com/swilliams11/edgemicro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Add more questions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Sampling of tools available to monitor apps.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We did not create our own Node.js monitoring tools; but Google has Stackdriver to monitor applications.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This repository demonstrates this strategy within Cloud Foundry, but it could be replicated for other PaaS environments.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This is considered a best practice within a microservices architecture. </a:t>
            </a:r>
          </a:p>
          <a:p>
            <a:pPr indent="-304800" lvl="0" marL="457200" rtl="0">
              <a:spcBef>
                <a:spcPts val="0"/>
              </a:spcBef>
              <a:buSzPct val="100000"/>
              <a:buChar char="●"/>
            </a:pPr>
            <a:r>
              <a:rPr lang="en" sz="1200"/>
              <a:t>Start the Microgateway in the same container as the target service</a:t>
            </a:r>
          </a:p>
          <a:p>
            <a:pPr indent="-304800" lvl="0" marL="457200" rtl="0">
              <a:spcBef>
                <a:spcPts val="0"/>
              </a:spcBef>
              <a:buSzPct val="100000"/>
              <a:buChar char="●"/>
            </a:pPr>
            <a:r>
              <a:rPr lang="en" sz="1200"/>
              <a:t>Target service should not be accessible from any other port; all requests must flow through Microgateway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Other demo scripts of microgateway: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Bosh -&gt; </a:t>
            </a:r>
            <a:r>
              <a:rPr lang="en" sz="1200" u="sng">
                <a:solidFill>
                  <a:schemeClr val="hlink"/>
                </a:solidFill>
                <a:hlinkClick r:id="rId2"/>
              </a:rPr>
              <a:t>https://github.com/swilliams11/apigee-cloudfoundry-edgemicro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Chef -&gt;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https://github.com/swilliams11/edgemicro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1" name="Shape 11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ue Footer - Title &amp; 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Shape 67"/>
          <p:cNvGrpSpPr/>
          <p:nvPr/>
        </p:nvGrpSpPr>
        <p:grpSpPr>
          <a:xfrm>
            <a:off x="-19117" y="4626757"/>
            <a:ext cx="9182235" cy="548377"/>
            <a:chOff x="-19117" y="4617750"/>
            <a:chExt cx="9182235" cy="548377"/>
          </a:xfrm>
        </p:grpSpPr>
        <p:sp>
          <p:nvSpPr>
            <p:cNvPr id="68" name="Shape 68"/>
            <p:cNvSpPr/>
            <p:nvPr/>
          </p:nvSpPr>
          <p:spPr>
            <a:xfrm flipH="1">
              <a:off x="19243" y="4617750"/>
              <a:ext cx="9143874" cy="548377"/>
            </a:xfrm>
            <a:custGeom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</p:sp>
        <p:sp>
          <p:nvSpPr>
            <p:cNvPr id="69" name="Shape 69"/>
            <p:cNvSpPr/>
            <p:nvPr/>
          </p:nvSpPr>
          <p:spPr>
            <a:xfrm flipH="1">
              <a:off x="-19117" y="4677825"/>
              <a:ext cx="4769785" cy="473975"/>
            </a:xfrm>
            <a:custGeom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descr="Google_Logo_2015_gr.png" id="70" name="Shape 7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4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3" name="Shape 7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Red Footer - Title &amp; Bod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/>
          <p:nvPr/>
        </p:nvSpPr>
        <p:spPr>
          <a:xfrm flipH="1">
            <a:off x="25825" y="4617750"/>
            <a:ext cx="9143874" cy="548377"/>
          </a:xfrm>
          <a:custGeom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77" name="Shape 77"/>
          <p:cNvSpPr/>
          <p:nvPr/>
        </p:nvSpPr>
        <p:spPr>
          <a:xfrm flipH="1">
            <a:off x="-12535" y="4686832"/>
            <a:ext cx="4769785" cy="473975"/>
          </a:xfrm>
          <a:custGeom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pic>
        <p:nvPicPr>
          <p:cNvPr descr="Google_Logo_2015_gr.png" id="78" name="Shape 7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4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0" name="Shape 8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Yellow Footer - Title &amp; Bod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3" name="Shape 83"/>
          <p:cNvSpPr/>
          <p:nvPr/>
        </p:nvSpPr>
        <p:spPr>
          <a:xfrm flipH="1">
            <a:off x="25825" y="4617750"/>
            <a:ext cx="9143874" cy="548377"/>
          </a:xfrm>
          <a:custGeom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5" name="Shape 85"/>
          <p:cNvSpPr/>
          <p:nvPr/>
        </p:nvSpPr>
        <p:spPr>
          <a:xfrm flipH="1">
            <a:off x="-12535" y="4677825"/>
            <a:ext cx="4769785" cy="473975"/>
          </a:xfrm>
          <a:custGeom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pic>
        <p:nvPicPr>
          <p:cNvPr descr="Google_Logo_2015_gr.png" id="86" name="Shape 8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4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reen Footer - Title &amp; 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/>
          <p:nvPr/>
        </p:nvSpPr>
        <p:spPr>
          <a:xfrm>
            <a:off x="81075" y="4617750"/>
            <a:ext cx="9088625" cy="548375"/>
          </a:xfrm>
          <a:custGeom>
            <a:pathLst>
              <a:path extrusionOk="0" h="21935" w="363545">
                <a:moveTo>
                  <a:pt x="363545" y="21935"/>
                </a:moveTo>
                <a:lnTo>
                  <a:pt x="363036" y="0"/>
                </a:lnTo>
                <a:lnTo>
                  <a:pt x="0" y="12743"/>
                </a:lnTo>
                <a:lnTo>
                  <a:pt x="869" y="20673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91" name="Shape 91"/>
          <p:cNvSpPr/>
          <p:nvPr/>
        </p:nvSpPr>
        <p:spPr>
          <a:xfrm flipH="1">
            <a:off x="-12535" y="4686832"/>
            <a:ext cx="4769785" cy="473975"/>
          </a:xfrm>
          <a:custGeom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pic>
        <p:nvPicPr>
          <p:cNvPr descr="Google_Logo_2015_gr.png" id="92" name="Shape 9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4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4" name="Shape 9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ray Footer - Title &amp; Bod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 flipH="1">
            <a:off x="25825" y="4617750"/>
            <a:ext cx="9143874" cy="548377"/>
          </a:xfrm>
          <a:custGeom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97" name="Shape 97"/>
          <p:cNvSpPr/>
          <p:nvPr/>
        </p:nvSpPr>
        <p:spPr>
          <a:xfrm flipH="1">
            <a:off x="-12535" y="4686832"/>
            <a:ext cx="4769785" cy="473975"/>
          </a:xfrm>
          <a:custGeom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pic>
        <p:nvPicPr>
          <p:cNvPr descr="Google_Logo_2015_gr.png" id="98" name="Shape 9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4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1" name="Shape 10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Blue Foot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/>
        </p:nvSpPr>
        <p:spPr>
          <a:xfrm>
            <a:off x="4698025" y="4790450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</a:p>
        </p:txBody>
      </p:sp>
      <p:sp>
        <p:nvSpPr>
          <p:cNvPr id="104" name="Shape 104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5" name="Shape 10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grpSp>
        <p:nvGrpSpPr>
          <p:cNvPr id="106" name="Shape 106"/>
          <p:cNvGrpSpPr/>
          <p:nvPr/>
        </p:nvGrpSpPr>
        <p:grpSpPr>
          <a:xfrm>
            <a:off x="-19117" y="4626757"/>
            <a:ext cx="9182235" cy="548377"/>
            <a:chOff x="-19117" y="4617750"/>
            <a:chExt cx="9182235" cy="548377"/>
          </a:xfrm>
        </p:grpSpPr>
        <p:sp>
          <p:nvSpPr>
            <p:cNvPr id="107" name="Shape 107"/>
            <p:cNvSpPr/>
            <p:nvPr/>
          </p:nvSpPr>
          <p:spPr>
            <a:xfrm flipH="1">
              <a:off x="19243" y="4617750"/>
              <a:ext cx="9143874" cy="548377"/>
            </a:xfrm>
            <a:custGeom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</p:sp>
        <p:sp>
          <p:nvSpPr>
            <p:cNvPr id="108" name="Shape 108"/>
            <p:cNvSpPr/>
            <p:nvPr/>
          </p:nvSpPr>
          <p:spPr>
            <a:xfrm flipH="1">
              <a:off x="-19117" y="4677825"/>
              <a:ext cx="4769785" cy="473975"/>
            </a:xfrm>
            <a:custGeom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descr="Google_Logo_2015_gr.png" id="109" name="Shape 10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4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Red Footer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/>
        </p:nvSpPr>
        <p:spPr>
          <a:xfrm flipH="1">
            <a:off x="-19200" y="4617750"/>
            <a:ext cx="9188900" cy="548377"/>
          </a:xfrm>
          <a:custGeom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112" name="Shape 112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3" name="Shape 113"/>
          <p:cNvSpPr/>
          <p:nvPr/>
        </p:nvSpPr>
        <p:spPr>
          <a:xfrm flipH="1">
            <a:off x="-21543" y="4686832"/>
            <a:ext cx="4769785" cy="473975"/>
          </a:xfrm>
          <a:custGeom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sp>
        <p:nvSpPr>
          <p:cNvPr id="114" name="Shape 11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descr="Google_Logo_2015_gr.png" id="115" name="Shape 1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4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Red Footer 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 flipH="1">
            <a:off x="-19200" y="4617750"/>
            <a:ext cx="9188900" cy="548377"/>
          </a:xfrm>
          <a:custGeom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118" name="Shape 118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9" name="Shape 119"/>
          <p:cNvSpPr/>
          <p:nvPr/>
        </p:nvSpPr>
        <p:spPr>
          <a:xfrm flipH="1">
            <a:off x="-21543" y="4686832"/>
            <a:ext cx="4769785" cy="473975"/>
          </a:xfrm>
          <a:custGeom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sp>
        <p:nvSpPr>
          <p:cNvPr id="120" name="Shape 12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id="121" name="Shape 1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5299" y="4770674"/>
            <a:ext cx="1172600" cy="322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Yellow Footer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4" name="Shape 124"/>
          <p:cNvSpPr/>
          <p:nvPr/>
        </p:nvSpPr>
        <p:spPr>
          <a:xfrm flipH="1">
            <a:off x="25825" y="4617750"/>
            <a:ext cx="9143874" cy="548377"/>
          </a:xfrm>
          <a:custGeom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125" name="Shape 125"/>
          <p:cNvSpPr/>
          <p:nvPr/>
        </p:nvSpPr>
        <p:spPr>
          <a:xfrm flipH="1">
            <a:off x="-12535" y="4686832"/>
            <a:ext cx="4769785" cy="473975"/>
          </a:xfrm>
          <a:custGeom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sp>
        <p:nvSpPr>
          <p:cNvPr id="126" name="Shape 12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descr="Google_Logo_2015_gr.png" id="127" name="Shape 1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4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Green Footer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0" name="Shape 130"/>
          <p:cNvSpPr/>
          <p:nvPr/>
        </p:nvSpPr>
        <p:spPr>
          <a:xfrm flipH="1">
            <a:off x="71770" y="4617750"/>
            <a:ext cx="9097929" cy="548377"/>
          </a:xfrm>
          <a:custGeom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131" name="Shape 131"/>
          <p:cNvSpPr/>
          <p:nvPr/>
        </p:nvSpPr>
        <p:spPr>
          <a:xfrm flipH="1">
            <a:off x="-12535" y="4686832"/>
            <a:ext cx="4769785" cy="473975"/>
          </a:xfrm>
          <a:custGeom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sp>
        <p:nvSpPr>
          <p:cNvPr id="132" name="Shape 13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descr="Google_Logo_2015_gr.png" id="133" name="Shape 1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4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Shape 13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14" name="Shape 14"/>
            <p:cNvSpPr/>
            <p:nvPr/>
          </p:nvSpPr>
          <p:spPr>
            <a:xfrm>
              <a:off x="-10312" y="-8075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pic>
        <p:nvPicPr>
          <p:cNvPr id="16" name="Shape 16"/>
          <p:cNvPicPr preferRelativeResize="0"/>
          <p:nvPr/>
        </p:nvPicPr>
        <p:blipFill rotWithShape="1">
          <a:blip r:embed="rId2">
            <a:alphaModFix/>
          </a:blip>
          <a:srcRect b="0" l="-2870" r="0" t="-20845"/>
          <a:stretch/>
        </p:blipFill>
        <p:spPr>
          <a:xfrm>
            <a:off x="606400" y="741150"/>
            <a:ext cx="1438801" cy="301274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 txBox="1"/>
          <p:nvPr/>
        </p:nvSpPr>
        <p:spPr>
          <a:xfrm>
            <a:off x="7408152" y="440298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Gray Footer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 flipH="1">
            <a:off x="63500" y="4617750"/>
            <a:ext cx="9106199" cy="548377"/>
          </a:xfrm>
          <a:custGeom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136" name="Shape 136"/>
          <p:cNvSpPr/>
          <p:nvPr/>
        </p:nvSpPr>
        <p:spPr>
          <a:xfrm flipH="1">
            <a:off x="-12535" y="4686832"/>
            <a:ext cx="4769785" cy="473975"/>
          </a:xfrm>
          <a:custGeom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sp>
        <p:nvSpPr>
          <p:cNvPr id="137" name="Shape 137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8" name="Shape 13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descr="Google_Logo_2015_gr.png" id="139" name="Shape 1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4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alf Color Blue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4" name="Shape 14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id="145" name="Shape 1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2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alf Color Blue &amp; 1 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0" name="Shape 15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id="151" name="Shape 1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2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alf Color Blue &amp; 3 Tex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6" name="Shape 156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7" name="Shape 157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8" name="Shape 15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id="159" name="Shape 15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2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alf Color Red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63" name="Shape 16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id="164" name="Shape 1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2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alf Color Red &amp; 1 Tex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9" name="Shape 16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id="170" name="Shape 17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2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alf Color Red &amp; 3 Tex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5" name="Shape 175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6" name="Shape 176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7" name="Shape 17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id="178" name="Shape 17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2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alf Color Yellow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2" name="Shape 18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id="183" name="Shape 18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2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alf Color Yellow &amp; 1 Text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8" name="Shape 18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id="189" name="Shape 18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2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ntent 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Shape 19"/>
          <p:cNvGrpSpPr/>
          <p:nvPr/>
        </p:nvGrpSpPr>
        <p:grpSpPr>
          <a:xfrm>
            <a:off x="-1775" y="-600"/>
            <a:ext cx="9153800" cy="5144175"/>
            <a:chOff x="-1775" y="-600"/>
            <a:chExt cx="9153800" cy="5144175"/>
          </a:xfrm>
        </p:grpSpPr>
        <p:sp>
          <p:nvSpPr>
            <p:cNvPr id="20" name="Shape 20"/>
            <p:cNvSpPr/>
            <p:nvPr/>
          </p:nvSpPr>
          <p:spPr>
            <a:xfrm>
              <a:off x="8025" y="75"/>
              <a:ext cx="9144000" cy="51435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-1775" y="-600"/>
              <a:ext cx="4609375" cy="5144100"/>
            </a:xfrm>
            <a:custGeom>
              <a:pathLst>
                <a:path extrusionOk="0" h="205764" w="184375">
                  <a:moveTo>
                    <a:pt x="184375" y="24"/>
                  </a:moveTo>
                  <a:lnTo>
                    <a:pt x="47" y="0"/>
                  </a:lnTo>
                  <a:lnTo>
                    <a:pt x="0" y="205764"/>
                  </a:lnTo>
                  <a:lnTo>
                    <a:pt x="124623" y="205764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</p:grpSp>
      <p:grpSp>
        <p:nvGrpSpPr>
          <p:cNvPr id="22" name="Shape 22"/>
          <p:cNvGrpSpPr/>
          <p:nvPr/>
        </p:nvGrpSpPr>
        <p:grpSpPr>
          <a:xfrm>
            <a:off x="-3" y="4529829"/>
            <a:ext cx="5098103" cy="613675"/>
            <a:chOff x="-3" y="4529829"/>
            <a:chExt cx="5098103" cy="613675"/>
          </a:xfrm>
        </p:grpSpPr>
        <p:sp>
          <p:nvSpPr>
            <p:cNvPr id="23" name="Shape 23"/>
            <p:cNvSpPr/>
            <p:nvPr/>
          </p:nvSpPr>
          <p:spPr>
            <a:xfrm>
              <a:off x="778200" y="4667089"/>
              <a:ext cx="4319900" cy="476400"/>
            </a:xfrm>
            <a:custGeom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24" name="Shape 24"/>
            <p:cNvSpPr/>
            <p:nvPr/>
          </p:nvSpPr>
          <p:spPr>
            <a:xfrm>
              <a:off x="-3" y="4529829"/>
              <a:ext cx="3682000" cy="613675"/>
            </a:xfrm>
            <a:custGeom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25" name="Shape 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4" y="4839867"/>
            <a:ext cx="966700" cy="172299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Shape 26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alf Color Yellow &amp; 3 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2" name="Shape 192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4" name="Shape 194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5" name="Shape 195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6" name="Shape 19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id="197" name="Shape 19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2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alf Color Green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1" name="Shape 20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id="202" name="Shape 20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2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alf Color Green &amp; 1 Text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7" name="Shape 20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id="208" name="Shape 20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2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alf Color Green &amp; 3 Text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3" name="Shape 213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4" name="Shape 214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5" name="Shape 21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id="216" name="Shape 2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2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Header Blue">
    <p:bg>
      <p:bgPr>
        <a:solidFill>
          <a:srgbClr val="4285F4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7BAAF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20" name="Shape 220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descr="Google_Logo_2015_gr.png" id="222" name="Shape 2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4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Shape 22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sp>
        <p:nvSpPr>
          <p:cNvPr id="224" name="Shape 224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3367D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Header Red">
    <p:bg>
      <p:bgPr>
        <a:solidFill>
          <a:srgbClr val="EA4335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28" name="Shape 228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sp>
        <p:nvSpPr>
          <p:cNvPr id="229" name="Shape 229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FF525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pic>
        <p:nvPicPr>
          <p:cNvPr descr="Google_Logo_2015_gr.png" id="232" name="Shape 2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4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Shape 23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Header Yellow">
    <p:bg>
      <p:bgPr>
        <a:solidFill>
          <a:srgbClr val="F4B400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FFCC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pic>
        <p:nvPicPr>
          <p:cNvPr descr="Google_Logo_2015_gr.png" id="238" name="Shape 2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4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Shape 23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Header Green">
    <p:bg>
      <p:bgPr>
        <a:solidFill>
          <a:srgbClr val="34A853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57BB8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34935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pic>
        <p:nvPicPr>
          <p:cNvPr descr="Google_Logo_2015_gr.png" id="244" name="Shape 2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4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Shape 24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Header Gray">
    <p:bg>
      <p:bgPr>
        <a:solidFill>
          <a:srgbClr val="999999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pic>
        <p:nvPicPr>
          <p:cNvPr descr="Google_Logo_2015_gr.png" id="250" name="Shape 2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4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Shape 25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Shape 253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254" name="Shape 254"/>
            <p:cNvSpPr/>
            <p:nvPr/>
          </p:nvSpPr>
          <p:spPr>
            <a:xfrm>
              <a:off x="-10312" y="-8075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  <p:sp>
          <p:nvSpPr>
            <p:cNvPr id="255" name="Shape 255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pic>
        <p:nvPicPr>
          <p:cNvPr id="256" name="Shape 256"/>
          <p:cNvPicPr preferRelativeResize="0"/>
          <p:nvPr/>
        </p:nvPicPr>
        <p:blipFill rotWithShape="1">
          <a:blip r:embed="rId2">
            <a:alphaModFix/>
          </a:blip>
          <a:srcRect b="0" l="-2870" r="0" t="-20845"/>
          <a:stretch/>
        </p:blipFill>
        <p:spPr>
          <a:xfrm>
            <a:off x="606400" y="741150"/>
            <a:ext cx="1438801" cy="301274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Shape 257"/>
          <p:cNvSpPr txBox="1"/>
          <p:nvPr/>
        </p:nvSpPr>
        <p:spPr>
          <a:xfrm>
            <a:off x="7408152" y="440298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ntent 2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9" name="Shape 29"/>
          <p:cNvGrpSpPr/>
          <p:nvPr/>
        </p:nvGrpSpPr>
        <p:grpSpPr>
          <a:xfrm>
            <a:off x="-3" y="4529829"/>
            <a:ext cx="5098103" cy="613675"/>
            <a:chOff x="-3" y="4529829"/>
            <a:chExt cx="5098103" cy="613675"/>
          </a:xfrm>
        </p:grpSpPr>
        <p:sp>
          <p:nvSpPr>
            <p:cNvPr id="30" name="Shape 30"/>
            <p:cNvSpPr/>
            <p:nvPr/>
          </p:nvSpPr>
          <p:spPr>
            <a:xfrm>
              <a:off x="778200" y="4667089"/>
              <a:ext cx="4319900" cy="476400"/>
            </a:xfrm>
            <a:custGeom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-3" y="4529829"/>
              <a:ext cx="3682000" cy="613675"/>
            </a:xfrm>
            <a:custGeom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2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4" y="4839867"/>
            <a:ext cx="966700" cy="172299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Shape 33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ntent 2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60" name="Shape 260"/>
          <p:cNvGrpSpPr/>
          <p:nvPr/>
        </p:nvGrpSpPr>
        <p:grpSpPr>
          <a:xfrm>
            <a:off x="-3" y="4529829"/>
            <a:ext cx="5098103" cy="613675"/>
            <a:chOff x="-3" y="4529829"/>
            <a:chExt cx="5098103" cy="613675"/>
          </a:xfrm>
        </p:grpSpPr>
        <p:sp>
          <p:nvSpPr>
            <p:cNvPr id="261" name="Shape 261"/>
            <p:cNvSpPr/>
            <p:nvPr/>
          </p:nvSpPr>
          <p:spPr>
            <a:xfrm>
              <a:off x="778200" y="4667089"/>
              <a:ext cx="4319900" cy="476400"/>
            </a:xfrm>
            <a:custGeom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262" name="Shape 262"/>
            <p:cNvSpPr/>
            <p:nvPr/>
          </p:nvSpPr>
          <p:spPr>
            <a:xfrm>
              <a:off x="-3" y="4529829"/>
              <a:ext cx="3682000" cy="613675"/>
            </a:xfrm>
            <a:custGeom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263" name="Shape 2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4" y="4839867"/>
            <a:ext cx="966700" cy="172299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Shape 264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Divider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Shape 266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267" name="Shape 267"/>
            <p:cNvSpPr/>
            <p:nvPr/>
          </p:nvSpPr>
          <p:spPr>
            <a:xfrm>
              <a:off x="-10312" y="-8075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</p:sp>
        <p:sp>
          <p:nvSpPr>
            <p:cNvPr id="268" name="Shape 268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69" name="Shape 269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ub Divider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Shape 271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272" name="Shape 272"/>
            <p:cNvSpPr/>
            <p:nvPr/>
          </p:nvSpPr>
          <p:spPr>
            <a:xfrm>
              <a:off x="-10312" y="-8075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  <p:sp>
          <p:nvSpPr>
            <p:cNvPr id="273" name="Shape 273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689DF6"/>
            </a:solidFill>
            <a:ln>
              <a:noFill/>
            </a:ln>
          </p:spPr>
        </p:sp>
      </p:grpSp>
      <p:sp>
        <p:nvSpPr>
          <p:cNvPr id="274" name="Shape 274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ntent 1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" name="Shape 276"/>
          <p:cNvGrpSpPr/>
          <p:nvPr/>
        </p:nvGrpSpPr>
        <p:grpSpPr>
          <a:xfrm>
            <a:off x="-1775" y="-600"/>
            <a:ext cx="9153800" cy="5144175"/>
            <a:chOff x="-1775" y="-600"/>
            <a:chExt cx="9153800" cy="5144175"/>
          </a:xfrm>
        </p:grpSpPr>
        <p:sp>
          <p:nvSpPr>
            <p:cNvPr id="277" name="Shape 277"/>
            <p:cNvSpPr/>
            <p:nvPr/>
          </p:nvSpPr>
          <p:spPr>
            <a:xfrm>
              <a:off x="8025" y="75"/>
              <a:ext cx="9144000" cy="51435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-1775" y="-600"/>
              <a:ext cx="4609375" cy="5144100"/>
            </a:xfrm>
            <a:custGeom>
              <a:pathLst>
                <a:path extrusionOk="0" h="205764" w="184375">
                  <a:moveTo>
                    <a:pt x="184375" y="24"/>
                  </a:moveTo>
                  <a:lnTo>
                    <a:pt x="47" y="0"/>
                  </a:lnTo>
                  <a:lnTo>
                    <a:pt x="0" y="205764"/>
                  </a:lnTo>
                  <a:lnTo>
                    <a:pt x="124623" y="205764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</p:grpSp>
      <p:grpSp>
        <p:nvGrpSpPr>
          <p:cNvPr id="279" name="Shape 279"/>
          <p:cNvGrpSpPr/>
          <p:nvPr/>
        </p:nvGrpSpPr>
        <p:grpSpPr>
          <a:xfrm>
            <a:off x="-3" y="4529829"/>
            <a:ext cx="5098103" cy="613675"/>
            <a:chOff x="-3" y="4529829"/>
            <a:chExt cx="5098103" cy="613675"/>
          </a:xfrm>
        </p:grpSpPr>
        <p:sp>
          <p:nvSpPr>
            <p:cNvPr id="280" name="Shape 280"/>
            <p:cNvSpPr/>
            <p:nvPr/>
          </p:nvSpPr>
          <p:spPr>
            <a:xfrm>
              <a:off x="778200" y="4667089"/>
              <a:ext cx="4319900" cy="476400"/>
            </a:xfrm>
            <a:custGeom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281" name="Shape 281"/>
            <p:cNvSpPr/>
            <p:nvPr/>
          </p:nvSpPr>
          <p:spPr>
            <a:xfrm>
              <a:off x="-3" y="4529829"/>
              <a:ext cx="3682000" cy="613675"/>
            </a:xfrm>
            <a:custGeom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282" name="Shape 28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4" y="4839867"/>
            <a:ext cx="966700" cy="172299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Shape 283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" name="Shape 285"/>
          <p:cNvGrpSpPr/>
          <p:nvPr/>
        </p:nvGrpSpPr>
        <p:grpSpPr>
          <a:xfrm>
            <a:off x="-2375" y="-2975"/>
            <a:ext cx="9146375" cy="5149450"/>
            <a:chOff x="-2375" y="-2975"/>
            <a:chExt cx="9146375" cy="5149450"/>
          </a:xfrm>
        </p:grpSpPr>
        <p:sp>
          <p:nvSpPr>
            <p:cNvPr id="286" name="Shape 286"/>
            <p:cNvSpPr/>
            <p:nvPr/>
          </p:nvSpPr>
          <p:spPr>
            <a:xfrm>
              <a:off x="-1775" y="956675"/>
              <a:ext cx="4252300" cy="4189800"/>
            </a:xfrm>
            <a:custGeom>
              <a:pathLst>
                <a:path extrusionOk="0" h="167592" w="170092">
                  <a:moveTo>
                    <a:pt x="170092" y="167568"/>
                  </a:moveTo>
                  <a:lnTo>
                    <a:pt x="0" y="167592"/>
                  </a:lnTo>
                  <a:lnTo>
                    <a:pt x="0" y="0"/>
                  </a:lnTo>
                  <a:lnTo>
                    <a:pt x="126357" y="32789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</p:sp>
        <p:sp>
          <p:nvSpPr>
            <p:cNvPr id="287" name="Shape 287"/>
            <p:cNvSpPr/>
            <p:nvPr/>
          </p:nvSpPr>
          <p:spPr>
            <a:xfrm>
              <a:off x="-2375" y="-2375"/>
              <a:ext cx="5194650" cy="1780750"/>
            </a:xfrm>
            <a:custGeom>
              <a:pathLst>
                <a:path extrusionOk="0" h="71230" w="207786">
                  <a:moveTo>
                    <a:pt x="0" y="38481"/>
                  </a:moveTo>
                  <a:lnTo>
                    <a:pt x="24" y="0"/>
                  </a:lnTo>
                  <a:lnTo>
                    <a:pt x="207786" y="41"/>
                  </a:lnTo>
                  <a:lnTo>
                    <a:pt x="126408" y="7123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</p:sp>
        <p:sp>
          <p:nvSpPr>
            <p:cNvPr id="288" name="Shape 288"/>
            <p:cNvSpPr/>
            <p:nvPr/>
          </p:nvSpPr>
          <p:spPr>
            <a:xfrm>
              <a:off x="3156475" y="-2975"/>
              <a:ext cx="5987525" cy="5147675"/>
            </a:xfrm>
            <a:custGeom>
              <a:pathLst>
                <a:path extrusionOk="0" h="205907" w="239501">
                  <a:moveTo>
                    <a:pt x="43691" y="205907"/>
                  </a:moveTo>
                  <a:lnTo>
                    <a:pt x="239501" y="205883"/>
                  </a:lnTo>
                  <a:lnTo>
                    <a:pt x="239477" y="71"/>
                  </a:lnTo>
                  <a:lnTo>
                    <a:pt x="81315" y="0"/>
                  </a:lnTo>
                  <a:lnTo>
                    <a:pt x="0" y="71227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grpSp>
        <p:nvGrpSpPr>
          <p:cNvPr id="289" name="Shape 289"/>
          <p:cNvGrpSpPr/>
          <p:nvPr/>
        </p:nvGrpSpPr>
        <p:grpSpPr>
          <a:xfrm>
            <a:off x="-3" y="4529829"/>
            <a:ext cx="5098103" cy="613675"/>
            <a:chOff x="-3" y="4529829"/>
            <a:chExt cx="5098103" cy="613675"/>
          </a:xfrm>
        </p:grpSpPr>
        <p:sp>
          <p:nvSpPr>
            <p:cNvPr id="290" name="Shape 290"/>
            <p:cNvSpPr/>
            <p:nvPr/>
          </p:nvSpPr>
          <p:spPr>
            <a:xfrm>
              <a:off x="778200" y="4667089"/>
              <a:ext cx="4319900" cy="476400"/>
            </a:xfrm>
            <a:custGeom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291" name="Shape 291"/>
            <p:cNvSpPr/>
            <p:nvPr/>
          </p:nvSpPr>
          <p:spPr>
            <a:xfrm>
              <a:off x="-3" y="4529829"/>
              <a:ext cx="3682000" cy="613675"/>
            </a:xfrm>
            <a:custGeom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292" name="Shape 29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4" y="4839867"/>
            <a:ext cx="966700" cy="172299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Shape 293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96" name="Shape 296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Shape 35"/>
          <p:cNvGrpSpPr/>
          <p:nvPr/>
        </p:nvGrpSpPr>
        <p:grpSpPr>
          <a:xfrm>
            <a:off x="-2375" y="-2975"/>
            <a:ext cx="9146375" cy="5149450"/>
            <a:chOff x="-2375" y="-2975"/>
            <a:chExt cx="9146375" cy="5149450"/>
          </a:xfrm>
        </p:grpSpPr>
        <p:sp>
          <p:nvSpPr>
            <p:cNvPr id="36" name="Shape 36"/>
            <p:cNvSpPr/>
            <p:nvPr/>
          </p:nvSpPr>
          <p:spPr>
            <a:xfrm>
              <a:off x="-1775" y="956675"/>
              <a:ext cx="4252300" cy="4189800"/>
            </a:xfrm>
            <a:custGeom>
              <a:pathLst>
                <a:path extrusionOk="0" h="167592" w="170092">
                  <a:moveTo>
                    <a:pt x="170092" y="167568"/>
                  </a:moveTo>
                  <a:lnTo>
                    <a:pt x="0" y="167592"/>
                  </a:lnTo>
                  <a:lnTo>
                    <a:pt x="0" y="0"/>
                  </a:lnTo>
                  <a:lnTo>
                    <a:pt x="126357" y="32789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</p:sp>
        <p:sp>
          <p:nvSpPr>
            <p:cNvPr id="37" name="Shape 37"/>
            <p:cNvSpPr/>
            <p:nvPr/>
          </p:nvSpPr>
          <p:spPr>
            <a:xfrm>
              <a:off x="-2375" y="-2375"/>
              <a:ext cx="5194650" cy="1780750"/>
            </a:xfrm>
            <a:custGeom>
              <a:pathLst>
                <a:path extrusionOk="0" h="71230" w="207786">
                  <a:moveTo>
                    <a:pt x="0" y="38481"/>
                  </a:moveTo>
                  <a:lnTo>
                    <a:pt x="24" y="0"/>
                  </a:lnTo>
                  <a:lnTo>
                    <a:pt x="207786" y="41"/>
                  </a:lnTo>
                  <a:lnTo>
                    <a:pt x="126408" y="7123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</p:sp>
        <p:sp>
          <p:nvSpPr>
            <p:cNvPr id="38" name="Shape 38"/>
            <p:cNvSpPr/>
            <p:nvPr/>
          </p:nvSpPr>
          <p:spPr>
            <a:xfrm>
              <a:off x="3156475" y="-2975"/>
              <a:ext cx="5987525" cy="5147675"/>
            </a:xfrm>
            <a:custGeom>
              <a:pathLst>
                <a:path extrusionOk="0" h="205907" w="239501">
                  <a:moveTo>
                    <a:pt x="43691" y="205907"/>
                  </a:moveTo>
                  <a:lnTo>
                    <a:pt x="239501" y="205883"/>
                  </a:lnTo>
                  <a:lnTo>
                    <a:pt x="239477" y="71"/>
                  </a:lnTo>
                  <a:lnTo>
                    <a:pt x="81315" y="0"/>
                  </a:lnTo>
                  <a:lnTo>
                    <a:pt x="0" y="71227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grpSp>
        <p:nvGrpSpPr>
          <p:cNvPr id="39" name="Shape 39"/>
          <p:cNvGrpSpPr/>
          <p:nvPr/>
        </p:nvGrpSpPr>
        <p:grpSpPr>
          <a:xfrm>
            <a:off x="-3" y="4529829"/>
            <a:ext cx="5098103" cy="613675"/>
            <a:chOff x="-3" y="4529829"/>
            <a:chExt cx="5098103" cy="613675"/>
          </a:xfrm>
        </p:grpSpPr>
        <p:sp>
          <p:nvSpPr>
            <p:cNvPr id="40" name="Shape 40"/>
            <p:cNvSpPr/>
            <p:nvPr/>
          </p:nvSpPr>
          <p:spPr>
            <a:xfrm>
              <a:off x="778200" y="4667089"/>
              <a:ext cx="4319900" cy="476400"/>
            </a:xfrm>
            <a:custGeom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41" name="Shape 41"/>
            <p:cNvSpPr/>
            <p:nvPr/>
          </p:nvSpPr>
          <p:spPr>
            <a:xfrm>
              <a:off x="-3" y="4529829"/>
              <a:ext cx="3682000" cy="613675"/>
            </a:xfrm>
            <a:custGeom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42" name="Shape 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4" y="4839867"/>
            <a:ext cx="966700" cy="172299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Divid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Shape 45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46" name="Shape 46"/>
            <p:cNvSpPr/>
            <p:nvPr/>
          </p:nvSpPr>
          <p:spPr>
            <a:xfrm>
              <a:off x="-10312" y="-8075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</p:sp>
        <p:sp>
          <p:nvSpPr>
            <p:cNvPr id="47" name="Shape 47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48" name="Shape 48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ub Divi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51" name="Shape 51"/>
            <p:cNvSpPr/>
            <p:nvPr/>
          </p:nvSpPr>
          <p:spPr>
            <a:xfrm>
              <a:off x="-10312" y="-8075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  <p:sp>
          <p:nvSpPr>
            <p:cNvPr id="52" name="Shape 52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689DF6"/>
            </a:solidFill>
            <a:ln>
              <a:noFill/>
            </a:ln>
          </p:spPr>
        </p:sp>
      </p:grpSp>
      <p:sp>
        <p:nvSpPr>
          <p:cNvPr id="53" name="Shape 53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- 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2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- Title 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id="65" name="Shape 6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956" y="4765294"/>
            <a:ext cx="1180224" cy="324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7.xml"/><Relationship Id="rId22" Type="http://schemas.openxmlformats.org/officeDocument/2006/relationships/slideLayout" Target="../slideLayouts/slideLayout29.xml"/><Relationship Id="rId21" Type="http://schemas.openxmlformats.org/officeDocument/2006/relationships/slideLayout" Target="../slideLayouts/slideLayout28.xml"/><Relationship Id="rId24" Type="http://schemas.openxmlformats.org/officeDocument/2006/relationships/slideLayout" Target="../slideLayouts/slideLayout31.xml"/><Relationship Id="rId23" Type="http://schemas.openxmlformats.org/officeDocument/2006/relationships/slideLayout" Target="../slideLayouts/slideLayout30.xml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26" Type="http://schemas.openxmlformats.org/officeDocument/2006/relationships/slideLayout" Target="../slideLayouts/slideLayout33.xml"/><Relationship Id="rId25" Type="http://schemas.openxmlformats.org/officeDocument/2006/relationships/slideLayout" Target="../slideLayouts/slideLayout32.xml"/><Relationship Id="rId28" Type="http://schemas.openxmlformats.org/officeDocument/2006/relationships/slideLayout" Target="../slideLayouts/slideLayout35.xml"/><Relationship Id="rId27" Type="http://schemas.openxmlformats.org/officeDocument/2006/relationships/slideLayout" Target="../slideLayouts/slideLayout34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36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31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18.xml"/><Relationship Id="rId33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17.xml"/><Relationship Id="rId32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20.xml"/><Relationship Id="rId35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19.xml"/><Relationship Id="rId34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22.xml"/><Relationship Id="rId37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21.xml"/><Relationship Id="rId36" Type="http://schemas.openxmlformats.org/officeDocument/2006/relationships/slideLayout" Target="../slideLayouts/slideLayout43.xml"/><Relationship Id="rId17" Type="http://schemas.openxmlformats.org/officeDocument/2006/relationships/slideLayout" Target="../slideLayouts/slideLayout24.xml"/><Relationship Id="rId39" Type="http://schemas.openxmlformats.org/officeDocument/2006/relationships/theme" Target="../theme/theme3.xml"/><Relationship Id="rId16" Type="http://schemas.openxmlformats.org/officeDocument/2006/relationships/slideLayout" Target="../slideLayouts/slideLayout23.xml"/><Relationship Id="rId38" Type="http://schemas.openxmlformats.org/officeDocument/2006/relationships/slideLayout" Target="../slideLayouts/slideLayout45.xml"/><Relationship Id="rId19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71900" y="674775"/>
            <a:ext cx="8222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71900" y="1522175"/>
            <a:ext cx="8222100" cy="28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SzPct val="100000"/>
              <a:buFont typeface="Roboto"/>
              <a:defRPr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  <p:sldLayoutId id="2147483674" r:id="rId20"/>
    <p:sldLayoutId id="2147483675" r:id="rId21"/>
    <p:sldLayoutId id="2147483676" r:id="rId22"/>
    <p:sldLayoutId id="2147483677" r:id="rId23"/>
    <p:sldLayoutId id="2147483678" r:id="rId24"/>
    <p:sldLayoutId id="2147483679" r:id="rId25"/>
    <p:sldLayoutId id="2147483680" r:id="rId26"/>
    <p:sldLayoutId id="2147483681" r:id="rId27"/>
    <p:sldLayoutId id="2147483682" r:id="rId28"/>
    <p:sldLayoutId id="2147483683" r:id="rId29"/>
    <p:sldLayoutId id="2147483684" r:id="rId30"/>
    <p:sldLayoutId id="2147483685" r:id="rId31"/>
    <p:sldLayoutId id="2147483686" r:id="rId32"/>
    <p:sldLayoutId id="2147483687" r:id="rId33"/>
    <p:sldLayoutId id="2147483688" r:id="rId34"/>
    <p:sldLayoutId id="2147483689" r:id="rId35"/>
    <p:sldLayoutId id="2147483690" r:id="rId36"/>
    <p:sldLayoutId id="2147483691" r:id="rId37"/>
    <p:sldLayoutId id="2147483692" r:id="rId3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1.xml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swilliams11/edgemicro-decorator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/>
        </p:nvSpPr>
        <p:spPr>
          <a:xfrm>
            <a:off x="541000" y="1660300"/>
            <a:ext cx="7434000" cy="17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Edge Microgateway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Monitoring and Upgrades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/>
        </p:nvSpPr>
        <p:spPr>
          <a:xfrm>
            <a:off x="541000" y="645475"/>
            <a:ext cx="8116500" cy="3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800"/>
              </a:spcAft>
              <a:buNone/>
            </a:pPr>
            <a:r>
              <a:rPr lang="en"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Agenda</a:t>
            </a: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Monitoring</a:t>
            </a:r>
          </a:p>
          <a:p>
            <a:pPr indent="-3048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Roboto"/>
              <a:buChar char="○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Existing Tools</a:t>
            </a:r>
          </a:p>
          <a:p>
            <a:pPr indent="-3048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Roboto"/>
              <a:buChar char="○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Cloud Foundry approach</a:t>
            </a: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Upgrades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/>
        </p:nvSpPr>
        <p:spPr>
          <a:xfrm>
            <a:off x="8532102" y="4842859"/>
            <a:ext cx="45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312" name="Shape 312"/>
          <p:cNvSpPr txBox="1"/>
          <p:nvPr/>
        </p:nvSpPr>
        <p:spPr>
          <a:xfrm>
            <a:off x="368725" y="162150"/>
            <a:ext cx="8116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800"/>
              </a:spcAft>
              <a:buNone/>
            </a:pPr>
            <a:r>
              <a:rPr lang="en"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Monitoring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610450" y="1220925"/>
            <a:ext cx="32733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Is Microgateway responding?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4620475" y="1740375"/>
            <a:ext cx="32733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Which instance is failing?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288400" y="2196750"/>
            <a:ext cx="42801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How much memory is being consumed?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4951275" y="2669372"/>
            <a:ext cx="3738000" cy="6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What is the CPU utilization?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869400" y="3279250"/>
            <a:ext cx="3939000" cy="6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What is the error message?</a:t>
            </a:r>
          </a:p>
        </p:txBody>
      </p:sp>
      <p:sp>
        <p:nvSpPr>
          <p:cNvPr id="318" name="Shape 318"/>
          <p:cNvSpPr txBox="1"/>
          <p:nvPr/>
        </p:nvSpPr>
        <p:spPr>
          <a:xfrm>
            <a:off x="4078575" y="3828025"/>
            <a:ext cx="3939000" cy="6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Who receives error notifications?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/>
        </p:nvSpPr>
        <p:spPr>
          <a:xfrm>
            <a:off x="8532102" y="4842859"/>
            <a:ext cx="45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324" name="Shape 324"/>
          <p:cNvSpPr txBox="1"/>
          <p:nvPr/>
        </p:nvSpPr>
        <p:spPr>
          <a:xfrm>
            <a:off x="368725" y="162150"/>
            <a:ext cx="8116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800"/>
              </a:spcAft>
              <a:buNone/>
            </a:pPr>
            <a:r>
              <a:rPr lang="en"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Monitoring Tools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515525" y="836975"/>
            <a:ext cx="8475600" cy="38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There are a host of existing tools that can be used to monitor a Node.js process.</a:t>
            </a: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Typically customers will use their existing tools to monitor the Microgateway.</a:t>
            </a: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Roboto"/>
              <a:buChar char="○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DataDog, New Relic, AppDynamics or ThousandEyes.</a:t>
            </a:r>
          </a:p>
        </p:txBody>
      </p:sp>
      <p:pic>
        <p:nvPicPr>
          <p:cNvPr id="326" name="Shape 3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0950" y="2756775"/>
            <a:ext cx="4366525" cy="101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/>
        </p:nvSpPr>
        <p:spPr>
          <a:xfrm>
            <a:off x="8532102" y="4842859"/>
            <a:ext cx="45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332" name="Shape 332"/>
          <p:cNvSpPr txBox="1"/>
          <p:nvPr/>
        </p:nvSpPr>
        <p:spPr>
          <a:xfrm>
            <a:off x="368725" y="162150"/>
            <a:ext cx="8116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800"/>
              </a:spcAft>
              <a:buNone/>
            </a:pPr>
            <a:r>
              <a:rPr lang="en"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Monitoring with Cloud Foundry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515525" y="890625"/>
            <a:ext cx="8475600" cy="37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Benefits of using Cloud Foundry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Auto-restarts of containers with failed processes.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Auto-scaling of containers with significant traffic increases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Edgemicro-decorator</a:t>
            </a: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Roboto"/>
              <a:buChar char="○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Developed to decorate an existing service with the Edge Microgateway</a:t>
            </a: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Roboto"/>
              <a:buChar char="○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Designed to run within the same container as the target service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/>
        </p:nvSpPr>
        <p:spPr>
          <a:xfrm>
            <a:off x="8532102" y="4842859"/>
            <a:ext cx="45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339" name="Shape 339"/>
          <p:cNvSpPr txBox="1"/>
          <p:nvPr/>
        </p:nvSpPr>
        <p:spPr>
          <a:xfrm>
            <a:off x="368725" y="162150"/>
            <a:ext cx="8116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800"/>
              </a:spcAft>
              <a:buNone/>
            </a:pPr>
            <a:r>
              <a:rPr lang="en"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Upgrades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515525" y="773300"/>
            <a:ext cx="8016600" cy="3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Upgrade Microgateway with a single command: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npm install -g edgemicro@2.4.6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Always specify a version number (i.e </a:t>
            </a: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edgemicro@version</a:t>
            </a: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).  </a:t>
            </a:r>
          </a:p>
          <a:p>
            <a:pPr indent="-304800" lvl="0" marL="457200">
              <a:spcBef>
                <a:spcPts val="0"/>
              </a:spcBef>
              <a:buClr>
                <a:srgbClr val="666666"/>
              </a:buClr>
              <a:buSzPct val="100000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If you use </a:t>
            </a: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edgemicro@latest</a:t>
            </a: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, then it may download a beta release, which is not what you want in production.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If you are using the container approach then </a:t>
            </a:r>
          </a:p>
          <a:p>
            <a:pPr indent="-3048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Spin up new containers with the new version and</a:t>
            </a:r>
          </a:p>
          <a:p>
            <a:pPr indent="-3048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Remove containers with previous version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Upgrades are easier with tools like Bosh, Cloud Foundry, Chef and Puppet, etc.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/>
        </p:nvSpPr>
        <p:spPr>
          <a:xfrm>
            <a:off x="8532102" y="4842859"/>
            <a:ext cx="45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346" name="Shape 346"/>
          <p:cNvSpPr txBox="1"/>
          <p:nvPr/>
        </p:nvSpPr>
        <p:spPr>
          <a:xfrm>
            <a:off x="368725" y="162150"/>
            <a:ext cx="8116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800"/>
              </a:spcAft>
              <a:buNone/>
            </a:pPr>
            <a:r>
              <a:rPr lang="en"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Upgrades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515525" y="773300"/>
            <a:ext cx="8016600" cy="3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Make sure to copy your custom plugins back out to the [install]/edgemicro/plugins directory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process can be scripted with Bosh, Chef, Cloud Foundry, Shell script etc.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285F4"/>
        </a:soli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/>
        </p:nvSpPr>
        <p:spPr>
          <a:xfrm>
            <a:off x="0" y="2020650"/>
            <a:ext cx="9144000" cy="11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n" sz="600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lobal Master">
  <a:themeElements>
    <a:clrScheme name="Simple Light">
      <a:dk1>
        <a:srgbClr val="212121"/>
      </a:dk1>
      <a:lt1>
        <a:srgbClr val="FFFFFF"/>
      </a:lt1>
      <a:dk2>
        <a:srgbClr val="757575"/>
      </a:dk2>
      <a:lt2>
        <a:srgbClr val="EEEEEE"/>
      </a:lt2>
      <a:accent1>
        <a:srgbClr val="595959"/>
      </a:accent1>
      <a:accent2>
        <a:srgbClr val="000000"/>
      </a:accent2>
      <a:accent3>
        <a:srgbClr val="78909C"/>
      </a:accent3>
      <a:accent4>
        <a:srgbClr val="FF49E8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