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3" r:id="rId3"/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Lab 9 - this lab is incomplete is not currently working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 Setup Two-Way-TLS Southbound (Optional)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This only works if you have a server where you can configure TLS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Participants will complete this during lab 8.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Reject unauthorized - will reject clients that do not present a valid certificate.  Set this value to false to enable one-way TLS to the Microgateway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Participants will complete this during lab 9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Reject unauthorized - will reject clients that do not present a valid certificate.  Set this value to false to enable one-way TLS to the Microgateway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Participants will complete this during lab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 Footer - Title &amp;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68" name="Shape 68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d Footer - Title &amp; 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Yellow Footer - Title &amp;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>
            <a:off x="-12535" y="4677825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ooter - Title &amp;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ay Footer - Title &amp; 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 Foot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07" name="Shape 107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2" name="Shape 1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99" y="4770674"/>
            <a:ext cx="117260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 Foot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5" name="Shape 125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6" name="Shape 1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 Foot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>
            <a:off x="71770" y="4617750"/>
            <a:ext cx="909792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1" name="Shape 13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Shape 1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ay Foot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flipH="1">
            <a:off x="63500" y="4617750"/>
            <a:ext cx="910619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36" name="Shape 136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1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3 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1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Shape 16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3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Shape 1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1 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Shape 18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Shape 20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Shape 22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3" name="Shape 23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3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Shape 1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1 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Shape 20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3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Blue">
    <p:bg>
      <p:bgPr>
        <a:solidFill>
          <a:srgbClr val="4285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222" name="Shape 2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4" name="Shape 2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Red">
    <p:bg>
      <p:bgPr>
        <a:solidFill>
          <a:srgbClr val="EA433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2" name="Shape 2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Yellow">
    <p:bg>
      <p:bgPr>
        <a:solidFill>
          <a:srgbClr val="F4B4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8" name="Shape 2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een">
    <p:bg>
      <p:bgPr>
        <a:solidFill>
          <a:srgbClr val="34A85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44" name="Shape 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ay"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50" name="Shape 2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4" name="Shape 25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5" name="Shape 25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6" name="Shape 25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0" name="Shape 3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61" name="Shape 26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2" name="Shape 26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67" name="Shape 267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68" name="Shape 26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69" name="Shape 26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72" name="Shape 27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73" name="Shape 27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74" name="Shape 27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77" name="Shape 27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79" name="Shape 27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80" name="Shape 28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1" name="Shape 28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2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28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86" name="Shape 28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7" name="Shape 28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9" name="Shape 28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90" name="Shape 29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2" name="Shape 2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6" name="Shape 29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Shape 3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Shape 3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0" name="Shape 4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Shape 4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Shape 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Shape 5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Shape 5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6" y="4765294"/>
            <a:ext cx="1180224" cy="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3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8.xml"/><Relationship Id="rId3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7.xml"/><Relationship Id="rId3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20.xml"/><Relationship Id="rId3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19.xml"/><Relationship Id="rId3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22.xml"/><Relationship Id="rId37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21.xml"/><Relationship Id="rId3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24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3.xml"/><Relationship Id="rId3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cs.apigee.com/microgateway/latest/operation-and-configuration-reference-edge-microgateway#usingclientssltlsopti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pigeecs/Edge-Dev-Training/tree/master/Lab%20Guides/Edge%20Microgateway%20Bootcamp/04%20Debugging%20and%20Logging#part-2---debugg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apigee.com/microgateway/latest/operation-and-configuration-reference-edge-microgateway#configuringsslontheedgemicrogatewayserv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apigee.com/microgateway/latest/operation-and-configuration-reference-edge-microgateway#usingclientssltlsoptio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88" name="Shape 388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Two-Way-TLS on Microgateway - Southbound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93600" y="1207950"/>
            <a:ext cx="74814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targets: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host: 'myserver.example.com' #OPTIONAL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tls: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client: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pfx: /Users/myname/twowayssl/ssl/client.pfx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passphrase: admin123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rejectUnauthorized: true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 list of TLS options are located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95" name="Shape 395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Update TLS Certificates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15050" y="912150"/>
            <a:ext cx="74814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Microgateway auto-reload you can update the TLS certificates on the server and Microgateway will pick up the changes after 5 minutes (default setting)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02" name="Shape 40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Labs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368725" y="76717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the following Edge Microgateway Labs.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Lab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Setup TLS Northbound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TLS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Northbound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Southbound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2" name="Shape 31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and TLS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06575" y="857250"/>
            <a:ext cx="74814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has the ability to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Terminate TLS for northbound traffic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Generate a public certificate and private key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Execute Two-Way-TLS for southbound traffic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Generate a separate public certificate and private key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Public certificate can be self-signed in both cases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9" name="Shape 319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TLS on Microgateway - Northbound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506575" y="857250"/>
            <a:ext cx="74814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certificate and private key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Update the Microgateway config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 - manually or auto-reload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26" name="Shape 326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TLS on Microgateway - Northbound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506575" y="857250"/>
            <a:ext cx="74814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ssl: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 key: &lt;absolute path to the SSL key file&gt;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 cert: &lt;absolute path to the SSL cert file&gt;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 passphrase: admin123 #option added in v2.2.2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      rejectUnauthorized: false #option added in v2.2.2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 list of TLS options are located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33" name="Shape 333"/>
          <p:cNvSpPr txBox="1"/>
          <p:nvPr/>
        </p:nvSpPr>
        <p:spPr>
          <a:xfrm>
            <a:off x="368725" y="859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wo-Way-TLS</a:t>
            </a:r>
          </a:p>
        </p:txBody>
      </p:sp>
      <p:sp>
        <p:nvSpPr>
          <p:cNvPr id="334" name="Shape 334"/>
          <p:cNvSpPr/>
          <p:nvPr/>
        </p:nvSpPr>
        <p:spPr>
          <a:xfrm>
            <a:off x="5443200" y="689050"/>
            <a:ext cx="3185100" cy="40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5" name="Shape 335"/>
          <p:cNvSpPr/>
          <p:nvPr/>
        </p:nvSpPr>
        <p:spPr>
          <a:xfrm>
            <a:off x="5992000" y="1025400"/>
            <a:ext cx="2194500" cy="350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6" name="Shape 336"/>
          <p:cNvSpPr/>
          <p:nvPr/>
        </p:nvSpPr>
        <p:spPr>
          <a:xfrm>
            <a:off x="795000" y="689050"/>
            <a:ext cx="3185100" cy="40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7" name="Shape 337"/>
          <p:cNvSpPr/>
          <p:nvPr/>
        </p:nvSpPr>
        <p:spPr>
          <a:xfrm>
            <a:off x="1191400" y="1025400"/>
            <a:ext cx="2194500" cy="350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38" name="Shape 338"/>
          <p:cNvSpPr txBox="1"/>
          <p:nvPr/>
        </p:nvSpPr>
        <p:spPr>
          <a:xfrm>
            <a:off x="1258626" y="612850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SSL Client</a:t>
            </a:r>
          </a:p>
        </p:txBody>
      </p:sp>
      <p:sp>
        <p:nvSpPr>
          <p:cNvPr id="339" name="Shape 339"/>
          <p:cNvSpPr/>
          <p:nvPr/>
        </p:nvSpPr>
        <p:spPr>
          <a:xfrm>
            <a:off x="1673775" y="1406400"/>
            <a:ext cx="1135500" cy="96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40" name="Shape 340"/>
          <p:cNvSpPr txBox="1"/>
          <p:nvPr/>
        </p:nvSpPr>
        <p:spPr>
          <a:xfrm>
            <a:off x="1664501" y="1731337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Certificate A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7259476" y="633200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SSL Server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664501" y="949200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Store</a:t>
            </a:r>
          </a:p>
        </p:txBody>
      </p:sp>
      <p:sp>
        <p:nvSpPr>
          <p:cNvPr id="343" name="Shape 343"/>
          <p:cNvSpPr/>
          <p:nvPr/>
        </p:nvSpPr>
        <p:spPr>
          <a:xfrm>
            <a:off x="1673775" y="2854200"/>
            <a:ext cx="1135500" cy="96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44" name="Shape 344"/>
          <p:cNvSpPr txBox="1"/>
          <p:nvPr/>
        </p:nvSpPr>
        <p:spPr>
          <a:xfrm>
            <a:off x="1740701" y="3179137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 Certificate B</a:t>
            </a:r>
          </a:p>
        </p:txBody>
      </p:sp>
      <p:sp>
        <p:nvSpPr>
          <p:cNvPr id="345" name="Shape 345"/>
          <p:cNvSpPr/>
          <p:nvPr/>
        </p:nvSpPr>
        <p:spPr>
          <a:xfrm>
            <a:off x="6398175" y="1406400"/>
            <a:ext cx="1135500" cy="96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46" name="Shape 346"/>
          <p:cNvSpPr txBox="1"/>
          <p:nvPr/>
        </p:nvSpPr>
        <p:spPr>
          <a:xfrm>
            <a:off x="6388901" y="1731337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Certificate B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6465101" y="949200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Store</a:t>
            </a:r>
          </a:p>
        </p:txBody>
      </p:sp>
      <p:sp>
        <p:nvSpPr>
          <p:cNvPr id="348" name="Shape 348"/>
          <p:cNvSpPr/>
          <p:nvPr/>
        </p:nvSpPr>
        <p:spPr>
          <a:xfrm>
            <a:off x="6398175" y="2854200"/>
            <a:ext cx="1135500" cy="96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49" name="Shape 349"/>
          <p:cNvSpPr txBox="1"/>
          <p:nvPr/>
        </p:nvSpPr>
        <p:spPr>
          <a:xfrm>
            <a:off x="6388901" y="3179137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 Certificate A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3980092" y="1190411"/>
            <a:ext cx="1452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1" name="Shape 351"/>
          <p:cNvSpPr txBox="1"/>
          <p:nvPr/>
        </p:nvSpPr>
        <p:spPr>
          <a:xfrm>
            <a:off x="4087501" y="874400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Hello</a:t>
            </a:r>
          </a:p>
        </p:txBody>
      </p:sp>
      <p:cxnSp>
        <p:nvCxnSpPr>
          <p:cNvPr id="352" name="Shape 352"/>
          <p:cNvCxnSpPr/>
          <p:nvPr/>
        </p:nvCxnSpPr>
        <p:spPr>
          <a:xfrm rot="10800000">
            <a:off x="4010950" y="1891250"/>
            <a:ext cx="1409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3" name="Shape 353"/>
          <p:cNvSpPr txBox="1"/>
          <p:nvPr/>
        </p:nvSpPr>
        <p:spPr>
          <a:xfrm>
            <a:off x="4087501" y="1575950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Send cert B</a:t>
            </a:r>
          </a:p>
        </p:txBody>
      </p:sp>
      <p:cxnSp>
        <p:nvCxnSpPr>
          <p:cNvPr id="354" name="Shape 354"/>
          <p:cNvCxnSpPr>
            <a:endCxn id="344" idx="3"/>
          </p:cNvCxnSpPr>
          <p:nvPr/>
        </p:nvCxnSpPr>
        <p:spPr>
          <a:xfrm rot="5400000">
            <a:off x="2765951" y="2131087"/>
            <a:ext cx="1391700" cy="94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5" name="Shape 355"/>
          <p:cNvSpPr txBox="1"/>
          <p:nvPr/>
        </p:nvSpPr>
        <p:spPr>
          <a:xfrm>
            <a:off x="3335102" y="2705462"/>
            <a:ext cx="645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Verify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>
            <a:off x="4010950" y="2577050"/>
            <a:ext cx="1409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7" name="Shape 357"/>
          <p:cNvSpPr txBox="1"/>
          <p:nvPr/>
        </p:nvSpPr>
        <p:spPr>
          <a:xfrm>
            <a:off x="4087501" y="2261750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Send your cert!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3980092" y="3628811"/>
            <a:ext cx="1452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9" name="Shape 359"/>
          <p:cNvSpPr txBox="1"/>
          <p:nvPr/>
        </p:nvSpPr>
        <p:spPr>
          <a:xfrm>
            <a:off x="4087501" y="3312800"/>
            <a:ext cx="1248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Send cert A</a:t>
            </a:r>
          </a:p>
        </p:txBody>
      </p:sp>
      <p:cxnSp>
        <p:nvCxnSpPr>
          <p:cNvPr id="360" name="Shape 360"/>
          <p:cNvCxnSpPr/>
          <p:nvPr/>
        </p:nvCxnSpPr>
        <p:spPr>
          <a:xfrm>
            <a:off x="5488192" y="3662061"/>
            <a:ext cx="89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1" name="Shape 361"/>
          <p:cNvSpPr txBox="1"/>
          <p:nvPr/>
        </p:nvSpPr>
        <p:spPr>
          <a:xfrm>
            <a:off x="5443201" y="3312800"/>
            <a:ext cx="645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67" name="Shape 367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Two-Way-TLS on Microgateway - Southbound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06575" y="1306650"/>
            <a:ext cx="8374800" cy="3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certificate and private key 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lphaL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will present this certificate to the target server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lphaL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certificate may need to be uploaded in the target server’s trust store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Update the Microgateway config file with public certificate and private key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74" name="Shape 374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Two-Way-TLS on Microgateway - Southbound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493600" y="1207950"/>
            <a:ext cx="74814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targets: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host: 'myserver.example.com' #OPTIONAL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ssl: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client: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key: /Users/myname/twowayssl/ssl/client.key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cert: /Users/myname/twowayssl/ssl/ca.crt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passphrase: admin123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rejectUnauthorized: 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 list of TLS options are located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81" name="Shape 381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Two-Way-TLS on Microgateway - Southbound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506575" y="1306650"/>
            <a:ext cx="7481400" cy="3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certificate and private key 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lphaL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will present this certificate to the target server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lphaL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certificate may need to be uploaded in the target server’s trust store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the pk12 certificate from the certificate and private key above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Update the Microgateway config file with pk12 cert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AutoNum type="arabicParenR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