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 id="2147483659" r:id="rId2"/>
    <p:sldMasterId id="2147483664" r:id="rId3"/>
  </p:sldMasterIdLst>
  <p:notesMasterIdLst>
    <p:notesMasterId r:id="rId30"/>
  </p:notesMasterIdLst>
  <p:handoutMasterIdLst>
    <p:handoutMasterId r:id="rId31"/>
  </p:handoutMasterIdLst>
  <p:sldIdLst>
    <p:sldId id="294" r:id="rId4"/>
    <p:sldId id="257" r:id="rId5"/>
    <p:sldId id="311" r:id="rId6"/>
    <p:sldId id="305" r:id="rId7"/>
    <p:sldId id="307" r:id="rId8"/>
    <p:sldId id="313" r:id="rId9"/>
    <p:sldId id="328" r:id="rId10"/>
    <p:sldId id="308" r:id="rId11"/>
    <p:sldId id="309" r:id="rId12"/>
    <p:sldId id="312" r:id="rId13"/>
    <p:sldId id="287" r:id="rId14"/>
    <p:sldId id="267" r:id="rId15"/>
    <p:sldId id="316" r:id="rId16"/>
    <p:sldId id="265" r:id="rId17"/>
    <p:sldId id="315" r:id="rId18"/>
    <p:sldId id="306" r:id="rId19"/>
    <p:sldId id="325" r:id="rId20"/>
    <p:sldId id="317" r:id="rId21"/>
    <p:sldId id="318" r:id="rId22"/>
    <p:sldId id="319" r:id="rId23"/>
    <p:sldId id="321" r:id="rId24"/>
    <p:sldId id="326" r:id="rId25"/>
    <p:sldId id="323" r:id="rId26"/>
    <p:sldId id="324" r:id="rId27"/>
    <p:sldId id="327" r:id="rId28"/>
    <p:sldId id="322" r:id="rId2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47">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D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9" autoAdjust="0"/>
    <p:restoredTop sz="99288" autoAdjust="0"/>
  </p:normalViewPr>
  <p:slideViewPr>
    <p:cSldViewPr showGuides="1">
      <p:cViewPr>
        <p:scale>
          <a:sx n="100" d="100"/>
          <a:sy n="100" d="100"/>
        </p:scale>
        <p:origin x="-330" y="-60"/>
      </p:cViewPr>
      <p:guideLst>
        <p:guide orient="horz" pos="1847"/>
        <p:guide pos="288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3" d="100"/>
          <a:sy n="83" d="100"/>
        </p:scale>
        <p:origin x="-31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E1E857-FA80-42FD-B162-41B2A2E1E1C0}" type="datetimeFigureOut">
              <a:rPr lang="ko-KR" altLang="en-US" smtClean="0"/>
              <a:t>2022-02-24</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5F6BE-D3C4-49DD-B713-542D433C8B00}" type="slidenum">
              <a:rPr lang="ko-KR" altLang="en-US" smtClean="0"/>
              <a:t>‹Nº›</a:t>
            </a:fld>
            <a:endParaRPr lang="ko-KR" altLang="en-US"/>
          </a:p>
        </p:txBody>
      </p:sp>
    </p:spTree>
    <p:extLst>
      <p:ext uri="{BB962C8B-B14F-4D97-AF65-F5344CB8AC3E}">
        <p14:creationId xmlns:p14="http://schemas.microsoft.com/office/powerpoint/2010/main" val="36250082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03F161-EA16-4540-AD6C-54BDB9687A6A}" type="datetimeFigureOut">
              <a:rPr lang="ko-KR" altLang="en-US" smtClean="0"/>
              <a:t>2022-02-24</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AAE9C2-5881-4A10-94B1-2302DB8795F8}" type="slidenum">
              <a:rPr lang="ko-KR" altLang="en-US" smtClean="0"/>
              <a:t>‹Nº›</a:t>
            </a:fld>
            <a:endParaRPr lang="ko-KR" altLang="en-US"/>
          </a:p>
        </p:txBody>
      </p:sp>
    </p:spTree>
    <p:extLst>
      <p:ext uri="{BB962C8B-B14F-4D97-AF65-F5344CB8AC3E}">
        <p14:creationId xmlns:p14="http://schemas.microsoft.com/office/powerpoint/2010/main" val="50335972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8" name="Picture 2" descr="D:\KBM-정애\014-Fullppt\PNG이미지\paper-bul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27981" y="543613"/>
            <a:ext cx="1740110" cy="2592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a:extLst>
              <a:ext uri="{FF2B5EF4-FFF2-40B4-BE49-F238E27FC236}">
                <a16:creationId xmlns:a16="http://schemas.microsoft.com/office/drawing/2014/main" xmlns="" id="{AC64DFBE-D021-44BF-84ED-0689DA97925D}"/>
              </a:ext>
            </a:extLst>
          </p:cNvPr>
          <p:cNvSpPr>
            <a:spLocks noGrp="1"/>
          </p:cNvSpPr>
          <p:nvPr>
            <p:ph type="body" sz="quarter" idx="11" hasCustomPrompt="1"/>
          </p:nvPr>
        </p:nvSpPr>
        <p:spPr>
          <a:xfrm>
            <a:off x="0" y="3969062"/>
            <a:ext cx="9143999" cy="432000"/>
          </a:xfrm>
          <a:prstGeom prst="rect">
            <a:avLst/>
          </a:prstGeom>
        </p:spPr>
        <p:txBody>
          <a:bodyPr lIns="108000" anchor="ctr"/>
          <a:lstStyle>
            <a:lvl1pPr marL="0" indent="0" algn="ctr">
              <a:buNone/>
              <a:defRPr sz="1200" b="1" baseline="0">
                <a:solidFill>
                  <a:schemeClr val="tx1">
                    <a:lumMod val="75000"/>
                    <a:lumOff val="25000"/>
                  </a:schemeClr>
                </a:solidFill>
                <a:effectLst/>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
        <p:nvSpPr>
          <p:cNvPr id="9" name="제목 1">
            <a:extLst>
              <a:ext uri="{FF2B5EF4-FFF2-40B4-BE49-F238E27FC236}">
                <a16:creationId xmlns:a16="http://schemas.microsoft.com/office/drawing/2014/main" xmlns="" id="{68088BE3-25C4-4317-8E12-7D1A9D0903F6}"/>
              </a:ext>
            </a:extLst>
          </p:cNvPr>
          <p:cNvSpPr>
            <a:spLocks noGrp="1"/>
          </p:cNvSpPr>
          <p:nvPr>
            <p:ph type="title" hasCustomPrompt="1"/>
          </p:nvPr>
        </p:nvSpPr>
        <p:spPr>
          <a:xfrm>
            <a:off x="0" y="3417417"/>
            <a:ext cx="914399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93764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Picture with Caption">
    <p:spTree>
      <p:nvGrpSpPr>
        <p:cNvPr id="1" name=""/>
        <p:cNvGrpSpPr/>
        <p:nvPr/>
      </p:nvGrpSpPr>
      <p:grpSpPr>
        <a:xfrm>
          <a:off x="0" y="0"/>
          <a:ext cx="0" cy="0"/>
          <a:chOff x="0" y="0"/>
          <a:chExt cx="0" cy="0"/>
        </a:xfrm>
      </p:grpSpPr>
      <p:sp>
        <p:nvSpPr>
          <p:cNvPr id="8" name="Rectangle 7"/>
          <p:cNvSpPr/>
          <p:nvPr userDrawn="1"/>
        </p:nvSpPr>
        <p:spPr>
          <a:xfrm>
            <a:off x="2411760" y="3939902"/>
            <a:ext cx="2160240" cy="12035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4572000" y="0"/>
            <a:ext cx="2160240" cy="12035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Picture Placeholder 2"/>
          <p:cNvSpPr>
            <a:spLocks noGrp="1"/>
          </p:cNvSpPr>
          <p:nvPr>
            <p:ph type="pic" idx="1" hasCustomPrompt="1"/>
          </p:nvPr>
        </p:nvSpPr>
        <p:spPr>
          <a:xfrm>
            <a:off x="2411760" y="0"/>
            <a:ext cx="2160000" cy="39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4572240" y="1183500"/>
            <a:ext cx="2160000" cy="39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42871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Picture with Caption">
    <p:spTree>
      <p:nvGrpSpPr>
        <p:cNvPr id="1" name=""/>
        <p:cNvGrpSpPr/>
        <p:nvPr/>
      </p:nvGrpSpPr>
      <p:grpSpPr>
        <a:xfrm>
          <a:off x="0" y="0"/>
          <a:ext cx="0" cy="0"/>
          <a:chOff x="0" y="0"/>
          <a:chExt cx="0" cy="0"/>
        </a:xfrm>
      </p:grpSpPr>
      <p:sp>
        <p:nvSpPr>
          <p:cNvPr id="11" name="Rectangle 10"/>
          <p:cNvSpPr/>
          <p:nvPr userDrawn="1"/>
        </p:nvSpPr>
        <p:spPr>
          <a:xfrm>
            <a:off x="1" y="0"/>
            <a:ext cx="9108504" cy="864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b="1" dirty="0">
              <a:latin typeface="Arial" pitchFamily="34" charset="0"/>
              <a:cs typeface="Arial" pitchFamily="34" charset="0"/>
            </a:endParaRPr>
          </a:p>
        </p:txBody>
      </p:sp>
      <p:sp>
        <p:nvSpPr>
          <p:cNvPr id="12" name="Title 1"/>
          <p:cNvSpPr>
            <a:spLocks noGrp="1"/>
          </p:cNvSpPr>
          <p:nvPr>
            <p:ph type="title" hasCustomPrompt="1"/>
          </p:nvPr>
        </p:nvSpPr>
        <p:spPr>
          <a:xfrm>
            <a:off x="0" y="25735"/>
            <a:ext cx="9144000"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026"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552" y="1311484"/>
            <a:ext cx="3394308" cy="3384376"/>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675616" y="1443924"/>
            <a:ext cx="3104295" cy="2135938"/>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Picture 2" descr="D:\KBM-정애\014-Fullppt\PNG이미지\paper-bulb.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22681" y="105782"/>
            <a:ext cx="477240" cy="71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7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Picture with Caption">
    <p:spTree>
      <p:nvGrpSpPr>
        <p:cNvPr id="1" name=""/>
        <p:cNvGrpSpPr/>
        <p:nvPr/>
      </p:nvGrpSpPr>
      <p:grpSpPr>
        <a:xfrm>
          <a:off x="0" y="0"/>
          <a:ext cx="0" cy="0"/>
          <a:chOff x="0" y="0"/>
          <a:chExt cx="0" cy="0"/>
        </a:xfrm>
      </p:grpSpPr>
      <p:sp>
        <p:nvSpPr>
          <p:cNvPr id="40" name="Rectangle 39"/>
          <p:cNvSpPr/>
          <p:nvPr userDrawn="1"/>
        </p:nvSpPr>
        <p:spPr>
          <a:xfrm>
            <a:off x="0" y="2890433"/>
            <a:ext cx="9144000" cy="2253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5" name="Group 14"/>
          <p:cNvGrpSpPr/>
          <p:nvPr userDrawn="1"/>
        </p:nvGrpSpPr>
        <p:grpSpPr>
          <a:xfrm>
            <a:off x="920696" y="1552933"/>
            <a:ext cx="1298551" cy="2242953"/>
            <a:chOff x="2627784" y="1825002"/>
            <a:chExt cx="1198166" cy="2069560"/>
          </a:xfrm>
        </p:grpSpPr>
        <p:sp>
          <p:nvSpPr>
            <p:cNvPr id="9" name="Rounded Rectangle 8"/>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Group 10"/>
            <p:cNvGrpSpPr/>
            <p:nvPr/>
          </p:nvGrpSpPr>
          <p:grpSpPr>
            <a:xfrm>
              <a:off x="3168829" y="3704452"/>
              <a:ext cx="116076" cy="127684"/>
              <a:chOff x="2453209" y="5151638"/>
              <a:chExt cx="191820" cy="211002"/>
            </a:xfrm>
          </p:grpSpPr>
          <p:sp>
            <p:nvSpPr>
              <p:cNvPr id="13" name="Oval 12"/>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ounded Rectangle 13"/>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7" name="Picture Placeholder 2"/>
          <p:cNvSpPr>
            <a:spLocks noGrp="1"/>
          </p:cNvSpPr>
          <p:nvPr userDrawn="1">
            <p:ph type="pic" idx="1" hasCustomPrompt="1"/>
          </p:nvPr>
        </p:nvSpPr>
        <p:spPr>
          <a:xfrm>
            <a:off x="994588" y="1742834"/>
            <a:ext cx="1143174" cy="18025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16" name="Group 15"/>
          <p:cNvGrpSpPr/>
          <p:nvPr userDrawn="1"/>
        </p:nvGrpSpPr>
        <p:grpSpPr>
          <a:xfrm>
            <a:off x="2910527" y="2088604"/>
            <a:ext cx="1298551" cy="2242953"/>
            <a:chOff x="2627784" y="1825002"/>
            <a:chExt cx="1198166" cy="2069560"/>
          </a:xfrm>
        </p:grpSpPr>
        <p:sp>
          <p:nvSpPr>
            <p:cNvPr id="17" name="Rounded Rectangle 1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18"/>
            <p:cNvGrpSpPr/>
            <p:nvPr/>
          </p:nvGrpSpPr>
          <p:grpSpPr>
            <a:xfrm>
              <a:off x="3168829" y="3704452"/>
              <a:ext cx="116076" cy="127684"/>
              <a:chOff x="2453209" y="5151638"/>
              <a:chExt cx="191820" cy="211002"/>
            </a:xfrm>
          </p:grpSpPr>
          <p:sp>
            <p:nvSpPr>
              <p:cNvPr id="20" name="Oval 19"/>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ounded Rectangle 20"/>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2" name="Picture Placeholder 2"/>
          <p:cNvSpPr>
            <a:spLocks noGrp="1"/>
          </p:cNvSpPr>
          <p:nvPr>
            <p:ph type="pic" idx="10" hasCustomPrompt="1"/>
          </p:nvPr>
        </p:nvSpPr>
        <p:spPr>
          <a:xfrm>
            <a:off x="2984419" y="2291784"/>
            <a:ext cx="1143174" cy="18025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23" name="Group 22"/>
          <p:cNvGrpSpPr/>
          <p:nvPr userDrawn="1"/>
        </p:nvGrpSpPr>
        <p:grpSpPr>
          <a:xfrm>
            <a:off x="4900358" y="1383368"/>
            <a:ext cx="1298551" cy="2242953"/>
            <a:chOff x="2627784" y="1825002"/>
            <a:chExt cx="1198166" cy="2069560"/>
          </a:xfrm>
        </p:grpSpPr>
        <p:sp>
          <p:nvSpPr>
            <p:cNvPr id="24" name="Rounded Rectangle 23"/>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4"/>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Group 25"/>
            <p:cNvGrpSpPr/>
            <p:nvPr/>
          </p:nvGrpSpPr>
          <p:grpSpPr>
            <a:xfrm>
              <a:off x="3168829" y="3704452"/>
              <a:ext cx="116076" cy="127684"/>
              <a:chOff x="2453209" y="5151638"/>
              <a:chExt cx="191820" cy="211002"/>
            </a:xfrm>
          </p:grpSpPr>
          <p:sp>
            <p:nvSpPr>
              <p:cNvPr id="27" name="Oval 26"/>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ounded Rectangle 27"/>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9" name="Picture Placeholder 2"/>
          <p:cNvSpPr>
            <a:spLocks noGrp="1"/>
          </p:cNvSpPr>
          <p:nvPr>
            <p:ph type="pic" idx="11" hasCustomPrompt="1"/>
          </p:nvPr>
        </p:nvSpPr>
        <p:spPr>
          <a:xfrm>
            <a:off x="4974250" y="1586548"/>
            <a:ext cx="1143174" cy="18025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30" name="Group 29"/>
          <p:cNvGrpSpPr/>
          <p:nvPr userDrawn="1"/>
        </p:nvGrpSpPr>
        <p:grpSpPr>
          <a:xfrm>
            <a:off x="6890188" y="2345021"/>
            <a:ext cx="1298551" cy="2242953"/>
            <a:chOff x="2627784" y="1825002"/>
            <a:chExt cx="1198166" cy="2069560"/>
          </a:xfrm>
        </p:grpSpPr>
        <p:sp>
          <p:nvSpPr>
            <p:cNvPr id="31" name="Rounded Rectangle 30"/>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Rectangle 31"/>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3" name="Group 32"/>
            <p:cNvGrpSpPr/>
            <p:nvPr/>
          </p:nvGrpSpPr>
          <p:grpSpPr>
            <a:xfrm>
              <a:off x="3168829" y="3704452"/>
              <a:ext cx="116076" cy="127684"/>
              <a:chOff x="2453209" y="5151638"/>
              <a:chExt cx="191820" cy="211002"/>
            </a:xfrm>
          </p:grpSpPr>
          <p:sp>
            <p:nvSpPr>
              <p:cNvPr id="34" name="Oval 33"/>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ounded Rectangle 34"/>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36" name="Picture Placeholder 2"/>
          <p:cNvSpPr>
            <a:spLocks noGrp="1"/>
          </p:cNvSpPr>
          <p:nvPr>
            <p:ph type="pic" idx="12" hasCustomPrompt="1"/>
          </p:nvPr>
        </p:nvSpPr>
        <p:spPr>
          <a:xfrm>
            <a:off x="6964080" y="2548201"/>
            <a:ext cx="1143174" cy="18025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7" name="Rectangle 36"/>
          <p:cNvSpPr/>
          <p:nvPr userDrawn="1"/>
        </p:nvSpPr>
        <p:spPr>
          <a:xfrm>
            <a:off x="1" y="0"/>
            <a:ext cx="9108504" cy="864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b="1" dirty="0">
              <a:latin typeface="Arial" pitchFamily="34" charset="0"/>
              <a:cs typeface="Arial" pitchFamily="34" charset="0"/>
            </a:endParaRPr>
          </a:p>
        </p:txBody>
      </p:sp>
      <p:sp>
        <p:nvSpPr>
          <p:cNvPr id="38" name="Title 1"/>
          <p:cNvSpPr>
            <a:spLocks noGrp="1"/>
          </p:cNvSpPr>
          <p:nvPr>
            <p:ph type="title" hasCustomPrompt="1"/>
          </p:nvPr>
        </p:nvSpPr>
        <p:spPr>
          <a:xfrm>
            <a:off x="0" y="25735"/>
            <a:ext cx="9144000"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41"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22681" y="105782"/>
            <a:ext cx="477240" cy="71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119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lt"/>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lt"/>
            </a:endParaRPr>
          </a:p>
        </p:txBody>
      </p:sp>
    </p:spTree>
    <p:extLst>
      <p:ext uri="{BB962C8B-B14F-4D97-AF65-F5344CB8AC3E}">
        <p14:creationId xmlns:p14="http://schemas.microsoft.com/office/powerpoint/2010/main" val="1520292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2699792" y="1851670"/>
            <a:ext cx="6444208" cy="1440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Rectangle 5"/>
          <p:cNvSpPr/>
          <p:nvPr userDrawn="1"/>
        </p:nvSpPr>
        <p:spPr>
          <a:xfrm>
            <a:off x="0" y="0"/>
            <a:ext cx="1619671" cy="5143500"/>
          </a:xfrm>
          <a:prstGeom prst="rect">
            <a:avLst/>
          </a:prstGeom>
          <a:gradFill>
            <a:gsLst>
              <a:gs pos="42000">
                <a:srgbClr val="F6F6F6">
                  <a:lumMod val="97000"/>
                </a:srgbClr>
              </a:gs>
              <a:gs pos="0">
                <a:schemeClr val="bg1">
                  <a:lumMod val="92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9" name="Straight Arrow Connector 8"/>
          <p:cNvCxnSpPr>
            <a:stCxn id="7" idx="2"/>
          </p:cNvCxnSpPr>
          <p:nvPr userDrawn="1"/>
        </p:nvCxnSpPr>
        <p:spPr>
          <a:xfrm>
            <a:off x="711746" y="4952174"/>
            <a:ext cx="8432254" cy="0"/>
          </a:xfrm>
          <a:prstGeom prst="straightConnector1">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hasCustomPrompt="1"/>
          </p:nvPr>
        </p:nvSpPr>
        <p:spPr>
          <a:xfrm>
            <a:off x="3131840" y="2233427"/>
            <a:ext cx="5472608" cy="399981"/>
          </a:xfrm>
          <a:prstGeom prst="rect">
            <a:avLst/>
          </a:prstGeom>
        </p:spPr>
        <p:txBody>
          <a:bodyPr anchor="ctr">
            <a:noAutofit/>
          </a:bodyPr>
          <a:lstStyle>
            <a:lvl1pPr algn="l">
              <a:defRPr sz="3600" b="1" baseline="0">
                <a:solidFill>
                  <a:schemeClr val="bg1"/>
                </a:solidFill>
                <a:effectLst/>
                <a:latin typeface="+mj-lt"/>
                <a:cs typeface="Arial" pitchFamily="34" charset="0"/>
              </a:defRPr>
            </a:lvl1pPr>
          </a:lstStyle>
          <a:p>
            <a:r>
              <a:rPr lang="en-US" altLang="ko-KR" dirty="0"/>
              <a:t>SECTION BREAK</a:t>
            </a:r>
            <a:endParaRPr lang="ko-KR" altLang="en-US" dirty="0"/>
          </a:p>
        </p:txBody>
      </p:sp>
      <p:sp>
        <p:nvSpPr>
          <p:cNvPr id="3" name="Text Placeholder 9"/>
          <p:cNvSpPr>
            <a:spLocks noGrp="1"/>
          </p:cNvSpPr>
          <p:nvPr>
            <p:ph type="body" sz="quarter" idx="10" hasCustomPrompt="1"/>
          </p:nvPr>
        </p:nvSpPr>
        <p:spPr>
          <a:xfrm>
            <a:off x="3131840" y="2683835"/>
            <a:ext cx="5472608" cy="197606"/>
          </a:xfrm>
          <a:prstGeom prst="rect">
            <a:avLst/>
          </a:prstGeom>
        </p:spPr>
        <p:txBody>
          <a:bodyPr lIns="108000" anchor="ctr"/>
          <a:lstStyle>
            <a:lvl1pPr marL="0" indent="0" algn="l">
              <a:buNone/>
              <a:defRPr sz="1200" baseline="0">
                <a:solidFill>
                  <a:schemeClr val="bg1"/>
                </a:solidFill>
                <a:effectLst/>
                <a:latin typeface="+mn-lt"/>
                <a:cs typeface="Arial" pitchFamily="34" charset="0"/>
              </a:defRPr>
            </a:lvl1pPr>
          </a:lstStyle>
          <a:p>
            <a:pPr lvl="0"/>
            <a:r>
              <a:rPr lang="en-US" altLang="ko-KR" dirty="0"/>
              <a:t>Add text</a:t>
            </a:r>
            <a:endParaRPr lang="ko-KR" altLang="en-US" dirty="0"/>
          </a:p>
        </p:txBody>
      </p:sp>
      <p:pic>
        <p:nvPicPr>
          <p:cNvPr id="7"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8020" y="3332174"/>
            <a:ext cx="1087451" cy="16200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userDrawn="1"/>
        </p:nvCxnSpPr>
        <p:spPr>
          <a:xfrm>
            <a:off x="0" y="195486"/>
            <a:ext cx="9143999" cy="0"/>
          </a:xfrm>
          <a:prstGeom prst="straightConnector1">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728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4" name="Rectangle 3"/>
          <p:cNvSpPr/>
          <p:nvPr userDrawn="1"/>
        </p:nvSpPr>
        <p:spPr>
          <a:xfrm>
            <a:off x="-1" y="3003550"/>
            <a:ext cx="9144001" cy="2139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Picture Placeholder 2"/>
          <p:cNvSpPr>
            <a:spLocks noGrp="1"/>
          </p:cNvSpPr>
          <p:nvPr>
            <p:ph type="pic" idx="1" hasCustomPrompt="1"/>
          </p:nvPr>
        </p:nvSpPr>
        <p:spPr>
          <a:xfrm>
            <a:off x="755576" y="2157550"/>
            <a:ext cx="1692000" cy="1692000"/>
          </a:xfrm>
          <a:prstGeom prst="ellipse">
            <a:avLst/>
          </a:prstGeom>
          <a:solidFill>
            <a:schemeClr val="bg1">
              <a:lumMod val="95000"/>
            </a:schemeClr>
          </a:solidFill>
          <a:ln w="50800">
            <a:solidFill>
              <a:schemeClr val="accent1"/>
            </a:solidFill>
          </a:ln>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itle 1"/>
          <p:cNvSpPr>
            <a:spLocks noGrp="1"/>
          </p:cNvSpPr>
          <p:nvPr>
            <p:ph type="title" hasCustomPrompt="1"/>
          </p:nvPr>
        </p:nvSpPr>
        <p:spPr>
          <a:xfrm>
            <a:off x="0" y="51471"/>
            <a:ext cx="9144000" cy="648071"/>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6" name="Text Placeholder 9">
            <a:extLst>
              <a:ext uri="{FF2B5EF4-FFF2-40B4-BE49-F238E27FC236}">
                <a16:creationId xmlns:a16="http://schemas.microsoft.com/office/drawing/2014/main" xmlns="" id="{AAFCF31D-C6CE-4C4C-AE5A-2A4429FEF277}"/>
              </a:ext>
            </a:extLst>
          </p:cNvPr>
          <p:cNvSpPr>
            <a:spLocks noGrp="1"/>
          </p:cNvSpPr>
          <p:nvPr>
            <p:ph type="body" sz="quarter" idx="12" hasCustomPrompt="1"/>
          </p:nvPr>
        </p:nvSpPr>
        <p:spPr>
          <a:xfrm>
            <a:off x="-1" y="699566"/>
            <a:ext cx="9143999" cy="216000"/>
          </a:xfrm>
          <a:prstGeom prst="rect">
            <a:avLst/>
          </a:prstGeom>
        </p:spPr>
        <p:txBody>
          <a:bodyPr lIns="108000" anchor="ctr"/>
          <a:lstStyle>
            <a:lvl1pPr marL="0" indent="0" algn="ctr">
              <a:buNone/>
              <a:defRPr sz="1200" b="0" baseline="0">
                <a:solidFill>
                  <a:schemeClr val="tx1">
                    <a:lumMod val="75000"/>
                    <a:lumOff val="25000"/>
                  </a:schemeClr>
                </a:solidFill>
                <a:effectLst/>
                <a:latin typeface="+mn-lt"/>
                <a:cs typeface="Arial" pitchFamily="34" charset="0"/>
              </a:defRPr>
            </a:lvl1pPr>
          </a:lstStyle>
          <a:p>
            <a:pPr lvl="0"/>
            <a:r>
              <a:rPr lang="en-US" altLang="ko-KR" dirty="0"/>
              <a:t>This text con be replaced with your own text</a:t>
            </a:r>
            <a:endParaRPr lang="ko-KR" altLang="en-US" dirty="0"/>
          </a:p>
        </p:txBody>
      </p:sp>
    </p:spTree>
    <p:extLst>
      <p:ext uri="{BB962C8B-B14F-4D97-AF65-F5344CB8AC3E}">
        <p14:creationId xmlns:p14="http://schemas.microsoft.com/office/powerpoint/2010/main" val="181125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1" y="0"/>
            <a:ext cx="9108504" cy="864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b="1" dirty="0">
              <a:latin typeface="Arial" pitchFamily="34" charset="0"/>
              <a:cs typeface="Arial" pitchFamily="34" charset="0"/>
            </a:endParaRPr>
          </a:p>
        </p:txBody>
      </p:sp>
      <p:sp>
        <p:nvSpPr>
          <p:cNvPr id="10" name="Title 1"/>
          <p:cNvSpPr>
            <a:spLocks noGrp="1"/>
          </p:cNvSpPr>
          <p:nvPr>
            <p:ph type="title" hasCustomPrompt="1"/>
          </p:nvPr>
        </p:nvSpPr>
        <p:spPr>
          <a:xfrm>
            <a:off x="0" y="25735"/>
            <a:ext cx="9144000"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1"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22681" y="105782"/>
            <a:ext cx="477240" cy="71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69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4"/>
          <p:cNvSpPr/>
          <p:nvPr userDrawn="1"/>
        </p:nvSpPr>
        <p:spPr>
          <a:xfrm>
            <a:off x="0" y="0"/>
            <a:ext cx="1619671" cy="5143500"/>
          </a:xfrm>
          <a:prstGeom prst="rect">
            <a:avLst/>
          </a:prstGeom>
          <a:gradFill>
            <a:gsLst>
              <a:gs pos="42000">
                <a:srgbClr val="F6F6F6">
                  <a:lumMod val="97000"/>
                </a:srgbClr>
              </a:gs>
              <a:gs pos="0">
                <a:schemeClr val="bg1">
                  <a:lumMod val="92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itle 1"/>
          <p:cNvSpPr>
            <a:spLocks noGrp="1"/>
          </p:cNvSpPr>
          <p:nvPr>
            <p:ph type="title" hasCustomPrompt="1"/>
          </p:nvPr>
        </p:nvSpPr>
        <p:spPr>
          <a:xfrm>
            <a:off x="1584000" y="25735"/>
            <a:ext cx="7560000" cy="776530"/>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altLang="ko-KR" dirty="0"/>
              <a:t>Free PPT _ Click to add title</a:t>
            </a:r>
            <a:endParaRPr lang="ko-KR" altLang="en-US" dirty="0"/>
          </a:p>
        </p:txBody>
      </p:sp>
      <p:pic>
        <p:nvPicPr>
          <p:cNvPr id="8"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8020" y="3332174"/>
            <a:ext cx="1087451" cy="162000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userDrawn="1"/>
        </p:nvCxnSpPr>
        <p:spPr>
          <a:xfrm>
            <a:off x="711746" y="4952174"/>
            <a:ext cx="8432254" cy="0"/>
          </a:xfrm>
          <a:prstGeom prst="straightConnector1">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14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776326" y="1262118"/>
            <a:ext cx="1584176" cy="1980000"/>
          </a:xfrm>
          <a:prstGeom prst="rect">
            <a:avLst/>
          </a:prstGeom>
          <a:solidFill>
            <a:schemeClr val="bg1">
              <a:lumMod val="95000"/>
            </a:schemeClr>
          </a:solidFill>
          <a:ln w="508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1" y="0"/>
            <a:ext cx="9108504" cy="828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b="1" dirty="0">
              <a:solidFill>
                <a:schemeClr val="tx1">
                  <a:lumMod val="75000"/>
                  <a:lumOff val="25000"/>
                </a:schemeClr>
              </a:solidFill>
              <a:latin typeface="+mj-lt"/>
              <a:cs typeface="Arial" pitchFamily="34" charset="0"/>
            </a:endParaRPr>
          </a:p>
        </p:txBody>
      </p:sp>
      <p:sp>
        <p:nvSpPr>
          <p:cNvPr id="7" name="Title 1"/>
          <p:cNvSpPr>
            <a:spLocks noGrp="1"/>
          </p:cNvSpPr>
          <p:nvPr>
            <p:ph type="title" hasCustomPrompt="1"/>
          </p:nvPr>
        </p:nvSpPr>
        <p:spPr>
          <a:xfrm>
            <a:off x="0" y="25735"/>
            <a:ext cx="9144000"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9" name="Picture Placeholder 2"/>
          <p:cNvSpPr>
            <a:spLocks noGrp="1"/>
          </p:cNvSpPr>
          <p:nvPr>
            <p:ph type="pic" idx="10" hasCustomPrompt="1"/>
          </p:nvPr>
        </p:nvSpPr>
        <p:spPr>
          <a:xfrm>
            <a:off x="2179884" y="1352118"/>
            <a:ext cx="1440160" cy="1800000"/>
          </a:xfrm>
          <a:prstGeom prst="rect">
            <a:avLst/>
          </a:prstGeom>
          <a:solidFill>
            <a:schemeClr val="bg1">
              <a:lumMod val="95000"/>
            </a:schemeClr>
          </a:solidFill>
          <a:ln w="508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1" hasCustomPrompt="1"/>
          </p:nvPr>
        </p:nvSpPr>
        <p:spPr>
          <a:xfrm>
            <a:off x="723433" y="1437715"/>
            <a:ext cx="1296144" cy="1619999"/>
          </a:xfrm>
          <a:prstGeom prst="rect">
            <a:avLst/>
          </a:prstGeom>
          <a:solidFill>
            <a:schemeClr val="bg1">
              <a:lumMod val="95000"/>
            </a:schemeClr>
          </a:solidFill>
          <a:ln w="5080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2" hasCustomPrompt="1"/>
          </p:nvPr>
        </p:nvSpPr>
        <p:spPr>
          <a:xfrm>
            <a:off x="5516784" y="1352118"/>
            <a:ext cx="1440160" cy="1800000"/>
          </a:xfrm>
          <a:prstGeom prst="rect">
            <a:avLst/>
          </a:prstGeom>
          <a:solidFill>
            <a:schemeClr val="bg1">
              <a:lumMod val="95000"/>
            </a:schemeClr>
          </a:solidFill>
          <a:ln w="508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3" hasCustomPrompt="1"/>
          </p:nvPr>
        </p:nvSpPr>
        <p:spPr>
          <a:xfrm>
            <a:off x="7113226" y="1442119"/>
            <a:ext cx="1296144" cy="1619999"/>
          </a:xfrm>
          <a:prstGeom prst="rect">
            <a:avLst/>
          </a:prstGeom>
          <a:solidFill>
            <a:schemeClr val="bg1">
              <a:lumMod val="95000"/>
            </a:schemeClr>
          </a:solidFill>
          <a:ln w="5080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12"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22681" y="105782"/>
            <a:ext cx="477240" cy="71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674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180000" y="179550"/>
            <a:ext cx="8784000" cy="4784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838441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Picture with Caption">
    <p:spTree>
      <p:nvGrpSpPr>
        <p:cNvPr id="1" name=""/>
        <p:cNvGrpSpPr/>
        <p:nvPr/>
      </p:nvGrpSpPr>
      <p:grpSpPr>
        <a:xfrm>
          <a:off x="0" y="0"/>
          <a:ext cx="0" cy="0"/>
          <a:chOff x="0" y="0"/>
          <a:chExt cx="0" cy="0"/>
        </a:xfrm>
      </p:grpSpPr>
      <p:sp>
        <p:nvSpPr>
          <p:cNvPr id="7" name="Rectangle 6"/>
          <p:cNvSpPr/>
          <p:nvPr userDrawn="1"/>
        </p:nvSpPr>
        <p:spPr>
          <a:xfrm>
            <a:off x="720000" y="442505"/>
            <a:ext cx="7704000" cy="42813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Picture Placeholder 2"/>
          <p:cNvSpPr>
            <a:spLocks noGrp="1"/>
          </p:cNvSpPr>
          <p:nvPr>
            <p:ph type="pic" idx="1" hasCustomPrompt="1"/>
          </p:nvPr>
        </p:nvSpPr>
        <p:spPr>
          <a:xfrm>
            <a:off x="3275856" y="0"/>
            <a:ext cx="2592288"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42302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pic>
        <p:nvPicPr>
          <p:cNvPr id="7"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0" y="1635646"/>
            <a:ext cx="4217146" cy="2310733"/>
          </a:xfrm>
          <a:prstGeom prst="rect">
            <a:avLst/>
          </a:prstGeom>
        </p:spPr>
      </p:pic>
      <p:sp>
        <p:nvSpPr>
          <p:cNvPr id="9" name="Picture Placeholder 2"/>
          <p:cNvSpPr>
            <a:spLocks noGrp="1"/>
          </p:cNvSpPr>
          <p:nvPr>
            <p:ph type="pic" idx="1" hasCustomPrompt="1"/>
          </p:nvPr>
        </p:nvSpPr>
        <p:spPr>
          <a:xfrm>
            <a:off x="1357764" y="1731146"/>
            <a:ext cx="2952328" cy="190573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Rectangle 9"/>
          <p:cNvSpPr/>
          <p:nvPr userDrawn="1"/>
        </p:nvSpPr>
        <p:spPr>
          <a:xfrm>
            <a:off x="1" y="0"/>
            <a:ext cx="9108504" cy="864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b="1" dirty="0">
              <a:latin typeface="Arial" pitchFamily="34" charset="0"/>
              <a:cs typeface="Arial" pitchFamily="34" charset="0"/>
            </a:endParaRPr>
          </a:p>
        </p:txBody>
      </p:sp>
      <p:sp>
        <p:nvSpPr>
          <p:cNvPr id="11" name="Title 1"/>
          <p:cNvSpPr>
            <a:spLocks noGrp="1"/>
          </p:cNvSpPr>
          <p:nvPr>
            <p:ph type="title" hasCustomPrompt="1"/>
          </p:nvPr>
        </p:nvSpPr>
        <p:spPr>
          <a:xfrm>
            <a:off x="0" y="25735"/>
            <a:ext cx="9144000"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8" name="Picture 2" descr="D:\KBM-정애\014-Fullppt\PNG이미지\paper-bulb.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22681" y="105782"/>
            <a:ext cx="477240" cy="71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724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2555776" y="1263998"/>
            <a:ext cx="2772000" cy="345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733752" y="1263998"/>
            <a:ext cx="1835776" cy="1728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733752" y="2991806"/>
            <a:ext cx="1835776" cy="172819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1" y="0"/>
            <a:ext cx="9108504" cy="864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b="1" dirty="0">
              <a:latin typeface="Arial" pitchFamily="34" charset="0"/>
              <a:cs typeface="Arial" pitchFamily="34" charset="0"/>
            </a:endParaRPr>
          </a:p>
        </p:txBody>
      </p:sp>
      <p:sp>
        <p:nvSpPr>
          <p:cNvPr id="10" name="Title 1"/>
          <p:cNvSpPr>
            <a:spLocks noGrp="1"/>
          </p:cNvSpPr>
          <p:nvPr>
            <p:ph type="title" hasCustomPrompt="1"/>
          </p:nvPr>
        </p:nvSpPr>
        <p:spPr>
          <a:xfrm>
            <a:off x="0" y="25735"/>
            <a:ext cx="9144000"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3"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22681" y="105782"/>
            <a:ext cx="477240" cy="71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8150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358372"/>
      </p:ext>
    </p:extLst>
  </p:cSld>
  <p:clrMap bg1="lt1" tx1="dk1" bg2="lt2" tx2="dk2" accent1="accent1" accent2="accent2" accent3="accent3" accent4="accent4" accent5="accent5" accent6="accent6" hlink="hlink" folHlink="folHlink"/>
  <p:sldLayoutIdLst>
    <p:sldLayoutId id="2147483679" r:id="rId1"/>
    <p:sldLayoutId id="2147483668"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137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70" r:id="rId4"/>
    <p:sldLayoutId id="2147483674" r:id="rId5"/>
    <p:sldLayoutId id="2147483673" r:id="rId6"/>
    <p:sldLayoutId id="2147483672" r:id="rId7"/>
    <p:sldLayoutId id="2147483675" r:id="rId8"/>
    <p:sldLayoutId id="2147483677" r:id="rId9"/>
    <p:sldLayoutId id="2147483676" r:id="rId10"/>
    <p:sldLayoutId id="2147483682"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786486"/>
      </p:ext>
    </p:extLst>
  </p:cSld>
  <p:clrMap bg1="lt1" tx1="dk1" bg2="lt2" tx2="dk2" accent1="accent1" accent2="accent2" accent3="accent3" accent4="accent4" accent5="accent5" accent6="accent6" hlink="hlink" folHlink="folHlink"/>
  <p:sldLayoutIdLst>
    <p:sldLayoutId id="2147483665"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altLang="ko-KR" dirty="0" smtClean="0"/>
              <a:t>Estimacion de tiempos de entrega</a:t>
            </a:r>
            <a:endParaRPr lang="ko-KR" altLang="en-US" dirty="0"/>
          </a:p>
        </p:txBody>
      </p:sp>
      <p:sp>
        <p:nvSpPr>
          <p:cNvPr id="5" name="4 Marcador de texto"/>
          <p:cNvSpPr>
            <a:spLocks noGrp="1"/>
          </p:cNvSpPr>
          <p:nvPr>
            <p:ph type="body" sz="quarter" idx="10"/>
          </p:nvPr>
        </p:nvSpPr>
        <p:spPr>
          <a:xfrm>
            <a:off x="3203848" y="3435846"/>
            <a:ext cx="5472608" cy="197606"/>
          </a:xfrm>
        </p:spPr>
        <p:txBody>
          <a:bodyPr/>
          <a:lstStyle/>
          <a:p>
            <a:r>
              <a:rPr lang="es-419" dirty="0" smtClean="0">
                <a:solidFill>
                  <a:schemeClr val="tx1"/>
                </a:solidFill>
              </a:rPr>
              <a:t>Una aplicaci</a:t>
            </a:r>
            <a:r>
              <a:rPr lang="es-AR" dirty="0" smtClean="0">
                <a:solidFill>
                  <a:schemeClr val="tx1"/>
                </a:solidFill>
              </a:rPr>
              <a:t>ó</a:t>
            </a:r>
            <a:r>
              <a:rPr lang="es-419" dirty="0" smtClean="0">
                <a:solidFill>
                  <a:schemeClr val="tx1"/>
                </a:solidFill>
              </a:rPr>
              <a:t>n práctica de Ciencia de datos para Pedidos Ya!</a:t>
            </a:r>
            <a:endParaRPr lang="es-AR" dirty="0">
              <a:solidFill>
                <a:schemeClr val="tx1"/>
              </a:solidFill>
            </a:endParaRPr>
          </a:p>
        </p:txBody>
      </p:sp>
      <p:sp>
        <p:nvSpPr>
          <p:cNvPr id="6" name="5 CuadroTexto"/>
          <p:cNvSpPr txBox="1"/>
          <p:nvPr/>
        </p:nvSpPr>
        <p:spPr>
          <a:xfrm>
            <a:off x="7703840" y="4579163"/>
            <a:ext cx="1440160" cy="369332"/>
          </a:xfrm>
          <a:prstGeom prst="rect">
            <a:avLst/>
          </a:prstGeom>
          <a:noFill/>
        </p:spPr>
        <p:txBody>
          <a:bodyPr wrap="square" rtlCol="0">
            <a:spAutoFit/>
          </a:bodyPr>
          <a:lstStyle/>
          <a:p>
            <a:r>
              <a:rPr lang="es-419" sz="900" i="1" dirty="0" smtClean="0"/>
              <a:t>Autor: Ing. Daniel F. Suli</a:t>
            </a:r>
          </a:p>
          <a:p>
            <a:r>
              <a:rPr lang="es-AR" sz="900" i="1" dirty="0" smtClean="0"/>
              <a:t>R</a:t>
            </a:r>
            <a:r>
              <a:rPr lang="es-419" sz="900" i="1" dirty="0" smtClean="0"/>
              <a:t>ev. </a:t>
            </a:r>
            <a:r>
              <a:rPr lang="es-419" sz="900" i="1" dirty="0" smtClean="0"/>
              <a:t>24</a:t>
            </a:r>
            <a:r>
              <a:rPr lang="es-419" sz="900" i="1" dirty="0" smtClean="0"/>
              <a:t> </a:t>
            </a:r>
            <a:r>
              <a:rPr lang="es-419" sz="900" i="1" dirty="0" smtClean="0"/>
              <a:t>Febrero 2022</a:t>
            </a:r>
            <a:endParaRPr lang="es-AR" sz="900" i="1" dirty="0"/>
          </a:p>
        </p:txBody>
      </p:sp>
    </p:spTree>
    <p:extLst>
      <p:ext uri="{BB962C8B-B14F-4D97-AF65-F5344CB8AC3E}">
        <p14:creationId xmlns:p14="http://schemas.microsoft.com/office/powerpoint/2010/main" val="1231364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prstGeom prst="rect">
            <a:avLst/>
          </a:prstGeom>
        </p:spPr>
        <p:txBody>
          <a:bodyPr/>
          <a:lstStyle/>
          <a:p>
            <a:r>
              <a:rPr lang="es-419" altLang="ko-KR" dirty="0" smtClean="0"/>
              <a:t>Variable objetivo</a:t>
            </a:r>
            <a:endParaRPr lang="ko-KR" altLang="en-US" dirty="0">
              <a:solidFill>
                <a:schemeClr val="accent1"/>
              </a:solidFill>
            </a:endParaRPr>
          </a:p>
        </p:txBody>
      </p:sp>
      <p:sp>
        <p:nvSpPr>
          <p:cNvPr id="8" name="Oval 7"/>
          <p:cNvSpPr/>
          <p:nvPr/>
        </p:nvSpPr>
        <p:spPr>
          <a:xfrm>
            <a:off x="794425" y="1275558"/>
            <a:ext cx="609223" cy="609223"/>
          </a:xfrm>
          <a:prstGeom prst="ellipse">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1" name="Group 40"/>
          <p:cNvGrpSpPr/>
          <p:nvPr/>
        </p:nvGrpSpPr>
        <p:grpSpPr>
          <a:xfrm>
            <a:off x="1558022" y="1220114"/>
            <a:ext cx="2830257" cy="720109"/>
            <a:chOff x="1472558" y="998559"/>
            <a:chExt cx="2765965" cy="720109"/>
          </a:xfrm>
        </p:grpSpPr>
        <p:sp>
          <p:nvSpPr>
            <p:cNvPr id="28" name="TextBox 27"/>
            <p:cNvSpPr txBox="1"/>
            <p:nvPr/>
          </p:nvSpPr>
          <p:spPr>
            <a:xfrm>
              <a:off x="1472558" y="1257003"/>
              <a:ext cx="2765965" cy="461665"/>
            </a:xfrm>
            <a:prstGeom prst="rect">
              <a:avLst/>
            </a:prstGeom>
            <a:noFill/>
          </p:spPr>
          <p:txBody>
            <a:bodyPr wrap="square" rtlCol="0">
              <a:spAutoFit/>
            </a:bodyPr>
            <a:lstStyle/>
            <a:p>
              <a:r>
                <a:rPr lang="es-419" altLang="ko-KR" sz="1200" dirty="0" smtClean="0">
                  <a:solidFill>
                    <a:schemeClr val="tx1">
                      <a:lumMod val="75000"/>
                      <a:lumOff val="25000"/>
                    </a:schemeClr>
                  </a:solidFill>
                  <a:latin typeface="Arial" pitchFamily="34" charset="0"/>
                  <a:cs typeface="Arial" pitchFamily="34" charset="0"/>
                </a:rPr>
                <a:t>Medido en minutos</a:t>
              </a:r>
            </a:p>
            <a:p>
              <a:r>
                <a:rPr lang="es-AR" altLang="ko-KR" sz="1200" dirty="0" smtClean="0">
                  <a:solidFill>
                    <a:schemeClr val="tx1">
                      <a:lumMod val="75000"/>
                      <a:lumOff val="25000"/>
                    </a:schemeClr>
                  </a:solidFill>
                  <a:latin typeface="Arial" pitchFamily="34" charset="0"/>
                  <a:cs typeface="Arial" pitchFamily="34" charset="0"/>
                </a:rPr>
                <a:t>S</a:t>
              </a:r>
              <a:r>
                <a:rPr lang="es-419" altLang="ko-KR" sz="1200" dirty="0" smtClean="0">
                  <a:solidFill>
                    <a:schemeClr val="tx1">
                      <a:lumMod val="75000"/>
                      <a:lumOff val="25000"/>
                    </a:schemeClr>
                  </a:solidFill>
                  <a:latin typeface="Arial" pitchFamily="34" charset="0"/>
                  <a:cs typeface="Arial" pitchFamily="34" charset="0"/>
                </a:rPr>
                <a:t>u media fue 31.13</a:t>
              </a:r>
              <a:endParaRPr lang="ko-KR" altLang="en-US" sz="1200" dirty="0">
                <a:solidFill>
                  <a:schemeClr val="tx1">
                    <a:lumMod val="75000"/>
                    <a:lumOff val="25000"/>
                  </a:schemeClr>
                </a:solidFill>
                <a:latin typeface="Arial" pitchFamily="34" charset="0"/>
                <a:cs typeface="Arial" pitchFamily="34" charset="0"/>
              </a:endParaRPr>
            </a:p>
          </p:txBody>
        </p:sp>
        <p:sp>
          <p:nvSpPr>
            <p:cNvPr id="40" name="TextBox 39"/>
            <p:cNvSpPr txBox="1"/>
            <p:nvPr/>
          </p:nvSpPr>
          <p:spPr>
            <a:xfrm>
              <a:off x="1472558" y="998559"/>
              <a:ext cx="2765965" cy="276999"/>
            </a:xfrm>
            <a:prstGeom prst="rect">
              <a:avLst/>
            </a:prstGeom>
            <a:noFill/>
          </p:spPr>
          <p:txBody>
            <a:bodyPr wrap="square" rtlCol="0">
              <a:spAutoFit/>
            </a:bodyPr>
            <a:lstStyle/>
            <a:p>
              <a:r>
                <a:rPr lang="es-419" altLang="ko-KR" sz="1200" b="1" dirty="0" smtClean="0">
                  <a:solidFill>
                    <a:schemeClr val="tx1">
                      <a:lumMod val="75000"/>
                      <a:lumOff val="25000"/>
                    </a:schemeClr>
                  </a:solidFill>
                  <a:latin typeface="Arial" pitchFamily="34" charset="0"/>
                  <a:cs typeface="Arial" pitchFamily="34" charset="0"/>
                </a:rPr>
                <a:t>Tiempo total de entrega</a:t>
              </a:r>
              <a:endParaRPr lang="ko-KR" altLang="en-US" sz="1200" b="1" dirty="0">
                <a:solidFill>
                  <a:schemeClr val="tx1">
                    <a:lumMod val="75000"/>
                    <a:lumOff val="25000"/>
                  </a:schemeClr>
                </a:solidFill>
                <a:latin typeface="Arial" pitchFamily="34" charset="0"/>
                <a:cs typeface="Arial" pitchFamily="34" charset="0"/>
              </a:endParaRPr>
            </a:p>
          </p:txBody>
        </p:sp>
      </p:grpSp>
      <p:sp>
        <p:nvSpPr>
          <p:cNvPr id="44" name="Rounded Rectangle 20">
            <a:extLst>
              <a:ext uri="{FF2B5EF4-FFF2-40B4-BE49-F238E27FC236}">
                <a16:creationId xmlns:a16="http://schemas.microsoft.com/office/drawing/2014/main" xmlns="" id="{4F875B9C-8AF6-4C94-A98B-BBB174AE1FE2}"/>
              </a:ext>
            </a:extLst>
          </p:cNvPr>
          <p:cNvSpPr>
            <a:spLocks noChangeAspect="1"/>
          </p:cNvSpPr>
          <p:nvPr/>
        </p:nvSpPr>
        <p:spPr>
          <a:xfrm rot="2160000">
            <a:off x="932212" y="1414455"/>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27"/>
          <p:cNvSpPr txBox="1"/>
          <p:nvPr/>
        </p:nvSpPr>
        <p:spPr>
          <a:xfrm>
            <a:off x="328829" y="2157700"/>
            <a:ext cx="8419635" cy="2862322"/>
          </a:xfrm>
          <a:prstGeom prst="rect">
            <a:avLst/>
          </a:prstGeom>
          <a:noFill/>
        </p:spPr>
        <p:txBody>
          <a:bodyPr wrap="square" rtlCol="0">
            <a:spAutoFit/>
          </a:bodyPr>
          <a:lstStyle/>
          <a:p>
            <a:r>
              <a:rPr lang="es-419" altLang="ko-KR" sz="1200" b="1" dirty="0" smtClean="0">
                <a:solidFill>
                  <a:schemeClr val="tx1">
                    <a:lumMod val="75000"/>
                    <a:lumOff val="25000"/>
                  </a:schemeClr>
                </a:solidFill>
                <a:latin typeface="Arial" pitchFamily="34" charset="0"/>
                <a:cs typeface="Arial" pitchFamily="34" charset="0"/>
              </a:rPr>
              <a:t>El objetivo central es obtener una ‘buena’ prediccion del tiempo total de entrega</a:t>
            </a:r>
            <a:r>
              <a:rPr lang="es-419" altLang="ko-KR" sz="1200" dirty="0" smtClean="0">
                <a:solidFill>
                  <a:schemeClr val="tx1">
                    <a:lumMod val="75000"/>
                    <a:lumOff val="25000"/>
                  </a:schemeClr>
                </a:solidFill>
                <a:latin typeface="Arial" pitchFamily="34" charset="0"/>
                <a:cs typeface="Arial" pitchFamily="34" charset="0"/>
              </a:rPr>
              <a:t>.</a:t>
            </a:r>
          </a:p>
          <a:p>
            <a:r>
              <a:rPr lang="es-419" altLang="ko-KR" sz="1200" dirty="0" smtClean="0">
                <a:solidFill>
                  <a:schemeClr val="tx1">
                    <a:lumMod val="75000"/>
                    <a:lumOff val="25000"/>
                  </a:schemeClr>
                </a:solidFill>
                <a:latin typeface="Arial" pitchFamily="34" charset="0"/>
                <a:cs typeface="Arial" pitchFamily="34" charset="0"/>
              </a:rPr>
              <a:t>. </a:t>
            </a:r>
          </a:p>
          <a:p>
            <a:r>
              <a:rPr lang="es-419" altLang="ko-KR" sz="1200" dirty="0" smtClean="0">
                <a:solidFill>
                  <a:schemeClr val="tx1">
                    <a:lumMod val="75000"/>
                    <a:lumOff val="25000"/>
                  </a:schemeClr>
                </a:solidFill>
                <a:latin typeface="Arial" pitchFamily="34" charset="0"/>
                <a:cs typeface="Arial" pitchFamily="34" charset="0"/>
              </a:rPr>
              <a:t>La empresa Pedidos Ya! fue pivotando con el tiempo y en la actualidad diversifico sus servicios, aunque las entregas de comida de restaurantes se mantiene en el tope y muy lejos del resto las demas.</a:t>
            </a:r>
          </a:p>
          <a:p>
            <a:endParaRPr lang="es-419" altLang="ko-KR" sz="1200" dirty="0" smtClean="0">
              <a:solidFill>
                <a:schemeClr val="tx1">
                  <a:lumMod val="75000"/>
                  <a:lumOff val="25000"/>
                </a:schemeClr>
              </a:solidFill>
              <a:latin typeface="Arial" pitchFamily="34" charset="0"/>
              <a:cs typeface="Arial" pitchFamily="34" charset="0"/>
            </a:endParaRPr>
          </a:p>
          <a:p>
            <a:r>
              <a:rPr lang="es-419" altLang="ko-KR" sz="1200" dirty="0" smtClean="0">
                <a:solidFill>
                  <a:schemeClr val="tx1">
                    <a:lumMod val="75000"/>
                    <a:lumOff val="25000"/>
                  </a:schemeClr>
                </a:solidFill>
                <a:latin typeface="Arial" pitchFamily="34" charset="0"/>
                <a:cs typeface="Arial" pitchFamily="34" charset="0"/>
              </a:rPr>
              <a:t>Al analizar los Restaurantes con envios registrados en las primeras 2 semanas de Noviembre de 2021 en la Ciudad de Cordoba se contabilizaron muchisimos Restaurantes, de los cuales una gran cantidad no tenia suficientes registros como para que el modelo pudiese ser entrenado con una precision ‘aceptable’.</a:t>
            </a:r>
          </a:p>
          <a:p>
            <a:endParaRPr lang="es-419" altLang="ko-KR" sz="1200" dirty="0" smtClean="0">
              <a:solidFill>
                <a:schemeClr val="tx1">
                  <a:lumMod val="75000"/>
                  <a:lumOff val="25000"/>
                </a:schemeClr>
              </a:solidFill>
              <a:latin typeface="Arial" pitchFamily="34" charset="0"/>
              <a:cs typeface="Arial" pitchFamily="34" charset="0"/>
            </a:endParaRPr>
          </a:p>
          <a:p>
            <a:r>
              <a:rPr lang="es-419" altLang="ko-KR" sz="1200" dirty="0" smtClean="0">
                <a:solidFill>
                  <a:schemeClr val="tx1">
                    <a:lumMod val="75000"/>
                    <a:lumOff val="25000"/>
                  </a:schemeClr>
                </a:solidFill>
                <a:latin typeface="Arial" pitchFamily="34" charset="0"/>
                <a:cs typeface="Arial" pitchFamily="34" charset="0"/>
              </a:rPr>
              <a:t>Es por esto que se englobo a los mayores proveedores de pedidos y se llego a la conclusion que 11 cadenas entregaban mas del 25% de todos los pedidos.</a:t>
            </a:r>
          </a:p>
          <a:p>
            <a:endParaRPr lang="es-419" altLang="ko-KR" sz="1200" dirty="0" smtClean="0">
              <a:solidFill>
                <a:schemeClr val="tx1">
                  <a:lumMod val="75000"/>
                  <a:lumOff val="25000"/>
                </a:schemeClr>
              </a:solidFill>
              <a:latin typeface="Arial" pitchFamily="34" charset="0"/>
              <a:cs typeface="Arial" pitchFamily="34" charset="0"/>
            </a:endParaRPr>
          </a:p>
          <a:p>
            <a:r>
              <a:rPr lang="es-419" altLang="ko-KR" sz="1200" b="1" dirty="0" smtClean="0">
                <a:solidFill>
                  <a:schemeClr val="tx1">
                    <a:lumMod val="75000"/>
                    <a:lumOff val="25000"/>
                  </a:schemeClr>
                </a:solidFill>
                <a:latin typeface="Arial" pitchFamily="34" charset="0"/>
                <a:cs typeface="Arial" pitchFamily="34" charset="0"/>
              </a:rPr>
              <a:t>Entonces el Modelo finalmente tiene esa limitacion:</a:t>
            </a:r>
          </a:p>
          <a:p>
            <a:r>
              <a:rPr lang="es-419" altLang="ko-KR" sz="1200" b="1" dirty="0">
                <a:solidFill>
                  <a:schemeClr val="tx1">
                    <a:lumMod val="75000"/>
                    <a:lumOff val="25000"/>
                  </a:schemeClr>
                </a:solidFill>
                <a:latin typeface="Arial" pitchFamily="34" charset="0"/>
                <a:cs typeface="Arial" pitchFamily="34" charset="0"/>
              </a:rPr>
              <a:t>	</a:t>
            </a:r>
            <a:r>
              <a:rPr lang="es-419" altLang="ko-KR" sz="1200" b="1" dirty="0" smtClean="0">
                <a:solidFill>
                  <a:schemeClr val="tx1">
                    <a:lumMod val="75000"/>
                    <a:lumOff val="25000"/>
                  </a:schemeClr>
                </a:solidFill>
                <a:latin typeface="Arial" pitchFamily="34" charset="0"/>
                <a:cs typeface="Arial" pitchFamily="34" charset="0"/>
              </a:rPr>
              <a:t>			Ubicaci</a:t>
            </a:r>
            <a:r>
              <a:rPr lang="es-AR" altLang="ko-KR" sz="1200" b="1" dirty="0" smtClean="0">
                <a:solidFill>
                  <a:schemeClr val="tx1">
                    <a:lumMod val="75000"/>
                    <a:lumOff val="25000"/>
                  </a:schemeClr>
                </a:solidFill>
                <a:latin typeface="Arial" pitchFamily="34" charset="0"/>
                <a:cs typeface="Arial" pitchFamily="34" charset="0"/>
              </a:rPr>
              <a:t>ó</a:t>
            </a:r>
            <a:r>
              <a:rPr lang="es-419" altLang="ko-KR" sz="1200" b="1" dirty="0" smtClean="0">
                <a:solidFill>
                  <a:schemeClr val="tx1">
                    <a:lumMod val="75000"/>
                    <a:lumOff val="25000"/>
                  </a:schemeClr>
                </a:solidFill>
                <a:latin typeface="Arial" pitchFamily="34" charset="0"/>
                <a:cs typeface="Arial" pitchFamily="34" charset="0"/>
              </a:rPr>
              <a:t>n: Ciudad de Cordoba</a:t>
            </a:r>
          </a:p>
          <a:p>
            <a:r>
              <a:rPr lang="es-419" altLang="ko-KR" sz="1200" b="1" dirty="0">
                <a:solidFill>
                  <a:schemeClr val="tx1">
                    <a:lumMod val="75000"/>
                    <a:lumOff val="25000"/>
                  </a:schemeClr>
                </a:solidFill>
                <a:latin typeface="Arial" pitchFamily="34" charset="0"/>
                <a:cs typeface="Arial" pitchFamily="34" charset="0"/>
              </a:rPr>
              <a:t>	</a:t>
            </a:r>
            <a:r>
              <a:rPr lang="es-419" altLang="ko-KR" sz="1200" b="1" dirty="0" smtClean="0">
                <a:solidFill>
                  <a:schemeClr val="tx1">
                    <a:lumMod val="75000"/>
                    <a:lumOff val="25000"/>
                  </a:schemeClr>
                </a:solidFill>
                <a:latin typeface="Arial" pitchFamily="34" charset="0"/>
                <a:cs typeface="Arial" pitchFamily="34" charset="0"/>
              </a:rPr>
              <a:t>			Restaurante: 11 proveedores top</a:t>
            </a:r>
          </a:p>
        </p:txBody>
      </p:sp>
    </p:spTree>
    <p:extLst>
      <p:ext uri="{BB962C8B-B14F-4D97-AF65-F5344CB8AC3E}">
        <p14:creationId xmlns:p14="http://schemas.microsoft.com/office/powerpoint/2010/main" val="3327381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508104" y="1396487"/>
            <a:ext cx="2852139" cy="846386"/>
          </a:xfrm>
          <a:prstGeom prst="rect">
            <a:avLst/>
          </a:prstGeom>
          <a:noFill/>
        </p:spPr>
        <p:txBody>
          <a:bodyPr wrap="square" rtlCol="0">
            <a:spAutoFit/>
          </a:bodyPr>
          <a:lstStyle/>
          <a:p>
            <a:pPr marL="285750" indent="-285750">
              <a:lnSpc>
                <a:spcPct val="200000"/>
              </a:lnSpc>
              <a:buFont typeface="Wingdings" pitchFamily="2" charset="2"/>
              <a:buChar char="u"/>
            </a:pPr>
            <a:r>
              <a:rPr lang="es-419" altLang="ko-KR" sz="1400" b="1" dirty="0" smtClean="0">
                <a:solidFill>
                  <a:schemeClr val="tx1">
                    <a:lumMod val="75000"/>
                    <a:lumOff val="25000"/>
                  </a:schemeClr>
                </a:solidFill>
                <a:ea typeface="+mj-ea"/>
                <a:cs typeface="Arial" pitchFamily="34" charset="0"/>
              </a:rPr>
              <a:t>Pedidos Ya! </a:t>
            </a:r>
          </a:p>
          <a:p>
            <a:pPr>
              <a:lnSpc>
                <a:spcPct val="150000"/>
              </a:lnSpc>
            </a:pPr>
            <a:r>
              <a:rPr lang="es-419" altLang="ko-KR" sz="1400" b="1" dirty="0">
                <a:solidFill>
                  <a:schemeClr val="tx1">
                    <a:lumMod val="75000"/>
                    <a:lumOff val="25000"/>
                  </a:schemeClr>
                </a:solidFill>
                <a:ea typeface="+mj-ea"/>
                <a:cs typeface="Arial" pitchFamily="34" charset="0"/>
              </a:rPr>
              <a:t> </a:t>
            </a:r>
            <a:r>
              <a:rPr lang="es-419" altLang="ko-KR" sz="1400" b="1" dirty="0" smtClean="0">
                <a:solidFill>
                  <a:schemeClr val="tx1">
                    <a:lumMod val="75000"/>
                    <a:lumOff val="25000"/>
                  </a:schemeClr>
                </a:solidFill>
                <a:ea typeface="+mj-ea"/>
                <a:cs typeface="Arial" pitchFamily="34" charset="0"/>
              </a:rPr>
              <a:t>     No solo entrega comida!</a:t>
            </a:r>
            <a:endParaRPr lang="ko-KR" altLang="en-US" sz="1400" b="1" dirty="0">
              <a:solidFill>
                <a:schemeClr val="tx1">
                  <a:lumMod val="75000"/>
                  <a:lumOff val="25000"/>
                </a:schemeClr>
              </a:solidFill>
              <a:ea typeface="+mj-ea"/>
              <a:cs typeface="Arial" pitchFamily="34" charset="0"/>
            </a:endParaRPr>
          </a:p>
        </p:txBody>
      </p:sp>
      <p:grpSp>
        <p:nvGrpSpPr>
          <p:cNvPr id="13" name="Group 12"/>
          <p:cNvGrpSpPr/>
          <p:nvPr/>
        </p:nvGrpSpPr>
        <p:grpSpPr>
          <a:xfrm>
            <a:off x="5827712" y="2649332"/>
            <a:ext cx="3156453" cy="1393969"/>
            <a:chOff x="1472558" y="998559"/>
            <a:chExt cx="2765965" cy="695581"/>
          </a:xfrm>
        </p:grpSpPr>
        <p:sp>
          <p:nvSpPr>
            <p:cNvPr id="14" name="TextBox 13"/>
            <p:cNvSpPr txBox="1"/>
            <p:nvPr/>
          </p:nvSpPr>
          <p:spPr>
            <a:xfrm>
              <a:off x="1472558" y="1257003"/>
              <a:ext cx="2765965" cy="437137"/>
            </a:xfrm>
            <a:prstGeom prst="rect">
              <a:avLst/>
            </a:prstGeom>
            <a:noFill/>
          </p:spPr>
          <p:txBody>
            <a:bodyPr wrap="square" rtlCol="0">
              <a:spAutoFit/>
            </a:bodyPr>
            <a:lstStyle/>
            <a:p>
              <a:r>
                <a:rPr lang="es-419" altLang="ko-KR" sz="1200" dirty="0" smtClean="0">
                  <a:solidFill>
                    <a:schemeClr val="tx1">
                      <a:lumMod val="75000"/>
                      <a:lumOff val="25000"/>
                    </a:schemeClr>
                  </a:solidFill>
                  <a:ea typeface="+mj-ea"/>
                  <a:cs typeface="Arial" pitchFamily="34" charset="0"/>
                </a:rPr>
                <a:t>De desprende del analisis de </a:t>
              </a:r>
              <a:r>
                <a:rPr lang="es-419" altLang="ko-KR" sz="1200" dirty="0">
                  <a:solidFill>
                    <a:schemeClr val="tx1">
                      <a:lumMod val="75000"/>
                      <a:lumOff val="25000"/>
                    </a:schemeClr>
                  </a:solidFill>
                  <a:ea typeface="+mj-ea"/>
                  <a:cs typeface="Arial" pitchFamily="34" charset="0"/>
                </a:rPr>
                <a:t>la base de datos una categoria “vertical” donde se aprecia la segmentacion de los productos que </a:t>
              </a:r>
              <a:r>
                <a:rPr lang="es-419" altLang="ko-KR" sz="1200" dirty="0" smtClean="0">
                  <a:solidFill>
                    <a:schemeClr val="tx1">
                      <a:lumMod val="75000"/>
                      <a:lumOff val="25000"/>
                    </a:schemeClr>
                  </a:solidFill>
                  <a:ea typeface="+mj-ea"/>
                  <a:cs typeface="Arial" pitchFamily="34" charset="0"/>
                </a:rPr>
                <a:t>envia</a:t>
              </a:r>
              <a:r>
                <a:rPr lang="en-US" altLang="ko-KR" sz="1200" dirty="0" smtClean="0">
                  <a:solidFill>
                    <a:schemeClr val="tx1">
                      <a:lumMod val="75000"/>
                      <a:lumOff val="25000"/>
                    </a:schemeClr>
                  </a:solidFill>
                  <a:ea typeface="+mj-ea"/>
                  <a:cs typeface="Arial" pitchFamily="34" charset="0"/>
                </a:rPr>
                <a:t>. </a:t>
              </a:r>
              <a:endParaRPr lang="ko-KR" altLang="en-US" sz="1200" dirty="0">
                <a:solidFill>
                  <a:schemeClr val="tx1">
                    <a:lumMod val="75000"/>
                    <a:lumOff val="25000"/>
                  </a:schemeClr>
                </a:solidFill>
                <a:ea typeface="+mj-ea"/>
                <a:cs typeface="Arial" pitchFamily="34" charset="0"/>
              </a:endParaRPr>
            </a:p>
          </p:txBody>
        </p:sp>
        <p:sp>
          <p:nvSpPr>
            <p:cNvPr id="15" name="TextBox 14"/>
            <p:cNvSpPr txBox="1"/>
            <p:nvPr/>
          </p:nvSpPr>
          <p:spPr>
            <a:xfrm>
              <a:off x="1472558" y="998559"/>
              <a:ext cx="2765965" cy="461665"/>
            </a:xfrm>
            <a:prstGeom prst="rect">
              <a:avLst/>
            </a:prstGeom>
            <a:noFill/>
          </p:spPr>
          <p:txBody>
            <a:bodyPr wrap="square" rtlCol="0">
              <a:spAutoFit/>
            </a:bodyPr>
            <a:lstStyle/>
            <a:p>
              <a:r>
                <a:rPr lang="es-AR" altLang="ko-KR" sz="1200" b="1" dirty="0" smtClean="0">
                  <a:solidFill>
                    <a:schemeClr val="tx1">
                      <a:lumMod val="75000"/>
                      <a:lumOff val="25000"/>
                    </a:schemeClr>
                  </a:solidFill>
                  <a:ea typeface="+mj-ea"/>
                  <a:cs typeface="Arial" pitchFamily="34" charset="0"/>
                </a:rPr>
                <a:t>E</a:t>
              </a:r>
              <a:r>
                <a:rPr lang="es-419" altLang="ko-KR" sz="1200" b="1" dirty="0" smtClean="0">
                  <a:solidFill>
                    <a:schemeClr val="tx1">
                      <a:lumMod val="75000"/>
                      <a:lumOff val="25000"/>
                    </a:schemeClr>
                  </a:solidFill>
                  <a:ea typeface="+mj-ea"/>
                  <a:cs typeface="Arial" pitchFamily="34" charset="0"/>
                </a:rPr>
                <a:t>l 76% de sus pedidos corresponde a Restaurantes</a:t>
              </a:r>
              <a:endParaRPr lang="ko-KR" altLang="en-US" sz="1200" b="1" dirty="0">
                <a:solidFill>
                  <a:schemeClr val="tx1">
                    <a:lumMod val="75000"/>
                    <a:lumOff val="25000"/>
                  </a:schemeClr>
                </a:solidFill>
                <a:ea typeface="+mj-ea"/>
                <a:cs typeface="Arial" pitchFamily="34" charset="0"/>
              </a:endParaRPr>
            </a:p>
          </p:txBody>
        </p:sp>
      </p:grpSp>
      <p:sp>
        <p:nvSpPr>
          <p:cNvPr id="17" name="TextBox 16"/>
          <p:cNvSpPr txBox="1"/>
          <p:nvPr/>
        </p:nvSpPr>
        <p:spPr>
          <a:xfrm>
            <a:off x="1036293" y="2725876"/>
            <a:ext cx="935620"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55</a:t>
            </a:r>
            <a:r>
              <a:rPr lang="en-US" altLang="ko-KR" sz="2000" b="1" dirty="0">
                <a:solidFill>
                  <a:schemeClr val="bg1"/>
                </a:solidFill>
                <a:cs typeface="Arial" pitchFamily="34" charset="0"/>
              </a:rPr>
              <a:t>%</a:t>
            </a:r>
            <a:endParaRPr lang="ko-KR" altLang="en-US" sz="2000" b="1" dirty="0">
              <a:solidFill>
                <a:schemeClr val="bg1"/>
              </a:solidFill>
              <a:cs typeface="Arial" pitchFamily="34" charset="0"/>
            </a:endParaRPr>
          </a:p>
        </p:txBody>
      </p:sp>
      <p:sp>
        <p:nvSpPr>
          <p:cNvPr id="18" name="TextBox 17"/>
          <p:cNvSpPr txBox="1"/>
          <p:nvPr/>
        </p:nvSpPr>
        <p:spPr>
          <a:xfrm>
            <a:off x="2548461" y="2725876"/>
            <a:ext cx="935620"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30</a:t>
            </a:r>
            <a:r>
              <a:rPr lang="en-US" altLang="ko-KR" sz="2000" b="1" dirty="0">
                <a:solidFill>
                  <a:schemeClr val="bg1"/>
                </a:solidFill>
                <a:cs typeface="Arial" pitchFamily="34" charset="0"/>
              </a:rPr>
              <a:t>%</a:t>
            </a:r>
            <a:endParaRPr lang="ko-KR" altLang="en-US" sz="2000" b="1" dirty="0">
              <a:solidFill>
                <a:schemeClr val="bg1"/>
              </a:solidFill>
              <a:cs typeface="Arial" pitchFamily="34" charset="0"/>
            </a:endParaRPr>
          </a:p>
        </p:txBody>
      </p:sp>
      <p:sp>
        <p:nvSpPr>
          <p:cNvPr id="19" name="TextBox 18"/>
          <p:cNvSpPr txBox="1"/>
          <p:nvPr/>
        </p:nvSpPr>
        <p:spPr>
          <a:xfrm>
            <a:off x="2195736" y="1599017"/>
            <a:ext cx="935620"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15</a:t>
            </a:r>
            <a:r>
              <a:rPr lang="en-US" altLang="ko-KR" sz="2000" b="1" dirty="0">
                <a:solidFill>
                  <a:schemeClr val="bg1"/>
                </a:solidFill>
                <a:cs typeface="Arial" pitchFamily="34" charset="0"/>
              </a:rPr>
              <a:t>%</a:t>
            </a:r>
            <a:endParaRPr lang="ko-KR" altLang="en-US" sz="2000" b="1" dirty="0">
              <a:solidFill>
                <a:schemeClr val="bg1"/>
              </a:solidFill>
              <a:cs typeface="Arial" pitchFamily="34" charset="0"/>
            </a:endParaRPr>
          </a:p>
        </p:txBody>
      </p:sp>
      <p:sp>
        <p:nvSpPr>
          <p:cNvPr id="23" name="TextBox 22"/>
          <p:cNvSpPr txBox="1"/>
          <p:nvPr/>
        </p:nvSpPr>
        <p:spPr>
          <a:xfrm>
            <a:off x="1619672" y="3437587"/>
            <a:ext cx="540302"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A</a:t>
            </a:r>
            <a:endParaRPr lang="ko-KR" altLang="en-US" sz="3600" b="1" dirty="0">
              <a:solidFill>
                <a:schemeClr val="bg1"/>
              </a:solidFill>
              <a:cs typeface="Arial" pitchFamily="34" charset="0"/>
            </a:endParaRPr>
          </a:p>
        </p:txBody>
      </p:sp>
      <p:sp>
        <p:nvSpPr>
          <p:cNvPr id="24" name="TextBox 23"/>
          <p:cNvSpPr txBox="1"/>
          <p:nvPr/>
        </p:nvSpPr>
        <p:spPr>
          <a:xfrm>
            <a:off x="2663546" y="3437587"/>
            <a:ext cx="540302"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B</a:t>
            </a:r>
            <a:endParaRPr lang="ko-KR" altLang="en-US" sz="3600" b="1" dirty="0">
              <a:solidFill>
                <a:schemeClr val="bg1"/>
              </a:solidFill>
              <a:cs typeface="Arial" pitchFamily="34" charset="0"/>
            </a:endParaRPr>
          </a:p>
        </p:txBody>
      </p:sp>
      <p:sp>
        <p:nvSpPr>
          <p:cNvPr id="25" name="TextBox 24"/>
          <p:cNvSpPr txBox="1"/>
          <p:nvPr/>
        </p:nvSpPr>
        <p:spPr>
          <a:xfrm>
            <a:off x="2246128" y="2003001"/>
            <a:ext cx="540302"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C</a:t>
            </a:r>
            <a:endParaRPr lang="ko-KR" altLang="en-US" sz="3600" b="1" dirty="0">
              <a:solidFill>
                <a:schemeClr val="bg1"/>
              </a:solidFill>
              <a:cs typeface="Arial" pitchFamily="34" charset="0"/>
            </a:endParaRPr>
          </a:p>
        </p:txBody>
      </p:sp>
      <p:sp>
        <p:nvSpPr>
          <p:cNvPr id="26" name="Title 25"/>
          <p:cNvSpPr>
            <a:spLocks noGrp="1"/>
          </p:cNvSpPr>
          <p:nvPr>
            <p:ph type="title"/>
          </p:nvPr>
        </p:nvSpPr>
        <p:spPr/>
        <p:txBody>
          <a:bodyPr/>
          <a:lstStyle/>
          <a:p>
            <a:r>
              <a:rPr lang="es-419" altLang="ko-KR" dirty="0" smtClean="0">
                <a:solidFill>
                  <a:schemeClr val="accent1"/>
                </a:solidFill>
              </a:rPr>
              <a:t>Composicion de pedidos de la DB</a:t>
            </a:r>
            <a:endParaRPr lang="ko-KR" altLang="en-US" dirty="0">
              <a:solidFill>
                <a:schemeClr val="accent1"/>
              </a:solidFill>
            </a:endParaRPr>
          </a:p>
        </p:txBody>
      </p:sp>
      <p:pic>
        <p:nvPicPr>
          <p:cNvPr id="1026" name="Picture 2" descr="C:\Users\GCBA\Desktop\coderhouse\Proyecto final SULI\pie char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822" y="954567"/>
            <a:ext cx="4015216" cy="4004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721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9"/>
          <p:cNvSpPr/>
          <p:nvPr/>
        </p:nvSpPr>
        <p:spPr>
          <a:xfrm>
            <a:off x="467544" y="1143581"/>
            <a:ext cx="504055" cy="504000"/>
          </a:xfrm>
          <a:prstGeom prst="ellipse">
            <a:avLst/>
          </a:prstGeom>
          <a:solidFill>
            <a:schemeClr val="accent1">
              <a:alpha val="2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b="1" dirty="0">
                <a:latin typeface="Arial" pitchFamily="34" charset="0"/>
                <a:cs typeface="Arial" pitchFamily="34" charset="0"/>
              </a:rPr>
              <a:t>A</a:t>
            </a:r>
            <a:endParaRPr lang="ko-KR" altLang="en-US" b="1" dirty="0">
              <a:latin typeface="Arial" pitchFamily="34" charset="0"/>
              <a:cs typeface="Arial" pitchFamily="34" charset="0"/>
            </a:endParaRPr>
          </a:p>
        </p:txBody>
      </p:sp>
      <p:sp>
        <p:nvSpPr>
          <p:cNvPr id="10" name="직사각형 15"/>
          <p:cNvSpPr/>
          <p:nvPr/>
        </p:nvSpPr>
        <p:spPr>
          <a:xfrm>
            <a:off x="467544" y="1777883"/>
            <a:ext cx="504055" cy="504000"/>
          </a:xfrm>
          <a:prstGeom prst="ellipse">
            <a:avLst/>
          </a:prstGeom>
          <a:solidFill>
            <a:schemeClr val="accent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b="1" dirty="0">
                <a:latin typeface="Arial" pitchFamily="34" charset="0"/>
                <a:cs typeface="Arial" pitchFamily="34" charset="0"/>
              </a:rPr>
              <a:t>B</a:t>
            </a:r>
            <a:endParaRPr lang="ko-KR" altLang="en-US" b="1" dirty="0">
              <a:latin typeface="Arial" pitchFamily="34" charset="0"/>
              <a:cs typeface="Arial" pitchFamily="34" charset="0"/>
            </a:endParaRPr>
          </a:p>
        </p:txBody>
      </p:sp>
      <p:sp>
        <p:nvSpPr>
          <p:cNvPr id="12" name="직사각형 17"/>
          <p:cNvSpPr/>
          <p:nvPr/>
        </p:nvSpPr>
        <p:spPr>
          <a:xfrm>
            <a:off x="467544" y="2401591"/>
            <a:ext cx="504055" cy="504000"/>
          </a:xfrm>
          <a:prstGeom prst="ellipse">
            <a:avLst/>
          </a:prstGeom>
          <a:solidFill>
            <a:schemeClr val="accent3">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b="1" dirty="0">
                <a:latin typeface="Arial" pitchFamily="34" charset="0"/>
                <a:cs typeface="Arial" pitchFamily="34" charset="0"/>
              </a:rPr>
              <a:t>C</a:t>
            </a:r>
            <a:endParaRPr lang="ko-KR" altLang="en-US" b="1" dirty="0">
              <a:latin typeface="Arial" pitchFamily="34" charset="0"/>
              <a:cs typeface="Arial" pitchFamily="34" charset="0"/>
            </a:endParaRPr>
          </a:p>
        </p:txBody>
      </p:sp>
      <p:sp>
        <p:nvSpPr>
          <p:cNvPr id="14" name="직사각형 19"/>
          <p:cNvSpPr/>
          <p:nvPr/>
        </p:nvSpPr>
        <p:spPr>
          <a:xfrm>
            <a:off x="467544" y="3025299"/>
            <a:ext cx="504055" cy="504000"/>
          </a:xfrm>
          <a:prstGeom prst="ellipse">
            <a:avLst/>
          </a:prstGeom>
          <a:solidFill>
            <a:schemeClr val="accent4">
              <a:alpha val="7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b="1" dirty="0">
                <a:latin typeface="Arial" pitchFamily="34" charset="0"/>
                <a:cs typeface="Arial" pitchFamily="34" charset="0"/>
              </a:rPr>
              <a:t>D</a:t>
            </a:r>
            <a:endParaRPr lang="ko-KR" altLang="en-US" b="1" dirty="0">
              <a:latin typeface="Arial" pitchFamily="34" charset="0"/>
              <a:cs typeface="Arial" pitchFamily="34" charset="0"/>
            </a:endParaRPr>
          </a:p>
        </p:txBody>
      </p:sp>
      <p:sp>
        <p:nvSpPr>
          <p:cNvPr id="16" name="직사각형 21"/>
          <p:cNvSpPr/>
          <p:nvPr/>
        </p:nvSpPr>
        <p:spPr>
          <a:xfrm>
            <a:off x="467544" y="3649007"/>
            <a:ext cx="504055" cy="504000"/>
          </a:xfrm>
          <a:prstGeom prst="ellipse">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b="1" dirty="0">
                <a:latin typeface="Arial" pitchFamily="34" charset="0"/>
                <a:cs typeface="Arial" pitchFamily="34" charset="0"/>
              </a:rPr>
              <a:t>E</a:t>
            </a:r>
            <a:endParaRPr lang="ko-KR" altLang="en-US" b="1" dirty="0">
              <a:latin typeface="Arial" pitchFamily="34" charset="0"/>
              <a:cs typeface="Arial" pitchFamily="34" charset="0"/>
            </a:endParaRPr>
          </a:p>
        </p:txBody>
      </p:sp>
      <p:grpSp>
        <p:nvGrpSpPr>
          <p:cNvPr id="30" name="Group 29"/>
          <p:cNvGrpSpPr/>
          <p:nvPr/>
        </p:nvGrpSpPr>
        <p:grpSpPr>
          <a:xfrm>
            <a:off x="1076599" y="1273495"/>
            <a:ext cx="2830257" cy="491553"/>
            <a:chOff x="1472558" y="998559"/>
            <a:chExt cx="2765965" cy="491553"/>
          </a:xfrm>
        </p:grpSpPr>
        <p:sp>
          <p:nvSpPr>
            <p:cNvPr id="31" name="TextBox 30"/>
            <p:cNvSpPr txBox="1"/>
            <p:nvPr/>
          </p:nvSpPr>
          <p:spPr>
            <a:xfrm>
              <a:off x="1472558" y="1213113"/>
              <a:ext cx="2765965"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32" name="TextBox 31"/>
            <p:cNvSpPr txBox="1"/>
            <p:nvPr/>
          </p:nvSpPr>
          <p:spPr>
            <a:xfrm>
              <a:off x="1472558" y="998559"/>
              <a:ext cx="2765965" cy="461665"/>
            </a:xfrm>
            <a:prstGeom prst="rect">
              <a:avLst/>
            </a:prstGeom>
            <a:noFill/>
          </p:spPr>
          <p:txBody>
            <a:bodyPr wrap="square" rtlCol="0">
              <a:spAutoFit/>
            </a:bodyPr>
            <a:lstStyle/>
            <a:p>
              <a:r>
                <a:rPr lang="es-419" altLang="ko-KR" sz="1200" b="1" dirty="0" smtClean="0">
                  <a:solidFill>
                    <a:schemeClr val="tx1">
                      <a:lumMod val="75000"/>
                      <a:lumOff val="25000"/>
                    </a:schemeClr>
                  </a:solidFill>
                  <a:cs typeface="Arial" pitchFamily="34" charset="0"/>
                </a:rPr>
                <a:t>Gradient Boost </a:t>
              </a:r>
            </a:p>
            <a:p>
              <a:r>
                <a:rPr lang="es-419" altLang="ko-KR" sz="1200" dirty="0" smtClean="0">
                  <a:solidFill>
                    <a:schemeClr val="tx1">
                      <a:lumMod val="75000"/>
                      <a:lumOff val="25000"/>
                    </a:schemeClr>
                  </a:solidFill>
                  <a:cs typeface="Arial" pitchFamily="34" charset="0"/>
                </a:rPr>
                <a:t>De scikit - learn</a:t>
              </a:r>
              <a:endParaRPr lang="ko-KR" altLang="en-US" sz="1200" dirty="0">
                <a:solidFill>
                  <a:schemeClr val="tx1">
                    <a:lumMod val="75000"/>
                    <a:lumOff val="25000"/>
                  </a:schemeClr>
                </a:solidFill>
                <a:cs typeface="Arial" pitchFamily="34" charset="0"/>
              </a:endParaRPr>
            </a:p>
          </p:txBody>
        </p:sp>
      </p:grpSp>
      <p:grpSp>
        <p:nvGrpSpPr>
          <p:cNvPr id="33" name="Group 32"/>
          <p:cNvGrpSpPr/>
          <p:nvPr/>
        </p:nvGrpSpPr>
        <p:grpSpPr>
          <a:xfrm>
            <a:off x="1076599" y="1899852"/>
            <a:ext cx="2830257" cy="491553"/>
            <a:chOff x="1472558" y="998559"/>
            <a:chExt cx="2765965" cy="491553"/>
          </a:xfrm>
        </p:grpSpPr>
        <p:sp>
          <p:nvSpPr>
            <p:cNvPr id="34" name="TextBox 33"/>
            <p:cNvSpPr txBox="1"/>
            <p:nvPr/>
          </p:nvSpPr>
          <p:spPr>
            <a:xfrm>
              <a:off x="1472558" y="1213113"/>
              <a:ext cx="2765965"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35" name="TextBox 34"/>
            <p:cNvSpPr txBox="1"/>
            <p:nvPr/>
          </p:nvSpPr>
          <p:spPr>
            <a:xfrm>
              <a:off x="1472558" y="998559"/>
              <a:ext cx="2765965" cy="461665"/>
            </a:xfrm>
            <a:prstGeom prst="rect">
              <a:avLst/>
            </a:prstGeom>
            <a:noFill/>
          </p:spPr>
          <p:txBody>
            <a:bodyPr wrap="square" rtlCol="0">
              <a:spAutoFit/>
            </a:bodyPr>
            <a:lstStyle/>
            <a:p>
              <a:r>
                <a:rPr lang="es-419" altLang="ko-KR" sz="1200" b="1" dirty="0">
                  <a:solidFill>
                    <a:schemeClr val="tx1">
                      <a:lumMod val="75000"/>
                      <a:lumOff val="25000"/>
                    </a:schemeClr>
                  </a:solidFill>
                  <a:cs typeface="Arial" pitchFamily="34" charset="0"/>
                </a:rPr>
                <a:t>SVM </a:t>
              </a:r>
              <a:endParaRPr lang="es-419" altLang="ko-KR" sz="1200" b="1" dirty="0" smtClean="0">
                <a:solidFill>
                  <a:schemeClr val="tx1">
                    <a:lumMod val="75000"/>
                    <a:lumOff val="25000"/>
                  </a:schemeClr>
                </a:solidFill>
                <a:cs typeface="Arial" pitchFamily="34" charset="0"/>
              </a:endParaRPr>
            </a:p>
            <a:p>
              <a:r>
                <a:rPr lang="es-419" altLang="ko-KR" sz="1200" dirty="0">
                  <a:solidFill>
                    <a:schemeClr val="tx1">
                      <a:lumMod val="75000"/>
                      <a:lumOff val="25000"/>
                    </a:schemeClr>
                  </a:solidFill>
                  <a:cs typeface="Arial" pitchFamily="34" charset="0"/>
                </a:rPr>
                <a:t>De scikit - learn</a:t>
              </a:r>
              <a:endParaRPr lang="ko-KR" altLang="en-US" sz="1200" dirty="0">
                <a:solidFill>
                  <a:schemeClr val="tx1">
                    <a:lumMod val="75000"/>
                    <a:lumOff val="25000"/>
                  </a:schemeClr>
                </a:solidFill>
                <a:cs typeface="Arial" pitchFamily="34" charset="0"/>
              </a:endParaRPr>
            </a:p>
          </p:txBody>
        </p:sp>
      </p:grpSp>
      <p:grpSp>
        <p:nvGrpSpPr>
          <p:cNvPr id="36" name="Group 35"/>
          <p:cNvGrpSpPr/>
          <p:nvPr/>
        </p:nvGrpSpPr>
        <p:grpSpPr>
          <a:xfrm>
            <a:off x="1076599" y="2526209"/>
            <a:ext cx="3999457" cy="491553"/>
            <a:chOff x="1472558" y="998559"/>
            <a:chExt cx="2765965" cy="491553"/>
          </a:xfrm>
        </p:grpSpPr>
        <p:sp>
          <p:nvSpPr>
            <p:cNvPr id="37" name="TextBox 36"/>
            <p:cNvSpPr txBox="1"/>
            <p:nvPr/>
          </p:nvSpPr>
          <p:spPr>
            <a:xfrm>
              <a:off x="1472558" y="1213113"/>
              <a:ext cx="2765965"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38" name="TextBox 37"/>
            <p:cNvSpPr txBox="1"/>
            <p:nvPr/>
          </p:nvSpPr>
          <p:spPr>
            <a:xfrm>
              <a:off x="1472558" y="998559"/>
              <a:ext cx="2765965" cy="461665"/>
            </a:xfrm>
            <a:prstGeom prst="rect">
              <a:avLst/>
            </a:prstGeom>
            <a:noFill/>
          </p:spPr>
          <p:txBody>
            <a:bodyPr wrap="square" rtlCol="0">
              <a:spAutoFit/>
            </a:bodyPr>
            <a:lstStyle/>
            <a:p>
              <a:r>
                <a:rPr lang="es-419" altLang="ko-KR" sz="1200" b="1" dirty="0">
                  <a:solidFill>
                    <a:schemeClr val="tx1">
                      <a:lumMod val="75000"/>
                      <a:lumOff val="25000"/>
                    </a:schemeClr>
                  </a:solidFill>
                  <a:cs typeface="Arial" pitchFamily="34" charset="0"/>
                </a:rPr>
                <a:t>Random Forest </a:t>
              </a:r>
              <a:endParaRPr lang="es-419" altLang="ko-KR" sz="1200" b="1" dirty="0" smtClean="0">
                <a:solidFill>
                  <a:schemeClr val="tx1">
                    <a:lumMod val="75000"/>
                    <a:lumOff val="25000"/>
                  </a:schemeClr>
                </a:solidFill>
                <a:cs typeface="Arial" pitchFamily="34" charset="0"/>
              </a:endParaRPr>
            </a:p>
            <a:p>
              <a:r>
                <a:rPr lang="es-419" altLang="ko-KR" sz="1200" dirty="0">
                  <a:solidFill>
                    <a:schemeClr val="tx1">
                      <a:lumMod val="75000"/>
                      <a:lumOff val="25000"/>
                    </a:schemeClr>
                  </a:solidFill>
                  <a:cs typeface="Arial" pitchFamily="34" charset="0"/>
                </a:rPr>
                <a:t>De scikit - learn</a:t>
              </a:r>
              <a:endParaRPr lang="ko-KR" altLang="en-US" sz="1200" dirty="0">
                <a:solidFill>
                  <a:schemeClr val="tx1">
                    <a:lumMod val="75000"/>
                    <a:lumOff val="25000"/>
                  </a:schemeClr>
                </a:solidFill>
                <a:cs typeface="Arial" pitchFamily="34" charset="0"/>
              </a:endParaRPr>
            </a:p>
          </p:txBody>
        </p:sp>
      </p:grpSp>
      <p:grpSp>
        <p:nvGrpSpPr>
          <p:cNvPr id="39" name="Group 38"/>
          <p:cNvGrpSpPr/>
          <p:nvPr/>
        </p:nvGrpSpPr>
        <p:grpSpPr>
          <a:xfrm>
            <a:off x="1076599" y="3152566"/>
            <a:ext cx="2830257" cy="491553"/>
            <a:chOff x="1472558" y="998559"/>
            <a:chExt cx="2765965" cy="491553"/>
          </a:xfrm>
        </p:grpSpPr>
        <p:sp>
          <p:nvSpPr>
            <p:cNvPr id="40" name="TextBox 39"/>
            <p:cNvSpPr txBox="1"/>
            <p:nvPr/>
          </p:nvSpPr>
          <p:spPr>
            <a:xfrm>
              <a:off x="1472558" y="1213113"/>
              <a:ext cx="2765965"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41" name="TextBox 40"/>
            <p:cNvSpPr txBox="1"/>
            <p:nvPr/>
          </p:nvSpPr>
          <p:spPr>
            <a:xfrm>
              <a:off x="1472558" y="998559"/>
              <a:ext cx="2765965" cy="461665"/>
            </a:xfrm>
            <a:prstGeom prst="rect">
              <a:avLst/>
            </a:prstGeom>
            <a:noFill/>
          </p:spPr>
          <p:txBody>
            <a:bodyPr wrap="square" rtlCol="0">
              <a:spAutoFit/>
            </a:bodyPr>
            <a:lstStyle/>
            <a:p>
              <a:r>
                <a:rPr lang="es-419" altLang="ko-KR" sz="1200" b="1" dirty="0" smtClean="0">
                  <a:solidFill>
                    <a:schemeClr val="tx1">
                      <a:lumMod val="75000"/>
                      <a:lumOff val="25000"/>
                    </a:schemeClr>
                  </a:solidFill>
                  <a:cs typeface="Arial" pitchFamily="34" charset="0"/>
                </a:rPr>
                <a:t>ANN </a:t>
              </a:r>
            </a:p>
            <a:p>
              <a:r>
                <a:rPr lang="es-419" altLang="ko-KR" sz="1200" dirty="0">
                  <a:solidFill>
                    <a:schemeClr val="tx1">
                      <a:lumMod val="75000"/>
                      <a:lumOff val="25000"/>
                    </a:schemeClr>
                  </a:solidFill>
                  <a:cs typeface="Arial" pitchFamily="34" charset="0"/>
                </a:rPr>
                <a:t>D</a:t>
              </a:r>
              <a:r>
                <a:rPr lang="es-419" altLang="ko-KR" sz="1200" dirty="0" smtClean="0">
                  <a:solidFill>
                    <a:schemeClr val="tx1">
                      <a:lumMod val="75000"/>
                      <a:lumOff val="25000"/>
                    </a:schemeClr>
                  </a:solidFill>
                  <a:cs typeface="Arial" pitchFamily="34" charset="0"/>
                </a:rPr>
                <a:t>e Ternsorflow 2.0</a:t>
              </a:r>
              <a:endParaRPr lang="ko-KR" altLang="en-US" sz="1200" dirty="0">
                <a:solidFill>
                  <a:schemeClr val="tx1">
                    <a:lumMod val="75000"/>
                    <a:lumOff val="25000"/>
                  </a:schemeClr>
                </a:solidFill>
                <a:cs typeface="Arial" pitchFamily="34" charset="0"/>
              </a:endParaRPr>
            </a:p>
          </p:txBody>
        </p:sp>
      </p:grpSp>
      <p:grpSp>
        <p:nvGrpSpPr>
          <p:cNvPr id="42" name="Group 41"/>
          <p:cNvGrpSpPr/>
          <p:nvPr/>
        </p:nvGrpSpPr>
        <p:grpSpPr>
          <a:xfrm>
            <a:off x="1093671" y="3778921"/>
            <a:ext cx="2830257" cy="491553"/>
            <a:chOff x="1472558" y="998559"/>
            <a:chExt cx="2765965" cy="491553"/>
          </a:xfrm>
        </p:grpSpPr>
        <p:sp>
          <p:nvSpPr>
            <p:cNvPr id="43" name="TextBox 42"/>
            <p:cNvSpPr txBox="1"/>
            <p:nvPr/>
          </p:nvSpPr>
          <p:spPr>
            <a:xfrm>
              <a:off x="1472558" y="1213113"/>
              <a:ext cx="2765965"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44" name="TextBox 43"/>
            <p:cNvSpPr txBox="1"/>
            <p:nvPr/>
          </p:nvSpPr>
          <p:spPr>
            <a:xfrm>
              <a:off x="1472558" y="998559"/>
              <a:ext cx="2765965" cy="461665"/>
            </a:xfrm>
            <a:prstGeom prst="rect">
              <a:avLst/>
            </a:prstGeom>
            <a:noFill/>
          </p:spPr>
          <p:txBody>
            <a:bodyPr wrap="square" rtlCol="0">
              <a:spAutoFit/>
            </a:bodyPr>
            <a:lstStyle/>
            <a:p>
              <a:r>
                <a:rPr lang="es-419" altLang="ko-KR" sz="1200" b="1" dirty="0" smtClean="0">
                  <a:solidFill>
                    <a:schemeClr val="tx1">
                      <a:lumMod val="75000"/>
                      <a:lumOff val="25000"/>
                    </a:schemeClr>
                  </a:solidFill>
                  <a:cs typeface="Arial" pitchFamily="34" charset="0"/>
                </a:rPr>
                <a:t>Decision Tree</a:t>
              </a:r>
            </a:p>
            <a:p>
              <a:r>
                <a:rPr lang="es-419" altLang="ko-KR" sz="1200" dirty="0">
                  <a:solidFill>
                    <a:schemeClr val="tx1">
                      <a:lumMod val="75000"/>
                      <a:lumOff val="25000"/>
                    </a:schemeClr>
                  </a:solidFill>
                  <a:cs typeface="Arial" pitchFamily="34" charset="0"/>
                </a:rPr>
                <a:t>De scikit - </a:t>
              </a:r>
              <a:r>
                <a:rPr lang="es-419" altLang="ko-KR" sz="1200" dirty="0" smtClean="0">
                  <a:solidFill>
                    <a:schemeClr val="tx1">
                      <a:lumMod val="75000"/>
                      <a:lumOff val="25000"/>
                    </a:schemeClr>
                  </a:solidFill>
                  <a:cs typeface="Arial" pitchFamily="34" charset="0"/>
                </a:rPr>
                <a:t>learn</a:t>
              </a:r>
              <a:endParaRPr lang="ko-KR" altLang="en-US" sz="1200" dirty="0">
                <a:solidFill>
                  <a:schemeClr val="tx1">
                    <a:lumMod val="75000"/>
                    <a:lumOff val="25000"/>
                  </a:schemeClr>
                </a:solidFill>
                <a:cs typeface="Arial" pitchFamily="34" charset="0"/>
              </a:endParaRPr>
            </a:p>
          </p:txBody>
        </p:sp>
      </p:grpSp>
      <p:sp>
        <p:nvSpPr>
          <p:cNvPr id="45" name="Title 44"/>
          <p:cNvSpPr>
            <a:spLocks noGrp="1"/>
          </p:cNvSpPr>
          <p:nvPr>
            <p:ph type="title"/>
          </p:nvPr>
        </p:nvSpPr>
        <p:spPr>
          <a:xfrm>
            <a:off x="0" y="51470"/>
            <a:ext cx="9144000" cy="776530"/>
          </a:xfrm>
        </p:spPr>
        <p:txBody>
          <a:bodyPr/>
          <a:lstStyle/>
          <a:p>
            <a:r>
              <a:rPr lang="es-419" altLang="ko-KR" dirty="0" smtClean="0">
                <a:solidFill>
                  <a:schemeClr val="accent1"/>
                </a:solidFill>
              </a:rPr>
              <a:t>Algoritmos empleados en los modelos</a:t>
            </a:r>
            <a:endParaRPr lang="ko-KR" altLang="en-US" dirty="0"/>
          </a:p>
        </p:txBody>
      </p:sp>
      <p:sp>
        <p:nvSpPr>
          <p:cNvPr id="71" name="직사각형 21"/>
          <p:cNvSpPr/>
          <p:nvPr/>
        </p:nvSpPr>
        <p:spPr>
          <a:xfrm>
            <a:off x="467544" y="4227990"/>
            <a:ext cx="504055" cy="504000"/>
          </a:xfrm>
          <a:prstGeom prst="ellipse">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419" altLang="ko-KR" b="1" dirty="0">
                <a:latin typeface="Arial" pitchFamily="34" charset="0"/>
                <a:cs typeface="Arial" pitchFamily="34" charset="0"/>
              </a:rPr>
              <a:t>F</a:t>
            </a:r>
            <a:endParaRPr lang="ko-KR" altLang="en-US" b="1" dirty="0">
              <a:latin typeface="Arial" pitchFamily="34" charset="0"/>
              <a:cs typeface="Arial" pitchFamily="34" charset="0"/>
            </a:endParaRPr>
          </a:p>
        </p:txBody>
      </p:sp>
      <p:grpSp>
        <p:nvGrpSpPr>
          <p:cNvPr id="72" name="Group 41"/>
          <p:cNvGrpSpPr/>
          <p:nvPr/>
        </p:nvGrpSpPr>
        <p:grpSpPr>
          <a:xfrm>
            <a:off x="1093671" y="4357904"/>
            <a:ext cx="2830257" cy="491553"/>
            <a:chOff x="1472558" y="998559"/>
            <a:chExt cx="2765965" cy="491553"/>
          </a:xfrm>
        </p:grpSpPr>
        <p:sp>
          <p:nvSpPr>
            <p:cNvPr id="73" name="TextBox 42"/>
            <p:cNvSpPr txBox="1"/>
            <p:nvPr/>
          </p:nvSpPr>
          <p:spPr>
            <a:xfrm>
              <a:off x="1472558" y="1213113"/>
              <a:ext cx="2765965"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74" name="TextBox 43"/>
            <p:cNvSpPr txBox="1"/>
            <p:nvPr/>
          </p:nvSpPr>
          <p:spPr>
            <a:xfrm>
              <a:off x="1472558" y="998559"/>
              <a:ext cx="2765965" cy="461665"/>
            </a:xfrm>
            <a:prstGeom prst="rect">
              <a:avLst/>
            </a:prstGeom>
            <a:noFill/>
          </p:spPr>
          <p:txBody>
            <a:bodyPr wrap="square" rtlCol="0">
              <a:spAutoFit/>
            </a:bodyPr>
            <a:lstStyle/>
            <a:p>
              <a:r>
                <a:rPr lang="es-419" altLang="ko-KR" sz="1200" b="1" dirty="0" smtClean="0">
                  <a:solidFill>
                    <a:schemeClr val="tx1">
                      <a:lumMod val="75000"/>
                      <a:lumOff val="25000"/>
                    </a:schemeClr>
                  </a:solidFill>
                  <a:cs typeface="Arial" pitchFamily="34" charset="0"/>
                </a:rPr>
                <a:t>Ada Boost</a:t>
              </a:r>
            </a:p>
            <a:p>
              <a:r>
                <a:rPr lang="es-419" altLang="ko-KR" sz="1200" dirty="0">
                  <a:solidFill>
                    <a:schemeClr val="tx1">
                      <a:lumMod val="75000"/>
                      <a:lumOff val="25000"/>
                    </a:schemeClr>
                  </a:solidFill>
                  <a:cs typeface="Arial" pitchFamily="34" charset="0"/>
                </a:rPr>
                <a:t>De scikit - </a:t>
              </a:r>
              <a:r>
                <a:rPr lang="es-419" altLang="ko-KR" sz="1200" dirty="0" smtClean="0">
                  <a:solidFill>
                    <a:schemeClr val="tx1">
                      <a:lumMod val="75000"/>
                      <a:lumOff val="25000"/>
                    </a:schemeClr>
                  </a:solidFill>
                  <a:cs typeface="Arial" pitchFamily="34" charset="0"/>
                </a:rPr>
                <a:t>learn</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4265875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Placeholder 5"/>
          <p:cNvGraphicFramePr>
            <a:graphicFrameLocks/>
          </p:cNvGraphicFramePr>
          <p:nvPr>
            <p:extLst>
              <p:ext uri="{D42A27DB-BD31-4B8C-83A1-F6EECF244321}">
                <p14:modId xmlns:p14="http://schemas.microsoft.com/office/powerpoint/2010/main" val="732907915"/>
              </p:ext>
            </p:extLst>
          </p:nvPr>
        </p:nvGraphicFramePr>
        <p:xfrm>
          <a:off x="719999" y="2110076"/>
          <a:ext cx="7704000" cy="1181754"/>
        </p:xfrm>
        <a:graphic>
          <a:graphicData uri="http://schemas.openxmlformats.org/drawingml/2006/table">
            <a:tbl>
              <a:tblPr firstRow="1" bandRow="1" bandCol="1">
                <a:tableStyleId>{5C22544A-7EE6-4342-B048-85BDC9FD1C3A}</a:tableStyleId>
              </a:tblPr>
              <a:tblGrid>
                <a:gridCol w="1115697">
                  <a:extLst>
                    <a:ext uri="{9D8B030D-6E8A-4147-A177-3AD203B41FA5}">
                      <a16:colId xmlns:a16="http://schemas.microsoft.com/office/drawing/2014/main" xmlns="" val="20000"/>
                    </a:ext>
                  </a:extLst>
                </a:gridCol>
                <a:gridCol w="810303">
                  <a:extLst>
                    <a:ext uri="{9D8B030D-6E8A-4147-A177-3AD203B41FA5}">
                      <a16:colId xmlns:a16="http://schemas.microsoft.com/office/drawing/2014/main" xmlns="" val="20001"/>
                    </a:ext>
                  </a:extLst>
                </a:gridCol>
                <a:gridCol w="963000">
                  <a:extLst>
                    <a:ext uri="{9D8B030D-6E8A-4147-A177-3AD203B41FA5}">
                      <a16:colId xmlns:a16="http://schemas.microsoft.com/office/drawing/2014/main" xmlns="" val="20002"/>
                    </a:ext>
                  </a:extLst>
                </a:gridCol>
                <a:gridCol w="1035009">
                  <a:extLst>
                    <a:ext uri="{9D8B030D-6E8A-4147-A177-3AD203B41FA5}">
                      <a16:colId xmlns:a16="http://schemas.microsoft.com/office/drawing/2014/main" xmlns="" val="20003"/>
                    </a:ext>
                  </a:extLst>
                </a:gridCol>
                <a:gridCol w="890991">
                  <a:extLst>
                    <a:ext uri="{9D8B030D-6E8A-4147-A177-3AD203B41FA5}">
                      <a16:colId xmlns:a16="http://schemas.microsoft.com/office/drawing/2014/main" xmlns="" val="20004"/>
                    </a:ext>
                  </a:extLst>
                </a:gridCol>
                <a:gridCol w="621177">
                  <a:extLst>
                    <a:ext uri="{9D8B030D-6E8A-4147-A177-3AD203B41FA5}">
                      <a16:colId xmlns:a16="http://schemas.microsoft.com/office/drawing/2014/main" xmlns="" val="20005"/>
                    </a:ext>
                  </a:extLst>
                </a:gridCol>
                <a:gridCol w="1304823"/>
                <a:gridCol w="963000"/>
              </a:tblGrid>
              <a:tr h="316829">
                <a:tc>
                  <a:txBody>
                    <a:bodyPr/>
                    <a:lstStyle/>
                    <a:p>
                      <a:pPr algn="l"/>
                      <a:r>
                        <a:rPr lang="es-419" altLang="ko-KR" sz="1400" b="1" spc="0" dirty="0" smtClean="0">
                          <a:solidFill>
                            <a:schemeClr val="bg1"/>
                          </a:solidFill>
                          <a:latin typeface="+mn-lt"/>
                          <a:cs typeface="Arial" pitchFamily="34" charset="0"/>
                        </a:rPr>
                        <a:t>Algoritmo</a:t>
                      </a:r>
                      <a:endParaRPr lang="en-JM" altLang="ko-KR" sz="1400" b="1" spc="0" dirty="0">
                        <a:solidFill>
                          <a:schemeClr val="bg1"/>
                        </a:solidFill>
                        <a:latin typeface="+mn-lt"/>
                        <a:cs typeface="Arial" pitchFamily="34" charset="0"/>
                      </a:endParaRPr>
                    </a:p>
                  </a:txBody>
                  <a:tcPr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38100" cmpd="sng">
                      <a:noFill/>
                    </a:lnB>
                    <a:lnTlToBr w="12700" cap="flat" cmpd="sng" algn="ctr">
                      <a:noFill/>
                      <a:prstDash val="solid"/>
                      <a:round/>
                      <a:headEnd type="none" w="med" len="med"/>
                      <a:tailEnd type="none" w="med" len="med"/>
                    </a:lnTlToBr>
                    <a:lnBlToTr w="12700" cmpd="sng">
                      <a:noFill/>
                      <a:prstDash val="solid"/>
                    </a:lnBlToTr>
                    <a:solidFill>
                      <a:schemeClr val="accent1">
                        <a:alpha val="70000"/>
                      </a:schemeClr>
                    </a:solidFill>
                  </a:tcPr>
                </a:tc>
                <a:tc>
                  <a:txBody>
                    <a:bodyPr/>
                    <a:lstStyle/>
                    <a:p>
                      <a:pPr algn="l"/>
                      <a:r>
                        <a:rPr lang="es-419" altLang="ko-KR" sz="1400" b="1" spc="0" dirty="0" smtClean="0">
                          <a:solidFill>
                            <a:schemeClr val="bg1"/>
                          </a:solidFill>
                          <a:latin typeface="+mn-lt"/>
                          <a:cs typeface="Arial" pitchFamily="34" charset="0"/>
                        </a:rPr>
                        <a:t>Modelo actual</a:t>
                      </a:r>
                      <a:endParaRPr lang="en-JM" altLang="ko-KR" sz="1400" b="1" spc="0"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alpha val="70000"/>
                      </a:schemeClr>
                    </a:solidFill>
                  </a:tcPr>
                </a:tc>
                <a:tc>
                  <a:txBody>
                    <a:bodyPr/>
                    <a:lstStyle/>
                    <a:p>
                      <a:pPr algn="l"/>
                      <a:r>
                        <a:rPr lang="es-419" altLang="ko-KR" sz="1400" b="0" spc="0" dirty="0" smtClean="0">
                          <a:solidFill>
                            <a:schemeClr val="bg1"/>
                          </a:solidFill>
                          <a:latin typeface="+mn-lt"/>
                          <a:cs typeface="Arial" pitchFamily="34" charset="0"/>
                        </a:rPr>
                        <a:t>Gradient Boost</a:t>
                      </a:r>
                      <a:endParaRPr lang="en-JM" altLang="ko-KR" sz="1400" b="0" spc="0"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3">
                        <a:alpha val="7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400" b="0" spc="0" dirty="0" smtClean="0">
                          <a:solidFill>
                            <a:schemeClr val="bg1"/>
                          </a:solidFill>
                          <a:latin typeface="+mn-lt"/>
                          <a:cs typeface="Arial" pitchFamily="34" charset="0"/>
                        </a:rPr>
                        <a:t>SVM</a:t>
                      </a:r>
                      <a:endParaRPr lang="en-JM" altLang="ko-KR" sz="1400" b="0" spc="0"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4">
                        <a:alpha val="70000"/>
                      </a:schemeClr>
                    </a:solidFill>
                  </a:tcPr>
                </a:tc>
                <a:tc>
                  <a:txBody>
                    <a:bodyPr/>
                    <a:lstStyle/>
                    <a:p>
                      <a:pPr algn="l"/>
                      <a:r>
                        <a:rPr lang="es-419" altLang="ko-KR" sz="1400" b="0" spc="0" dirty="0" smtClean="0">
                          <a:solidFill>
                            <a:schemeClr val="bg1"/>
                          </a:solidFill>
                          <a:latin typeface="+mn-lt"/>
                          <a:cs typeface="Arial" pitchFamily="34" charset="0"/>
                        </a:rPr>
                        <a:t>Random Forest</a:t>
                      </a:r>
                      <a:endParaRPr lang="en-JM" altLang="ko-KR" sz="1400" b="0" spc="0"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alpha val="70000"/>
                      </a:schemeClr>
                    </a:solidFill>
                  </a:tcPr>
                </a:tc>
                <a:tc>
                  <a:txBody>
                    <a:bodyPr/>
                    <a:lstStyle/>
                    <a:p>
                      <a:pPr algn="l"/>
                      <a:r>
                        <a:rPr lang="es-419" altLang="ko-KR" sz="1400" b="0" spc="0" dirty="0" smtClean="0">
                          <a:solidFill>
                            <a:schemeClr val="bg1"/>
                          </a:solidFill>
                          <a:latin typeface="+mn-lt"/>
                          <a:cs typeface="Arial" pitchFamily="34" charset="0"/>
                        </a:rPr>
                        <a:t>ANN</a:t>
                      </a:r>
                      <a:endParaRPr lang="en-JM" altLang="ko-KR" sz="1400" b="0" spc="0"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alpha val="70000"/>
                      </a:schemeClr>
                    </a:solidFill>
                  </a:tcPr>
                </a:tc>
                <a:tc>
                  <a:txBody>
                    <a:bodyPr/>
                    <a:lstStyle/>
                    <a:p>
                      <a:pPr algn="l"/>
                      <a:r>
                        <a:rPr lang="es-419" altLang="ko-KR" sz="1400" b="0" spc="0" dirty="0" smtClean="0">
                          <a:solidFill>
                            <a:schemeClr val="bg1"/>
                          </a:solidFill>
                          <a:latin typeface="+mn-lt"/>
                          <a:cs typeface="Arial" pitchFamily="34" charset="0"/>
                        </a:rPr>
                        <a:t>Decision</a:t>
                      </a:r>
                      <a:r>
                        <a:rPr lang="es-419" altLang="ko-KR" sz="1400" b="0" spc="0" baseline="0" dirty="0" smtClean="0">
                          <a:solidFill>
                            <a:schemeClr val="bg1"/>
                          </a:solidFill>
                          <a:latin typeface="+mn-lt"/>
                          <a:cs typeface="Arial" pitchFamily="34" charset="0"/>
                        </a:rPr>
                        <a:t> Tree</a:t>
                      </a:r>
                      <a:endParaRPr lang="en-JM" altLang="ko-KR" sz="1400" b="0" spc="0"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alpha val="70000"/>
                      </a:schemeClr>
                    </a:solidFill>
                  </a:tcPr>
                </a:tc>
                <a:tc>
                  <a:txBody>
                    <a:bodyPr/>
                    <a:lstStyle/>
                    <a:p>
                      <a:pPr algn="l"/>
                      <a:r>
                        <a:rPr lang="es-419" altLang="ko-KR" sz="1400" b="0" spc="0" dirty="0" smtClean="0">
                          <a:solidFill>
                            <a:schemeClr val="bg1"/>
                          </a:solidFill>
                          <a:latin typeface="+mn-lt"/>
                          <a:cs typeface="Arial" pitchFamily="34" charset="0"/>
                        </a:rPr>
                        <a:t>Ada</a:t>
                      </a:r>
                      <a:r>
                        <a:rPr lang="es-419" altLang="ko-KR" sz="1400" b="0" spc="0" baseline="0" dirty="0" smtClean="0">
                          <a:solidFill>
                            <a:schemeClr val="bg1"/>
                          </a:solidFill>
                          <a:latin typeface="+mn-lt"/>
                          <a:cs typeface="Arial" pitchFamily="34" charset="0"/>
                        </a:rPr>
                        <a:t> Boost</a:t>
                      </a:r>
                      <a:endParaRPr lang="en-JM" altLang="ko-KR" sz="1400" b="0" spc="0"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alpha val="70000"/>
                      </a:schemeClr>
                    </a:solidFill>
                  </a:tcPr>
                </a:tc>
                <a:extLst>
                  <a:ext uri="{0D108BD9-81ED-4DB2-BD59-A6C34878D82A}">
                    <a16:rowId xmlns:a16="http://schemas.microsoft.com/office/drawing/2014/main" xmlns="" val="10000"/>
                  </a:ext>
                </a:extLst>
              </a:tr>
              <a:tr h="331797">
                <a:tc>
                  <a:txBody>
                    <a:bodyPr/>
                    <a:lstStyle/>
                    <a:p>
                      <a:r>
                        <a:rPr lang="es-419" altLang="ko-KR" sz="1200" baseline="0" dirty="0" smtClean="0">
                          <a:solidFill>
                            <a:schemeClr val="tx1">
                              <a:lumMod val="75000"/>
                              <a:lumOff val="25000"/>
                            </a:schemeClr>
                          </a:solidFill>
                          <a:latin typeface="+mn-lt"/>
                          <a:cs typeface="Arial" pitchFamily="34" charset="0"/>
                        </a:rPr>
                        <a:t>MAE</a:t>
                      </a:r>
                      <a:endParaRPr lang="en-US" altLang="ko-KR" sz="1200" baseline="0" dirty="0">
                        <a:solidFill>
                          <a:schemeClr val="tx1">
                            <a:lumMod val="75000"/>
                            <a:lumOff val="25000"/>
                          </a:schemeClr>
                        </a:solidFill>
                        <a:latin typeface="+mn-lt"/>
                        <a:cs typeface="Arial" pitchFamily="34" charset="0"/>
                      </a:endParaRPr>
                    </a:p>
                  </a:txBody>
                  <a:tcPr anchor="ctr">
                    <a:lnL w="12700" cmpd="sng">
                      <a:noFill/>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200" b="1" baseline="0" dirty="0" smtClean="0">
                          <a:solidFill>
                            <a:schemeClr val="tx1">
                              <a:lumMod val="75000"/>
                              <a:lumOff val="25000"/>
                            </a:schemeClr>
                          </a:solidFill>
                          <a:latin typeface="+mn-lt"/>
                          <a:cs typeface="Arial" pitchFamily="34" charset="0"/>
                        </a:rPr>
                        <a:t>8.20</a:t>
                      </a:r>
                      <a:endParaRPr lang="en-US" altLang="ko-KR" sz="1200" b="1"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200" b="1" baseline="0" dirty="0" smtClean="0">
                          <a:solidFill>
                            <a:schemeClr val="tx1">
                              <a:lumMod val="75000"/>
                              <a:lumOff val="25000"/>
                            </a:schemeClr>
                          </a:solidFill>
                          <a:latin typeface="+mn-lt"/>
                          <a:cs typeface="Arial" pitchFamily="34" charset="0"/>
                        </a:rPr>
                        <a:t>8.78</a:t>
                      </a:r>
                      <a:endParaRPr lang="en-US" altLang="ko-KR" sz="1200" b="1"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200" baseline="0" dirty="0" smtClean="0">
                          <a:solidFill>
                            <a:schemeClr val="tx1">
                              <a:lumMod val="75000"/>
                              <a:lumOff val="25000"/>
                            </a:schemeClr>
                          </a:solidFill>
                          <a:latin typeface="+mn-lt"/>
                          <a:cs typeface="Arial" pitchFamily="34" charset="0"/>
                        </a:rPr>
                        <a:t>9.22</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200" baseline="0" dirty="0" smtClean="0">
                          <a:solidFill>
                            <a:schemeClr val="tx1">
                              <a:lumMod val="75000"/>
                              <a:lumOff val="25000"/>
                            </a:schemeClr>
                          </a:solidFill>
                          <a:latin typeface="+mn-lt"/>
                          <a:cs typeface="Arial" pitchFamily="34" charset="0"/>
                        </a:rPr>
                        <a:t>9.15</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200" baseline="0" dirty="0" smtClean="0">
                          <a:solidFill>
                            <a:schemeClr val="tx1">
                              <a:lumMod val="75000"/>
                              <a:lumOff val="25000"/>
                            </a:schemeClr>
                          </a:solidFill>
                          <a:latin typeface="+mn-lt"/>
                          <a:cs typeface="Arial" pitchFamily="34" charset="0"/>
                        </a:rPr>
                        <a:t>9.40</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200" baseline="0" dirty="0" smtClean="0">
                          <a:solidFill>
                            <a:schemeClr val="tx1">
                              <a:lumMod val="75000"/>
                              <a:lumOff val="25000"/>
                            </a:schemeClr>
                          </a:solidFill>
                          <a:latin typeface="+mn-lt"/>
                          <a:cs typeface="Arial" pitchFamily="34" charset="0"/>
                        </a:rPr>
                        <a:t>9.49</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200" baseline="0" dirty="0" smtClean="0">
                          <a:solidFill>
                            <a:schemeClr val="tx1">
                              <a:lumMod val="75000"/>
                              <a:lumOff val="25000"/>
                            </a:schemeClr>
                          </a:solidFill>
                          <a:latin typeface="+mn-lt"/>
                          <a:cs typeface="Arial" pitchFamily="34" charset="0"/>
                        </a:rPr>
                        <a:t>13.23</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extLst>
                  <a:ext uri="{0D108BD9-81ED-4DB2-BD59-A6C34878D82A}">
                    <a16:rowId xmlns:a16="http://schemas.microsoft.com/office/drawing/2014/main" xmlns="" val="10001"/>
                  </a:ext>
                </a:extLst>
              </a:tr>
              <a:tr h="331797">
                <a:tc>
                  <a:txBody>
                    <a:bodyPr/>
                    <a:lstStyle/>
                    <a:p>
                      <a:r>
                        <a:rPr lang="es-419" altLang="ko-KR" sz="1200" baseline="0" dirty="0" smtClean="0">
                          <a:solidFill>
                            <a:schemeClr val="tx1">
                              <a:lumMod val="75000"/>
                              <a:lumOff val="25000"/>
                            </a:schemeClr>
                          </a:solidFill>
                          <a:latin typeface="+mn-lt"/>
                          <a:cs typeface="Arial" pitchFamily="34" charset="0"/>
                        </a:rPr>
                        <a:t>RMSE</a:t>
                      </a:r>
                      <a:endParaRPr lang="en-US" altLang="ko-KR" sz="1200" baseline="0" dirty="0">
                        <a:solidFill>
                          <a:schemeClr val="tx1">
                            <a:lumMod val="75000"/>
                            <a:lumOff val="25000"/>
                          </a:schemeClr>
                        </a:solidFill>
                        <a:latin typeface="+mn-lt"/>
                        <a:cs typeface="Arial" pitchFamily="34" charset="0"/>
                      </a:endParaRPr>
                    </a:p>
                  </a:txBody>
                  <a:tcPr anchor="ctr">
                    <a:lnL w="12700" cmpd="sng">
                      <a:noFill/>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s-419" altLang="ko-KR" sz="1200" b="1" baseline="0" dirty="0" smtClean="0">
                          <a:solidFill>
                            <a:schemeClr val="tx1">
                              <a:lumMod val="75000"/>
                              <a:lumOff val="25000"/>
                            </a:schemeClr>
                          </a:solidFill>
                          <a:latin typeface="+mn-lt"/>
                          <a:cs typeface="Arial" pitchFamily="34" charset="0"/>
                        </a:rPr>
                        <a:t>12.04</a:t>
                      </a:r>
                      <a:endParaRPr lang="en-US" altLang="ko-KR" sz="1200" b="1"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s-419" altLang="ko-KR" sz="1200" b="1" baseline="0" dirty="0" smtClean="0">
                          <a:solidFill>
                            <a:schemeClr val="tx1">
                              <a:lumMod val="75000"/>
                              <a:lumOff val="25000"/>
                            </a:schemeClr>
                          </a:solidFill>
                          <a:latin typeface="+mn-lt"/>
                          <a:cs typeface="Arial" pitchFamily="34" charset="0"/>
                        </a:rPr>
                        <a:t>12.38</a:t>
                      </a:r>
                      <a:endParaRPr lang="en-US" altLang="ko-KR" sz="1200" b="1"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s-419" altLang="ko-KR" sz="1200" baseline="0" dirty="0" smtClean="0">
                          <a:solidFill>
                            <a:schemeClr val="tx1">
                              <a:lumMod val="75000"/>
                              <a:lumOff val="25000"/>
                            </a:schemeClr>
                          </a:solidFill>
                          <a:latin typeface="+mn-lt"/>
                          <a:cs typeface="Arial" pitchFamily="34" charset="0"/>
                        </a:rPr>
                        <a:t>13.25</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s-419" altLang="ko-KR" sz="1200" baseline="0" dirty="0" smtClean="0">
                          <a:solidFill>
                            <a:schemeClr val="tx1">
                              <a:lumMod val="75000"/>
                              <a:lumOff val="25000"/>
                            </a:schemeClr>
                          </a:solidFill>
                          <a:latin typeface="+mn-lt"/>
                          <a:cs typeface="Arial" pitchFamily="34" charset="0"/>
                        </a:rPr>
                        <a:t>12.62</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s-419" altLang="ko-KR" sz="1200" baseline="0" dirty="0" smtClean="0">
                          <a:solidFill>
                            <a:schemeClr val="tx1">
                              <a:lumMod val="75000"/>
                              <a:lumOff val="25000"/>
                            </a:schemeClr>
                          </a:solidFill>
                          <a:latin typeface="+mn-lt"/>
                          <a:cs typeface="Arial" pitchFamily="34" charset="0"/>
                        </a:rPr>
                        <a:t>13.44</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419" altLang="ko-KR" sz="1200" baseline="0" dirty="0" smtClean="0">
                          <a:solidFill>
                            <a:schemeClr val="tx1">
                              <a:lumMod val="75000"/>
                              <a:lumOff val="25000"/>
                            </a:schemeClr>
                          </a:solidFill>
                          <a:latin typeface="+mn-lt"/>
                          <a:cs typeface="Arial" pitchFamily="34" charset="0"/>
                        </a:rPr>
                        <a:t>13.66</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419" altLang="ko-KR" sz="1200" baseline="0" dirty="0" smtClean="0">
                          <a:solidFill>
                            <a:schemeClr val="tx1">
                              <a:lumMod val="75000"/>
                              <a:lumOff val="25000"/>
                            </a:schemeClr>
                          </a:solidFill>
                          <a:latin typeface="+mn-lt"/>
                          <a:cs typeface="Arial" pitchFamily="34" charset="0"/>
                        </a:rPr>
                        <a:t>15.91</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sp>
        <p:nvSpPr>
          <p:cNvPr id="4" name="TextBox 3"/>
          <p:cNvSpPr txBox="1"/>
          <p:nvPr/>
        </p:nvSpPr>
        <p:spPr>
          <a:xfrm>
            <a:off x="719999" y="4011910"/>
            <a:ext cx="7380393" cy="646331"/>
          </a:xfrm>
          <a:prstGeom prst="rect">
            <a:avLst/>
          </a:prstGeom>
          <a:noFill/>
        </p:spPr>
        <p:txBody>
          <a:bodyPr wrap="square" rtlCol="0">
            <a:spAutoFit/>
          </a:bodyPr>
          <a:lstStyle/>
          <a:p>
            <a:r>
              <a:rPr lang="es-419" altLang="ko-KR" sz="1200" dirty="0" smtClean="0">
                <a:solidFill>
                  <a:schemeClr val="tx1">
                    <a:lumMod val="75000"/>
                    <a:lumOff val="25000"/>
                  </a:schemeClr>
                </a:solidFill>
                <a:cs typeface="Arial" pitchFamily="34" charset="0"/>
              </a:rPr>
              <a:t>Obs:</a:t>
            </a:r>
          </a:p>
          <a:p>
            <a:r>
              <a:rPr lang="es-419" altLang="ko-KR" sz="1200" dirty="0">
                <a:solidFill>
                  <a:schemeClr val="tx1">
                    <a:lumMod val="75000"/>
                    <a:lumOff val="25000"/>
                  </a:schemeClr>
                </a:solidFill>
                <a:cs typeface="Arial" pitchFamily="34" charset="0"/>
              </a:rPr>
              <a:t>El modelo que mejor predice es el que actualmente esta en produccion</a:t>
            </a:r>
            <a:r>
              <a:rPr lang="en-US" altLang="ko-KR" sz="1200" dirty="0">
                <a:solidFill>
                  <a:schemeClr val="tx1">
                    <a:lumMod val="75000"/>
                    <a:lumOff val="25000"/>
                  </a:schemeClr>
                </a:solidFill>
                <a:cs typeface="Arial" pitchFamily="34" charset="0"/>
              </a:rPr>
              <a:t>.</a:t>
            </a:r>
            <a:r>
              <a:rPr lang="es-419" altLang="ko-KR" sz="1200" dirty="0">
                <a:solidFill>
                  <a:schemeClr val="tx1">
                    <a:lumMod val="75000"/>
                    <a:lumOff val="25000"/>
                  </a:schemeClr>
                </a:solidFill>
                <a:cs typeface="Arial" pitchFamily="34" charset="0"/>
              </a:rPr>
              <a:t> De los generados, el que mejor predice es Gradient Boost. Cabe aclarar que todos estan en el mismo orden de magnitud.</a:t>
            </a:r>
            <a:r>
              <a:rPr lang="en-US" altLang="ko-KR" sz="1200" dirty="0">
                <a:solidFill>
                  <a:schemeClr val="tx1">
                    <a:lumMod val="75000"/>
                    <a:lumOff val="25000"/>
                  </a:schemeClr>
                </a:solidFill>
                <a:cs typeface="Arial" pitchFamily="34" charset="0"/>
              </a:rPr>
              <a:t> </a:t>
            </a:r>
          </a:p>
        </p:txBody>
      </p:sp>
      <p:sp>
        <p:nvSpPr>
          <p:cNvPr id="5" name="자유형 8"/>
          <p:cNvSpPr/>
          <p:nvPr/>
        </p:nvSpPr>
        <p:spPr>
          <a:xfrm flipV="1">
            <a:off x="792199" y="3833986"/>
            <a:ext cx="7596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 name="자유형 9"/>
          <p:cNvSpPr/>
          <p:nvPr/>
        </p:nvSpPr>
        <p:spPr>
          <a:xfrm>
            <a:off x="792199" y="4686271"/>
            <a:ext cx="7596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TextBox 6"/>
          <p:cNvSpPr txBox="1"/>
          <p:nvPr/>
        </p:nvSpPr>
        <p:spPr>
          <a:xfrm>
            <a:off x="729854" y="1288032"/>
            <a:ext cx="6218410" cy="307777"/>
          </a:xfrm>
          <a:prstGeom prst="rect">
            <a:avLst/>
          </a:prstGeom>
          <a:noFill/>
        </p:spPr>
        <p:txBody>
          <a:bodyPr wrap="square" rtlCol="0">
            <a:spAutoFit/>
          </a:bodyPr>
          <a:lstStyle/>
          <a:p>
            <a:pPr marL="285750" indent="-285750">
              <a:buFont typeface="Wingdings" pitchFamily="2" charset="2"/>
              <a:buChar char="u"/>
              <a:defRPr/>
            </a:pPr>
            <a:r>
              <a:rPr lang="es-419" altLang="ko-KR" sz="1400" dirty="0" smtClean="0">
                <a:solidFill>
                  <a:schemeClr val="tx1">
                    <a:lumMod val="75000"/>
                    <a:lumOff val="25000"/>
                  </a:schemeClr>
                </a:solidFill>
                <a:cs typeface="Arial" pitchFamily="34" charset="0"/>
              </a:rPr>
              <a:t>Table comparativa de resutados segun el algoritmo empleado</a:t>
            </a:r>
          </a:p>
        </p:txBody>
      </p:sp>
      <p:sp>
        <p:nvSpPr>
          <p:cNvPr id="8" name="Title 7"/>
          <p:cNvSpPr>
            <a:spLocks noGrp="1"/>
          </p:cNvSpPr>
          <p:nvPr>
            <p:ph type="title"/>
          </p:nvPr>
        </p:nvSpPr>
        <p:spPr/>
        <p:txBody>
          <a:bodyPr/>
          <a:lstStyle/>
          <a:p>
            <a:r>
              <a:rPr lang="es-419" altLang="ko-KR" dirty="0" smtClean="0"/>
              <a:t>Resultados</a:t>
            </a:r>
            <a:endParaRPr lang="ko-KR" altLang="en-US" dirty="0"/>
          </a:p>
        </p:txBody>
      </p:sp>
      <p:sp>
        <p:nvSpPr>
          <p:cNvPr id="9" name="8 Elipse"/>
          <p:cNvSpPr/>
          <p:nvPr/>
        </p:nvSpPr>
        <p:spPr>
          <a:xfrm>
            <a:off x="2555776" y="3003798"/>
            <a:ext cx="743769" cy="3925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Elipse"/>
          <p:cNvSpPr/>
          <p:nvPr/>
        </p:nvSpPr>
        <p:spPr>
          <a:xfrm>
            <a:off x="2555776" y="2611226"/>
            <a:ext cx="743769" cy="3925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Flecha abajo"/>
          <p:cNvSpPr/>
          <p:nvPr/>
        </p:nvSpPr>
        <p:spPr>
          <a:xfrm>
            <a:off x="2915816" y="1707654"/>
            <a:ext cx="180020" cy="432048"/>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115142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755" y="739018"/>
            <a:ext cx="4303677" cy="4190048"/>
          </a:xfrm>
          <a:prstGeom prst="rect">
            <a:avLst/>
          </a:prstGeom>
        </p:spPr>
      </p:pic>
      <p:sp>
        <p:nvSpPr>
          <p:cNvPr id="3" name="Title 2"/>
          <p:cNvSpPr>
            <a:spLocks noGrp="1"/>
          </p:cNvSpPr>
          <p:nvPr>
            <p:ph type="title"/>
          </p:nvPr>
        </p:nvSpPr>
        <p:spPr/>
        <p:txBody>
          <a:bodyPr/>
          <a:lstStyle/>
          <a:p>
            <a:r>
              <a:rPr lang="es-419" altLang="ko-KR" dirty="0" smtClean="0"/>
              <a:t>Comparativa de métricas seg</a:t>
            </a:r>
            <a:r>
              <a:rPr lang="es-AR" altLang="ko-KR" dirty="0" smtClean="0"/>
              <a:t>ú</a:t>
            </a:r>
            <a:r>
              <a:rPr lang="es-419" altLang="ko-KR" dirty="0" smtClean="0"/>
              <a:t>n modelo</a:t>
            </a:r>
            <a:endParaRPr lang="ko-KR" altLang="en-US" dirty="0"/>
          </a:p>
        </p:txBody>
      </p:sp>
      <p:sp>
        <p:nvSpPr>
          <p:cNvPr id="9" name="Oval 8"/>
          <p:cNvSpPr/>
          <p:nvPr/>
        </p:nvSpPr>
        <p:spPr>
          <a:xfrm>
            <a:off x="683568" y="1246298"/>
            <a:ext cx="609223" cy="609223"/>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9"/>
          <p:cNvSpPr/>
          <p:nvPr/>
        </p:nvSpPr>
        <p:spPr>
          <a:xfrm>
            <a:off x="683568" y="2188538"/>
            <a:ext cx="609223" cy="609223"/>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21"/>
          <p:cNvSpPr>
            <a:spLocks noChangeAspect="1"/>
          </p:cNvSpPr>
          <p:nvPr/>
        </p:nvSpPr>
        <p:spPr>
          <a:xfrm>
            <a:off x="825538" y="1386909"/>
            <a:ext cx="325283" cy="32800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Rectangle 9"/>
          <p:cNvSpPr/>
          <p:nvPr/>
        </p:nvSpPr>
        <p:spPr>
          <a:xfrm>
            <a:off x="842026" y="2356337"/>
            <a:ext cx="292306" cy="27362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 name="Group 16"/>
          <p:cNvGrpSpPr/>
          <p:nvPr/>
        </p:nvGrpSpPr>
        <p:grpSpPr>
          <a:xfrm>
            <a:off x="1447165" y="1190852"/>
            <a:ext cx="2260739" cy="849537"/>
            <a:chOff x="1472558" y="998559"/>
            <a:chExt cx="2765965" cy="566057"/>
          </a:xfrm>
        </p:grpSpPr>
        <p:sp>
          <p:nvSpPr>
            <p:cNvPr id="18" name="TextBox 17"/>
            <p:cNvSpPr txBox="1"/>
            <p:nvPr/>
          </p:nvSpPr>
          <p:spPr>
            <a:xfrm>
              <a:off x="1472558" y="1257003"/>
              <a:ext cx="2765965" cy="307613"/>
            </a:xfrm>
            <a:prstGeom prst="rect">
              <a:avLst/>
            </a:prstGeom>
            <a:noFill/>
          </p:spPr>
          <p:txBody>
            <a:bodyPr wrap="square" rtlCol="0">
              <a:spAutoFit/>
            </a:bodyPr>
            <a:lstStyle/>
            <a:p>
              <a:r>
                <a:rPr lang="es-419" altLang="ko-KR" sz="1200" dirty="0" smtClean="0">
                  <a:solidFill>
                    <a:schemeClr val="tx1">
                      <a:lumMod val="75000"/>
                      <a:lumOff val="25000"/>
                    </a:schemeClr>
                  </a:solidFill>
                  <a:cs typeface="Arial" pitchFamily="34" charset="0"/>
                </a:rPr>
                <a:t>El modelo en produccion tiene RMSE = 12.04 minutos</a:t>
              </a: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9" name="TextBox 18"/>
            <p:cNvSpPr txBox="1"/>
            <p:nvPr/>
          </p:nvSpPr>
          <p:spPr>
            <a:xfrm>
              <a:off x="1472558" y="998559"/>
              <a:ext cx="2765965" cy="461665"/>
            </a:xfrm>
            <a:prstGeom prst="rect">
              <a:avLst/>
            </a:prstGeom>
            <a:noFill/>
          </p:spPr>
          <p:txBody>
            <a:bodyPr wrap="square" rtlCol="0">
              <a:spAutoFit/>
            </a:bodyPr>
            <a:lstStyle/>
            <a:p>
              <a:r>
                <a:rPr lang="es-419" altLang="ko-KR" sz="1200" b="1" dirty="0" smtClean="0">
                  <a:solidFill>
                    <a:schemeClr val="tx1">
                      <a:lumMod val="75000"/>
                      <a:lumOff val="25000"/>
                    </a:schemeClr>
                  </a:solidFill>
                  <a:cs typeface="Arial" pitchFamily="34" charset="0"/>
                </a:rPr>
                <a:t>Raiz cuadrada del error cuadratico medio</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1447165" y="2133094"/>
            <a:ext cx="2830257" cy="720109"/>
            <a:chOff x="1472558" y="998559"/>
            <a:chExt cx="2765965" cy="720109"/>
          </a:xfrm>
        </p:grpSpPr>
        <p:sp>
          <p:nvSpPr>
            <p:cNvPr id="21" name="TextBox 20"/>
            <p:cNvSpPr txBox="1"/>
            <p:nvPr/>
          </p:nvSpPr>
          <p:spPr>
            <a:xfrm>
              <a:off x="1472558" y="1257003"/>
              <a:ext cx="1857523" cy="461665"/>
            </a:xfrm>
            <a:prstGeom prst="rect">
              <a:avLst/>
            </a:prstGeom>
            <a:noFill/>
          </p:spPr>
          <p:txBody>
            <a:bodyPr wrap="square" rtlCol="0">
              <a:spAutoFit/>
            </a:bodyPr>
            <a:lstStyle/>
            <a:p>
              <a:r>
                <a:rPr lang="es-419" altLang="ko-KR" sz="1200" dirty="0">
                  <a:solidFill>
                    <a:schemeClr val="tx1">
                      <a:lumMod val="75000"/>
                      <a:lumOff val="25000"/>
                    </a:schemeClr>
                  </a:solidFill>
                  <a:cs typeface="Arial" pitchFamily="34" charset="0"/>
                </a:rPr>
                <a:t>El modelo </a:t>
              </a:r>
              <a:r>
                <a:rPr lang="es-419" altLang="ko-KR" sz="1200" dirty="0" smtClean="0">
                  <a:solidFill>
                    <a:schemeClr val="tx1">
                      <a:lumMod val="75000"/>
                      <a:lumOff val="25000"/>
                    </a:schemeClr>
                  </a:solidFill>
                  <a:cs typeface="Arial" pitchFamily="34" charset="0"/>
                </a:rPr>
                <a:t>en produccion </a:t>
              </a:r>
              <a:r>
                <a:rPr lang="es-419" altLang="ko-KR" sz="1200" dirty="0">
                  <a:solidFill>
                    <a:schemeClr val="tx1">
                      <a:lumMod val="75000"/>
                      <a:lumOff val="25000"/>
                    </a:schemeClr>
                  </a:solidFill>
                  <a:cs typeface="Arial" pitchFamily="34" charset="0"/>
                </a:rPr>
                <a:t>tiene </a:t>
              </a:r>
              <a:r>
                <a:rPr lang="es-419" altLang="ko-KR" sz="1200" dirty="0" smtClean="0">
                  <a:solidFill>
                    <a:schemeClr val="tx1">
                      <a:lumMod val="75000"/>
                      <a:lumOff val="25000"/>
                    </a:schemeClr>
                  </a:solidFill>
                  <a:cs typeface="Arial" pitchFamily="34" charset="0"/>
                </a:rPr>
                <a:t>MAE </a:t>
              </a:r>
              <a:r>
                <a:rPr lang="es-419" altLang="ko-KR" sz="1200" dirty="0">
                  <a:solidFill>
                    <a:schemeClr val="tx1">
                      <a:lumMod val="75000"/>
                      <a:lumOff val="25000"/>
                    </a:schemeClr>
                  </a:solidFill>
                  <a:cs typeface="Arial" pitchFamily="34" charset="0"/>
                </a:rPr>
                <a:t>= </a:t>
              </a:r>
              <a:r>
                <a:rPr lang="es-419" altLang="ko-KR" sz="1200" dirty="0" smtClean="0">
                  <a:solidFill>
                    <a:schemeClr val="tx1">
                      <a:lumMod val="75000"/>
                      <a:lumOff val="25000"/>
                    </a:schemeClr>
                  </a:solidFill>
                  <a:cs typeface="Arial" pitchFamily="34" charset="0"/>
                </a:rPr>
                <a:t>8.2 minutos.</a:t>
              </a:r>
              <a:endParaRPr lang="ko-KR" altLang="en-US" sz="1200" dirty="0">
                <a:solidFill>
                  <a:schemeClr val="tx1">
                    <a:lumMod val="75000"/>
                    <a:lumOff val="25000"/>
                  </a:schemeClr>
                </a:solidFill>
                <a:cs typeface="Arial" pitchFamily="34" charset="0"/>
              </a:endParaRPr>
            </a:p>
          </p:txBody>
        </p:sp>
        <p:sp>
          <p:nvSpPr>
            <p:cNvPr id="22" name="TextBox 21"/>
            <p:cNvSpPr txBox="1"/>
            <p:nvPr/>
          </p:nvSpPr>
          <p:spPr>
            <a:xfrm>
              <a:off x="1472558" y="998559"/>
              <a:ext cx="2765965" cy="276999"/>
            </a:xfrm>
            <a:prstGeom prst="rect">
              <a:avLst/>
            </a:prstGeom>
            <a:noFill/>
          </p:spPr>
          <p:txBody>
            <a:bodyPr wrap="square" rtlCol="0">
              <a:spAutoFit/>
            </a:bodyPr>
            <a:lstStyle/>
            <a:p>
              <a:r>
                <a:rPr lang="es-419" altLang="ko-KR" sz="1200" b="1" dirty="0" smtClean="0">
                  <a:solidFill>
                    <a:schemeClr val="tx1">
                      <a:lumMod val="75000"/>
                      <a:lumOff val="25000"/>
                    </a:schemeClr>
                  </a:solidFill>
                  <a:cs typeface="Arial" pitchFamily="34" charset="0"/>
                </a:rPr>
                <a:t>Error absoluto medio</a:t>
              </a:r>
              <a:endParaRPr lang="ko-KR" altLang="en-US" sz="1200" b="1" dirty="0">
                <a:solidFill>
                  <a:schemeClr val="tx1">
                    <a:lumMod val="75000"/>
                    <a:lumOff val="25000"/>
                  </a:schemeClr>
                </a:solidFill>
                <a:cs typeface="Arial" pitchFamily="34" charset="0"/>
              </a:endParaRPr>
            </a:p>
          </p:txBody>
        </p:sp>
      </p:grpSp>
      <p:sp>
        <p:nvSpPr>
          <p:cNvPr id="15" name="Oval 9"/>
          <p:cNvSpPr/>
          <p:nvPr/>
        </p:nvSpPr>
        <p:spPr>
          <a:xfrm>
            <a:off x="675346" y="3107466"/>
            <a:ext cx="609223" cy="609223"/>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9"/>
          <p:cNvSpPr/>
          <p:nvPr/>
        </p:nvSpPr>
        <p:spPr>
          <a:xfrm>
            <a:off x="833804" y="3275265"/>
            <a:ext cx="292306" cy="27362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26 Elipse"/>
          <p:cNvSpPr/>
          <p:nvPr/>
        </p:nvSpPr>
        <p:spPr>
          <a:xfrm>
            <a:off x="4932040" y="4659982"/>
            <a:ext cx="743769" cy="3925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27 Elipse"/>
          <p:cNvSpPr/>
          <p:nvPr/>
        </p:nvSpPr>
        <p:spPr>
          <a:xfrm>
            <a:off x="4355976" y="4659982"/>
            <a:ext cx="743769" cy="3925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1" name="10 Conector recto de flecha"/>
          <p:cNvCxnSpPr/>
          <p:nvPr/>
        </p:nvCxnSpPr>
        <p:spPr>
          <a:xfrm flipV="1">
            <a:off x="4788024" y="1906072"/>
            <a:ext cx="522293" cy="4181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flipV="1">
            <a:off x="4817519" y="2827250"/>
            <a:ext cx="522293" cy="4181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nvGrpSpPr>
          <p:cNvPr id="31" name="Group 19"/>
          <p:cNvGrpSpPr/>
          <p:nvPr/>
        </p:nvGrpSpPr>
        <p:grpSpPr>
          <a:xfrm>
            <a:off x="1403648" y="3003798"/>
            <a:ext cx="2852202" cy="1512144"/>
            <a:chOff x="1472558" y="998559"/>
            <a:chExt cx="2787411" cy="743818"/>
          </a:xfrm>
        </p:grpSpPr>
        <p:sp>
          <p:nvSpPr>
            <p:cNvPr id="32" name="TextBox 20"/>
            <p:cNvSpPr txBox="1"/>
            <p:nvPr/>
          </p:nvSpPr>
          <p:spPr>
            <a:xfrm>
              <a:off x="1472558" y="1151940"/>
              <a:ext cx="2554848" cy="590437"/>
            </a:xfrm>
            <a:prstGeom prst="rect">
              <a:avLst/>
            </a:prstGeom>
            <a:noFill/>
          </p:spPr>
          <p:txBody>
            <a:bodyPr wrap="square" rtlCol="0">
              <a:spAutoFit/>
            </a:bodyPr>
            <a:lstStyle/>
            <a:p>
              <a:r>
                <a:rPr lang="es-419" altLang="ko-KR" sz="1200" dirty="0" smtClean="0">
                  <a:solidFill>
                    <a:schemeClr val="tx1">
                      <a:lumMod val="75000"/>
                      <a:lumOff val="25000"/>
                    </a:schemeClr>
                  </a:solidFill>
                  <a:cs typeface="Arial" pitchFamily="34" charset="0"/>
                </a:rPr>
                <a:t>Se trata de Gradient Boost</a:t>
              </a:r>
            </a:p>
            <a:p>
              <a:r>
                <a:rPr lang="es-419" altLang="ko-KR" sz="1200" dirty="0" smtClean="0">
                  <a:solidFill>
                    <a:schemeClr val="tx1">
                      <a:lumMod val="75000"/>
                      <a:lumOff val="25000"/>
                    </a:schemeClr>
                  </a:solidFill>
                  <a:cs typeface="Arial" pitchFamily="34" charset="0"/>
                </a:rPr>
                <a:t>.</a:t>
              </a:r>
            </a:p>
            <a:p>
              <a:r>
                <a:rPr lang="es-AR" altLang="ko-KR" sz="1200" dirty="0" smtClean="0">
                  <a:solidFill>
                    <a:schemeClr val="tx1">
                      <a:lumMod val="75000"/>
                      <a:lumOff val="25000"/>
                    </a:schemeClr>
                  </a:solidFill>
                  <a:cs typeface="Arial" pitchFamily="34" charset="0"/>
                </a:rPr>
                <a:t>C</a:t>
              </a:r>
              <a:r>
                <a:rPr lang="es-419" altLang="ko-KR" sz="1200" dirty="0" smtClean="0">
                  <a:solidFill>
                    <a:schemeClr val="tx1">
                      <a:lumMod val="75000"/>
                      <a:lumOff val="25000"/>
                    </a:schemeClr>
                  </a:solidFill>
                  <a:cs typeface="Arial" pitchFamily="34" charset="0"/>
                </a:rPr>
                <a:t>on MAE de 8.78 minutos</a:t>
              </a:r>
            </a:p>
            <a:p>
              <a:endParaRPr lang="es-419" altLang="ko-KR" sz="1200" dirty="0">
                <a:solidFill>
                  <a:schemeClr val="tx1">
                    <a:lumMod val="75000"/>
                    <a:lumOff val="25000"/>
                  </a:schemeClr>
                </a:solidFill>
                <a:cs typeface="Arial" pitchFamily="34" charset="0"/>
              </a:endParaRPr>
            </a:p>
            <a:p>
              <a:r>
                <a:rPr lang="es-419" altLang="ko-KR" sz="1200" dirty="0" smtClean="0">
                  <a:solidFill>
                    <a:schemeClr val="tx1">
                      <a:lumMod val="75000"/>
                      <a:lumOff val="25000"/>
                    </a:schemeClr>
                  </a:solidFill>
                  <a:cs typeface="Arial" pitchFamily="34" charset="0"/>
                </a:rPr>
                <a:t>Con RMSE de 12.38 minutos</a:t>
              </a:r>
            </a:p>
            <a:p>
              <a:endParaRPr lang="ko-KR" altLang="en-US" sz="1200" dirty="0">
                <a:solidFill>
                  <a:schemeClr val="tx1">
                    <a:lumMod val="75000"/>
                    <a:lumOff val="25000"/>
                  </a:schemeClr>
                </a:solidFill>
                <a:cs typeface="Arial" pitchFamily="34" charset="0"/>
              </a:endParaRPr>
            </a:p>
          </p:txBody>
        </p:sp>
        <p:sp>
          <p:nvSpPr>
            <p:cNvPr id="33" name="TextBox 21"/>
            <p:cNvSpPr txBox="1"/>
            <p:nvPr/>
          </p:nvSpPr>
          <p:spPr>
            <a:xfrm>
              <a:off x="1494004" y="998559"/>
              <a:ext cx="2765965" cy="227091"/>
            </a:xfrm>
            <a:prstGeom prst="rect">
              <a:avLst/>
            </a:prstGeom>
            <a:noFill/>
          </p:spPr>
          <p:txBody>
            <a:bodyPr wrap="square" rtlCol="0">
              <a:spAutoFit/>
            </a:bodyPr>
            <a:lstStyle/>
            <a:p>
              <a:r>
                <a:rPr lang="es-419" altLang="ko-KR" sz="1200" b="1" dirty="0" smtClean="0">
                  <a:solidFill>
                    <a:schemeClr val="tx1">
                      <a:lumMod val="75000"/>
                      <a:lumOff val="25000"/>
                    </a:schemeClr>
                  </a:solidFill>
                  <a:cs typeface="Arial" pitchFamily="34" charset="0"/>
                </a:rPr>
                <a:t>El modelo que mejor ajusta</a:t>
              </a:r>
            </a:p>
            <a:p>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295408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0552" y="25735"/>
            <a:ext cx="7560000" cy="776530"/>
          </a:xfrm>
        </p:spPr>
        <p:txBody>
          <a:bodyPr/>
          <a:lstStyle/>
          <a:p>
            <a:r>
              <a:rPr lang="es-419" altLang="ko-KR" dirty="0" smtClean="0">
                <a:solidFill>
                  <a:schemeClr val="accent1"/>
                </a:solidFill>
              </a:rPr>
              <a:t>Conclusiones</a:t>
            </a:r>
            <a:endParaRPr lang="ko-KR" altLang="en-US" dirty="0"/>
          </a:p>
        </p:txBody>
      </p:sp>
      <p:grpSp>
        <p:nvGrpSpPr>
          <p:cNvPr id="4" name="Group 3"/>
          <p:cNvGrpSpPr/>
          <p:nvPr/>
        </p:nvGrpSpPr>
        <p:grpSpPr>
          <a:xfrm>
            <a:off x="2123728" y="1198081"/>
            <a:ext cx="2880320" cy="3364085"/>
            <a:chOff x="515169" y="2020164"/>
            <a:chExt cx="2585081" cy="3364085"/>
          </a:xfrm>
        </p:grpSpPr>
        <p:sp>
          <p:nvSpPr>
            <p:cNvPr id="5" name="TextBox 4"/>
            <p:cNvSpPr txBox="1"/>
            <p:nvPr/>
          </p:nvSpPr>
          <p:spPr>
            <a:xfrm>
              <a:off x="515169" y="2337261"/>
              <a:ext cx="2585081" cy="3046988"/>
            </a:xfrm>
            <a:prstGeom prst="rect">
              <a:avLst/>
            </a:prstGeom>
            <a:noFill/>
          </p:spPr>
          <p:txBody>
            <a:bodyPr wrap="square" rtlCol="0">
              <a:spAutoFit/>
            </a:bodyPr>
            <a:lstStyle/>
            <a:p>
              <a:r>
                <a:rPr lang="es-419" altLang="ko-KR" sz="1200" dirty="0" smtClean="0">
                  <a:solidFill>
                    <a:schemeClr val="tx1">
                      <a:lumMod val="75000"/>
                      <a:lumOff val="25000"/>
                    </a:schemeClr>
                  </a:solidFill>
                  <a:cs typeface="Arial" pitchFamily="34" charset="0"/>
                </a:rPr>
                <a:t>Los resultados obtenidos en todos los modelos son del mismo orden de magnitud, pese a las diferencias de complejidad</a:t>
              </a:r>
              <a:r>
                <a:rPr lang="en-US" altLang="ko-KR" sz="1200" dirty="0" smtClean="0">
                  <a:solidFill>
                    <a:schemeClr val="tx1">
                      <a:lumMod val="75000"/>
                      <a:lumOff val="25000"/>
                    </a:schemeClr>
                  </a:solidFill>
                  <a:cs typeface="Arial" pitchFamily="34" charset="0"/>
                </a:rPr>
                <a:t>.</a:t>
              </a:r>
              <a:endParaRPr lang="es-419" altLang="ko-KR" sz="1200" dirty="0" smtClean="0">
                <a:solidFill>
                  <a:schemeClr val="tx1">
                    <a:lumMod val="75000"/>
                    <a:lumOff val="25000"/>
                  </a:schemeClr>
                </a:solidFill>
                <a:cs typeface="Arial" pitchFamily="34" charset="0"/>
              </a:endParaRPr>
            </a:p>
            <a:p>
              <a:endParaRPr lang="es-419" altLang="ko-KR" sz="1200" dirty="0" smtClean="0">
                <a:solidFill>
                  <a:schemeClr val="tx1">
                    <a:lumMod val="75000"/>
                    <a:lumOff val="25000"/>
                  </a:schemeClr>
                </a:solidFill>
                <a:cs typeface="Arial" pitchFamily="34" charset="0"/>
              </a:endParaRPr>
            </a:p>
            <a:p>
              <a:r>
                <a:rPr lang="es-AR" altLang="ko-KR" sz="1200" dirty="0" smtClean="0">
                  <a:solidFill>
                    <a:schemeClr val="tx1">
                      <a:lumMod val="75000"/>
                      <a:lumOff val="25000"/>
                    </a:schemeClr>
                  </a:solidFill>
                  <a:cs typeface="Arial" pitchFamily="34" charset="0"/>
                </a:rPr>
                <a:t>E</a:t>
              </a:r>
              <a:r>
                <a:rPr lang="es-419" altLang="ko-KR" sz="1200" dirty="0" smtClean="0">
                  <a:solidFill>
                    <a:schemeClr val="tx1">
                      <a:lumMod val="75000"/>
                      <a:lumOff val="25000"/>
                    </a:schemeClr>
                  </a:solidFill>
                  <a:cs typeface="Arial" pitchFamily="34" charset="0"/>
                </a:rPr>
                <a:t>l grid search probo ser beneficioso a la hora de mejorar las predicciones en su conjunto.</a:t>
              </a:r>
            </a:p>
            <a:p>
              <a:endParaRPr lang="es-419" altLang="ko-KR" sz="1200" dirty="0">
                <a:solidFill>
                  <a:schemeClr val="tx1">
                    <a:lumMod val="75000"/>
                    <a:lumOff val="25000"/>
                  </a:schemeClr>
                </a:solidFill>
                <a:cs typeface="Arial" pitchFamily="34" charset="0"/>
              </a:endParaRPr>
            </a:p>
            <a:p>
              <a:r>
                <a:rPr lang="es-419" altLang="ko-KR" sz="1200" dirty="0" smtClean="0">
                  <a:solidFill>
                    <a:schemeClr val="tx1">
                      <a:lumMod val="75000"/>
                      <a:lumOff val="25000"/>
                    </a:schemeClr>
                  </a:solidFill>
                  <a:cs typeface="Arial" pitchFamily="34" charset="0"/>
                </a:rPr>
                <a:t>Las predcciones obtenidas por el modelo que arroja mejores metricas no son tan buenas como el del modelo que actualmente esta en produccion, pero debe tenerse en cuanta que los features considerados fueron escasos por falta de acceso a los mismos</a:t>
              </a:r>
              <a:endParaRPr lang="en-US" altLang="ko-KR" sz="1200" dirty="0">
                <a:solidFill>
                  <a:schemeClr val="tx1">
                    <a:lumMod val="75000"/>
                    <a:lumOff val="25000"/>
                  </a:schemeClr>
                </a:solidFill>
                <a:cs typeface="Arial" pitchFamily="34" charset="0"/>
              </a:endParaRPr>
            </a:p>
          </p:txBody>
        </p:sp>
        <p:sp>
          <p:nvSpPr>
            <p:cNvPr id="6" name="TextBox 5"/>
            <p:cNvSpPr txBox="1"/>
            <p:nvPr/>
          </p:nvSpPr>
          <p:spPr>
            <a:xfrm>
              <a:off x="515169" y="2020164"/>
              <a:ext cx="2585081" cy="276999"/>
            </a:xfrm>
            <a:prstGeom prst="rect">
              <a:avLst/>
            </a:prstGeom>
            <a:solidFill>
              <a:schemeClr val="accent2"/>
            </a:solidFill>
          </p:spPr>
          <p:txBody>
            <a:bodyPr wrap="square" rtlCol="0">
              <a:spAutoFit/>
            </a:bodyPr>
            <a:lstStyle/>
            <a:p>
              <a:r>
                <a:rPr lang="es-419" altLang="ko-KR" sz="1200" b="1" dirty="0" smtClean="0">
                  <a:solidFill>
                    <a:schemeClr val="bg1"/>
                  </a:solidFill>
                  <a:cs typeface="Arial" pitchFamily="34" charset="0"/>
                </a:rPr>
                <a:t>Sobre los resultados obtenidos</a:t>
              </a:r>
              <a:endParaRPr lang="ko-KR" altLang="en-US" sz="1200" b="1" dirty="0">
                <a:solidFill>
                  <a:schemeClr val="bg1"/>
                </a:solidFill>
                <a:cs typeface="Arial" pitchFamily="34" charset="0"/>
              </a:endParaRPr>
            </a:p>
          </p:txBody>
        </p:sp>
      </p:grpSp>
      <p:sp>
        <p:nvSpPr>
          <p:cNvPr id="11" name="Text Placeholder 4"/>
          <p:cNvSpPr txBox="1">
            <a:spLocks/>
          </p:cNvSpPr>
          <p:nvPr/>
        </p:nvSpPr>
        <p:spPr>
          <a:xfrm>
            <a:off x="1619672" y="699542"/>
            <a:ext cx="7524328" cy="26347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419" altLang="ko-KR" sz="1200" dirty="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10" name="TextBox 4"/>
          <p:cNvSpPr txBox="1"/>
          <p:nvPr/>
        </p:nvSpPr>
        <p:spPr>
          <a:xfrm>
            <a:off x="5652120" y="1515177"/>
            <a:ext cx="2880320" cy="1200329"/>
          </a:xfrm>
          <a:prstGeom prst="rect">
            <a:avLst/>
          </a:prstGeom>
          <a:noFill/>
        </p:spPr>
        <p:txBody>
          <a:bodyPr wrap="square" rtlCol="0">
            <a:spAutoFit/>
          </a:bodyPr>
          <a:lstStyle/>
          <a:p>
            <a:r>
              <a:rPr lang="es-419" altLang="ko-KR" sz="1200" dirty="0" smtClean="0">
                <a:solidFill>
                  <a:schemeClr val="tx1">
                    <a:lumMod val="75000"/>
                    <a:lumOff val="25000"/>
                  </a:schemeClr>
                </a:solidFill>
                <a:cs typeface="Arial" pitchFamily="34" charset="0"/>
              </a:rPr>
              <a:t>Los resultados obtenidos, a excepcion de SVM fueron casi instanteos corriendo en una pc con i3, lo que hace pensar que el deployment no seria muy demandante en terminos de recursos.</a:t>
            </a:r>
          </a:p>
          <a:p>
            <a:endParaRPr lang="es-419" altLang="ko-KR" sz="1200" dirty="0">
              <a:solidFill>
                <a:schemeClr val="tx1">
                  <a:lumMod val="75000"/>
                  <a:lumOff val="25000"/>
                </a:schemeClr>
              </a:solidFill>
              <a:cs typeface="Arial" pitchFamily="34" charset="0"/>
            </a:endParaRPr>
          </a:p>
        </p:txBody>
      </p:sp>
      <p:sp>
        <p:nvSpPr>
          <p:cNvPr id="12" name="TextBox 5"/>
          <p:cNvSpPr txBox="1"/>
          <p:nvPr/>
        </p:nvSpPr>
        <p:spPr>
          <a:xfrm>
            <a:off x="5652120" y="1198080"/>
            <a:ext cx="2880320" cy="276999"/>
          </a:xfrm>
          <a:prstGeom prst="rect">
            <a:avLst/>
          </a:prstGeom>
          <a:solidFill>
            <a:schemeClr val="accent2"/>
          </a:solidFill>
        </p:spPr>
        <p:txBody>
          <a:bodyPr wrap="square" rtlCol="0">
            <a:spAutoFit/>
          </a:bodyPr>
          <a:lstStyle/>
          <a:p>
            <a:r>
              <a:rPr lang="es-419" altLang="ko-KR" sz="1200" b="1" dirty="0" smtClean="0">
                <a:solidFill>
                  <a:schemeClr val="bg1"/>
                </a:solidFill>
                <a:cs typeface="Arial" pitchFamily="34" charset="0"/>
              </a:rPr>
              <a:t>Sobre los tiempos de computo</a:t>
            </a:r>
            <a:endParaRPr lang="ko-KR" altLang="en-US" sz="1200" b="1" dirty="0">
              <a:solidFill>
                <a:schemeClr val="bg1"/>
              </a:solidFill>
              <a:cs typeface="Arial" pitchFamily="34" charset="0"/>
            </a:endParaRPr>
          </a:p>
        </p:txBody>
      </p:sp>
      <p:sp>
        <p:nvSpPr>
          <p:cNvPr id="15" name="TextBox 4"/>
          <p:cNvSpPr txBox="1"/>
          <p:nvPr/>
        </p:nvSpPr>
        <p:spPr>
          <a:xfrm>
            <a:off x="5652120" y="3435846"/>
            <a:ext cx="2880320" cy="1200329"/>
          </a:xfrm>
          <a:prstGeom prst="rect">
            <a:avLst/>
          </a:prstGeom>
          <a:noFill/>
        </p:spPr>
        <p:txBody>
          <a:bodyPr wrap="square" rtlCol="0">
            <a:spAutoFit/>
          </a:bodyPr>
          <a:lstStyle/>
          <a:p>
            <a:r>
              <a:rPr lang="es-419" altLang="ko-KR" sz="1200" dirty="0" smtClean="0">
                <a:solidFill>
                  <a:schemeClr val="tx1">
                    <a:lumMod val="75000"/>
                    <a:lumOff val="25000"/>
                  </a:schemeClr>
                </a:solidFill>
                <a:cs typeface="Arial" pitchFamily="34" charset="0"/>
              </a:rPr>
              <a:t>Mas datos no significan linealmente mejores resultados. Sin embargo al tratarse de una serie temporal cabe el analisis ciclico de los datos, cosa que no se tuvo muy en cuenta.</a:t>
            </a:r>
          </a:p>
          <a:p>
            <a:endParaRPr lang="es-419" altLang="ko-KR" sz="1200" dirty="0">
              <a:solidFill>
                <a:schemeClr val="tx1">
                  <a:lumMod val="75000"/>
                  <a:lumOff val="25000"/>
                </a:schemeClr>
              </a:solidFill>
              <a:cs typeface="Arial" pitchFamily="34" charset="0"/>
            </a:endParaRPr>
          </a:p>
        </p:txBody>
      </p:sp>
      <p:sp>
        <p:nvSpPr>
          <p:cNvPr id="16" name="TextBox 5"/>
          <p:cNvSpPr txBox="1"/>
          <p:nvPr/>
        </p:nvSpPr>
        <p:spPr>
          <a:xfrm>
            <a:off x="5652120" y="2854524"/>
            <a:ext cx="2880320" cy="461665"/>
          </a:xfrm>
          <a:prstGeom prst="rect">
            <a:avLst/>
          </a:prstGeom>
          <a:solidFill>
            <a:schemeClr val="accent2"/>
          </a:solidFill>
        </p:spPr>
        <p:txBody>
          <a:bodyPr wrap="square" rtlCol="0">
            <a:spAutoFit/>
          </a:bodyPr>
          <a:lstStyle/>
          <a:p>
            <a:r>
              <a:rPr lang="es-419" altLang="ko-KR" sz="1200" b="1" dirty="0" smtClean="0">
                <a:solidFill>
                  <a:schemeClr val="bg1"/>
                </a:solidFill>
                <a:cs typeface="Arial" pitchFamily="34" charset="0"/>
              </a:rPr>
              <a:t>Sobre las posibles mejoras al modelo</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3701110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0" y="2499743"/>
            <a:ext cx="6336704" cy="144016"/>
          </a:xfrm>
        </p:spPr>
        <p:txBody>
          <a:bodyPr/>
          <a:lstStyle/>
          <a:p>
            <a:r>
              <a:rPr lang="es-419" altLang="ko-KR" sz="3200" dirty="0" smtClean="0"/>
              <a:t>Y si nuestro modelo se nutre de las predicciones del modelo actual?</a:t>
            </a:r>
            <a:endParaRPr lang="ko-KR" altLang="en-US" sz="3200" dirty="0"/>
          </a:p>
        </p:txBody>
      </p:sp>
    </p:spTree>
    <p:extLst>
      <p:ext uri="{BB962C8B-B14F-4D97-AF65-F5344CB8AC3E}">
        <p14:creationId xmlns:p14="http://schemas.microsoft.com/office/powerpoint/2010/main" val="2214080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Placeholder 5"/>
          <p:cNvGraphicFramePr>
            <a:graphicFrameLocks/>
          </p:cNvGraphicFramePr>
          <p:nvPr>
            <p:extLst>
              <p:ext uri="{D42A27DB-BD31-4B8C-83A1-F6EECF244321}">
                <p14:modId xmlns:p14="http://schemas.microsoft.com/office/powerpoint/2010/main" val="2652596422"/>
              </p:ext>
            </p:extLst>
          </p:nvPr>
        </p:nvGraphicFramePr>
        <p:xfrm>
          <a:off x="719999" y="2110076"/>
          <a:ext cx="7704000" cy="1845348"/>
        </p:xfrm>
        <a:graphic>
          <a:graphicData uri="http://schemas.openxmlformats.org/drawingml/2006/table">
            <a:tbl>
              <a:tblPr firstRow="1" bandRow="1" bandCol="1">
                <a:tableStyleId>{5C22544A-7EE6-4342-B048-85BDC9FD1C3A}</a:tableStyleId>
              </a:tblPr>
              <a:tblGrid>
                <a:gridCol w="1115697">
                  <a:extLst>
                    <a:ext uri="{9D8B030D-6E8A-4147-A177-3AD203B41FA5}">
                      <a16:colId xmlns:a16="http://schemas.microsoft.com/office/drawing/2014/main" xmlns="" val="20000"/>
                    </a:ext>
                  </a:extLst>
                </a:gridCol>
                <a:gridCol w="810303">
                  <a:extLst>
                    <a:ext uri="{9D8B030D-6E8A-4147-A177-3AD203B41FA5}">
                      <a16:colId xmlns:a16="http://schemas.microsoft.com/office/drawing/2014/main" xmlns="" val="20001"/>
                    </a:ext>
                  </a:extLst>
                </a:gridCol>
                <a:gridCol w="963000">
                  <a:extLst>
                    <a:ext uri="{9D8B030D-6E8A-4147-A177-3AD203B41FA5}">
                      <a16:colId xmlns:a16="http://schemas.microsoft.com/office/drawing/2014/main" xmlns="" val="20002"/>
                    </a:ext>
                  </a:extLst>
                </a:gridCol>
                <a:gridCol w="1035009">
                  <a:extLst>
                    <a:ext uri="{9D8B030D-6E8A-4147-A177-3AD203B41FA5}">
                      <a16:colId xmlns:a16="http://schemas.microsoft.com/office/drawing/2014/main" xmlns="" val="20003"/>
                    </a:ext>
                  </a:extLst>
                </a:gridCol>
                <a:gridCol w="890991">
                  <a:extLst>
                    <a:ext uri="{9D8B030D-6E8A-4147-A177-3AD203B41FA5}">
                      <a16:colId xmlns:a16="http://schemas.microsoft.com/office/drawing/2014/main" xmlns="" val="20004"/>
                    </a:ext>
                  </a:extLst>
                </a:gridCol>
                <a:gridCol w="621177">
                  <a:extLst>
                    <a:ext uri="{9D8B030D-6E8A-4147-A177-3AD203B41FA5}">
                      <a16:colId xmlns:a16="http://schemas.microsoft.com/office/drawing/2014/main" xmlns="" val="20005"/>
                    </a:ext>
                  </a:extLst>
                </a:gridCol>
                <a:gridCol w="1304823"/>
                <a:gridCol w="963000"/>
              </a:tblGrid>
              <a:tr h="316829">
                <a:tc>
                  <a:txBody>
                    <a:bodyPr/>
                    <a:lstStyle/>
                    <a:p>
                      <a:pPr algn="l"/>
                      <a:r>
                        <a:rPr lang="es-419" altLang="ko-KR" sz="1400" b="1" spc="0" dirty="0" smtClean="0">
                          <a:solidFill>
                            <a:schemeClr val="bg1"/>
                          </a:solidFill>
                          <a:latin typeface="+mn-lt"/>
                          <a:cs typeface="Arial" pitchFamily="34" charset="0"/>
                        </a:rPr>
                        <a:t>Algoritmo</a:t>
                      </a:r>
                      <a:endParaRPr lang="en-JM" altLang="ko-KR" sz="1400" b="1" spc="0" dirty="0">
                        <a:solidFill>
                          <a:schemeClr val="bg1"/>
                        </a:solidFill>
                        <a:latin typeface="+mn-lt"/>
                        <a:cs typeface="Arial" pitchFamily="34" charset="0"/>
                      </a:endParaRPr>
                    </a:p>
                  </a:txBody>
                  <a:tcPr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38100" cmpd="sng">
                      <a:noFill/>
                    </a:lnB>
                    <a:lnTlToBr w="12700" cap="flat" cmpd="sng" algn="ctr">
                      <a:noFill/>
                      <a:prstDash val="solid"/>
                      <a:round/>
                      <a:headEnd type="none" w="med" len="med"/>
                      <a:tailEnd type="none" w="med" len="med"/>
                    </a:lnTlToBr>
                    <a:lnBlToTr w="12700" cmpd="sng">
                      <a:noFill/>
                      <a:prstDash val="solid"/>
                    </a:lnBlToTr>
                    <a:solidFill>
                      <a:schemeClr val="accent1">
                        <a:alpha val="70000"/>
                      </a:schemeClr>
                    </a:solidFill>
                  </a:tcPr>
                </a:tc>
                <a:tc>
                  <a:txBody>
                    <a:bodyPr/>
                    <a:lstStyle/>
                    <a:p>
                      <a:pPr algn="l"/>
                      <a:r>
                        <a:rPr lang="es-419" altLang="ko-KR" sz="1400" b="1" spc="0" dirty="0" smtClean="0">
                          <a:solidFill>
                            <a:schemeClr val="bg1"/>
                          </a:solidFill>
                          <a:latin typeface="+mn-lt"/>
                          <a:cs typeface="Arial" pitchFamily="34" charset="0"/>
                        </a:rPr>
                        <a:t>Modelo actual</a:t>
                      </a:r>
                      <a:endParaRPr lang="en-JM" altLang="ko-KR" sz="1400" b="1" spc="0"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alpha val="70000"/>
                      </a:schemeClr>
                    </a:solidFill>
                  </a:tcPr>
                </a:tc>
                <a:tc>
                  <a:txBody>
                    <a:bodyPr/>
                    <a:lstStyle/>
                    <a:p>
                      <a:pPr algn="l"/>
                      <a:r>
                        <a:rPr lang="es-419" altLang="ko-KR" sz="1400" b="0" spc="0" dirty="0" smtClean="0">
                          <a:solidFill>
                            <a:schemeClr val="bg1"/>
                          </a:solidFill>
                          <a:latin typeface="+mn-lt"/>
                          <a:cs typeface="Arial" pitchFamily="34" charset="0"/>
                        </a:rPr>
                        <a:t>Gradient Boost</a:t>
                      </a:r>
                      <a:endParaRPr lang="en-JM" altLang="ko-KR" sz="1400" b="0" spc="0"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3">
                        <a:alpha val="7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400" b="0" spc="0" dirty="0" smtClean="0">
                          <a:solidFill>
                            <a:schemeClr val="bg1"/>
                          </a:solidFill>
                          <a:latin typeface="+mn-lt"/>
                          <a:cs typeface="Arial" pitchFamily="34" charset="0"/>
                        </a:rPr>
                        <a:t>SVM</a:t>
                      </a:r>
                      <a:endParaRPr lang="en-JM" altLang="ko-KR" sz="1400" b="0" spc="0"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4">
                        <a:alpha val="70000"/>
                      </a:schemeClr>
                    </a:solidFill>
                  </a:tcPr>
                </a:tc>
                <a:tc>
                  <a:txBody>
                    <a:bodyPr/>
                    <a:lstStyle/>
                    <a:p>
                      <a:pPr algn="l"/>
                      <a:r>
                        <a:rPr lang="es-419" altLang="ko-KR" sz="1400" b="0" spc="0" dirty="0" smtClean="0">
                          <a:solidFill>
                            <a:schemeClr val="bg1"/>
                          </a:solidFill>
                          <a:latin typeface="+mn-lt"/>
                          <a:cs typeface="Arial" pitchFamily="34" charset="0"/>
                        </a:rPr>
                        <a:t>Random Forest</a:t>
                      </a:r>
                      <a:endParaRPr lang="en-JM" altLang="ko-KR" sz="1400" b="0" spc="0"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alpha val="70000"/>
                      </a:schemeClr>
                    </a:solidFill>
                  </a:tcPr>
                </a:tc>
                <a:tc>
                  <a:txBody>
                    <a:bodyPr/>
                    <a:lstStyle/>
                    <a:p>
                      <a:pPr algn="l"/>
                      <a:r>
                        <a:rPr lang="es-419" altLang="ko-KR" sz="1400" b="0" spc="0" dirty="0" smtClean="0">
                          <a:solidFill>
                            <a:schemeClr val="bg1"/>
                          </a:solidFill>
                          <a:latin typeface="+mn-lt"/>
                          <a:cs typeface="Arial" pitchFamily="34" charset="0"/>
                        </a:rPr>
                        <a:t>ANN</a:t>
                      </a:r>
                      <a:endParaRPr lang="en-JM" altLang="ko-KR" sz="1400" b="0" spc="0"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alpha val="70000"/>
                      </a:schemeClr>
                    </a:solidFill>
                  </a:tcPr>
                </a:tc>
                <a:tc>
                  <a:txBody>
                    <a:bodyPr/>
                    <a:lstStyle/>
                    <a:p>
                      <a:pPr algn="l"/>
                      <a:r>
                        <a:rPr lang="es-419" altLang="ko-KR" sz="1400" b="0" spc="0" dirty="0" smtClean="0">
                          <a:solidFill>
                            <a:schemeClr val="bg1"/>
                          </a:solidFill>
                          <a:latin typeface="+mn-lt"/>
                          <a:cs typeface="Arial" pitchFamily="34" charset="0"/>
                        </a:rPr>
                        <a:t>Decision</a:t>
                      </a:r>
                      <a:r>
                        <a:rPr lang="es-419" altLang="ko-KR" sz="1400" b="0" spc="0" baseline="0" dirty="0" smtClean="0">
                          <a:solidFill>
                            <a:schemeClr val="bg1"/>
                          </a:solidFill>
                          <a:latin typeface="+mn-lt"/>
                          <a:cs typeface="Arial" pitchFamily="34" charset="0"/>
                        </a:rPr>
                        <a:t> Tree</a:t>
                      </a:r>
                      <a:endParaRPr lang="en-JM" altLang="ko-KR" sz="1400" b="0" spc="0"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alpha val="70000"/>
                      </a:schemeClr>
                    </a:solidFill>
                  </a:tcPr>
                </a:tc>
                <a:tc>
                  <a:txBody>
                    <a:bodyPr/>
                    <a:lstStyle/>
                    <a:p>
                      <a:pPr algn="l"/>
                      <a:r>
                        <a:rPr lang="es-419" altLang="ko-KR" sz="1400" b="0" spc="0" dirty="0" smtClean="0">
                          <a:solidFill>
                            <a:schemeClr val="bg1"/>
                          </a:solidFill>
                          <a:latin typeface="+mn-lt"/>
                          <a:cs typeface="Arial" pitchFamily="34" charset="0"/>
                        </a:rPr>
                        <a:t>Ada</a:t>
                      </a:r>
                      <a:r>
                        <a:rPr lang="es-419" altLang="ko-KR" sz="1400" b="0" spc="0" baseline="0" dirty="0" smtClean="0">
                          <a:solidFill>
                            <a:schemeClr val="bg1"/>
                          </a:solidFill>
                          <a:latin typeface="+mn-lt"/>
                          <a:cs typeface="Arial" pitchFamily="34" charset="0"/>
                        </a:rPr>
                        <a:t> Boost</a:t>
                      </a:r>
                      <a:endParaRPr lang="en-JM" altLang="ko-KR" sz="1400" b="0" spc="0"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alpha val="70000"/>
                      </a:schemeClr>
                    </a:solidFill>
                  </a:tcPr>
                </a:tc>
                <a:extLst>
                  <a:ext uri="{0D108BD9-81ED-4DB2-BD59-A6C34878D82A}">
                    <a16:rowId xmlns:a16="http://schemas.microsoft.com/office/drawing/2014/main" xmlns="" val="10000"/>
                  </a:ext>
                </a:extLst>
              </a:tr>
              <a:tr h="331797">
                <a:tc>
                  <a:txBody>
                    <a:bodyPr/>
                    <a:lstStyle/>
                    <a:p>
                      <a:r>
                        <a:rPr lang="es-419" altLang="ko-KR" sz="1200" baseline="0" dirty="0" smtClean="0">
                          <a:solidFill>
                            <a:schemeClr val="tx1">
                              <a:lumMod val="75000"/>
                              <a:lumOff val="25000"/>
                            </a:schemeClr>
                          </a:solidFill>
                          <a:latin typeface="+mn-lt"/>
                          <a:cs typeface="Arial" pitchFamily="34" charset="0"/>
                        </a:rPr>
                        <a:t>MAE</a:t>
                      </a:r>
                      <a:endParaRPr lang="en-US" altLang="ko-KR" sz="1200" baseline="0" dirty="0">
                        <a:solidFill>
                          <a:schemeClr val="tx1">
                            <a:lumMod val="75000"/>
                            <a:lumOff val="25000"/>
                          </a:schemeClr>
                        </a:solidFill>
                        <a:latin typeface="+mn-lt"/>
                        <a:cs typeface="Arial" pitchFamily="34" charset="0"/>
                      </a:endParaRPr>
                    </a:p>
                  </a:txBody>
                  <a:tcPr anchor="ctr">
                    <a:lnL w="12700" cmpd="sng">
                      <a:noFill/>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200" b="1" baseline="0" dirty="0" smtClean="0">
                          <a:solidFill>
                            <a:schemeClr val="tx1">
                              <a:lumMod val="75000"/>
                              <a:lumOff val="25000"/>
                            </a:schemeClr>
                          </a:solidFill>
                          <a:latin typeface="+mn-lt"/>
                          <a:cs typeface="Arial" pitchFamily="34" charset="0"/>
                        </a:rPr>
                        <a:t>8.20</a:t>
                      </a:r>
                      <a:endParaRPr lang="en-US" altLang="ko-KR" sz="1200" b="1"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200" b="0" baseline="0" dirty="0" smtClean="0">
                          <a:solidFill>
                            <a:schemeClr val="tx1">
                              <a:lumMod val="75000"/>
                              <a:lumOff val="25000"/>
                            </a:schemeClr>
                          </a:solidFill>
                          <a:latin typeface="+mn-lt"/>
                          <a:cs typeface="Arial" pitchFamily="34" charset="0"/>
                        </a:rPr>
                        <a:t>8.78</a:t>
                      </a:r>
                      <a:endParaRPr lang="en-US" altLang="ko-KR" sz="1200" b="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200" baseline="0" dirty="0" smtClean="0">
                          <a:solidFill>
                            <a:schemeClr val="tx1">
                              <a:lumMod val="75000"/>
                              <a:lumOff val="25000"/>
                            </a:schemeClr>
                          </a:solidFill>
                          <a:latin typeface="+mn-lt"/>
                          <a:cs typeface="Arial" pitchFamily="34" charset="0"/>
                        </a:rPr>
                        <a:t>9.22</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200" baseline="0" dirty="0" smtClean="0">
                          <a:solidFill>
                            <a:schemeClr val="tx1">
                              <a:lumMod val="75000"/>
                              <a:lumOff val="25000"/>
                            </a:schemeClr>
                          </a:solidFill>
                          <a:latin typeface="+mn-lt"/>
                          <a:cs typeface="Arial" pitchFamily="34" charset="0"/>
                        </a:rPr>
                        <a:t>9.15</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200" baseline="0" dirty="0" smtClean="0">
                          <a:solidFill>
                            <a:schemeClr val="tx1">
                              <a:lumMod val="75000"/>
                              <a:lumOff val="25000"/>
                            </a:schemeClr>
                          </a:solidFill>
                          <a:latin typeface="+mn-lt"/>
                          <a:cs typeface="Arial" pitchFamily="34" charset="0"/>
                        </a:rPr>
                        <a:t>9.40</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200" baseline="0" dirty="0" smtClean="0">
                          <a:solidFill>
                            <a:schemeClr val="tx1">
                              <a:lumMod val="75000"/>
                              <a:lumOff val="25000"/>
                            </a:schemeClr>
                          </a:solidFill>
                          <a:latin typeface="+mn-lt"/>
                          <a:cs typeface="Arial" pitchFamily="34" charset="0"/>
                        </a:rPr>
                        <a:t>9.49</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200" baseline="0" dirty="0" smtClean="0">
                          <a:solidFill>
                            <a:schemeClr val="tx1">
                              <a:lumMod val="75000"/>
                              <a:lumOff val="25000"/>
                            </a:schemeClr>
                          </a:solidFill>
                          <a:latin typeface="+mn-lt"/>
                          <a:cs typeface="Arial" pitchFamily="34" charset="0"/>
                        </a:rPr>
                        <a:t>13.23</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extLst>
                  <a:ext uri="{0D108BD9-81ED-4DB2-BD59-A6C34878D82A}">
                    <a16:rowId xmlns:a16="http://schemas.microsoft.com/office/drawing/2014/main" xmlns="" val="10001"/>
                  </a:ext>
                </a:extLst>
              </a:tr>
              <a:tr h="331797">
                <a:tc>
                  <a:txBody>
                    <a:bodyPr/>
                    <a:lstStyle/>
                    <a:p>
                      <a:r>
                        <a:rPr lang="es-419" altLang="ko-KR" sz="1200" baseline="0" dirty="0" smtClean="0">
                          <a:solidFill>
                            <a:schemeClr val="tx1">
                              <a:lumMod val="75000"/>
                              <a:lumOff val="25000"/>
                            </a:schemeClr>
                          </a:solidFill>
                          <a:latin typeface="+mn-lt"/>
                          <a:cs typeface="Arial" pitchFamily="34" charset="0"/>
                        </a:rPr>
                        <a:t>MAE*</a:t>
                      </a:r>
                      <a:endParaRPr lang="en-US" altLang="ko-KR" sz="1200" baseline="0" dirty="0">
                        <a:solidFill>
                          <a:schemeClr val="tx1">
                            <a:lumMod val="75000"/>
                            <a:lumOff val="25000"/>
                          </a:schemeClr>
                        </a:solidFill>
                        <a:latin typeface="+mn-lt"/>
                        <a:cs typeface="Arial" pitchFamily="34" charset="0"/>
                      </a:endParaRPr>
                    </a:p>
                  </a:txBody>
                  <a:tcPr anchor="ctr">
                    <a:lnL w="12700" cmpd="sng">
                      <a:noFill/>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200" b="1" baseline="0" dirty="0" smtClean="0">
                          <a:solidFill>
                            <a:schemeClr val="tx1">
                              <a:lumMod val="75000"/>
                              <a:lumOff val="25000"/>
                            </a:schemeClr>
                          </a:solidFill>
                          <a:latin typeface="+mn-lt"/>
                          <a:cs typeface="Arial" pitchFamily="34" charset="0"/>
                        </a:rPr>
                        <a:t>7.78</a:t>
                      </a:r>
                      <a:endParaRPr lang="en-US" altLang="ko-KR" sz="1200" b="1"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200" baseline="0" dirty="0" smtClean="0">
                          <a:solidFill>
                            <a:schemeClr val="tx1">
                              <a:lumMod val="75000"/>
                              <a:lumOff val="25000"/>
                            </a:schemeClr>
                          </a:solidFill>
                          <a:latin typeface="+mn-lt"/>
                          <a:cs typeface="Arial" pitchFamily="34" charset="0"/>
                        </a:rPr>
                        <a:t>7.79</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200" baseline="0" dirty="0" smtClean="0">
                          <a:solidFill>
                            <a:schemeClr val="tx1">
                              <a:lumMod val="75000"/>
                              <a:lumOff val="25000"/>
                            </a:schemeClr>
                          </a:solidFill>
                          <a:latin typeface="+mn-lt"/>
                          <a:cs typeface="Arial" pitchFamily="34" charset="0"/>
                        </a:rPr>
                        <a:t>7.97</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200" baseline="0" dirty="0" smtClean="0">
                          <a:solidFill>
                            <a:schemeClr val="tx1">
                              <a:lumMod val="75000"/>
                              <a:lumOff val="25000"/>
                            </a:schemeClr>
                          </a:solidFill>
                          <a:latin typeface="+mn-lt"/>
                          <a:cs typeface="Arial" pitchFamily="34" charset="0"/>
                        </a:rPr>
                        <a:t>7.94</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200" baseline="0" dirty="0" smtClean="0">
                          <a:solidFill>
                            <a:schemeClr val="tx1">
                              <a:lumMod val="75000"/>
                              <a:lumOff val="25000"/>
                            </a:schemeClr>
                          </a:solidFill>
                          <a:latin typeface="+mn-lt"/>
                          <a:cs typeface="Arial" pitchFamily="34" charset="0"/>
                        </a:rPr>
                        <a:t>7.94</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s-419" altLang="ko-KR" sz="1200" baseline="0" dirty="0" smtClean="0">
                          <a:solidFill>
                            <a:schemeClr val="tx1">
                              <a:lumMod val="75000"/>
                              <a:lumOff val="25000"/>
                            </a:schemeClr>
                          </a:solidFill>
                          <a:latin typeface="+mn-lt"/>
                          <a:cs typeface="Arial" pitchFamily="34" charset="0"/>
                        </a:rPr>
                        <a:t>10.63</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alpha val="20000"/>
                      </a:schemeClr>
                    </a:solidFill>
                  </a:tcPr>
                </a:tc>
              </a:tr>
              <a:tr h="331797">
                <a:tc>
                  <a:txBody>
                    <a:bodyPr/>
                    <a:lstStyle/>
                    <a:p>
                      <a:r>
                        <a:rPr lang="es-419" altLang="ko-KR" sz="1200" baseline="0" dirty="0" smtClean="0">
                          <a:solidFill>
                            <a:schemeClr val="tx1">
                              <a:lumMod val="75000"/>
                              <a:lumOff val="25000"/>
                            </a:schemeClr>
                          </a:solidFill>
                          <a:latin typeface="+mn-lt"/>
                          <a:cs typeface="Arial" pitchFamily="34" charset="0"/>
                        </a:rPr>
                        <a:t>RMSE</a:t>
                      </a:r>
                      <a:endParaRPr lang="en-US" altLang="ko-KR" sz="1200" baseline="0" dirty="0">
                        <a:solidFill>
                          <a:schemeClr val="tx1">
                            <a:lumMod val="75000"/>
                            <a:lumOff val="25000"/>
                          </a:schemeClr>
                        </a:solidFill>
                        <a:latin typeface="+mn-lt"/>
                        <a:cs typeface="Arial" pitchFamily="34" charset="0"/>
                      </a:endParaRPr>
                    </a:p>
                  </a:txBody>
                  <a:tcPr anchor="ctr">
                    <a:lnL w="12700" cmpd="sng">
                      <a:noFill/>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s-419" altLang="ko-KR" sz="1200" b="1" baseline="0" dirty="0" smtClean="0">
                          <a:solidFill>
                            <a:schemeClr val="tx1">
                              <a:lumMod val="75000"/>
                              <a:lumOff val="25000"/>
                            </a:schemeClr>
                          </a:solidFill>
                          <a:latin typeface="+mn-lt"/>
                          <a:cs typeface="Arial" pitchFamily="34" charset="0"/>
                        </a:rPr>
                        <a:t>12.04</a:t>
                      </a:r>
                      <a:endParaRPr lang="en-US" altLang="ko-KR" sz="1200" b="1"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s-419" altLang="ko-KR" sz="1200" b="0" baseline="0" dirty="0" smtClean="0">
                          <a:solidFill>
                            <a:schemeClr val="tx1">
                              <a:lumMod val="75000"/>
                              <a:lumOff val="25000"/>
                            </a:schemeClr>
                          </a:solidFill>
                          <a:latin typeface="+mn-lt"/>
                          <a:cs typeface="Arial" pitchFamily="34" charset="0"/>
                        </a:rPr>
                        <a:t>12.38</a:t>
                      </a:r>
                      <a:endParaRPr lang="en-US" altLang="ko-KR" sz="1200" b="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s-419" altLang="ko-KR" sz="1200" baseline="0" dirty="0" smtClean="0">
                          <a:solidFill>
                            <a:schemeClr val="tx1">
                              <a:lumMod val="75000"/>
                              <a:lumOff val="25000"/>
                            </a:schemeClr>
                          </a:solidFill>
                          <a:latin typeface="+mn-lt"/>
                          <a:cs typeface="Arial" pitchFamily="34" charset="0"/>
                        </a:rPr>
                        <a:t>13.25</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s-419" altLang="ko-KR" sz="1200" baseline="0" dirty="0" smtClean="0">
                          <a:solidFill>
                            <a:schemeClr val="tx1">
                              <a:lumMod val="75000"/>
                              <a:lumOff val="25000"/>
                            </a:schemeClr>
                          </a:solidFill>
                          <a:latin typeface="+mn-lt"/>
                          <a:cs typeface="Arial" pitchFamily="34" charset="0"/>
                        </a:rPr>
                        <a:t>12.62</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s-419" altLang="ko-KR" sz="1200" baseline="0" dirty="0" smtClean="0">
                          <a:solidFill>
                            <a:schemeClr val="tx1">
                              <a:lumMod val="75000"/>
                              <a:lumOff val="25000"/>
                            </a:schemeClr>
                          </a:solidFill>
                          <a:latin typeface="+mn-lt"/>
                          <a:cs typeface="Arial" pitchFamily="34" charset="0"/>
                        </a:rPr>
                        <a:t>13.44</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419" altLang="ko-KR" sz="1200" baseline="0" dirty="0" smtClean="0">
                          <a:solidFill>
                            <a:schemeClr val="tx1">
                              <a:lumMod val="75000"/>
                              <a:lumOff val="25000"/>
                            </a:schemeClr>
                          </a:solidFill>
                          <a:latin typeface="+mn-lt"/>
                          <a:cs typeface="Arial" pitchFamily="34" charset="0"/>
                        </a:rPr>
                        <a:t>13.66</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419" altLang="ko-KR" sz="1200" baseline="0" dirty="0" smtClean="0">
                          <a:solidFill>
                            <a:schemeClr val="tx1">
                              <a:lumMod val="75000"/>
                              <a:lumOff val="25000"/>
                            </a:schemeClr>
                          </a:solidFill>
                          <a:latin typeface="+mn-lt"/>
                          <a:cs typeface="Arial" pitchFamily="34" charset="0"/>
                        </a:rPr>
                        <a:t>15.91</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31797">
                <a:tc>
                  <a:txBody>
                    <a:bodyPr/>
                    <a:lstStyle/>
                    <a:p>
                      <a:r>
                        <a:rPr lang="es-419" altLang="ko-KR" sz="1200" baseline="0" dirty="0" smtClean="0">
                          <a:solidFill>
                            <a:schemeClr val="tx1">
                              <a:lumMod val="75000"/>
                              <a:lumOff val="25000"/>
                            </a:schemeClr>
                          </a:solidFill>
                          <a:latin typeface="+mn-lt"/>
                          <a:cs typeface="Arial" pitchFamily="34" charset="0"/>
                        </a:rPr>
                        <a:t>RMSE*</a:t>
                      </a:r>
                      <a:endParaRPr lang="en-US" altLang="ko-KR" sz="1200" baseline="0" dirty="0">
                        <a:solidFill>
                          <a:schemeClr val="tx1">
                            <a:lumMod val="75000"/>
                            <a:lumOff val="25000"/>
                          </a:schemeClr>
                        </a:solidFill>
                        <a:latin typeface="+mn-lt"/>
                        <a:cs typeface="Arial" pitchFamily="34" charset="0"/>
                      </a:endParaRPr>
                    </a:p>
                  </a:txBody>
                  <a:tcPr anchor="ctr">
                    <a:lnL w="12700" cmpd="sng">
                      <a:noFill/>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altLang="ko-KR" sz="1200" b="1"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s-419" altLang="ko-KR" sz="1200" b="1" baseline="0" dirty="0" smtClean="0">
                          <a:solidFill>
                            <a:schemeClr val="tx1">
                              <a:lumMod val="75000"/>
                              <a:lumOff val="25000"/>
                            </a:schemeClr>
                          </a:solidFill>
                          <a:latin typeface="+mn-lt"/>
                          <a:cs typeface="Arial" pitchFamily="34" charset="0"/>
                        </a:rPr>
                        <a:t>11.30</a:t>
                      </a:r>
                      <a:endParaRPr lang="en-US" altLang="ko-KR" sz="1200" b="1"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s-419" altLang="ko-KR" sz="1200" baseline="0" dirty="0" smtClean="0">
                          <a:solidFill>
                            <a:schemeClr val="tx1">
                              <a:lumMod val="75000"/>
                              <a:lumOff val="25000"/>
                            </a:schemeClr>
                          </a:solidFill>
                          <a:latin typeface="+mn-lt"/>
                          <a:cs typeface="Arial" pitchFamily="34" charset="0"/>
                        </a:rPr>
                        <a:t>11.58</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s-419" altLang="ko-KR" sz="1200" baseline="0" dirty="0" smtClean="0">
                          <a:solidFill>
                            <a:schemeClr val="tx1">
                              <a:lumMod val="75000"/>
                              <a:lumOff val="25000"/>
                            </a:schemeClr>
                          </a:solidFill>
                          <a:latin typeface="+mn-lt"/>
                          <a:cs typeface="Arial" pitchFamily="34" charset="0"/>
                        </a:rPr>
                        <a:t>11.27</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s-419" altLang="ko-KR" sz="1200" baseline="0" dirty="0" smtClean="0">
                          <a:solidFill>
                            <a:schemeClr val="tx1">
                              <a:lumMod val="75000"/>
                              <a:lumOff val="25000"/>
                            </a:schemeClr>
                          </a:solidFill>
                          <a:latin typeface="+mn-lt"/>
                          <a:cs typeface="Arial" pitchFamily="34" charset="0"/>
                        </a:rPr>
                        <a:t>11.54</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419" altLang="ko-KR" sz="1200" baseline="0" dirty="0" smtClean="0">
                          <a:solidFill>
                            <a:schemeClr val="tx1">
                              <a:lumMod val="75000"/>
                              <a:lumOff val="25000"/>
                            </a:schemeClr>
                          </a:solidFill>
                          <a:latin typeface="+mn-lt"/>
                          <a:cs typeface="Arial" pitchFamily="34" charset="0"/>
                        </a:rPr>
                        <a:t>11.72</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s-419" altLang="ko-KR" sz="1200" baseline="0" dirty="0" smtClean="0">
                          <a:solidFill>
                            <a:schemeClr val="tx1">
                              <a:lumMod val="75000"/>
                              <a:lumOff val="25000"/>
                            </a:schemeClr>
                          </a:solidFill>
                          <a:latin typeface="+mn-lt"/>
                          <a:cs typeface="Arial" pitchFamily="34" charset="0"/>
                        </a:rPr>
                        <a:t>13.36</a:t>
                      </a:r>
                      <a:endParaRPr lang="en-US" altLang="ko-KR" sz="1200" baseline="0"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4" name="TextBox 3"/>
          <p:cNvSpPr txBox="1"/>
          <p:nvPr/>
        </p:nvSpPr>
        <p:spPr>
          <a:xfrm>
            <a:off x="719999" y="4157667"/>
            <a:ext cx="7380393" cy="461665"/>
          </a:xfrm>
          <a:prstGeom prst="rect">
            <a:avLst/>
          </a:prstGeom>
          <a:noFill/>
        </p:spPr>
        <p:txBody>
          <a:bodyPr wrap="square" rtlCol="0">
            <a:spAutoFit/>
          </a:bodyPr>
          <a:lstStyle/>
          <a:p>
            <a:r>
              <a:rPr lang="es-419" altLang="ko-KR" sz="1200" dirty="0" smtClean="0">
                <a:solidFill>
                  <a:schemeClr val="tx1">
                    <a:lumMod val="75000"/>
                    <a:lumOff val="25000"/>
                  </a:schemeClr>
                </a:solidFill>
                <a:cs typeface="Arial" pitchFamily="34" charset="0"/>
              </a:rPr>
              <a:t>Obs:</a:t>
            </a:r>
          </a:p>
          <a:p>
            <a:r>
              <a:rPr lang="es-419" altLang="ko-KR" sz="1200" dirty="0" smtClean="0">
                <a:solidFill>
                  <a:schemeClr val="tx1">
                    <a:lumMod val="75000"/>
                    <a:lumOff val="25000"/>
                  </a:schemeClr>
                </a:solidFill>
                <a:cs typeface="Arial" pitchFamily="34" charset="0"/>
              </a:rPr>
              <a:t>El modelo que mejor predice es </a:t>
            </a:r>
            <a:r>
              <a:rPr lang="es-419" altLang="ko-KR" sz="1200" dirty="0">
                <a:solidFill>
                  <a:schemeClr val="tx1">
                    <a:lumMod val="75000"/>
                    <a:lumOff val="25000"/>
                  </a:schemeClr>
                </a:solidFill>
                <a:cs typeface="Arial" pitchFamily="34" charset="0"/>
              </a:rPr>
              <a:t>Gradient </a:t>
            </a:r>
            <a:r>
              <a:rPr lang="es-419" altLang="ko-KR" sz="1200" dirty="0" smtClean="0">
                <a:solidFill>
                  <a:schemeClr val="tx1">
                    <a:lumMod val="75000"/>
                    <a:lumOff val="25000"/>
                  </a:schemeClr>
                </a:solidFill>
                <a:cs typeface="Arial" pitchFamily="34" charset="0"/>
              </a:rPr>
              <a:t>Boost </a:t>
            </a:r>
            <a:r>
              <a:rPr lang="es-419" altLang="ko-KR" sz="1200" dirty="0">
                <a:solidFill>
                  <a:schemeClr val="tx1">
                    <a:lumMod val="75000"/>
                    <a:lumOff val="25000"/>
                  </a:schemeClr>
                </a:solidFill>
                <a:cs typeface="Arial" pitchFamily="34" charset="0"/>
              </a:rPr>
              <a:t>con la salida del modelo actual como </a:t>
            </a:r>
            <a:r>
              <a:rPr lang="es-419" altLang="ko-KR" sz="1200" dirty="0" smtClean="0">
                <a:solidFill>
                  <a:schemeClr val="tx1">
                    <a:lumMod val="75000"/>
                    <a:lumOff val="25000"/>
                  </a:schemeClr>
                </a:solidFill>
                <a:cs typeface="Arial" pitchFamily="34" charset="0"/>
              </a:rPr>
              <a:t>insumo</a:t>
            </a:r>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5" name="자유형 8"/>
          <p:cNvSpPr/>
          <p:nvPr/>
        </p:nvSpPr>
        <p:spPr>
          <a:xfrm flipV="1">
            <a:off x="792199" y="3833986"/>
            <a:ext cx="7596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 name="자유형 9"/>
          <p:cNvSpPr/>
          <p:nvPr/>
        </p:nvSpPr>
        <p:spPr>
          <a:xfrm>
            <a:off x="792199" y="4686271"/>
            <a:ext cx="7596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TextBox 6"/>
          <p:cNvSpPr txBox="1"/>
          <p:nvPr/>
        </p:nvSpPr>
        <p:spPr>
          <a:xfrm>
            <a:off x="729854" y="1288032"/>
            <a:ext cx="6218410" cy="523220"/>
          </a:xfrm>
          <a:prstGeom prst="rect">
            <a:avLst/>
          </a:prstGeom>
          <a:noFill/>
        </p:spPr>
        <p:txBody>
          <a:bodyPr wrap="square" rtlCol="0">
            <a:spAutoFit/>
          </a:bodyPr>
          <a:lstStyle/>
          <a:p>
            <a:pPr marL="285750" indent="-285750">
              <a:buFont typeface="Wingdings" pitchFamily="2" charset="2"/>
              <a:buChar char="u"/>
              <a:defRPr/>
            </a:pPr>
            <a:r>
              <a:rPr lang="es-419" altLang="ko-KR" sz="1400" dirty="0" smtClean="0">
                <a:solidFill>
                  <a:schemeClr val="tx1">
                    <a:lumMod val="75000"/>
                    <a:lumOff val="25000"/>
                  </a:schemeClr>
                </a:solidFill>
                <a:cs typeface="Arial" pitchFamily="34" charset="0"/>
              </a:rPr>
              <a:t>Table comparativa de resutados segun el algoritmo empleado</a:t>
            </a:r>
          </a:p>
          <a:p>
            <a:pPr marL="285750" indent="-285750">
              <a:buFont typeface="Wingdings" pitchFamily="2" charset="2"/>
              <a:buChar char="u"/>
              <a:defRPr/>
            </a:pPr>
            <a:r>
              <a:rPr lang="es-419" altLang="ko-KR" sz="1400" dirty="0" smtClean="0">
                <a:solidFill>
                  <a:schemeClr val="tx1">
                    <a:lumMod val="75000"/>
                    <a:lumOff val="25000"/>
                  </a:schemeClr>
                </a:solidFill>
                <a:cs typeface="Arial" pitchFamily="34" charset="0"/>
              </a:rPr>
              <a:t>* Indica resultado obtenido con la salida del modelo actual como insumo</a:t>
            </a:r>
            <a:endParaRPr lang="en-US" altLang="ko-KR" sz="1400" dirty="0">
              <a:solidFill>
                <a:schemeClr val="tx1">
                  <a:lumMod val="75000"/>
                  <a:lumOff val="25000"/>
                </a:schemeClr>
              </a:solidFill>
              <a:cs typeface="Arial" pitchFamily="34" charset="0"/>
            </a:endParaRPr>
          </a:p>
        </p:txBody>
      </p:sp>
      <p:sp>
        <p:nvSpPr>
          <p:cNvPr id="8" name="Title 7"/>
          <p:cNvSpPr>
            <a:spLocks noGrp="1"/>
          </p:cNvSpPr>
          <p:nvPr>
            <p:ph type="title"/>
          </p:nvPr>
        </p:nvSpPr>
        <p:spPr/>
        <p:txBody>
          <a:bodyPr/>
          <a:lstStyle/>
          <a:p>
            <a:r>
              <a:rPr lang="es-419" altLang="ko-KR" dirty="0" smtClean="0"/>
              <a:t>Resultados finales</a:t>
            </a:r>
            <a:endParaRPr lang="ko-KR" altLang="en-US" dirty="0"/>
          </a:p>
        </p:txBody>
      </p:sp>
      <p:sp>
        <p:nvSpPr>
          <p:cNvPr id="9" name="8 Elipse"/>
          <p:cNvSpPr/>
          <p:nvPr/>
        </p:nvSpPr>
        <p:spPr>
          <a:xfrm>
            <a:off x="2483768" y="2931790"/>
            <a:ext cx="743769" cy="3925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Elipse"/>
          <p:cNvSpPr/>
          <p:nvPr/>
        </p:nvSpPr>
        <p:spPr>
          <a:xfrm>
            <a:off x="2467000" y="3637700"/>
            <a:ext cx="743769" cy="3925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1 Flecha abajo"/>
          <p:cNvSpPr/>
          <p:nvPr/>
        </p:nvSpPr>
        <p:spPr>
          <a:xfrm>
            <a:off x="2915816" y="1755557"/>
            <a:ext cx="180020" cy="432048"/>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453154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613" y="742109"/>
            <a:ext cx="4297677" cy="4184207"/>
          </a:xfrm>
          <a:prstGeom prst="rect">
            <a:avLst/>
          </a:prstGeom>
        </p:spPr>
      </p:pic>
      <p:sp>
        <p:nvSpPr>
          <p:cNvPr id="3" name="Title 2"/>
          <p:cNvSpPr>
            <a:spLocks noGrp="1"/>
          </p:cNvSpPr>
          <p:nvPr>
            <p:ph type="title"/>
          </p:nvPr>
        </p:nvSpPr>
        <p:spPr/>
        <p:txBody>
          <a:bodyPr/>
          <a:lstStyle/>
          <a:p>
            <a:r>
              <a:rPr lang="es-419" altLang="ko-KR" dirty="0" smtClean="0"/>
              <a:t>Comparativa de métricas seg</a:t>
            </a:r>
            <a:r>
              <a:rPr lang="es-AR" altLang="ko-KR" dirty="0" smtClean="0"/>
              <a:t>ú</a:t>
            </a:r>
            <a:r>
              <a:rPr lang="es-419" altLang="ko-KR" dirty="0" smtClean="0"/>
              <a:t>n modelo</a:t>
            </a:r>
            <a:endParaRPr lang="ko-KR" altLang="en-US" dirty="0"/>
          </a:p>
        </p:txBody>
      </p:sp>
      <p:sp>
        <p:nvSpPr>
          <p:cNvPr id="9" name="Oval 8"/>
          <p:cNvSpPr/>
          <p:nvPr/>
        </p:nvSpPr>
        <p:spPr>
          <a:xfrm>
            <a:off x="179512" y="1069111"/>
            <a:ext cx="609223" cy="609223"/>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9"/>
          <p:cNvSpPr/>
          <p:nvPr/>
        </p:nvSpPr>
        <p:spPr>
          <a:xfrm>
            <a:off x="179512" y="2123138"/>
            <a:ext cx="609223" cy="609223"/>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21"/>
          <p:cNvSpPr>
            <a:spLocks noChangeAspect="1"/>
          </p:cNvSpPr>
          <p:nvPr/>
        </p:nvSpPr>
        <p:spPr>
          <a:xfrm>
            <a:off x="321482" y="1209722"/>
            <a:ext cx="325283" cy="32800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Rectangle 9"/>
          <p:cNvSpPr/>
          <p:nvPr/>
        </p:nvSpPr>
        <p:spPr>
          <a:xfrm>
            <a:off x="337970" y="2290937"/>
            <a:ext cx="292306" cy="27362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 name="Group 16"/>
          <p:cNvGrpSpPr/>
          <p:nvPr/>
        </p:nvGrpSpPr>
        <p:grpSpPr>
          <a:xfrm>
            <a:off x="943109" y="1059582"/>
            <a:ext cx="2260739" cy="1034200"/>
            <a:chOff x="1472558" y="2036732"/>
            <a:chExt cx="2765965" cy="689101"/>
          </a:xfrm>
        </p:grpSpPr>
        <p:sp>
          <p:nvSpPr>
            <p:cNvPr id="18" name="TextBox 17"/>
            <p:cNvSpPr txBox="1"/>
            <p:nvPr/>
          </p:nvSpPr>
          <p:spPr>
            <a:xfrm>
              <a:off x="1472558" y="2295175"/>
              <a:ext cx="2765965" cy="430658"/>
            </a:xfrm>
            <a:prstGeom prst="rect">
              <a:avLst/>
            </a:prstGeom>
            <a:noFill/>
          </p:spPr>
          <p:txBody>
            <a:bodyPr wrap="square" rtlCol="0">
              <a:spAutoFit/>
            </a:bodyPr>
            <a:lstStyle/>
            <a:p>
              <a:r>
                <a:rPr lang="es-419" altLang="ko-KR" sz="1200" dirty="0" smtClean="0">
                  <a:solidFill>
                    <a:schemeClr val="tx1">
                      <a:lumMod val="75000"/>
                      <a:lumOff val="25000"/>
                    </a:schemeClr>
                  </a:solidFill>
                  <a:cs typeface="Arial" pitchFamily="34" charset="0"/>
                </a:rPr>
                <a:t>El modelo en produccion tiene RMSE = 12.3</a:t>
              </a:r>
              <a:r>
                <a:rPr lang="es-419" altLang="ko-KR" sz="1200" dirty="0">
                  <a:solidFill>
                    <a:schemeClr val="tx1">
                      <a:lumMod val="75000"/>
                      <a:lumOff val="25000"/>
                    </a:schemeClr>
                  </a:solidFill>
                  <a:cs typeface="Arial" pitchFamily="34" charset="0"/>
                </a:rPr>
                <a:t> </a:t>
              </a:r>
              <a:r>
                <a:rPr lang="es-419" altLang="ko-KR" sz="1200" dirty="0" smtClean="0">
                  <a:solidFill>
                    <a:schemeClr val="tx1">
                      <a:lumMod val="75000"/>
                      <a:lumOff val="25000"/>
                    </a:schemeClr>
                  </a:solidFill>
                  <a:cs typeface="Arial" pitchFamily="34" charset="0"/>
                </a:rPr>
                <a:t>minutos</a:t>
              </a: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9" name="TextBox 18"/>
            <p:cNvSpPr txBox="1"/>
            <p:nvPr/>
          </p:nvSpPr>
          <p:spPr>
            <a:xfrm>
              <a:off x="1472558" y="2036732"/>
              <a:ext cx="2765965" cy="461665"/>
            </a:xfrm>
            <a:prstGeom prst="rect">
              <a:avLst/>
            </a:prstGeom>
            <a:noFill/>
          </p:spPr>
          <p:txBody>
            <a:bodyPr wrap="square" rtlCol="0">
              <a:spAutoFit/>
            </a:bodyPr>
            <a:lstStyle/>
            <a:p>
              <a:r>
                <a:rPr lang="es-419" altLang="ko-KR" sz="1200" b="1" dirty="0" smtClean="0">
                  <a:solidFill>
                    <a:schemeClr val="tx1">
                      <a:lumMod val="75000"/>
                      <a:lumOff val="25000"/>
                    </a:schemeClr>
                  </a:solidFill>
                  <a:cs typeface="Arial" pitchFamily="34" charset="0"/>
                </a:rPr>
                <a:t>Raiz cuadrada del error cuadratico medio</a:t>
              </a:r>
              <a:endParaRPr lang="ko-KR" altLang="en-US" sz="1200" b="1" dirty="0">
                <a:solidFill>
                  <a:schemeClr val="tx1">
                    <a:lumMod val="75000"/>
                    <a:lumOff val="25000"/>
                  </a:schemeClr>
                </a:solidFill>
                <a:cs typeface="Arial" pitchFamily="34" charset="0"/>
              </a:endParaRPr>
            </a:p>
          </p:txBody>
        </p:sp>
      </p:grpSp>
      <p:grpSp>
        <p:nvGrpSpPr>
          <p:cNvPr id="20" name="Group 19"/>
          <p:cNvGrpSpPr/>
          <p:nvPr/>
        </p:nvGrpSpPr>
        <p:grpSpPr>
          <a:xfrm>
            <a:off x="943109" y="2067694"/>
            <a:ext cx="1900699" cy="904775"/>
            <a:chOff x="1472558" y="998559"/>
            <a:chExt cx="2765965" cy="904775"/>
          </a:xfrm>
        </p:grpSpPr>
        <p:sp>
          <p:nvSpPr>
            <p:cNvPr id="21" name="TextBox 20"/>
            <p:cNvSpPr txBox="1"/>
            <p:nvPr/>
          </p:nvSpPr>
          <p:spPr>
            <a:xfrm>
              <a:off x="1472558" y="1257003"/>
              <a:ext cx="2765965" cy="646331"/>
            </a:xfrm>
            <a:prstGeom prst="rect">
              <a:avLst/>
            </a:prstGeom>
            <a:noFill/>
          </p:spPr>
          <p:txBody>
            <a:bodyPr wrap="square" rtlCol="0">
              <a:spAutoFit/>
            </a:bodyPr>
            <a:lstStyle/>
            <a:p>
              <a:r>
                <a:rPr lang="es-419" altLang="ko-KR" sz="1200" dirty="0">
                  <a:solidFill>
                    <a:schemeClr val="tx1">
                      <a:lumMod val="75000"/>
                      <a:lumOff val="25000"/>
                    </a:schemeClr>
                  </a:solidFill>
                  <a:cs typeface="Arial" pitchFamily="34" charset="0"/>
                </a:rPr>
                <a:t>El modelo </a:t>
              </a:r>
              <a:r>
                <a:rPr lang="es-419" altLang="ko-KR" sz="1200" dirty="0" smtClean="0">
                  <a:solidFill>
                    <a:schemeClr val="tx1">
                      <a:lumMod val="75000"/>
                      <a:lumOff val="25000"/>
                    </a:schemeClr>
                  </a:solidFill>
                  <a:cs typeface="Arial" pitchFamily="34" charset="0"/>
                </a:rPr>
                <a:t>en produccion </a:t>
              </a:r>
              <a:r>
                <a:rPr lang="es-419" altLang="ko-KR" sz="1200" dirty="0">
                  <a:solidFill>
                    <a:schemeClr val="tx1">
                      <a:lumMod val="75000"/>
                      <a:lumOff val="25000"/>
                    </a:schemeClr>
                  </a:solidFill>
                  <a:cs typeface="Arial" pitchFamily="34" charset="0"/>
                </a:rPr>
                <a:t>tiene </a:t>
              </a:r>
              <a:r>
                <a:rPr lang="es-419" altLang="ko-KR" sz="1200" dirty="0" smtClean="0">
                  <a:solidFill>
                    <a:schemeClr val="tx1">
                      <a:lumMod val="75000"/>
                      <a:lumOff val="25000"/>
                    </a:schemeClr>
                  </a:solidFill>
                  <a:cs typeface="Arial" pitchFamily="34" charset="0"/>
                </a:rPr>
                <a:t>MAE </a:t>
              </a:r>
              <a:r>
                <a:rPr lang="es-419" altLang="ko-KR" sz="1200" dirty="0">
                  <a:solidFill>
                    <a:schemeClr val="tx1">
                      <a:lumMod val="75000"/>
                      <a:lumOff val="25000"/>
                    </a:schemeClr>
                  </a:solidFill>
                  <a:cs typeface="Arial" pitchFamily="34" charset="0"/>
                </a:rPr>
                <a:t>= </a:t>
              </a:r>
              <a:r>
                <a:rPr lang="es-419" altLang="ko-KR" sz="1200" dirty="0" smtClean="0">
                  <a:solidFill>
                    <a:schemeClr val="tx1">
                      <a:lumMod val="75000"/>
                      <a:lumOff val="25000"/>
                    </a:schemeClr>
                  </a:solidFill>
                  <a:cs typeface="Arial" pitchFamily="34" charset="0"/>
                </a:rPr>
                <a:t>8.2 minutos.</a:t>
              </a:r>
              <a:endParaRPr lang="ko-KR" altLang="en-US" sz="1200" dirty="0">
                <a:solidFill>
                  <a:schemeClr val="tx1">
                    <a:lumMod val="75000"/>
                    <a:lumOff val="25000"/>
                  </a:schemeClr>
                </a:solidFill>
                <a:cs typeface="Arial" pitchFamily="34" charset="0"/>
              </a:endParaRPr>
            </a:p>
          </p:txBody>
        </p:sp>
        <p:sp>
          <p:nvSpPr>
            <p:cNvPr id="22" name="TextBox 21"/>
            <p:cNvSpPr txBox="1"/>
            <p:nvPr/>
          </p:nvSpPr>
          <p:spPr>
            <a:xfrm>
              <a:off x="1472558" y="998559"/>
              <a:ext cx="2765965" cy="276999"/>
            </a:xfrm>
            <a:prstGeom prst="rect">
              <a:avLst/>
            </a:prstGeom>
            <a:noFill/>
          </p:spPr>
          <p:txBody>
            <a:bodyPr wrap="square" rtlCol="0">
              <a:spAutoFit/>
            </a:bodyPr>
            <a:lstStyle/>
            <a:p>
              <a:r>
                <a:rPr lang="es-419" altLang="ko-KR" sz="1200" b="1" dirty="0" smtClean="0">
                  <a:solidFill>
                    <a:schemeClr val="tx1">
                      <a:lumMod val="75000"/>
                      <a:lumOff val="25000"/>
                    </a:schemeClr>
                  </a:solidFill>
                  <a:cs typeface="Arial" pitchFamily="34" charset="0"/>
                </a:rPr>
                <a:t>Error absoluto medio</a:t>
              </a:r>
              <a:endParaRPr lang="ko-KR" altLang="en-US" sz="1200" b="1" dirty="0">
                <a:solidFill>
                  <a:schemeClr val="tx1">
                    <a:lumMod val="75000"/>
                    <a:lumOff val="25000"/>
                  </a:schemeClr>
                </a:solidFill>
                <a:cs typeface="Arial" pitchFamily="34" charset="0"/>
              </a:endParaRPr>
            </a:p>
          </p:txBody>
        </p:sp>
      </p:grpSp>
      <p:sp>
        <p:nvSpPr>
          <p:cNvPr id="15" name="Oval 9"/>
          <p:cNvSpPr/>
          <p:nvPr/>
        </p:nvSpPr>
        <p:spPr>
          <a:xfrm>
            <a:off x="179512" y="3077848"/>
            <a:ext cx="609223" cy="609223"/>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9"/>
          <p:cNvSpPr/>
          <p:nvPr/>
        </p:nvSpPr>
        <p:spPr>
          <a:xfrm>
            <a:off x="337970" y="3245647"/>
            <a:ext cx="292306" cy="27362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4 Elipse"/>
          <p:cNvSpPr/>
          <p:nvPr/>
        </p:nvSpPr>
        <p:spPr>
          <a:xfrm>
            <a:off x="7092280" y="4659983"/>
            <a:ext cx="743769" cy="3925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7" name="26 Elipse"/>
          <p:cNvSpPr/>
          <p:nvPr/>
        </p:nvSpPr>
        <p:spPr>
          <a:xfrm>
            <a:off x="4283968" y="4659982"/>
            <a:ext cx="743769" cy="3925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27 Elipse"/>
          <p:cNvSpPr/>
          <p:nvPr/>
        </p:nvSpPr>
        <p:spPr>
          <a:xfrm>
            <a:off x="4355976" y="1419622"/>
            <a:ext cx="504056" cy="339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28 Elipse"/>
          <p:cNvSpPr/>
          <p:nvPr/>
        </p:nvSpPr>
        <p:spPr>
          <a:xfrm>
            <a:off x="4355976" y="2376596"/>
            <a:ext cx="504056" cy="339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0" name="29 Conector recto de flecha"/>
          <p:cNvCxnSpPr/>
          <p:nvPr/>
        </p:nvCxnSpPr>
        <p:spPr>
          <a:xfrm flipH="1">
            <a:off x="4608004" y="2649303"/>
            <a:ext cx="2856160" cy="184909"/>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flipH="1">
            <a:off x="4579404" y="1608304"/>
            <a:ext cx="2856160" cy="38339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19"/>
          <p:cNvGrpSpPr/>
          <p:nvPr/>
        </p:nvGrpSpPr>
        <p:grpSpPr>
          <a:xfrm>
            <a:off x="949655" y="3003798"/>
            <a:ext cx="2830257" cy="1512144"/>
            <a:chOff x="1472558" y="998559"/>
            <a:chExt cx="2765965" cy="743818"/>
          </a:xfrm>
        </p:grpSpPr>
        <p:sp>
          <p:nvSpPr>
            <p:cNvPr id="34" name="TextBox 20"/>
            <p:cNvSpPr txBox="1"/>
            <p:nvPr/>
          </p:nvSpPr>
          <p:spPr>
            <a:xfrm>
              <a:off x="1472558" y="1151940"/>
              <a:ext cx="2554848" cy="590437"/>
            </a:xfrm>
            <a:prstGeom prst="rect">
              <a:avLst/>
            </a:prstGeom>
            <a:noFill/>
          </p:spPr>
          <p:txBody>
            <a:bodyPr wrap="square" rtlCol="0">
              <a:spAutoFit/>
            </a:bodyPr>
            <a:lstStyle/>
            <a:p>
              <a:r>
                <a:rPr lang="es-419" altLang="ko-KR" sz="1200" dirty="0" smtClean="0">
                  <a:solidFill>
                    <a:schemeClr val="tx1">
                      <a:lumMod val="75000"/>
                      <a:lumOff val="25000"/>
                    </a:schemeClr>
                  </a:solidFill>
                  <a:cs typeface="Arial" pitchFamily="34" charset="0"/>
                </a:rPr>
                <a:t>Se trata de Gradient Boost</a:t>
              </a:r>
            </a:p>
            <a:p>
              <a:r>
                <a:rPr lang="es-419" altLang="ko-KR" sz="1200" dirty="0" smtClean="0">
                  <a:solidFill>
                    <a:schemeClr val="tx1">
                      <a:lumMod val="75000"/>
                      <a:lumOff val="25000"/>
                    </a:schemeClr>
                  </a:solidFill>
                  <a:cs typeface="Arial" pitchFamily="34" charset="0"/>
                </a:rPr>
                <a:t>.</a:t>
              </a:r>
            </a:p>
            <a:p>
              <a:r>
                <a:rPr lang="es-AR" altLang="ko-KR" sz="1200" dirty="0" smtClean="0">
                  <a:solidFill>
                    <a:schemeClr val="tx1">
                      <a:lumMod val="75000"/>
                      <a:lumOff val="25000"/>
                    </a:schemeClr>
                  </a:solidFill>
                  <a:cs typeface="Arial" pitchFamily="34" charset="0"/>
                </a:rPr>
                <a:t>C</a:t>
              </a:r>
              <a:r>
                <a:rPr lang="es-419" altLang="ko-KR" sz="1200" dirty="0" smtClean="0">
                  <a:solidFill>
                    <a:schemeClr val="tx1">
                      <a:lumMod val="75000"/>
                      <a:lumOff val="25000"/>
                    </a:schemeClr>
                  </a:solidFill>
                  <a:cs typeface="Arial" pitchFamily="34" charset="0"/>
                </a:rPr>
                <a:t>on MAE de 7.94 minutos</a:t>
              </a:r>
            </a:p>
            <a:p>
              <a:endParaRPr lang="es-419" altLang="ko-KR" sz="1200" dirty="0">
                <a:solidFill>
                  <a:schemeClr val="tx1">
                    <a:lumMod val="75000"/>
                    <a:lumOff val="25000"/>
                  </a:schemeClr>
                </a:solidFill>
                <a:cs typeface="Arial" pitchFamily="34" charset="0"/>
              </a:endParaRPr>
            </a:p>
            <a:p>
              <a:r>
                <a:rPr lang="es-419" altLang="ko-KR" sz="1200" dirty="0" smtClean="0">
                  <a:solidFill>
                    <a:schemeClr val="tx1">
                      <a:lumMod val="75000"/>
                      <a:lumOff val="25000"/>
                    </a:schemeClr>
                  </a:solidFill>
                  <a:cs typeface="Arial" pitchFamily="34" charset="0"/>
                </a:rPr>
                <a:t>Con RMSE de 12.11 minutos</a:t>
              </a:r>
            </a:p>
            <a:p>
              <a:endParaRPr lang="ko-KR" altLang="en-US" sz="1200" dirty="0">
                <a:solidFill>
                  <a:schemeClr val="tx1">
                    <a:lumMod val="75000"/>
                    <a:lumOff val="25000"/>
                  </a:schemeClr>
                </a:solidFill>
                <a:cs typeface="Arial" pitchFamily="34" charset="0"/>
              </a:endParaRPr>
            </a:p>
          </p:txBody>
        </p:sp>
        <p:sp>
          <p:nvSpPr>
            <p:cNvPr id="35" name="TextBox 21"/>
            <p:cNvSpPr txBox="1"/>
            <p:nvPr/>
          </p:nvSpPr>
          <p:spPr>
            <a:xfrm>
              <a:off x="1472558" y="998559"/>
              <a:ext cx="2765965" cy="227091"/>
            </a:xfrm>
            <a:prstGeom prst="rect">
              <a:avLst/>
            </a:prstGeom>
            <a:noFill/>
          </p:spPr>
          <p:txBody>
            <a:bodyPr wrap="square" rtlCol="0">
              <a:spAutoFit/>
            </a:bodyPr>
            <a:lstStyle/>
            <a:p>
              <a:r>
                <a:rPr lang="es-419" altLang="ko-KR" sz="1200" b="1" dirty="0" smtClean="0">
                  <a:solidFill>
                    <a:schemeClr val="tx1">
                      <a:lumMod val="75000"/>
                      <a:lumOff val="25000"/>
                    </a:schemeClr>
                  </a:solidFill>
                  <a:cs typeface="Arial" pitchFamily="34" charset="0"/>
                </a:rPr>
                <a:t>El modelo que mejor ajusta</a:t>
              </a:r>
            </a:p>
            <a:p>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296879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0552" y="25735"/>
            <a:ext cx="7560000" cy="776530"/>
          </a:xfrm>
        </p:spPr>
        <p:txBody>
          <a:bodyPr/>
          <a:lstStyle/>
          <a:p>
            <a:r>
              <a:rPr lang="es-419" altLang="ko-KR" dirty="0" smtClean="0">
                <a:solidFill>
                  <a:schemeClr val="accent1"/>
                </a:solidFill>
              </a:rPr>
              <a:t>Conclusiones</a:t>
            </a:r>
            <a:endParaRPr lang="ko-KR" altLang="en-US" dirty="0"/>
          </a:p>
        </p:txBody>
      </p:sp>
      <p:grpSp>
        <p:nvGrpSpPr>
          <p:cNvPr id="4" name="Group 3"/>
          <p:cNvGrpSpPr/>
          <p:nvPr/>
        </p:nvGrpSpPr>
        <p:grpSpPr>
          <a:xfrm>
            <a:off x="2123728" y="1198081"/>
            <a:ext cx="2880320" cy="3179419"/>
            <a:chOff x="515169" y="2020164"/>
            <a:chExt cx="2585081" cy="3179419"/>
          </a:xfrm>
        </p:grpSpPr>
        <p:sp>
          <p:nvSpPr>
            <p:cNvPr id="5" name="TextBox 4"/>
            <p:cNvSpPr txBox="1"/>
            <p:nvPr/>
          </p:nvSpPr>
          <p:spPr>
            <a:xfrm>
              <a:off x="515169" y="2337261"/>
              <a:ext cx="2585081" cy="2862322"/>
            </a:xfrm>
            <a:prstGeom prst="rect">
              <a:avLst/>
            </a:prstGeom>
            <a:noFill/>
          </p:spPr>
          <p:txBody>
            <a:bodyPr wrap="square" rtlCol="0">
              <a:spAutoFit/>
            </a:bodyPr>
            <a:lstStyle/>
            <a:p>
              <a:r>
                <a:rPr lang="es-419" altLang="ko-KR" sz="1200" dirty="0" smtClean="0">
                  <a:solidFill>
                    <a:schemeClr val="tx1">
                      <a:lumMod val="75000"/>
                      <a:lumOff val="25000"/>
                    </a:schemeClr>
                  </a:solidFill>
                  <a:cs typeface="Arial" pitchFamily="34" charset="0"/>
                </a:rPr>
                <a:t>Los resultados obtenidos en todos los modelos son del mismo orden de magnitud, pese a las diferencias de complejidad</a:t>
              </a:r>
              <a:r>
                <a:rPr lang="en-US" altLang="ko-KR" sz="1200" dirty="0" smtClean="0">
                  <a:solidFill>
                    <a:schemeClr val="tx1">
                      <a:lumMod val="75000"/>
                      <a:lumOff val="25000"/>
                    </a:schemeClr>
                  </a:solidFill>
                  <a:cs typeface="Arial" pitchFamily="34" charset="0"/>
                </a:rPr>
                <a:t>.</a:t>
              </a:r>
              <a:endParaRPr lang="es-419" altLang="ko-KR" sz="1200" dirty="0" smtClean="0">
                <a:solidFill>
                  <a:schemeClr val="tx1">
                    <a:lumMod val="75000"/>
                    <a:lumOff val="25000"/>
                  </a:schemeClr>
                </a:solidFill>
                <a:cs typeface="Arial" pitchFamily="34" charset="0"/>
              </a:endParaRPr>
            </a:p>
            <a:p>
              <a:endParaRPr lang="es-419" altLang="ko-KR" sz="1200" dirty="0" smtClean="0">
                <a:solidFill>
                  <a:schemeClr val="tx1">
                    <a:lumMod val="75000"/>
                    <a:lumOff val="25000"/>
                  </a:schemeClr>
                </a:solidFill>
                <a:cs typeface="Arial" pitchFamily="34" charset="0"/>
              </a:endParaRPr>
            </a:p>
            <a:p>
              <a:r>
                <a:rPr lang="es-AR" altLang="ko-KR" sz="1200" dirty="0" smtClean="0">
                  <a:solidFill>
                    <a:schemeClr val="tx1">
                      <a:lumMod val="75000"/>
                      <a:lumOff val="25000"/>
                    </a:schemeClr>
                  </a:solidFill>
                  <a:cs typeface="Arial" pitchFamily="34" charset="0"/>
                </a:rPr>
                <a:t>E</a:t>
              </a:r>
              <a:r>
                <a:rPr lang="es-419" altLang="ko-KR" sz="1200" dirty="0" smtClean="0">
                  <a:solidFill>
                    <a:schemeClr val="tx1">
                      <a:lumMod val="75000"/>
                      <a:lumOff val="25000"/>
                    </a:schemeClr>
                  </a:solidFill>
                  <a:cs typeface="Arial" pitchFamily="34" charset="0"/>
                </a:rPr>
                <a:t>l grid search probo ser beneficioso a la hora de mejorar las predicciones en su conjunto.</a:t>
              </a:r>
            </a:p>
            <a:p>
              <a:endParaRPr lang="es-419" altLang="ko-KR" sz="1200" dirty="0">
                <a:solidFill>
                  <a:schemeClr val="tx1">
                    <a:lumMod val="75000"/>
                    <a:lumOff val="25000"/>
                  </a:schemeClr>
                </a:solidFill>
                <a:cs typeface="Arial" pitchFamily="34" charset="0"/>
              </a:endParaRPr>
            </a:p>
            <a:p>
              <a:r>
                <a:rPr lang="es-419" altLang="ko-KR" sz="1200" dirty="0" smtClean="0">
                  <a:solidFill>
                    <a:schemeClr val="tx1">
                      <a:lumMod val="75000"/>
                      <a:lumOff val="25000"/>
                    </a:schemeClr>
                  </a:solidFill>
                  <a:cs typeface="Arial" pitchFamily="34" charset="0"/>
                </a:rPr>
                <a:t>Las predcciones obtenidas por el modelo que arroja mejores metricas son superiores a las del modelo que actualmente esta en produccion, pero debe tenerse en cuanta que el rango de validez es menor.</a:t>
              </a:r>
              <a:endParaRPr lang="en-US" altLang="ko-KR" sz="1200" dirty="0">
                <a:solidFill>
                  <a:schemeClr val="tx1">
                    <a:lumMod val="75000"/>
                    <a:lumOff val="25000"/>
                  </a:schemeClr>
                </a:solidFill>
                <a:cs typeface="Arial" pitchFamily="34" charset="0"/>
              </a:endParaRPr>
            </a:p>
          </p:txBody>
        </p:sp>
        <p:sp>
          <p:nvSpPr>
            <p:cNvPr id="6" name="TextBox 5"/>
            <p:cNvSpPr txBox="1"/>
            <p:nvPr/>
          </p:nvSpPr>
          <p:spPr>
            <a:xfrm>
              <a:off x="515169" y="2020164"/>
              <a:ext cx="2585081" cy="276999"/>
            </a:xfrm>
            <a:prstGeom prst="rect">
              <a:avLst/>
            </a:prstGeom>
            <a:solidFill>
              <a:schemeClr val="accent2"/>
            </a:solidFill>
          </p:spPr>
          <p:txBody>
            <a:bodyPr wrap="square" rtlCol="0">
              <a:spAutoFit/>
            </a:bodyPr>
            <a:lstStyle/>
            <a:p>
              <a:r>
                <a:rPr lang="es-419" altLang="ko-KR" sz="1200" b="1" dirty="0" smtClean="0">
                  <a:solidFill>
                    <a:schemeClr val="bg1"/>
                  </a:solidFill>
                  <a:cs typeface="Arial" pitchFamily="34" charset="0"/>
                </a:rPr>
                <a:t>Sobre los resultados obtenidos</a:t>
              </a:r>
              <a:endParaRPr lang="ko-KR" altLang="en-US" sz="1200" b="1" dirty="0">
                <a:solidFill>
                  <a:schemeClr val="bg1"/>
                </a:solidFill>
                <a:cs typeface="Arial" pitchFamily="34" charset="0"/>
              </a:endParaRPr>
            </a:p>
          </p:txBody>
        </p:sp>
      </p:grpSp>
      <p:sp>
        <p:nvSpPr>
          <p:cNvPr id="11" name="Text Placeholder 4"/>
          <p:cNvSpPr txBox="1">
            <a:spLocks/>
          </p:cNvSpPr>
          <p:nvPr/>
        </p:nvSpPr>
        <p:spPr>
          <a:xfrm>
            <a:off x="1619672" y="699542"/>
            <a:ext cx="7524328" cy="26347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419" altLang="ko-KR" sz="1200" dirty="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849684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3" y="-5645"/>
            <a:ext cx="9413279" cy="5149145"/>
          </a:xfrm>
          <a:prstGeom prst="rect">
            <a:avLst/>
          </a:prstGeom>
        </p:spPr>
      </p:pic>
      <p:sp>
        <p:nvSpPr>
          <p:cNvPr id="7" name="Title 6"/>
          <p:cNvSpPr>
            <a:spLocks noGrp="1"/>
          </p:cNvSpPr>
          <p:nvPr>
            <p:ph type="title"/>
          </p:nvPr>
        </p:nvSpPr>
        <p:spPr>
          <a:xfrm>
            <a:off x="0" y="71542"/>
            <a:ext cx="7560000" cy="776530"/>
          </a:xfrm>
        </p:spPr>
        <p:txBody>
          <a:bodyPr/>
          <a:lstStyle/>
          <a:p>
            <a:r>
              <a:rPr lang="es-419" altLang="ko-KR" dirty="0" smtClean="0">
                <a:solidFill>
                  <a:schemeClr val="tx1"/>
                </a:solidFill>
              </a:rPr>
              <a:t>Tabla de contenidos</a:t>
            </a:r>
            <a:endParaRPr lang="ko-KR" altLang="en-US" dirty="0">
              <a:solidFill>
                <a:schemeClr val="tx1"/>
              </a:solidFill>
            </a:endParaRPr>
          </a:p>
        </p:txBody>
      </p:sp>
      <p:grpSp>
        <p:nvGrpSpPr>
          <p:cNvPr id="79" name="Group 78"/>
          <p:cNvGrpSpPr/>
          <p:nvPr/>
        </p:nvGrpSpPr>
        <p:grpSpPr>
          <a:xfrm>
            <a:off x="2957793" y="878583"/>
            <a:ext cx="412119" cy="412119"/>
            <a:chOff x="4298598" y="1406129"/>
            <a:chExt cx="538036" cy="538036"/>
          </a:xfrm>
        </p:grpSpPr>
        <p:sp>
          <p:nvSpPr>
            <p:cNvPr id="63" name="Oval 62"/>
            <p:cNvSpPr/>
            <p:nvPr/>
          </p:nvSpPr>
          <p:spPr>
            <a:xfrm>
              <a:off x="4298598" y="1406129"/>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74" name="TextBox 73"/>
            <p:cNvSpPr txBox="1"/>
            <p:nvPr/>
          </p:nvSpPr>
          <p:spPr>
            <a:xfrm>
              <a:off x="4387596" y="1490481"/>
              <a:ext cx="360040" cy="369332"/>
            </a:xfrm>
            <a:prstGeom prst="rect">
              <a:avLst/>
            </a:prstGeom>
            <a:noFill/>
          </p:spPr>
          <p:txBody>
            <a:bodyPr wrap="square" rtlCol="0" anchor="ctr">
              <a:spAutoFit/>
            </a:bodyPr>
            <a:lstStyle/>
            <a:p>
              <a:pPr algn="ctr"/>
              <a:r>
                <a:rPr lang="es-419" altLang="ko-KR" b="1" dirty="0">
                  <a:latin typeface="Arial" pitchFamily="34" charset="0"/>
                  <a:cs typeface="Arial" pitchFamily="34" charset="0"/>
                </a:rPr>
                <a:t>a</a:t>
              </a:r>
              <a:endParaRPr lang="ko-KR" altLang="en-US" b="1" dirty="0">
                <a:latin typeface="Arial" pitchFamily="34" charset="0"/>
                <a:cs typeface="Arial" pitchFamily="34" charset="0"/>
              </a:endParaRPr>
            </a:p>
          </p:txBody>
        </p:sp>
      </p:grpSp>
      <p:grpSp>
        <p:nvGrpSpPr>
          <p:cNvPr id="80" name="Group 79"/>
          <p:cNvGrpSpPr/>
          <p:nvPr/>
        </p:nvGrpSpPr>
        <p:grpSpPr>
          <a:xfrm>
            <a:off x="2958240" y="1871599"/>
            <a:ext cx="412119" cy="412119"/>
            <a:chOff x="4298598" y="2241725"/>
            <a:chExt cx="538036" cy="538036"/>
          </a:xfrm>
        </p:grpSpPr>
        <p:sp>
          <p:nvSpPr>
            <p:cNvPr id="71" name="Oval 70"/>
            <p:cNvSpPr/>
            <p:nvPr/>
          </p:nvSpPr>
          <p:spPr>
            <a:xfrm>
              <a:off x="4298598" y="2241725"/>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75" name="TextBox 74"/>
            <p:cNvSpPr txBox="1"/>
            <p:nvPr/>
          </p:nvSpPr>
          <p:spPr>
            <a:xfrm>
              <a:off x="4387596" y="2326077"/>
              <a:ext cx="360040" cy="369332"/>
            </a:xfrm>
            <a:prstGeom prst="rect">
              <a:avLst/>
            </a:prstGeom>
            <a:noFill/>
          </p:spPr>
          <p:txBody>
            <a:bodyPr wrap="square" rtlCol="0" anchor="ctr">
              <a:spAutoFit/>
            </a:bodyPr>
            <a:lstStyle/>
            <a:p>
              <a:pPr algn="ctr"/>
              <a:r>
                <a:rPr lang="es-419" altLang="ko-KR" b="1" dirty="0" smtClean="0">
                  <a:latin typeface="Arial" pitchFamily="34" charset="0"/>
                  <a:cs typeface="Arial" pitchFamily="34" charset="0"/>
                </a:rPr>
                <a:t>c</a:t>
              </a:r>
              <a:endParaRPr lang="ko-KR" altLang="en-US" b="1" dirty="0">
                <a:latin typeface="Arial" pitchFamily="34" charset="0"/>
                <a:cs typeface="Arial" pitchFamily="34" charset="0"/>
              </a:endParaRPr>
            </a:p>
          </p:txBody>
        </p:sp>
      </p:grpSp>
      <p:grpSp>
        <p:nvGrpSpPr>
          <p:cNvPr id="81" name="Group 80"/>
          <p:cNvGrpSpPr/>
          <p:nvPr/>
        </p:nvGrpSpPr>
        <p:grpSpPr>
          <a:xfrm>
            <a:off x="2958240" y="2378902"/>
            <a:ext cx="412119" cy="412119"/>
            <a:chOff x="4298598" y="3049560"/>
            <a:chExt cx="538036" cy="538036"/>
          </a:xfrm>
        </p:grpSpPr>
        <p:sp>
          <p:nvSpPr>
            <p:cNvPr id="72" name="Oval 71"/>
            <p:cNvSpPr/>
            <p:nvPr/>
          </p:nvSpPr>
          <p:spPr>
            <a:xfrm>
              <a:off x="4298598" y="3049560"/>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76" name="TextBox 75"/>
            <p:cNvSpPr txBox="1"/>
            <p:nvPr/>
          </p:nvSpPr>
          <p:spPr>
            <a:xfrm>
              <a:off x="4387596" y="3133912"/>
              <a:ext cx="360040" cy="369332"/>
            </a:xfrm>
            <a:prstGeom prst="rect">
              <a:avLst/>
            </a:prstGeom>
            <a:noFill/>
          </p:spPr>
          <p:txBody>
            <a:bodyPr wrap="square" rtlCol="0" anchor="ctr">
              <a:spAutoFit/>
            </a:bodyPr>
            <a:lstStyle/>
            <a:p>
              <a:pPr algn="ctr"/>
              <a:r>
                <a:rPr lang="es-419" altLang="ko-KR" b="1" dirty="0" smtClean="0">
                  <a:latin typeface="Arial" pitchFamily="34" charset="0"/>
                  <a:cs typeface="Arial" pitchFamily="34" charset="0"/>
                </a:rPr>
                <a:t>d</a:t>
              </a:r>
              <a:endParaRPr lang="ko-KR" altLang="en-US" b="1" dirty="0">
                <a:latin typeface="Arial" pitchFamily="34" charset="0"/>
                <a:cs typeface="Arial" pitchFamily="34" charset="0"/>
              </a:endParaRPr>
            </a:p>
          </p:txBody>
        </p:sp>
      </p:grpSp>
      <p:grpSp>
        <p:nvGrpSpPr>
          <p:cNvPr id="82" name="Group 81"/>
          <p:cNvGrpSpPr/>
          <p:nvPr/>
        </p:nvGrpSpPr>
        <p:grpSpPr>
          <a:xfrm>
            <a:off x="2943609" y="2890216"/>
            <a:ext cx="412119" cy="412119"/>
            <a:chOff x="4298598" y="3857396"/>
            <a:chExt cx="538036" cy="538036"/>
          </a:xfrm>
        </p:grpSpPr>
        <p:sp>
          <p:nvSpPr>
            <p:cNvPr id="73" name="Oval 72"/>
            <p:cNvSpPr/>
            <p:nvPr/>
          </p:nvSpPr>
          <p:spPr>
            <a:xfrm>
              <a:off x="4298598" y="3857396"/>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77" name="TextBox 76"/>
            <p:cNvSpPr txBox="1"/>
            <p:nvPr/>
          </p:nvSpPr>
          <p:spPr>
            <a:xfrm>
              <a:off x="4387596" y="3941748"/>
              <a:ext cx="360040" cy="369332"/>
            </a:xfrm>
            <a:prstGeom prst="rect">
              <a:avLst/>
            </a:prstGeom>
            <a:noFill/>
          </p:spPr>
          <p:txBody>
            <a:bodyPr wrap="square" rtlCol="0" anchor="ctr">
              <a:spAutoFit/>
            </a:bodyPr>
            <a:lstStyle/>
            <a:p>
              <a:pPr algn="ctr"/>
              <a:r>
                <a:rPr lang="es-419" altLang="ko-KR" b="1" dirty="0" smtClean="0">
                  <a:latin typeface="Arial" pitchFamily="34" charset="0"/>
                  <a:cs typeface="Arial" pitchFamily="34" charset="0"/>
                </a:rPr>
                <a:t>e</a:t>
              </a:r>
              <a:endParaRPr lang="ko-KR" altLang="en-US" b="1" dirty="0">
                <a:latin typeface="Arial" pitchFamily="34" charset="0"/>
                <a:cs typeface="Arial" pitchFamily="34" charset="0"/>
              </a:endParaRPr>
            </a:p>
          </p:txBody>
        </p:sp>
      </p:grpSp>
      <p:sp>
        <p:nvSpPr>
          <p:cNvPr id="78" name="TextBox 77"/>
          <p:cNvSpPr txBox="1"/>
          <p:nvPr/>
        </p:nvSpPr>
        <p:spPr>
          <a:xfrm>
            <a:off x="3583438" y="943786"/>
            <a:ext cx="2680713" cy="277300"/>
          </a:xfrm>
          <a:prstGeom prst="rect">
            <a:avLst/>
          </a:prstGeom>
          <a:noFill/>
        </p:spPr>
        <p:txBody>
          <a:bodyPr wrap="square" rtlCol="0">
            <a:spAutoFit/>
          </a:bodyPr>
          <a:lstStyle/>
          <a:p>
            <a:r>
              <a:rPr lang="es-419" altLang="ko-KR" sz="1200" dirty="0" smtClean="0">
                <a:solidFill>
                  <a:schemeClr val="tx1">
                    <a:lumMod val="75000"/>
                    <a:lumOff val="25000"/>
                  </a:schemeClr>
                </a:solidFill>
                <a:latin typeface="Arial" pitchFamily="34" charset="0"/>
                <a:cs typeface="Arial" pitchFamily="34" charset="0"/>
              </a:rPr>
              <a:t>Integrantes</a:t>
            </a:r>
            <a:endParaRPr lang="ko-KR" altLang="en-US" sz="1200" dirty="0">
              <a:solidFill>
                <a:schemeClr val="tx1">
                  <a:lumMod val="75000"/>
                  <a:lumOff val="25000"/>
                </a:schemeClr>
              </a:solidFill>
              <a:latin typeface="Arial" pitchFamily="34" charset="0"/>
              <a:cs typeface="Arial" pitchFamily="34" charset="0"/>
            </a:endParaRPr>
          </a:p>
        </p:txBody>
      </p:sp>
      <p:sp>
        <p:nvSpPr>
          <p:cNvPr id="83" name="TextBox 82"/>
          <p:cNvSpPr txBox="1"/>
          <p:nvPr/>
        </p:nvSpPr>
        <p:spPr>
          <a:xfrm>
            <a:off x="3613179" y="1894790"/>
            <a:ext cx="2680713" cy="277300"/>
          </a:xfrm>
          <a:prstGeom prst="rect">
            <a:avLst/>
          </a:prstGeom>
          <a:noFill/>
        </p:spPr>
        <p:txBody>
          <a:bodyPr wrap="square" rtlCol="0">
            <a:spAutoFit/>
          </a:bodyPr>
          <a:lstStyle/>
          <a:p>
            <a:r>
              <a:rPr lang="es-419" altLang="ko-KR" sz="1200" dirty="0" smtClean="0">
                <a:solidFill>
                  <a:schemeClr val="tx1">
                    <a:lumMod val="75000"/>
                    <a:lumOff val="25000"/>
                  </a:schemeClr>
                </a:solidFill>
                <a:latin typeface="Arial" pitchFamily="34" charset="0"/>
                <a:cs typeface="Arial" pitchFamily="34" charset="0"/>
              </a:rPr>
              <a:t>Fuentes de informacion</a:t>
            </a:r>
            <a:r>
              <a:rPr lang="en-US" altLang="ko-KR" sz="1200" dirty="0" smtClean="0">
                <a:latin typeface="Arial" pitchFamily="34" charset="0"/>
                <a:cs typeface="Arial" pitchFamily="34" charset="0"/>
              </a:rPr>
              <a:t>.</a:t>
            </a:r>
            <a:r>
              <a:rPr lang="en-US" altLang="ko-KR" sz="1200" dirty="0" smtClean="0">
                <a:solidFill>
                  <a:schemeClr val="tx1">
                    <a:lumMod val="75000"/>
                    <a:lumOff val="25000"/>
                  </a:schemeClr>
                </a:solidFill>
                <a:latin typeface="Arial" pitchFamily="34" charset="0"/>
                <a:cs typeface="Arial" pitchFamily="34" charset="0"/>
              </a:rPr>
              <a:t> </a:t>
            </a:r>
            <a:endParaRPr lang="ko-KR" altLang="en-US" sz="1200" dirty="0">
              <a:solidFill>
                <a:schemeClr val="tx1">
                  <a:lumMod val="75000"/>
                  <a:lumOff val="25000"/>
                </a:schemeClr>
              </a:solidFill>
              <a:latin typeface="Arial" pitchFamily="34" charset="0"/>
              <a:cs typeface="Arial" pitchFamily="34" charset="0"/>
            </a:endParaRPr>
          </a:p>
        </p:txBody>
      </p:sp>
      <p:sp>
        <p:nvSpPr>
          <p:cNvPr id="84" name="TextBox 83"/>
          <p:cNvSpPr txBox="1"/>
          <p:nvPr/>
        </p:nvSpPr>
        <p:spPr>
          <a:xfrm>
            <a:off x="3583885" y="2355726"/>
            <a:ext cx="1636187" cy="462166"/>
          </a:xfrm>
          <a:prstGeom prst="rect">
            <a:avLst/>
          </a:prstGeom>
          <a:noFill/>
        </p:spPr>
        <p:txBody>
          <a:bodyPr wrap="square" rtlCol="0">
            <a:spAutoFit/>
          </a:bodyPr>
          <a:lstStyle/>
          <a:p>
            <a:r>
              <a:rPr lang="es-419" altLang="ko-KR" sz="1200" dirty="0" smtClean="0">
                <a:solidFill>
                  <a:schemeClr val="tx1">
                    <a:lumMod val="75000"/>
                    <a:lumOff val="25000"/>
                  </a:schemeClr>
                </a:solidFill>
                <a:latin typeface="Arial" pitchFamily="34" charset="0"/>
                <a:cs typeface="Arial" pitchFamily="34" charset="0"/>
              </a:rPr>
              <a:t>Variables de entrada y salida del modelo</a:t>
            </a:r>
            <a:endParaRPr lang="ko-KR" altLang="en-US" sz="1200" dirty="0">
              <a:solidFill>
                <a:schemeClr val="tx1">
                  <a:lumMod val="75000"/>
                  <a:lumOff val="25000"/>
                </a:schemeClr>
              </a:solidFill>
              <a:latin typeface="Arial" pitchFamily="34" charset="0"/>
              <a:cs typeface="Arial" pitchFamily="34" charset="0"/>
            </a:endParaRPr>
          </a:p>
        </p:txBody>
      </p:sp>
      <p:sp>
        <p:nvSpPr>
          <p:cNvPr id="85" name="TextBox 84"/>
          <p:cNvSpPr txBox="1"/>
          <p:nvPr/>
        </p:nvSpPr>
        <p:spPr>
          <a:xfrm>
            <a:off x="3583885" y="2942522"/>
            <a:ext cx="2680713" cy="277300"/>
          </a:xfrm>
          <a:prstGeom prst="rect">
            <a:avLst/>
          </a:prstGeom>
          <a:noFill/>
        </p:spPr>
        <p:txBody>
          <a:bodyPr wrap="square" rtlCol="0">
            <a:spAutoFit/>
          </a:bodyPr>
          <a:lstStyle/>
          <a:p>
            <a:r>
              <a:rPr lang="es-419" altLang="ko-KR" sz="1200" dirty="0" smtClean="0">
                <a:solidFill>
                  <a:schemeClr val="tx1">
                    <a:lumMod val="75000"/>
                    <a:lumOff val="25000"/>
                  </a:schemeClr>
                </a:solidFill>
                <a:latin typeface="Arial" pitchFamily="34" charset="0"/>
                <a:cs typeface="Arial" pitchFamily="34" charset="0"/>
              </a:rPr>
              <a:t>Algoritmos</a:t>
            </a:r>
            <a:endParaRPr lang="ko-KR" altLang="en-US" sz="1200" dirty="0">
              <a:solidFill>
                <a:schemeClr val="tx1">
                  <a:lumMod val="75000"/>
                  <a:lumOff val="25000"/>
                </a:schemeClr>
              </a:solidFill>
              <a:latin typeface="Arial" pitchFamily="34" charset="0"/>
              <a:cs typeface="Arial" pitchFamily="34" charset="0"/>
            </a:endParaRPr>
          </a:p>
        </p:txBody>
      </p:sp>
      <p:grpSp>
        <p:nvGrpSpPr>
          <p:cNvPr id="21" name="Group 78"/>
          <p:cNvGrpSpPr/>
          <p:nvPr/>
        </p:nvGrpSpPr>
        <p:grpSpPr>
          <a:xfrm>
            <a:off x="2958240" y="1367543"/>
            <a:ext cx="412119" cy="412119"/>
            <a:chOff x="4298598" y="1406129"/>
            <a:chExt cx="538036" cy="538036"/>
          </a:xfrm>
        </p:grpSpPr>
        <p:sp>
          <p:nvSpPr>
            <p:cNvPr id="22" name="Oval 62"/>
            <p:cNvSpPr/>
            <p:nvPr/>
          </p:nvSpPr>
          <p:spPr>
            <a:xfrm>
              <a:off x="4298598" y="1406129"/>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23" name="TextBox 73"/>
            <p:cNvSpPr txBox="1"/>
            <p:nvPr/>
          </p:nvSpPr>
          <p:spPr>
            <a:xfrm>
              <a:off x="4387596" y="1490481"/>
              <a:ext cx="360040" cy="369332"/>
            </a:xfrm>
            <a:prstGeom prst="rect">
              <a:avLst/>
            </a:prstGeom>
            <a:noFill/>
          </p:spPr>
          <p:txBody>
            <a:bodyPr wrap="square" rtlCol="0" anchor="ctr">
              <a:spAutoFit/>
            </a:bodyPr>
            <a:lstStyle/>
            <a:p>
              <a:pPr algn="ctr"/>
              <a:r>
                <a:rPr lang="es-419" altLang="ko-KR" b="1" dirty="0" smtClean="0">
                  <a:latin typeface="Arial" pitchFamily="34" charset="0"/>
                  <a:cs typeface="Arial" pitchFamily="34" charset="0"/>
                </a:rPr>
                <a:t>b</a:t>
              </a:r>
              <a:endParaRPr lang="ko-KR" altLang="en-US" b="1" dirty="0">
                <a:latin typeface="Arial" pitchFamily="34" charset="0"/>
                <a:cs typeface="Arial" pitchFamily="34" charset="0"/>
              </a:endParaRPr>
            </a:p>
          </p:txBody>
        </p:sp>
      </p:grpSp>
      <p:sp>
        <p:nvSpPr>
          <p:cNvPr id="24" name="TextBox 77"/>
          <p:cNvSpPr txBox="1"/>
          <p:nvPr/>
        </p:nvSpPr>
        <p:spPr>
          <a:xfrm>
            <a:off x="3583885" y="1432746"/>
            <a:ext cx="2680713" cy="277300"/>
          </a:xfrm>
          <a:prstGeom prst="rect">
            <a:avLst/>
          </a:prstGeom>
          <a:noFill/>
        </p:spPr>
        <p:txBody>
          <a:bodyPr wrap="square" rtlCol="0">
            <a:spAutoFit/>
          </a:bodyPr>
          <a:lstStyle/>
          <a:p>
            <a:r>
              <a:rPr lang="es-419" altLang="ko-KR" sz="1200" dirty="0" smtClean="0">
                <a:solidFill>
                  <a:schemeClr val="tx1">
                    <a:lumMod val="75000"/>
                    <a:lumOff val="25000"/>
                  </a:schemeClr>
                </a:solidFill>
                <a:latin typeface="Arial" pitchFamily="34" charset="0"/>
                <a:cs typeface="Arial" pitchFamily="34" charset="0"/>
              </a:rPr>
              <a:t>Objetivos</a:t>
            </a:r>
            <a:r>
              <a:rPr lang="en-US" altLang="ko-KR" sz="1200" dirty="0" smtClean="0">
                <a:solidFill>
                  <a:schemeClr val="tx1">
                    <a:lumMod val="75000"/>
                    <a:lumOff val="25000"/>
                  </a:schemeClr>
                </a:solidFill>
                <a:latin typeface="Arial" pitchFamily="34" charset="0"/>
                <a:cs typeface="Arial" pitchFamily="34" charset="0"/>
              </a:rPr>
              <a:t> </a:t>
            </a:r>
            <a:endParaRPr lang="ko-KR" altLang="en-US" sz="1200" dirty="0">
              <a:solidFill>
                <a:schemeClr val="tx1">
                  <a:lumMod val="75000"/>
                  <a:lumOff val="25000"/>
                </a:schemeClr>
              </a:solidFill>
              <a:latin typeface="Arial" pitchFamily="34" charset="0"/>
              <a:cs typeface="Arial" pitchFamily="34" charset="0"/>
            </a:endParaRPr>
          </a:p>
        </p:txBody>
      </p:sp>
      <p:grpSp>
        <p:nvGrpSpPr>
          <p:cNvPr id="25" name="Group 81"/>
          <p:cNvGrpSpPr/>
          <p:nvPr/>
        </p:nvGrpSpPr>
        <p:grpSpPr>
          <a:xfrm>
            <a:off x="5990306" y="1347614"/>
            <a:ext cx="412119" cy="412119"/>
            <a:chOff x="4298598" y="3857396"/>
            <a:chExt cx="538036" cy="538036"/>
          </a:xfrm>
        </p:grpSpPr>
        <p:sp>
          <p:nvSpPr>
            <p:cNvPr id="26" name="Oval 72"/>
            <p:cNvSpPr/>
            <p:nvPr/>
          </p:nvSpPr>
          <p:spPr>
            <a:xfrm>
              <a:off x="4298598" y="3857396"/>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27" name="TextBox 76"/>
            <p:cNvSpPr txBox="1"/>
            <p:nvPr/>
          </p:nvSpPr>
          <p:spPr>
            <a:xfrm>
              <a:off x="4387596" y="3885327"/>
              <a:ext cx="360041" cy="482176"/>
            </a:xfrm>
            <a:prstGeom prst="rect">
              <a:avLst/>
            </a:prstGeom>
            <a:noFill/>
          </p:spPr>
          <p:txBody>
            <a:bodyPr wrap="square" rtlCol="0" anchor="ctr">
              <a:spAutoFit/>
            </a:bodyPr>
            <a:lstStyle/>
            <a:p>
              <a:pPr algn="ctr"/>
              <a:r>
                <a:rPr lang="es-419" altLang="ko-KR" b="1" dirty="0">
                  <a:latin typeface="Arial" pitchFamily="34" charset="0"/>
                  <a:cs typeface="Arial" pitchFamily="34" charset="0"/>
                </a:rPr>
                <a:t>g</a:t>
              </a:r>
              <a:endParaRPr lang="ko-KR" altLang="en-US" b="1" dirty="0">
                <a:latin typeface="Arial" pitchFamily="34" charset="0"/>
                <a:cs typeface="Arial" pitchFamily="34" charset="0"/>
              </a:endParaRPr>
            </a:p>
          </p:txBody>
        </p:sp>
      </p:grpSp>
      <p:sp>
        <p:nvSpPr>
          <p:cNvPr id="28" name="TextBox 84"/>
          <p:cNvSpPr txBox="1"/>
          <p:nvPr/>
        </p:nvSpPr>
        <p:spPr>
          <a:xfrm>
            <a:off x="6630581" y="1416971"/>
            <a:ext cx="2680713" cy="277300"/>
          </a:xfrm>
          <a:prstGeom prst="rect">
            <a:avLst/>
          </a:prstGeom>
          <a:noFill/>
        </p:spPr>
        <p:txBody>
          <a:bodyPr wrap="square" rtlCol="0">
            <a:spAutoFit/>
          </a:bodyPr>
          <a:lstStyle/>
          <a:p>
            <a:r>
              <a:rPr lang="es-419" altLang="ko-KR" sz="1200" dirty="0" smtClean="0">
                <a:solidFill>
                  <a:schemeClr val="tx1">
                    <a:lumMod val="75000"/>
                    <a:lumOff val="25000"/>
                  </a:schemeClr>
                </a:solidFill>
                <a:latin typeface="Arial" pitchFamily="34" charset="0"/>
                <a:cs typeface="Arial" pitchFamily="34" charset="0"/>
              </a:rPr>
              <a:t>Conclusiones</a:t>
            </a:r>
            <a:r>
              <a:rPr lang="en-US" altLang="ko-KR" sz="1200" dirty="0" smtClean="0">
                <a:solidFill>
                  <a:schemeClr val="tx1">
                    <a:lumMod val="75000"/>
                    <a:lumOff val="25000"/>
                  </a:schemeClr>
                </a:solidFill>
                <a:latin typeface="Arial" pitchFamily="34" charset="0"/>
                <a:cs typeface="Arial" pitchFamily="34" charset="0"/>
              </a:rPr>
              <a:t> </a:t>
            </a:r>
            <a:endParaRPr lang="ko-KR" altLang="en-US" sz="1200" dirty="0">
              <a:solidFill>
                <a:schemeClr val="tx1">
                  <a:lumMod val="75000"/>
                  <a:lumOff val="25000"/>
                </a:schemeClr>
              </a:solidFill>
              <a:latin typeface="Arial" pitchFamily="34" charset="0"/>
              <a:cs typeface="Arial" pitchFamily="34" charset="0"/>
            </a:endParaRPr>
          </a:p>
        </p:txBody>
      </p:sp>
      <p:grpSp>
        <p:nvGrpSpPr>
          <p:cNvPr id="29" name="Group 81"/>
          <p:cNvGrpSpPr/>
          <p:nvPr/>
        </p:nvGrpSpPr>
        <p:grpSpPr>
          <a:xfrm>
            <a:off x="5990306" y="1923678"/>
            <a:ext cx="412119" cy="412119"/>
            <a:chOff x="4298598" y="3857396"/>
            <a:chExt cx="538036" cy="538036"/>
          </a:xfrm>
        </p:grpSpPr>
        <p:sp>
          <p:nvSpPr>
            <p:cNvPr id="30" name="Oval 72"/>
            <p:cNvSpPr/>
            <p:nvPr/>
          </p:nvSpPr>
          <p:spPr>
            <a:xfrm>
              <a:off x="4298598" y="3857396"/>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31" name="TextBox 76"/>
            <p:cNvSpPr txBox="1"/>
            <p:nvPr/>
          </p:nvSpPr>
          <p:spPr>
            <a:xfrm>
              <a:off x="4387596" y="3885327"/>
              <a:ext cx="360041" cy="482176"/>
            </a:xfrm>
            <a:prstGeom prst="rect">
              <a:avLst/>
            </a:prstGeom>
            <a:noFill/>
          </p:spPr>
          <p:txBody>
            <a:bodyPr wrap="square" rtlCol="0" anchor="ctr">
              <a:spAutoFit/>
            </a:bodyPr>
            <a:lstStyle/>
            <a:p>
              <a:pPr algn="ctr"/>
              <a:r>
                <a:rPr lang="es-419" altLang="ko-KR" b="1" dirty="0" smtClean="0">
                  <a:latin typeface="Arial" pitchFamily="34" charset="0"/>
                  <a:cs typeface="Arial" pitchFamily="34" charset="0"/>
                </a:rPr>
                <a:t>h</a:t>
              </a:r>
              <a:endParaRPr lang="ko-KR" altLang="en-US" b="1" dirty="0">
                <a:latin typeface="Arial" pitchFamily="34" charset="0"/>
                <a:cs typeface="Arial" pitchFamily="34" charset="0"/>
              </a:endParaRPr>
            </a:p>
          </p:txBody>
        </p:sp>
      </p:grpSp>
      <p:sp>
        <p:nvSpPr>
          <p:cNvPr id="32" name="TextBox 84"/>
          <p:cNvSpPr txBox="1"/>
          <p:nvPr/>
        </p:nvSpPr>
        <p:spPr>
          <a:xfrm>
            <a:off x="6630581" y="1993035"/>
            <a:ext cx="2680713" cy="277300"/>
          </a:xfrm>
          <a:prstGeom prst="rect">
            <a:avLst/>
          </a:prstGeom>
          <a:noFill/>
        </p:spPr>
        <p:txBody>
          <a:bodyPr wrap="square" rtlCol="0">
            <a:spAutoFit/>
          </a:bodyPr>
          <a:lstStyle/>
          <a:p>
            <a:r>
              <a:rPr lang="es-419" altLang="ko-KR" sz="1200" dirty="0" smtClean="0">
                <a:solidFill>
                  <a:schemeClr val="tx1">
                    <a:lumMod val="75000"/>
                    <a:lumOff val="25000"/>
                  </a:schemeClr>
                </a:solidFill>
                <a:latin typeface="Arial" pitchFamily="34" charset="0"/>
                <a:cs typeface="Arial" pitchFamily="34" charset="0"/>
              </a:rPr>
              <a:t>Bonus</a:t>
            </a:r>
            <a:r>
              <a:rPr lang="en-US" altLang="ko-KR" sz="1200" dirty="0" smtClean="0">
                <a:solidFill>
                  <a:schemeClr val="tx1">
                    <a:lumMod val="75000"/>
                    <a:lumOff val="25000"/>
                  </a:schemeClr>
                </a:solidFill>
                <a:latin typeface="Arial" pitchFamily="34" charset="0"/>
                <a:cs typeface="Arial" pitchFamily="34" charset="0"/>
              </a:rPr>
              <a:t> </a:t>
            </a:r>
            <a:endParaRPr lang="ko-KR" altLang="en-US" sz="1200" dirty="0">
              <a:solidFill>
                <a:schemeClr val="tx1">
                  <a:lumMod val="75000"/>
                  <a:lumOff val="25000"/>
                </a:schemeClr>
              </a:solidFill>
              <a:latin typeface="Arial" pitchFamily="34" charset="0"/>
              <a:cs typeface="Arial" pitchFamily="34" charset="0"/>
            </a:endParaRPr>
          </a:p>
        </p:txBody>
      </p:sp>
      <p:grpSp>
        <p:nvGrpSpPr>
          <p:cNvPr id="33" name="Group 81"/>
          <p:cNvGrpSpPr/>
          <p:nvPr/>
        </p:nvGrpSpPr>
        <p:grpSpPr>
          <a:xfrm>
            <a:off x="5991294" y="858888"/>
            <a:ext cx="412119" cy="412119"/>
            <a:chOff x="4298598" y="3857396"/>
            <a:chExt cx="538036" cy="538036"/>
          </a:xfrm>
        </p:grpSpPr>
        <p:sp>
          <p:nvSpPr>
            <p:cNvPr id="34" name="Oval 72"/>
            <p:cNvSpPr/>
            <p:nvPr/>
          </p:nvSpPr>
          <p:spPr>
            <a:xfrm>
              <a:off x="4298598" y="3857396"/>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35" name="TextBox 76"/>
            <p:cNvSpPr txBox="1"/>
            <p:nvPr/>
          </p:nvSpPr>
          <p:spPr>
            <a:xfrm>
              <a:off x="4387596" y="3941748"/>
              <a:ext cx="360040" cy="369332"/>
            </a:xfrm>
            <a:prstGeom prst="rect">
              <a:avLst/>
            </a:prstGeom>
            <a:noFill/>
          </p:spPr>
          <p:txBody>
            <a:bodyPr wrap="square" rtlCol="0" anchor="ctr">
              <a:spAutoFit/>
            </a:bodyPr>
            <a:lstStyle/>
            <a:p>
              <a:pPr algn="ctr"/>
              <a:r>
                <a:rPr lang="es-419" altLang="ko-KR" b="1" dirty="0">
                  <a:latin typeface="Arial" pitchFamily="34" charset="0"/>
                  <a:cs typeface="Arial" pitchFamily="34" charset="0"/>
                </a:rPr>
                <a:t>f</a:t>
              </a:r>
              <a:endParaRPr lang="ko-KR" altLang="en-US" b="1" dirty="0">
                <a:latin typeface="Arial" pitchFamily="34" charset="0"/>
                <a:cs typeface="Arial" pitchFamily="34" charset="0"/>
              </a:endParaRPr>
            </a:p>
          </p:txBody>
        </p:sp>
      </p:grpSp>
      <p:sp>
        <p:nvSpPr>
          <p:cNvPr id="36" name="TextBox 84"/>
          <p:cNvSpPr txBox="1"/>
          <p:nvPr/>
        </p:nvSpPr>
        <p:spPr>
          <a:xfrm>
            <a:off x="6610584" y="941628"/>
            <a:ext cx="2680713" cy="277300"/>
          </a:xfrm>
          <a:prstGeom prst="rect">
            <a:avLst/>
          </a:prstGeom>
          <a:noFill/>
        </p:spPr>
        <p:txBody>
          <a:bodyPr wrap="square" rtlCol="0">
            <a:spAutoFit/>
          </a:bodyPr>
          <a:lstStyle/>
          <a:p>
            <a:r>
              <a:rPr lang="es-419" altLang="ko-KR" sz="1200" dirty="0" smtClean="0">
                <a:solidFill>
                  <a:schemeClr val="tx1">
                    <a:lumMod val="75000"/>
                    <a:lumOff val="25000"/>
                  </a:schemeClr>
                </a:solidFill>
                <a:latin typeface="Arial" pitchFamily="34" charset="0"/>
                <a:cs typeface="Arial" pitchFamily="34" charset="0"/>
              </a:rPr>
              <a:t>Resultados</a:t>
            </a:r>
            <a:r>
              <a:rPr lang="en-US" altLang="ko-KR" sz="1200" dirty="0" smtClean="0">
                <a:solidFill>
                  <a:schemeClr val="tx1">
                    <a:lumMod val="75000"/>
                    <a:lumOff val="25000"/>
                  </a:schemeClr>
                </a:solidFill>
                <a:latin typeface="Arial" pitchFamily="34" charset="0"/>
                <a:cs typeface="Arial" pitchFamily="34" charset="0"/>
              </a:rPr>
              <a:t> </a:t>
            </a:r>
            <a:endParaRPr lang="ko-KR" altLang="en-US" sz="1200" dirty="0">
              <a:solidFill>
                <a:schemeClr val="tx1">
                  <a:lumMod val="75000"/>
                  <a:lumOff val="25000"/>
                </a:schemeClr>
              </a:solidFill>
              <a:latin typeface="Arial" pitchFamily="34" charset="0"/>
              <a:cs typeface="Arial" pitchFamily="34" charset="0"/>
            </a:endParaRPr>
          </a:p>
        </p:txBody>
      </p:sp>
      <p:grpSp>
        <p:nvGrpSpPr>
          <p:cNvPr id="37" name="Group 81"/>
          <p:cNvGrpSpPr/>
          <p:nvPr/>
        </p:nvGrpSpPr>
        <p:grpSpPr>
          <a:xfrm>
            <a:off x="6003540" y="2412996"/>
            <a:ext cx="412119" cy="412119"/>
            <a:chOff x="4298598" y="3857396"/>
            <a:chExt cx="538036" cy="538036"/>
          </a:xfrm>
        </p:grpSpPr>
        <p:sp>
          <p:nvSpPr>
            <p:cNvPr id="38" name="Oval 72"/>
            <p:cNvSpPr/>
            <p:nvPr/>
          </p:nvSpPr>
          <p:spPr>
            <a:xfrm>
              <a:off x="4298598" y="3857396"/>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39" name="TextBox 76"/>
            <p:cNvSpPr txBox="1"/>
            <p:nvPr/>
          </p:nvSpPr>
          <p:spPr>
            <a:xfrm>
              <a:off x="4387596" y="3885327"/>
              <a:ext cx="360041" cy="482176"/>
            </a:xfrm>
            <a:prstGeom prst="rect">
              <a:avLst/>
            </a:prstGeom>
            <a:noFill/>
          </p:spPr>
          <p:txBody>
            <a:bodyPr wrap="square" rtlCol="0" anchor="ctr">
              <a:spAutoFit/>
            </a:bodyPr>
            <a:lstStyle/>
            <a:p>
              <a:pPr algn="ctr"/>
              <a:r>
                <a:rPr lang="es-419" altLang="ko-KR" b="1" dirty="0">
                  <a:latin typeface="Arial" pitchFamily="34" charset="0"/>
                  <a:cs typeface="Arial" pitchFamily="34" charset="0"/>
                </a:rPr>
                <a:t>i</a:t>
              </a:r>
              <a:endParaRPr lang="ko-KR" altLang="en-US" b="1" dirty="0">
                <a:latin typeface="Arial" pitchFamily="34" charset="0"/>
                <a:cs typeface="Arial" pitchFamily="34" charset="0"/>
              </a:endParaRPr>
            </a:p>
          </p:txBody>
        </p:sp>
      </p:grpSp>
      <p:sp>
        <p:nvSpPr>
          <p:cNvPr id="40" name="TextBox 84"/>
          <p:cNvSpPr txBox="1"/>
          <p:nvPr/>
        </p:nvSpPr>
        <p:spPr>
          <a:xfrm>
            <a:off x="6643815" y="2482353"/>
            <a:ext cx="2680713" cy="277300"/>
          </a:xfrm>
          <a:prstGeom prst="rect">
            <a:avLst/>
          </a:prstGeom>
          <a:noFill/>
        </p:spPr>
        <p:txBody>
          <a:bodyPr wrap="square" rtlCol="0">
            <a:spAutoFit/>
          </a:bodyPr>
          <a:lstStyle/>
          <a:p>
            <a:r>
              <a:rPr lang="es-419" altLang="ko-KR" sz="1200" dirty="0" smtClean="0">
                <a:solidFill>
                  <a:schemeClr val="tx1">
                    <a:lumMod val="75000"/>
                    <a:lumOff val="25000"/>
                  </a:schemeClr>
                </a:solidFill>
                <a:latin typeface="Arial" pitchFamily="34" charset="0"/>
                <a:cs typeface="Arial" pitchFamily="34" charset="0"/>
              </a:rPr>
              <a:t>Anexo</a:t>
            </a:r>
            <a:r>
              <a:rPr lang="en-US" altLang="ko-KR" sz="1200" dirty="0" smtClean="0">
                <a:solidFill>
                  <a:schemeClr val="tx1">
                    <a:lumMod val="75000"/>
                    <a:lumOff val="25000"/>
                  </a:schemeClr>
                </a:solidFill>
                <a:latin typeface="Arial" pitchFamily="34" charset="0"/>
                <a:cs typeface="Arial" pitchFamily="34" charset="0"/>
              </a:rPr>
              <a:t> </a:t>
            </a:r>
            <a:endParaRPr lang="ko-KR" altLang="en-US" sz="12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891274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0" y="2499743"/>
            <a:ext cx="6336704" cy="144016"/>
          </a:xfrm>
        </p:spPr>
        <p:txBody>
          <a:bodyPr/>
          <a:lstStyle/>
          <a:p>
            <a:r>
              <a:rPr lang="es-419" altLang="ko-KR" sz="3200" dirty="0" smtClean="0"/>
              <a:t>Anexo 1 – Gridsearch sin boost</a:t>
            </a:r>
            <a:endParaRPr lang="ko-KR" altLang="en-US" sz="3200" dirty="0"/>
          </a:p>
        </p:txBody>
      </p:sp>
    </p:spTree>
    <p:extLst>
      <p:ext uri="{BB962C8B-B14F-4D97-AF65-F5344CB8AC3E}">
        <p14:creationId xmlns:p14="http://schemas.microsoft.com/office/powerpoint/2010/main" val="4382552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ko-KR" dirty="0"/>
              <a:t> </a:t>
            </a:r>
            <a:r>
              <a:rPr lang="es-419" altLang="ko-KR" dirty="0" smtClean="0"/>
              <a:t>Resultados gridsearch Gradient Boost </a:t>
            </a:r>
            <a:endParaRPr lang="ko-KR" altLang="en-US" dirty="0"/>
          </a:p>
        </p:txBody>
      </p:sp>
      <p:graphicFrame>
        <p:nvGraphicFramePr>
          <p:cNvPr id="8" name="Table 7"/>
          <p:cNvGraphicFramePr>
            <a:graphicFrameLocks noGrp="1"/>
          </p:cNvGraphicFramePr>
          <p:nvPr>
            <p:extLst>
              <p:ext uri="{D42A27DB-BD31-4B8C-83A1-F6EECF244321}">
                <p14:modId xmlns:p14="http://schemas.microsoft.com/office/powerpoint/2010/main" val="1502881299"/>
              </p:ext>
            </p:extLst>
          </p:nvPr>
        </p:nvGraphicFramePr>
        <p:xfrm>
          <a:off x="899592" y="1069176"/>
          <a:ext cx="5986952" cy="3518798"/>
        </p:xfrm>
        <a:graphic>
          <a:graphicData uri="http://schemas.openxmlformats.org/drawingml/2006/table">
            <a:tbl>
              <a:tblPr firstRow="1" bandRow="1">
                <a:tableStyleId>{5940675A-B579-460E-94D1-54222C63F5DA}</a:tableStyleId>
              </a:tblPr>
              <a:tblGrid>
                <a:gridCol w="977252">
                  <a:extLst>
                    <a:ext uri="{9D8B030D-6E8A-4147-A177-3AD203B41FA5}">
                      <a16:colId xmlns:a16="http://schemas.microsoft.com/office/drawing/2014/main" xmlns="" val="20000"/>
                    </a:ext>
                  </a:extLst>
                </a:gridCol>
                <a:gridCol w="1110980">
                  <a:extLst>
                    <a:ext uri="{9D8B030D-6E8A-4147-A177-3AD203B41FA5}">
                      <a16:colId xmlns:a16="http://schemas.microsoft.com/office/drawing/2014/main" xmlns="" val="20001"/>
                    </a:ext>
                  </a:extLst>
                </a:gridCol>
                <a:gridCol w="843524">
                  <a:extLst>
                    <a:ext uri="{9D8B030D-6E8A-4147-A177-3AD203B41FA5}">
                      <a16:colId xmlns:a16="http://schemas.microsoft.com/office/drawing/2014/main" xmlns="" val="20002"/>
                    </a:ext>
                  </a:extLst>
                </a:gridCol>
                <a:gridCol w="1100692">
                  <a:extLst>
                    <a:ext uri="{9D8B030D-6E8A-4147-A177-3AD203B41FA5}">
                      <a16:colId xmlns:a16="http://schemas.microsoft.com/office/drawing/2014/main" xmlns="" val="20003"/>
                    </a:ext>
                  </a:extLst>
                </a:gridCol>
                <a:gridCol w="977252"/>
                <a:gridCol w="977252"/>
              </a:tblGrid>
              <a:tr h="3839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200" b="1" dirty="0" smtClean="0">
                          <a:solidFill>
                            <a:schemeClr val="tx1">
                              <a:lumMod val="75000"/>
                              <a:lumOff val="25000"/>
                            </a:schemeClr>
                          </a:solidFill>
                          <a:latin typeface="+mn-lt"/>
                          <a:cs typeface="Arial" pitchFamily="34" charset="0"/>
                        </a:rPr>
                        <a:t>Max Depth</a:t>
                      </a:r>
                      <a:endParaRPr lang="ko-KR" altLang="en-US" sz="1200" b="1" dirty="0">
                        <a:solidFill>
                          <a:schemeClr val="tx1">
                            <a:lumMod val="75000"/>
                            <a:lumOff val="25000"/>
                          </a:schemeClr>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s-419" altLang="ko-KR" sz="1200" b="1" dirty="0" smtClean="0">
                          <a:solidFill>
                            <a:schemeClr val="tx1">
                              <a:lumMod val="75000"/>
                              <a:lumOff val="25000"/>
                            </a:schemeClr>
                          </a:solidFill>
                          <a:latin typeface="+mn-lt"/>
                          <a:cs typeface="Arial" pitchFamily="34" charset="0"/>
                        </a:rPr>
                        <a:t>Estimadores</a:t>
                      </a:r>
                      <a:endParaRPr lang="ko-KR" altLang="en-US" sz="1200" b="1" dirty="0">
                        <a:solidFill>
                          <a:schemeClr val="tx1">
                            <a:lumMod val="75000"/>
                            <a:lumOff val="25000"/>
                          </a:schemeClr>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200" b="1" dirty="0" smtClean="0">
                          <a:solidFill>
                            <a:schemeClr val="tx1">
                              <a:lumMod val="75000"/>
                              <a:lumOff val="25000"/>
                            </a:schemeClr>
                          </a:solidFill>
                          <a:latin typeface="+mn-lt"/>
                          <a:cs typeface="Arial" pitchFamily="34" charset="0"/>
                        </a:rPr>
                        <a:t>Funcion</a:t>
                      </a:r>
                      <a:r>
                        <a:rPr lang="es-419" altLang="ko-KR" sz="1200" b="1" baseline="0" dirty="0" smtClean="0">
                          <a:solidFill>
                            <a:schemeClr val="tx1">
                              <a:lumMod val="75000"/>
                              <a:lumOff val="25000"/>
                            </a:schemeClr>
                          </a:solidFill>
                          <a:latin typeface="+mn-lt"/>
                          <a:cs typeface="Arial" pitchFamily="34" charset="0"/>
                        </a:rPr>
                        <a:t> de costo</a:t>
                      </a:r>
                      <a:endParaRPr lang="ko-KR" altLang="en-US" sz="1200" b="1" dirty="0">
                        <a:solidFill>
                          <a:schemeClr val="tx1">
                            <a:lumMod val="75000"/>
                            <a:lumOff val="25000"/>
                          </a:schemeClr>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s-AR" altLang="ko-KR" sz="1200" b="1" dirty="0" smtClean="0">
                          <a:solidFill>
                            <a:schemeClr val="tx1">
                              <a:lumMod val="75000"/>
                              <a:lumOff val="25000"/>
                            </a:schemeClr>
                          </a:solidFill>
                          <a:latin typeface="+mn-lt"/>
                          <a:cs typeface="Arial" pitchFamily="34" charset="0"/>
                        </a:rPr>
                        <a:t>R</a:t>
                      </a:r>
                      <a:r>
                        <a:rPr lang="es-419" altLang="ko-KR" sz="1200" b="1" dirty="0" smtClean="0">
                          <a:solidFill>
                            <a:schemeClr val="tx1">
                              <a:lumMod val="75000"/>
                              <a:lumOff val="25000"/>
                            </a:schemeClr>
                          </a:solidFill>
                          <a:latin typeface="+mn-lt"/>
                          <a:cs typeface="Arial" pitchFamily="34" charset="0"/>
                        </a:rPr>
                        <a:t>itmo</a:t>
                      </a:r>
                      <a:r>
                        <a:rPr lang="es-419" altLang="ko-KR" sz="1200" b="1" baseline="0" dirty="0" smtClean="0">
                          <a:solidFill>
                            <a:schemeClr val="tx1">
                              <a:lumMod val="75000"/>
                              <a:lumOff val="25000"/>
                            </a:schemeClr>
                          </a:solidFill>
                          <a:latin typeface="+mn-lt"/>
                          <a:cs typeface="Arial" pitchFamily="34" charset="0"/>
                        </a:rPr>
                        <a:t> de aprendizaje</a:t>
                      </a:r>
                      <a:endParaRPr lang="ko-KR" altLang="en-US" sz="1200" b="1" dirty="0">
                        <a:solidFill>
                          <a:schemeClr val="tx1">
                            <a:lumMod val="75000"/>
                            <a:lumOff val="25000"/>
                          </a:schemeClr>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s-419" altLang="ko-KR" sz="1200" b="1" dirty="0" smtClean="0">
                          <a:solidFill>
                            <a:schemeClr val="tx1">
                              <a:lumMod val="75000"/>
                              <a:lumOff val="25000"/>
                            </a:schemeClr>
                          </a:solidFill>
                          <a:latin typeface="+mn-lt"/>
                          <a:cs typeface="Arial" pitchFamily="34" charset="0"/>
                        </a:rPr>
                        <a:t>RMSE</a:t>
                      </a:r>
                      <a:endParaRPr lang="ko-KR" altLang="en-US" sz="1200" b="1" dirty="0">
                        <a:solidFill>
                          <a:schemeClr val="tx1">
                            <a:lumMod val="75000"/>
                            <a:lumOff val="25000"/>
                          </a:schemeClr>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s-419" altLang="ko-KR" sz="1200" b="1" dirty="0" smtClean="0">
                          <a:solidFill>
                            <a:schemeClr val="tx1">
                              <a:lumMod val="75000"/>
                              <a:lumOff val="25000"/>
                            </a:schemeClr>
                          </a:solidFill>
                          <a:latin typeface="+mn-lt"/>
                          <a:cs typeface="Arial" pitchFamily="34" charset="0"/>
                        </a:rPr>
                        <a:t>MSE</a:t>
                      </a:r>
                      <a:endParaRPr lang="ko-KR" altLang="en-US" sz="1200" b="1" dirty="0">
                        <a:solidFill>
                          <a:schemeClr val="tx1">
                            <a:lumMod val="75000"/>
                            <a:lumOff val="25000"/>
                          </a:schemeClr>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r h="3839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3</a:t>
                      </a:r>
                      <a:endParaRPr lang="en-JM" altLang="ko-KR"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100</a:t>
                      </a:r>
                      <a:endParaRPr lang="en-JM" altLang="ko-KR"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B05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ls</a:t>
                      </a:r>
                      <a:endParaRPr lang="en-JM" altLang="ko-KR"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0.080</a:t>
                      </a:r>
                      <a:endParaRPr lang="en-JM" altLang="ko-KR"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B05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sz="1100" b="1" kern="1200" dirty="0" smtClean="0">
                          <a:solidFill>
                            <a:schemeClr val="bg1"/>
                          </a:solidFill>
                          <a:latin typeface="+mn-lt"/>
                          <a:ea typeface="+mn-ea"/>
                          <a:cs typeface="Arial" pitchFamily="34" charset="0"/>
                        </a:rPr>
                        <a:t>12.38</a:t>
                      </a:r>
                      <a:endParaRPr lang="es-AR" sz="1100" b="1" kern="1200" dirty="0">
                        <a:solidFill>
                          <a:schemeClr val="bg1"/>
                        </a:solidFill>
                        <a:latin typeface="+mn-lt"/>
                        <a:ea typeface="+mn-ea"/>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B05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kern="1200" dirty="0" smtClean="0">
                          <a:solidFill>
                            <a:schemeClr val="bg1"/>
                          </a:solidFill>
                          <a:latin typeface="+mn-lt"/>
                          <a:ea typeface="+mn-ea"/>
                          <a:cs typeface="Arial" pitchFamily="34" charset="0"/>
                        </a:rPr>
                        <a:t>8.78</a:t>
                      </a:r>
                      <a:endParaRPr lang="en-JM" altLang="ko-KR" sz="1100" b="1" kern="1200" dirty="0">
                        <a:solidFill>
                          <a:schemeClr val="bg1"/>
                        </a:solidFill>
                        <a:latin typeface="+mn-lt"/>
                        <a:ea typeface="+mn-ea"/>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xmlns="" val="10001"/>
                  </a:ext>
                </a:extLst>
              </a:tr>
              <a:tr h="3839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4</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huber</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B05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0.085</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kern="1200" dirty="0">
                        <a:solidFill>
                          <a:schemeClr val="bg1"/>
                        </a:solidFill>
                        <a:latin typeface="+mn-lt"/>
                        <a:ea typeface="+mn-ea"/>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2"/>
                  </a:ext>
                </a:extLst>
              </a:tr>
              <a:tr h="3839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5</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r>
                        <a:rPr lang="es-419" altLang="ko-KR" sz="1100" b="1" dirty="0" smtClean="0">
                          <a:solidFill>
                            <a:schemeClr val="bg1"/>
                          </a:solidFill>
                          <a:latin typeface="+mn-lt"/>
                          <a:cs typeface="Arial" pitchFamily="34" charset="0"/>
                        </a:rPr>
                        <a:t>0.09</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algn="ct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3"/>
                  </a:ext>
                </a:extLst>
              </a:tr>
              <a:tr h="3839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6</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r>
                        <a:rPr lang="es-419" altLang="ko-KR" sz="1100" b="1" dirty="0" smtClean="0">
                          <a:solidFill>
                            <a:schemeClr val="bg1"/>
                          </a:solidFill>
                          <a:latin typeface="+mn-lt"/>
                          <a:cs typeface="Arial" pitchFamily="34" charset="0"/>
                        </a:rPr>
                        <a:t>0.095</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algn="ct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r>
              <a:tr h="3839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7</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B05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r>
                        <a:rPr lang="es-419" altLang="ko-KR" sz="1100" b="1" dirty="0" smtClean="0">
                          <a:solidFill>
                            <a:schemeClr val="bg1"/>
                          </a:solidFill>
                          <a:latin typeface="+mn-lt"/>
                          <a:cs typeface="Arial" pitchFamily="34" charset="0"/>
                        </a:rPr>
                        <a:t>0.100</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algn="ct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r>
              <a:tr h="3839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8</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r>
                        <a:rPr lang="es-419" altLang="ko-KR" sz="1100" b="1" dirty="0" smtClean="0">
                          <a:solidFill>
                            <a:schemeClr val="bg1"/>
                          </a:solidFill>
                          <a:latin typeface="+mn-lt"/>
                          <a:cs typeface="Arial" pitchFamily="34" charset="0"/>
                        </a:rPr>
                        <a:t>0.105</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algn="ct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r>
              <a:tr h="3839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9</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kern="1200" dirty="0">
                        <a:solidFill>
                          <a:schemeClr val="bg1"/>
                        </a:solidFill>
                        <a:latin typeface="+mn-lt"/>
                        <a:ea typeface="+mn-ea"/>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kern="1200" dirty="0">
                        <a:solidFill>
                          <a:schemeClr val="bg1"/>
                        </a:solidFill>
                        <a:latin typeface="+mn-lt"/>
                        <a:ea typeface="+mn-ea"/>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kern="1200" dirty="0">
                        <a:solidFill>
                          <a:schemeClr val="bg1"/>
                        </a:solidFill>
                        <a:latin typeface="+mn-lt"/>
                        <a:ea typeface="+mn-ea"/>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r>
              <a:tr h="3839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12</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kern="1200" dirty="0">
                        <a:solidFill>
                          <a:schemeClr val="bg1"/>
                        </a:solidFill>
                        <a:latin typeface="+mn-lt"/>
                        <a:ea typeface="+mn-ea"/>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kern="1200" dirty="0">
                        <a:solidFill>
                          <a:schemeClr val="bg1"/>
                        </a:solidFill>
                        <a:latin typeface="+mn-lt"/>
                        <a:ea typeface="+mn-ea"/>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kern="1200" dirty="0">
                        <a:solidFill>
                          <a:schemeClr val="bg1"/>
                        </a:solidFill>
                        <a:latin typeface="+mn-lt"/>
                        <a:ea typeface="+mn-ea"/>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kern="1200" dirty="0">
                        <a:solidFill>
                          <a:schemeClr val="bg1"/>
                        </a:solidFill>
                        <a:latin typeface="+mn-lt"/>
                        <a:ea typeface="+mn-ea"/>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187103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ko-KR" dirty="0"/>
              <a:t> </a:t>
            </a:r>
            <a:r>
              <a:rPr lang="es-419" altLang="ko-KR" dirty="0" smtClean="0"/>
              <a:t>Resultados gridsearch Gradient Boost </a:t>
            </a:r>
            <a:endParaRPr lang="ko-KR" altLang="en-US" dirty="0"/>
          </a:p>
        </p:txBody>
      </p:sp>
      <p:grpSp>
        <p:nvGrpSpPr>
          <p:cNvPr id="5" name="Group 16"/>
          <p:cNvGrpSpPr/>
          <p:nvPr/>
        </p:nvGrpSpPr>
        <p:grpSpPr>
          <a:xfrm>
            <a:off x="323528" y="1061886"/>
            <a:ext cx="2880320" cy="2326862"/>
            <a:chOff x="1472558" y="2036732"/>
            <a:chExt cx="2765965" cy="1550420"/>
          </a:xfrm>
        </p:grpSpPr>
        <p:sp>
          <p:nvSpPr>
            <p:cNvPr id="6" name="TextBox 17"/>
            <p:cNvSpPr txBox="1"/>
            <p:nvPr/>
          </p:nvSpPr>
          <p:spPr>
            <a:xfrm>
              <a:off x="1472558" y="2295175"/>
              <a:ext cx="2765965" cy="1291977"/>
            </a:xfrm>
            <a:prstGeom prst="rect">
              <a:avLst/>
            </a:prstGeom>
            <a:noFill/>
          </p:spPr>
          <p:txBody>
            <a:bodyPr wrap="square" rtlCol="0">
              <a:spAutoFit/>
            </a:bodyPr>
            <a:lstStyle/>
            <a:p>
              <a:r>
                <a:rPr lang="es-419" altLang="ko-KR" sz="1200" dirty="0" smtClean="0">
                  <a:solidFill>
                    <a:schemeClr val="tx1">
                      <a:lumMod val="75000"/>
                      <a:lumOff val="25000"/>
                    </a:schemeClr>
                  </a:solidFill>
                  <a:cs typeface="Arial" pitchFamily="34" charset="0"/>
                </a:rPr>
                <a:t>Se aprecia como las metricas de error varian al cambiar los hiperparametros del algoritmo.</a:t>
              </a:r>
            </a:p>
            <a:p>
              <a:r>
                <a:rPr lang="es-419" altLang="ko-KR" sz="1200" dirty="0" smtClean="0">
                  <a:solidFill>
                    <a:schemeClr val="tx1">
                      <a:lumMod val="75000"/>
                      <a:lumOff val="25000"/>
                    </a:schemeClr>
                  </a:solidFill>
                  <a:cs typeface="Arial" pitchFamily="34" charset="0"/>
                </a:rPr>
                <a:t>Mayor profundidad en el analisis se torna vertiginosamente contraproducente.</a:t>
              </a:r>
            </a:p>
            <a:p>
              <a:r>
                <a:rPr lang="es-419" altLang="ko-KR" sz="1200" dirty="0" smtClean="0">
                  <a:solidFill>
                    <a:schemeClr val="tx1">
                      <a:lumMod val="75000"/>
                      <a:lumOff val="25000"/>
                    </a:schemeClr>
                  </a:solidFill>
                  <a:cs typeface="Arial" pitchFamily="34" charset="0"/>
                </a:rPr>
                <a:t>Ademas una funcion de costo mejora minimiza mejor una metrica que la otra.</a:t>
              </a:r>
            </a:p>
            <a:p>
              <a:r>
                <a:rPr lang="es-419" altLang="ko-KR" sz="1200" dirty="0" smtClean="0">
                  <a:solidFill>
                    <a:schemeClr val="tx1">
                      <a:lumMod val="75000"/>
                      <a:lumOff val="25000"/>
                    </a:schemeClr>
                  </a:solidFill>
                  <a:cs typeface="Arial" pitchFamily="34" charset="0"/>
                </a:rPr>
                <a:t>Se opto por minimizar MAE, aunque la diferencia es infima.</a:t>
              </a:r>
              <a:endParaRPr lang="ko-KR" altLang="en-US" sz="1200" dirty="0">
                <a:solidFill>
                  <a:schemeClr val="tx1">
                    <a:lumMod val="75000"/>
                    <a:lumOff val="25000"/>
                  </a:schemeClr>
                </a:solidFill>
                <a:cs typeface="Arial" pitchFamily="34" charset="0"/>
              </a:endParaRPr>
            </a:p>
          </p:txBody>
        </p:sp>
        <p:sp>
          <p:nvSpPr>
            <p:cNvPr id="9" name="TextBox 18"/>
            <p:cNvSpPr txBox="1"/>
            <p:nvPr/>
          </p:nvSpPr>
          <p:spPr>
            <a:xfrm>
              <a:off x="1472558" y="2036732"/>
              <a:ext cx="2765965" cy="307613"/>
            </a:xfrm>
            <a:prstGeom prst="rect">
              <a:avLst/>
            </a:prstGeom>
            <a:noFill/>
          </p:spPr>
          <p:txBody>
            <a:bodyPr wrap="square" rtlCol="0">
              <a:spAutoFit/>
            </a:bodyPr>
            <a:lstStyle/>
            <a:p>
              <a:r>
                <a:rPr lang="es-419" altLang="ko-KR" sz="1200" b="1" dirty="0" smtClean="0">
                  <a:solidFill>
                    <a:schemeClr val="tx1">
                      <a:lumMod val="75000"/>
                      <a:lumOff val="25000"/>
                    </a:schemeClr>
                  </a:solidFill>
                  <a:cs typeface="Arial" pitchFamily="34" charset="0"/>
                </a:rPr>
                <a:t>Metricas de error del modelo</a:t>
              </a:r>
              <a:endParaRPr lang="ko-KR" altLang="en-US" sz="1200" b="1" dirty="0">
                <a:solidFill>
                  <a:schemeClr val="tx1">
                    <a:lumMod val="75000"/>
                    <a:lumOff val="25000"/>
                  </a:schemeClr>
                </a:solidFill>
                <a:cs typeface="Arial" pitchFamily="34" charset="0"/>
              </a:endParaRPr>
            </a:p>
          </p:txBody>
        </p:sp>
      </p:gr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0434" y="915566"/>
            <a:ext cx="5844054" cy="3906763"/>
          </a:xfrm>
          <a:prstGeom prst="rect">
            <a:avLst/>
          </a:prstGeom>
        </p:spPr>
      </p:pic>
      <p:cxnSp>
        <p:nvCxnSpPr>
          <p:cNvPr id="8" name="7 Conector recto"/>
          <p:cNvCxnSpPr/>
          <p:nvPr/>
        </p:nvCxnSpPr>
        <p:spPr>
          <a:xfrm>
            <a:off x="3275856" y="1131590"/>
            <a:ext cx="0" cy="345638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681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0" y="2499743"/>
            <a:ext cx="6336704" cy="144016"/>
          </a:xfrm>
        </p:spPr>
        <p:txBody>
          <a:bodyPr/>
          <a:lstStyle/>
          <a:p>
            <a:r>
              <a:rPr lang="es-419" altLang="ko-KR" sz="3200" dirty="0" smtClean="0"/>
              <a:t>Anexo 2 – Gridsearch con boost</a:t>
            </a:r>
            <a:endParaRPr lang="ko-KR" altLang="en-US" sz="3200" dirty="0"/>
          </a:p>
        </p:txBody>
      </p:sp>
    </p:spTree>
    <p:extLst>
      <p:ext uri="{BB962C8B-B14F-4D97-AF65-F5344CB8AC3E}">
        <p14:creationId xmlns:p14="http://schemas.microsoft.com/office/powerpoint/2010/main" val="7864029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ko-KR" dirty="0"/>
              <a:t> </a:t>
            </a:r>
            <a:r>
              <a:rPr lang="es-419" altLang="ko-KR" dirty="0" smtClean="0"/>
              <a:t>Resultados gridsearch Gradient Boost </a:t>
            </a:r>
            <a:endParaRPr lang="ko-KR" altLang="en-US" dirty="0"/>
          </a:p>
        </p:txBody>
      </p:sp>
      <p:graphicFrame>
        <p:nvGraphicFramePr>
          <p:cNvPr id="4" name="Table 7"/>
          <p:cNvGraphicFramePr>
            <a:graphicFrameLocks noGrp="1"/>
          </p:cNvGraphicFramePr>
          <p:nvPr>
            <p:extLst>
              <p:ext uri="{D42A27DB-BD31-4B8C-83A1-F6EECF244321}">
                <p14:modId xmlns:p14="http://schemas.microsoft.com/office/powerpoint/2010/main" val="3986061741"/>
              </p:ext>
            </p:extLst>
          </p:nvPr>
        </p:nvGraphicFramePr>
        <p:xfrm>
          <a:off x="899592" y="1069176"/>
          <a:ext cx="5986952" cy="2750812"/>
        </p:xfrm>
        <a:graphic>
          <a:graphicData uri="http://schemas.openxmlformats.org/drawingml/2006/table">
            <a:tbl>
              <a:tblPr firstRow="1" bandRow="1">
                <a:tableStyleId>{5940675A-B579-460E-94D1-54222C63F5DA}</a:tableStyleId>
              </a:tblPr>
              <a:tblGrid>
                <a:gridCol w="977252">
                  <a:extLst>
                    <a:ext uri="{9D8B030D-6E8A-4147-A177-3AD203B41FA5}">
                      <a16:colId xmlns:a16="http://schemas.microsoft.com/office/drawing/2014/main" xmlns="" val="20000"/>
                    </a:ext>
                  </a:extLst>
                </a:gridCol>
                <a:gridCol w="1110980">
                  <a:extLst>
                    <a:ext uri="{9D8B030D-6E8A-4147-A177-3AD203B41FA5}">
                      <a16:colId xmlns:a16="http://schemas.microsoft.com/office/drawing/2014/main" xmlns="" val="20001"/>
                    </a:ext>
                  </a:extLst>
                </a:gridCol>
                <a:gridCol w="843524">
                  <a:extLst>
                    <a:ext uri="{9D8B030D-6E8A-4147-A177-3AD203B41FA5}">
                      <a16:colId xmlns:a16="http://schemas.microsoft.com/office/drawing/2014/main" xmlns="" val="20002"/>
                    </a:ext>
                  </a:extLst>
                </a:gridCol>
                <a:gridCol w="1100692">
                  <a:extLst>
                    <a:ext uri="{9D8B030D-6E8A-4147-A177-3AD203B41FA5}">
                      <a16:colId xmlns:a16="http://schemas.microsoft.com/office/drawing/2014/main" xmlns="" val="20003"/>
                    </a:ext>
                  </a:extLst>
                </a:gridCol>
                <a:gridCol w="977252"/>
                <a:gridCol w="977252"/>
              </a:tblGrid>
              <a:tr h="3839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200" b="1" dirty="0" smtClean="0">
                          <a:solidFill>
                            <a:schemeClr val="tx1">
                              <a:lumMod val="75000"/>
                              <a:lumOff val="25000"/>
                            </a:schemeClr>
                          </a:solidFill>
                          <a:latin typeface="+mn-lt"/>
                          <a:cs typeface="Arial" pitchFamily="34" charset="0"/>
                        </a:rPr>
                        <a:t>Max Depth</a:t>
                      </a:r>
                      <a:endParaRPr lang="ko-KR" altLang="en-US" sz="1200" b="1" dirty="0">
                        <a:solidFill>
                          <a:schemeClr val="tx1">
                            <a:lumMod val="75000"/>
                            <a:lumOff val="25000"/>
                          </a:schemeClr>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s-419" altLang="ko-KR" sz="1200" b="1" dirty="0" smtClean="0">
                          <a:solidFill>
                            <a:schemeClr val="tx1">
                              <a:lumMod val="75000"/>
                              <a:lumOff val="25000"/>
                            </a:schemeClr>
                          </a:solidFill>
                          <a:latin typeface="+mn-lt"/>
                          <a:cs typeface="Arial" pitchFamily="34" charset="0"/>
                        </a:rPr>
                        <a:t>Estimadores</a:t>
                      </a:r>
                      <a:endParaRPr lang="ko-KR" altLang="en-US" sz="1200" b="1" dirty="0">
                        <a:solidFill>
                          <a:schemeClr val="tx1">
                            <a:lumMod val="75000"/>
                            <a:lumOff val="25000"/>
                          </a:schemeClr>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200" b="1" dirty="0" smtClean="0">
                          <a:solidFill>
                            <a:schemeClr val="tx1">
                              <a:lumMod val="75000"/>
                              <a:lumOff val="25000"/>
                            </a:schemeClr>
                          </a:solidFill>
                          <a:latin typeface="+mn-lt"/>
                          <a:cs typeface="Arial" pitchFamily="34" charset="0"/>
                        </a:rPr>
                        <a:t>Funcion</a:t>
                      </a:r>
                      <a:r>
                        <a:rPr lang="es-419" altLang="ko-KR" sz="1200" b="1" baseline="0" dirty="0" smtClean="0">
                          <a:solidFill>
                            <a:schemeClr val="tx1">
                              <a:lumMod val="75000"/>
                              <a:lumOff val="25000"/>
                            </a:schemeClr>
                          </a:solidFill>
                          <a:latin typeface="+mn-lt"/>
                          <a:cs typeface="Arial" pitchFamily="34" charset="0"/>
                        </a:rPr>
                        <a:t> de costo</a:t>
                      </a:r>
                      <a:endParaRPr lang="ko-KR" altLang="en-US" sz="1200" b="1" dirty="0">
                        <a:solidFill>
                          <a:schemeClr val="tx1">
                            <a:lumMod val="75000"/>
                            <a:lumOff val="25000"/>
                          </a:schemeClr>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s-AR" altLang="ko-KR" sz="1200" b="1" dirty="0" smtClean="0">
                          <a:solidFill>
                            <a:schemeClr val="tx1">
                              <a:lumMod val="75000"/>
                              <a:lumOff val="25000"/>
                            </a:schemeClr>
                          </a:solidFill>
                          <a:latin typeface="+mn-lt"/>
                          <a:cs typeface="Arial" pitchFamily="34" charset="0"/>
                        </a:rPr>
                        <a:t>R</a:t>
                      </a:r>
                      <a:r>
                        <a:rPr lang="es-419" altLang="ko-KR" sz="1200" b="1" dirty="0" smtClean="0">
                          <a:solidFill>
                            <a:schemeClr val="tx1">
                              <a:lumMod val="75000"/>
                              <a:lumOff val="25000"/>
                            </a:schemeClr>
                          </a:solidFill>
                          <a:latin typeface="+mn-lt"/>
                          <a:cs typeface="Arial" pitchFamily="34" charset="0"/>
                        </a:rPr>
                        <a:t>itmo</a:t>
                      </a:r>
                      <a:r>
                        <a:rPr lang="es-419" altLang="ko-KR" sz="1200" b="1" baseline="0" dirty="0" smtClean="0">
                          <a:solidFill>
                            <a:schemeClr val="tx1">
                              <a:lumMod val="75000"/>
                              <a:lumOff val="25000"/>
                            </a:schemeClr>
                          </a:solidFill>
                          <a:latin typeface="+mn-lt"/>
                          <a:cs typeface="Arial" pitchFamily="34" charset="0"/>
                        </a:rPr>
                        <a:t> de aprendizaje</a:t>
                      </a:r>
                      <a:endParaRPr lang="ko-KR" altLang="en-US" sz="1200" b="1" dirty="0">
                        <a:solidFill>
                          <a:schemeClr val="tx1">
                            <a:lumMod val="75000"/>
                            <a:lumOff val="25000"/>
                          </a:schemeClr>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s-419" altLang="ko-KR" sz="1200" b="1" dirty="0" smtClean="0">
                          <a:solidFill>
                            <a:schemeClr val="tx1">
                              <a:lumMod val="75000"/>
                              <a:lumOff val="25000"/>
                            </a:schemeClr>
                          </a:solidFill>
                          <a:latin typeface="+mn-lt"/>
                          <a:cs typeface="Arial" pitchFamily="34" charset="0"/>
                        </a:rPr>
                        <a:t>RMSE</a:t>
                      </a:r>
                      <a:endParaRPr lang="ko-KR" altLang="en-US" sz="1200" b="1" dirty="0">
                        <a:solidFill>
                          <a:schemeClr val="tx1">
                            <a:lumMod val="75000"/>
                            <a:lumOff val="25000"/>
                          </a:schemeClr>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s-419" altLang="ko-KR" sz="1200" b="1" dirty="0" smtClean="0">
                          <a:solidFill>
                            <a:schemeClr val="tx1">
                              <a:lumMod val="75000"/>
                              <a:lumOff val="25000"/>
                            </a:schemeClr>
                          </a:solidFill>
                          <a:latin typeface="+mn-lt"/>
                          <a:cs typeface="Arial" pitchFamily="34" charset="0"/>
                        </a:rPr>
                        <a:t>MSE</a:t>
                      </a:r>
                      <a:endParaRPr lang="ko-KR" altLang="en-US" sz="1200" b="1" dirty="0">
                        <a:solidFill>
                          <a:schemeClr val="tx1">
                            <a:lumMod val="75000"/>
                            <a:lumOff val="25000"/>
                          </a:schemeClr>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r h="3839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3</a:t>
                      </a:r>
                      <a:endParaRPr lang="en-JM" altLang="ko-KR"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100</a:t>
                      </a:r>
                      <a:endParaRPr lang="en-JM" altLang="ko-KR"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B05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ls</a:t>
                      </a:r>
                      <a:endParaRPr lang="en-JM" altLang="ko-KR"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0.080</a:t>
                      </a:r>
                      <a:endParaRPr lang="en-JM" altLang="ko-KR"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sz="1100" b="1" kern="1200" dirty="0" smtClean="0">
                          <a:solidFill>
                            <a:schemeClr val="bg1"/>
                          </a:solidFill>
                          <a:latin typeface="+mn-lt"/>
                          <a:ea typeface="+mn-ea"/>
                          <a:cs typeface="Arial" pitchFamily="34" charset="0"/>
                        </a:rPr>
                        <a:t>11.30</a:t>
                      </a:r>
                      <a:endParaRPr lang="es-AR" sz="1100" b="1" kern="1200" dirty="0">
                        <a:solidFill>
                          <a:schemeClr val="bg1"/>
                        </a:solidFill>
                        <a:latin typeface="+mn-lt"/>
                        <a:ea typeface="+mn-ea"/>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B05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kern="1200" dirty="0" smtClean="0">
                          <a:solidFill>
                            <a:schemeClr val="bg1"/>
                          </a:solidFill>
                          <a:latin typeface="+mn-lt"/>
                          <a:ea typeface="+mn-ea"/>
                          <a:cs typeface="Arial" pitchFamily="34" charset="0"/>
                        </a:rPr>
                        <a:t>7.78</a:t>
                      </a:r>
                      <a:endParaRPr lang="en-JM" altLang="ko-KR" sz="1100" b="1" kern="1200" dirty="0">
                        <a:solidFill>
                          <a:schemeClr val="bg1"/>
                        </a:solidFill>
                        <a:latin typeface="+mn-lt"/>
                        <a:ea typeface="+mn-ea"/>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B050"/>
                    </a:solidFill>
                  </a:tcPr>
                </a:tc>
                <a:extLst>
                  <a:ext uri="{0D108BD9-81ED-4DB2-BD59-A6C34878D82A}">
                    <a16:rowId xmlns:a16="http://schemas.microsoft.com/office/drawing/2014/main" xmlns="" val="10001"/>
                  </a:ext>
                </a:extLst>
              </a:tr>
              <a:tr h="3839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4</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huber</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B05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0.085</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kern="1200" dirty="0">
                        <a:solidFill>
                          <a:schemeClr val="bg1"/>
                        </a:solidFill>
                        <a:latin typeface="+mn-lt"/>
                        <a:ea typeface="+mn-ea"/>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2"/>
                  </a:ext>
                </a:extLst>
              </a:tr>
              <a:tr h="3839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5</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B05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r>
                        <a:rPr lang="es-419" altLang="ko-KR" sz="1100" b="1" dirty="0" smtClean="0">
                          <a:solidFill>
                            <a:schemeClr val="bg1"/>
                          </a:solidFill>
                          <a:latin typeface="+mn-lt"/>
                          <a:cs typeface="Arial" pitchFamily="34" charset="0"/>
                        </a:rPr>
                        <a:t>0.09</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algn="ct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3"/>
                  </a:ext>
                </a:extLst>
              </a:tr>
              <a:tr h="3839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6</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r>
                        <a:rPr lang="es-419" altLang="ko-KR" sz="1100" b="1" dirty="0" smtClean="0">
                          <a:solidFill>
                            <a:schemeClr val="bg1"/>
                          </a:solidFill>
                          <a:latin typeface="+mn-lt"/>
                          <a:cs typeface="Arial" pitchFamily="34" charset="0"/>
                        </a:rPr>
                        <a:t>0.095</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algn="ct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r>
              <a:tr h="3839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7</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r>
                        <a:rPr lang="es-419" altLang="ko-KR" sz="1100" b="1" dirty="0" smtClean="0">
                          <a:solidFill>
                            <a:schemeClr val="bg1"/>
                          </a:solidFill>
                          <a:latin typeface="+mn-lt"/>
                          <a:cs typeface="Arial" pitchFamily="34" charset="0"/>
                        </a:rPr>
                        <a:t>0.100</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B050"/>
                    </a:solidFill>
                  </a:tcPr>
                </a:tc>
                <a:tc>
                  <a:txBody>
                    <a:bodyPr/>
                    <a:lstStyle/>
                    <a:p>
                      <a:pPr algn="ct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r>
              <a:tr h="3839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s-419" altLang="ko-KR" sz="1100" b="1" dirty="0" smtClean="0">
                          <a:solidFill>
                            <a:schemeClr val="bg1"/>
                          </a:solidFill>
                          <a:latin typeface="+mn-lt"/>
                          <a:cs typeface="Arial" pitchFamily="34" charset="0"/>
                        </a:rPr>
                        <a:t>8</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r>
                        <a:rPr lang="es-419" altLang="ko-KR" sz="1100" b="1" dirty="0" smtClean="0">
                          <a:solidFill>
                            <a:schemeClr val="bg1"/>
                          </a:solidFill>
                          <a:latin typeface="+mn-lt"/>
                          <a:cs typeface="Arial" pitchFamily="34" charset="0"/>
                        </a:rPr>
                        <a:t>0.105</a:t>
                      </a: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65000"/>
                      </a:schemeClr>
                    </a:solidFill>
                  </a:tcPr>
                </a:tc>
                <a:tc>
                  <a:txBody>
                    <a:bodyPr/>
                    <a:lstStyle/>
                    <a:p>
                      <a:pPr algn="ct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endParaRPr lang="ko-KR" altLang="en-US" sz="1100" b="1" dirty="0">
                        <a:solidFill>
                          <a:schemeClr val="bg1"/>
                        </a:solidFill>
                        <a:latin typeface="+mn-lt"/>
                        <a:cs typeface="Arial" pitchFamily="34" charset="0"/>
                      </a:endParaRPr>
                    </a:p>
                  </a:txBody>
                  <a:tcPr marL="81094" marR="81094" marT="40547" marB="40547"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975886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ko-KR" dirty="0"/>
              <a:t> </a:t>
            </a:r>
            <a:r>
              <a:rPr lang="es-419" altLang="ko-KR" dirty="0" smtClean="0"/>
              <a:t>Resultados gridsearch Gradient Boost </a:t>
            </a:r>
            <a:endParaRPr lang="ko-KR" altLang="en-US" dirty="0"/>
          </a:p>
        </p:txBody>
      </p:sp>
      <p:grpSp>
        <p:nvGrpSpPr>
          <p:cNvPr id="5" name="Group 16"/>
          <p:cNvGrpSpPr/>
          <p:nvPr/>
        </p:nvGrpSpPr>
        <p:grpSpPr>
          <a:xfrm>
            <a:off x="323528" y="1061886"/>
            <a:ext cx="2880320" cy="2326862"/>
            <a:chOff x="1472558" y="2036732"/>
            <a:chExt cx="2765965" cy="1550420"/>
          </a:xfrm>
        </p:grpSpPr>
        <p:sp>
          <p:nvSpPr>
            <p:cNvPr id="6" name="TextBox 17"/>
            <p:cNvSpPr txBox="1"/>
            <p:nvPr/>
          </p:nvSpPr>
          <p:spPr>
            <a:xfrm>
              <a:off x="1472558" y="2295175"/>
              <a:ext cx="2765965" cy="1291977"/>
            </a:xfrm>
            <a:prstGeom prst="rect">
              <a:avLst/>
            </a:prstGeom>
            <a:noFill/>
          </p:spPr>
          <p:txBody>
            <a:bodyPr wrap="square" rtlCol="0">
              <a:spAutoFit/>
            </a:bodyPr>
            <a:lstStyle/>
            <a:p>
              <a:r>
                <a:rPr lang="es-419" altLang="ko-KR" sz="1200" dirty="0" smtClean="0">
                  <a:solidFill>
                    <a:schemeClr val="tx1">
                      <a:lumMod val="75000"/>
                      <a:lumOff val="25000"/>
                    </a:schemeClr>
                  </a:solidFill>
                  <a:cs typeface="Arial" pitchFamily="34" charset="0"/>
                </a:rPr>
                <a:t>Se aprecia como las metricas de error varian al cambiar los hiperparametros del algoritmo.</a:t>
              </a:r>
            </a:p>
            <a:p>
              <a:r>
                <a:rPr lang="es-419" altLang="ko-KR" sz="1200" dirty="0" smtClean="0">
                  <a:solidFill>
                    <a:schemeClr val="tx1">
                      <a:lumMod val="75000"/>
                      <a:lumOff val="25000"/>
                    </a:schemeClr>
                  </a:solidFill>
                  <a:cs typeface="Arial" pitchFamily="34" charset="0"/>
                </a:rPr>
                <a:t>Mayor profundidad en el analisis se torna vertiginosamente contraproducente.</a:t>
              </a:r>
            </a:p>
            <a:p>
              <a:r>
                <a:rPr lang="es-419" altLang="ko-KR" sz="1200" dirty="0" smtClean="0">
                  <a:solidFill>
                    <a:schemeClr val="tx1">
                      <a:lumMod val="75000"/>
                      <a:lumOff val="25000"/>
                    </a:schemeClr>
                  </a:solidFill>
                  <a:cs typeface="Arial" pitchFamily="34" charset="0"/>
                </a:rPr>
                <a:t>Ademas una funcion de costo mejora minimiza mejor una metrica que la otra.</a:t>
              </a:r>
            </a:p>
            <a:p>
              <a:r>
                <a:rPr lang="es-419" altLang="ko-KR" sz="1200" dirty="0" smtClean="0">
                  <a:solidFill>
                    <a:schemeClr val="tx1">
                      <a:lumMod val="75000"/>
                      <a:lumOff val="25000"/>
                    </a:schemeClr>
                  </a:solidFill>
                  <a:cs typeface="Arial" pitchFamily="34" charset="0"/>
                </a:rPr>
                <a:t>Se opto por minimizar MAE, aunque la diferencia es infima.</a:t>
              </a:r>
              <a:endParaRPr lang="ko-KR" altLang="en-US" sz="1200" dirty="0">
                <a:solidFill>
                  <a:schemeClr val="tx1">
                    <a:lumMod val="75000"/>
                    <a:lumOff val="25000"/>
                  </a:schemeClr>
                </a:solidFill>
                <a:cs typeface="Arial" pitchFamily="34" charset="0"/>
              </a:endParaRPr>
            </a:p>
          </p:txBody>
        </p:sp>
        <p:sp>
          <p:nvSpPr>
            <p:cNvPr id="9" name="TextBox 18"/>
            <p:cNvSpPr txBox="1"/>
            <p:nvPr/>
          </p:nvSpPr>
          <p:spPr>
            <a:xfrm>
              <a:off x="1472558" y="2036732"/>
              <a:ext cx="2765965" cy="307613"/>
            </a:xfrm>
            <a:prstGeom prst="rect">
              <a:avLst/>
            </a:prstGeom>
            <a:noFill/>
          </p:spPr>
          <p:txBody>
            <a:bodyPr wrap="square" rtlCol="0">
              <a:spAutoFit/>
            </a:bodyPr>
            <a:lstStyle/>
            <a:p>
              <a:r>
                <a:rPr lang="es-419" altLang="ko-KR" sz="1200" b="1" dirty="0" smtClean="0">
                  <a:solidFill>
                    <a:schemeClr val="tx1">
                      <a:lumMod val="75000"/>
                      <a:lumOff val="25000"/>
                    </a:schemeClr>
                  </a:solidFill>
                  <a:cs typeface="Arial" pitchFamily="34" charset="0"/>
                </a:rPr>
                <a:t>Metricas de error del modelo</a:t>
              </a:r>
              <a:endParaRPr lang="ko-KR" altLang="en-US" sz="1200" b="1" dirty="0">
                <a:solidFill>
                  <a:schemeClr val="tx1">
                    <a:lumMod val="75000"/>
                    <a:lumOff val="25000"/>
                  </a:schemeClr>
                </a:solidFill>
                <a:cs typeface="Arial" pitchFamily="34" charset="0"/>
              </a:endParaRPr>
            </a:p>
          </p:txBody>
        </p:sp>
      </p:gr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915566"/>
            <a:ext cx="5868069" cy="3922817"/>
          </a:xfrm>
          <a:prstGeom prst="rect">
            <a:avLst/>
          </a:prstGeom>
        </p:spPr>
      </p:pic>
      <p:cxnSp>
        <p:nvCxnSpPr>
          <p:cNvPr id="8" name="7 Conector recto"/>
          <p:cNvCxnSpPr/>
          <p:nvPr/>
        </p:nvCxnSpPr>
        <p:spPr>
          <a:xfrm>
            <a:off x="3275856" y="1131590"/>
            <a:ext cx="0" cy="345638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8121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0" y="2499743"/>
            <a:ext cx="6336704" cy="144016"/>
          </a:xfrm>
        </p:spPr>
        <p:txBody>
          <a:bodyPr/>
          <a:lstStyle/>
          <a:p>
            <a:r>
              <a:rPr lang="es-419" altLang="ko-KR" sz="3200" dirty="0" smtClean="0"/>
              <a:t>Gracias por su atención!</a:t>
            </a:r>
            <a:endParaRPr lang="ko-KR" altLang="en-US" sz="3200" dirty="0"/>
          </a:p>
        </p:txBody>
      </p:sp>
    </p:spTree>
    <p:extLst>
      <p:ext uri="{BB962C8B-B14F-4D97-AF65-F5344CB8AC3E}">
        <p14:creationId xmlns:p14="http://schemas.microsoft.com/office/powerpoint/2010/main" val="604094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prstGeom prst="rect">
            <a:avLst/>
          </a:prstGeom>
        </p:spPr>
        <p:txBody>
          <a:bodyPr/>
          <a:lstStyle/>
          <a:p>
            <a:r>
              <a:rPr lang="es-419" altLang="ko-KR" dirty="0" smtClean="0">
                <a:solidFill>
                  <a:srgbClr val="0DD2D9"/>
                </a:solidFill>
              </a:rPr>
              <a:t>Integrantes / Staff</a:t>
            </a:r>
            <a:endParaRPr lang="ko-KR" altLang="en-US" dirty="0">
              <a:solidFill>
                <a:srgbClr val="0DD2D9"/>
              </a:solidFill>
            </a:endParaRPr>
          </a:p>
        </p:txBody>
      </p:sp>
      <p:grpSp>
        <p:nvGrpSpPr>
          <p:cNvPr id="49" name="Group 48"/>
          <p:cNvGrpSpPr/>
          <p:nvPr/>
        </p:nvGrpSpPr>
        <p:grpSpPr>
          <a:xfrm>
            <a:off x="3871101" y="3420499"/>
            <a:ext cx="1401798" cy="1179139"/>
            <a:chOff x="3779911" y="3327771"/>
            <a:chExt cx="1584177" cy="1179139"/>
          </a:xfrm>
        </p:grpSpPr>
        <p:sp>
          <p:nvSpPr>
            <p:cNvPr id="46" name="Text Placeholder 17"/>
            <p:cNvSpPr txBox="1">
              <a:spLocks/>
            </p:cNvSpPr>
            <p:nvPr/>
          </p:nvSpPr>
          <p:spPr>
            <a:xfrm>
              <a:off x="3779911" y="3327771"/>
              <a:ext cx="1584177"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419" sz="1400" b="1" dirty="0" smtClean="0">
                  <a:solidFill>
                    <a:schemeClr val="tx1">
                      <a:lumMod val="75000"/>
                      <a:lumOff val="25000"/>
                    </a:schemeClr>
                  </a:solidFill>
                  <a:cs typeface="Arial" pitchFamily="34" charset="0"/>
                </a:rPr>
                <a:t>Daniel F. Suli</a:t>
              </a:r>
              <a:endParaRPr lang="en-US" sz="1400" b="1" dirty="0">
                <a:solidFill>
                  <a:schemeClr val="tx1">
                    <a:lumMod val="75000"/>
                    <a:lumOff val="25000"/>
                  </a:schemeClr>
                </a:solidFill>
                <a:cs typeface="Arial" pitchFamily="34" charset="0"/>
              </a:endParaRPr>
            </a:p>
          </p:txBody>
        </p:sp>
        <p:sp>
          <p:nvSpPr>
            <p:cNvPr id="47" name="Text Placeholder 18"/>
            <p:cNvSpPr txBox="1">
              <a:spLocks/>
            </p:cNvSpPr>
            <p:nvPr/>
          </p:nvSpPr>
          <p:spPr>
            <a:xfrm>
              <a:off x="3779911" y="3558666"/>
              <a:ext cx="1584177"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419" sz="1200" dirty="0" smtClean="0">
                  <a:solidFill>
                    <a:schemeClr val="accent1"/>
                  </a:solidFill>
                  <a:cs typeface="Arial" pitchFamily="34" charset="0"/>
                </a:rPr>
                <a:t>Ing. Civil</a:t>
              </a:r>
              <a:endParaRPr lang="en-US" sz="1200" dirty="0">
                <a:solidFill>
                  <a:schemeClr val="accent1"/>
                </a:solidFill>
                <a:cs typeface="Arial" pitchFamily="34" charset="0"/>
              </a:endParaRPr>
            </a:p>
          </p:txBody>
        </p:sp>
        <p:sp>
          <p:nvSpPr>
            <p:cNvPr id="48" name="TextBox 47"/>
            <p:cNvSpPr txBox="1"/>
            <p:nvPr/>
          </p:nvSpPr>
          <p:spPr>
            <a:xfrm>
              <a:off x="3779911" y="3860579"/>
              <a:ext cx="1584177" cy="646331"/>
            </a:xfrm>
            <a:prstGeom prst="rect">
              <a:avLst/>
            </a:prstGeom>
            <a:noFill/>
          </p:spPr>
          <p:txBody>
            <a:bodyPr wrap="square" rtlCol="0">
              <a:spAutoFit/>
            </a:bodyPr>
            <a:lstStyle/>
            <a:p>
              <a:pPr algn="ctr"/>
              <a:r>
                <a:rPr lang="es-419" altLang="ko-KR" sz="1200" dirty="0" smtClean="0">
                  <a:solidFill>
                    <a:schemeClr val="tx1">
                      <a:lumMod val="75000"/>
                      <a:lumOff val="25000"/>
                    </a:schemeClr>
                  </a:solidFill>
                  <a:cs typeface="Arial" pitchFamily="34" charset="0"/>
                </a:rPr>
                <a:t>Alumno del curso Data Science de CoderHouse</a:t>
              </a:r>
              <a:endParaRPr lang="ko-KR" altLang="en-US" sz="1200" dirty="0">
                <a:solidFill>
                  <a:schemeClr val="tx1">
                    <a:lumMod val="75000"/>
                    <a:lumOff val="25000"/>
                  </a:schemeClr>
                </a:solidFill>
                <a:cs typeface="Arial" pitchFamily="34" charset="0"/>
              </a:endParaRPr>
            </a:p>
          </p:txBody>
        </p:sp>
      </p:grpSp>
      <p:grpSp>
        <p:nvGrpSpPr>
          <p:cNvPr id="58" name="Group 57"/>
          <p:cNvGrpSpPr/>
          <p:nvPr/>
        </p:nvGrpSpPr>
        <p:grpSpPr>
          <a:xfrm>
            <a:off x="676253" y="3420499"/>
            <a:ext cx="1401798" cy="809807"/>
            <a:chOff x="3779911" y="3327771"/>
            <a:chExt cx="1584177" cy="809807"/>
          </a:xfrm>
        </p:grpSpPr>
        <p:sp>
          <p:nvSpPr>
            <p:cNvPr id="59" name="Text Placeholder 17"/>
            <p:cNvSpPr txBox="1">
              <a:spLocks/>
            </p:cNvSpPr>
            <p:nvPr/>
          </p:nvSpPr>
          <p:spPr>
            <a:xfrm>
              <a:off x="3779911" y="3327771"/>
              <a:ext cx="1584177"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AR" sz="900" b="1" dirty="0" smtClean="0">
                  <a:solidFill>
                    <a:schemeClr val="tx1">
                      <a:lumMod val="75000"/>
                      <a:lumOff val="25000"/>
                    </a:schemeClr>
                  </a:solidFill>
                  <a:cs typeface="Arial" pitchFamily="34" charset="0"/>
                </a:rPr>
                <a:t>I</a:t>
              </a:r>
              <a:r>
                <a:rPr lang="es-419" sz="900" b="1" dirty="0" smtClean="0">
                  <a:solidFill>
                    <a:schemeClr val="tx1">
                      <a:lumMod val="75000"/>
                      <a:lumOff val="25000"/>
                    </a:schemeClr>
                  </a:solidFill>
                  <a:cs typeface="Arial" pitchFamily="34" charset="0"/>
                </a:rPr>
                <a:t>ntegrante nulo</a:t>
              </a:r>
              <a:endParaRPr lang="en-US" sz="900" b="1" dirty="0">
                <a:solidFill>
                  <a:schemeClr val="tx1">
                    <a:lumMod val="75000"/>
                    <a:lumOff val="25000"/>
                  </a:schemeClr>
                </a:solidFill>
                <a:cs typeface="Arial" pitchFamily="34" charset="0"/>
              </a:endParaRPr>
            </a:p>
          </p:txBody>
        </p:sp>
        <p:sp>
          <p:nvSpPr>
            <p:cNvPr id="60" name="Text Placeholder 18"/>
            <p:cNvSpPr txBox="1">
              <a:spLocks/>
            </p:cNvSpPr>
            <p:nvPr/>
          </p:nvSpPr>
          <p:spPr>
            <a:xfrm>
              <a:off x="3779911" y="3558666"/>
              <a:ext cx="1584177"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419" sz="1200" dirty="0" smtClean="0">
                  <a:solidFill>
                    <a:schemeClr val="accent3"/>
                  </a:solidFill>
                  <a:cs typeface="Arial" pitchFamily="34" charset="0"/>
                </a:rPr>
                <a:t>Nulo</a:t>
              </a:r>
              <a:endParaRPr lang="en-US" sz="1200" dirty="0">
                <a:solidFill>
                  <a:schemeClr val="accent3"/>
                </a:solidFill>
                <a:cs typeface="Arial" pitchFamily="34" charset="0"/>
              </a:endParaRPr>
            </a:p>
          </p:txBody>
        </p:sp>
        <p:sp>
          <p:nvSpPr>
            <p:cNvPr id="61" name="TextBox 60"/>
            <p:cNvSpPr txBox="1"/>
            <p:nvPr/>
          </p:nvSpPr>
          <p:spPr>
            <a:xfrm>
              <a:off x="3779911" y="3860579"/>
              <a:ext cx="1584177" cy="276999"/>
            </a:xfrm>
            <a:prstGeom prst="rect">
              <a:avLst/>
            </a:prstGeom>
            <a:noFill/>
          </p:spPr>
          <p:txBody>
            <a:bodyPr wrap="square" rtlCol="0">
              <a:spAutoFit/>
            </a:bodyPr>
            <a:lstStyle/>
            <a:p>
              <a:pPr algn="ctr"/>
              <a:r>
                <a:rPr lang="es-419" altLang="ko-KR" sz="1200" dirty="0" smtClean="0">
                  <a:solidFill>
                    <a:schemeClr val="tx1">
                      <a:lumMod val="75000"/>
                      <a:lumOff val="25000"/>
                    </a:schemeClr>
                  </a:solidFill>
                  <a:cs typeface="Arial" pitchFamily="34" charset="0"/>
                </a:rPr>
                <a:t>Sin descripción</a:t>
              </a:r>
              <a:endParaRPr lang="ko-KR" altLang="en-US" sz="1200" dirty="0">
                <a:solidFill>
                  <a:schemeClr val="tx1">
                    <a:lumMod val="75000"/>
                    <a:lumOff val="25000"/>
                  </a:schemeClr>
                </a:solidFill>
                <a:cs typeface="Arial" pitchFamily="34" charset="0"/>
              </a:endParaRPr>
            </a:p>
          </p:txBody>
        </p:sp>
      </p:grpSp>
      <p:pic>
        <p:nvPicPr>
          <p:cNvPr id="5" name="4 Marcador de posición de imagen"/>
          <p:cNvPicPr>
            <a:picLocks noGrp="1" noChangeAspect="1"/>
          </p:cNvPicPr>
          <p:nvPr>
            <p:ph type="pic" idx="11"/>
          </p:nvPr>
        </p:nvPicPr>
        <p:blipFill>
          <a:blip r:embed="rId2" cstate="print">
            <a:extLst>
              <a:ext uri="{28A0092B-C50C-407E-A947-70E740481C1C}">
                <a14:useLocalDpi xmlns:a14="http://schemas.microsoft.com/office/drawing/2010/main" val="0"/>
              </a:ext>
            </a:extLst>
          </a:blip>
          <a:srcRect l="10000" r="10000"/>
          <a:stretch>
            <a:fillRect/>
          </a:stretch>
        </p:blipFill>
        <p:spPr/>
      </p:pic>
      <p:pic>
        <p:nvPicPr>
          <p:cNvPr id="6" name="5 Marcador de posición de imagen"/>
          <p:cNvPicPr>
            <a:picLocks noGrp="1" noChangeAspect="1"/>
          </p:cNvPicPr>
          <p:nvPr>
            <p:ph type="pic" idx="10"/>
          </p:nvPr>
        </p:nvPicPr>
        <p:blipFill>
          <a:blip r:embed="rId3">
            <a:extLst>
              <a:ext uri="{28A0092B-C50C-407E-A947-70E740481C1C}">
                <a14:useLocalDpi xmlns:a14="http://schemas.microsoft.com/office/drawing/2010/main" val="0"/>
              </a:ext>
            </a:extLst>
          </a:blip>
          <a:srcRect t="1705" b="1705"/>
          <a:stretch>
            <a:fillRect/>
          </a:stretch>
        </p:blipFill>
        <p:spPr/>
      </p:pic>
      <p:pic>
        <p:nvPicPr>
          <p:cNvPr id="3" name="2 Marcador de posición de imagen"/>
          <p:cNvPicPr>
            <a:picLocks noGrp="1" noChangeAspect="1"/>
          </p:cNvPicPr>
          <p:nvPr>
            <p:ph type="pic" idx="1"/>
          </p:nvPr>
        </p:nvPicPr>
        <p:blipFill>
          <a:blip r:embed="rId4">
            <a:extLst>
              <a:ext uri="{28A0092B-C50C-407E-A947-70E740481C1C}">
                <a14:useLocalDpi xmlns:a14="http://schemas.microsoft.com/office/drawing/2010/main" val="0"/>
              </a:ext>
            </a:extLst>
          </a:blip>
          <a:srcRect l="5428" r="5428"/>
          <a:stretch>
            <a:fillRect/>
          </a:stretch>
        </p:blipFill>
        <p:spPr/>
      </p:pic>
      <p:pic>
        <p:nvPicPr>
          <p:cNvPr id="8" name="7 Marcador de posición de imagen"/>
          <p:cNvPicPr>
            <a:picLocks noGrp="1" noChangeAspect="1"/>
          </p:cNvPicPr>
          <p:nvPr>
            <p:ph type="pic" idx="12"/>
          </p:nvPr>
        </p:nvPicPr>
        <p:blipFill>
          <a:blip r:embed="rId3">
            <a:extLst>
              <a:ext uri="{28A0092B-C50C-407E-A947-70E740481C1C}">
                <a14:useLocalDpi xmlns:a14="http://schemas.microsoft.com/office/drawing/2010/main" val="0"/>
              </a:ext>
            </a:extLst>
          </a:blip>
          <a:srcRect t="1705" b="1705"/>
          <a:stretch>
            <a:fillRect/>
          </a:stretch>
        </p:blipFill>
        <p:spPr/>
      </p:pic>
      <p:pic>
        <p:nvPicPr>
          <p:cNvPr id="10" name="9 Marcador de posición de imagen"/>
          <p:cNvPicPr>
            <a:picLocks noGrp="1" noChangeAspect="1"/>
          </p:cNvPicPr>
          <p:nvPr>
            <p:ph type="pic" idx="13"/>
          </p:nvPr>
        </p:nvPicPr>
        <p:blipFill>
          <a:blip r:embed="rId2" cstate="print">
            <a:extLst>
              <a:ext uri="{28A0092B-C50C-407E-A947-70E740481C1C}">
                <a14:useLocalDpi xmlns:a14="http://schemas.microsoft.com/office/drawing/2010/main" val="0"/>
              </a:ext>
            </a:extLst>
          </a:blip>
          <a:srcRect l="10039" r="10039"/>
          <a:stretch>
            <a:fillRect/>
          </a:stretch>
        </p:blipFill>
        <p:spPr/>
      </p:pic>
      <p:grpSp>
        <p:nvGrpSpPr>
          <p:cNvPr id="34" name="Group 57"/>
          <p:cNvGrpSpPr/>
          <p:nvPr/>
        </p:nvGrpSpPr>
        <p:grpSpPr>
          <a:xfrm>
            <a:off x="2162090" y="3418127"/>
            <a:ext cx="1401798" cy="809807"/>
            <a:chOff x="3779911" y="3327771"/>
            <a:chExt cx="1584177" cy="809807"/>
          </a:xfrm>
        </p:grpSpPr>
        <p:sp>
          <p:nvSpPr>
            <p:cNvPr id="35" name="Text Placeholder 17"/>
            <p:cNvSpPr txBox="1">
              <a:spLocks/>
            </p:cNvSpPr>
            <p:nvPr/>
          </p:nvSpPr>
          <p:spPr>
            <a:xfrm>
              <a:off x="3779911" y="3327771"/>
              <a:ext cx="1584177"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AR" sz="900" b="1" dirty="0" smtClean="0">
                  <a:solidFill>
                    <a:schemeClr val="tx1">
                      <a:lumMod val="75000"/>
                      <a:lumOff val="25000"/>
                    </a:schemeClr>
                  </a:solidFill>
                  <a:cs typeface="Arial" pitchFamily="34" charset="0"/>
                </a:rPr>
                <a:t>I</a:t>
              </a:r>
              <a:r>
                <a:rPr lang="es-419" sz="900" b="1" dirty="0" smtClean="0">
                  <a:solidFill>
                    <a:schemeClr val="tx1">
                      <a:lumMod val="75000"/>
                      <a:lumOff val="25000"/>
                    </a:schemeClr>
                  </a:solidFill>
                  <a:cs typeface="Arial" pitchFamily="34" charset="0"/>
                </a:rPr>
                <a:t>ntegrante nulo</a:t>
              </a:r>
              <a:endParaRPr lang="en-US" sz="900" b="1" dirty="0">
                <a:solidFill>
                  <a:schemeClr val="tx1">
                    <a:lumMod val="75000"/>
                    <a:lumOff val="25000"/>
                  </a:schemeClr>
                </a:solidFill>
                <a:cs typeface="Arial" pitchFamily="34" charset="0"/>
              </a:endParaRPr>
            </a:p>
          </p:txBody>
        </p:sp>
        <p:sp>
          <p:nvSpPr>
            <p:cNvPr id="36" name="Text Placeholder 18"/>
            <p:cNvSpPr txBox="1">
              <a:spLocks/>
            </p:cNvSpPr>
            <p:nvPr/>
          </p:nvSpPr>
          <p:spPr>
            <a:xfrm>
              <a:off x="3779911" y="3558666"/>
              <a:ext cx="1584177"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419" sz="1200" dirty="0" smtClean="0">
                  <a:solidFill>
                    <a:schemeClr val="accent3"/>
                  </a:solidFill>
                  <a:cs typeface="Arial" pitchFamily="34" charset="0"/>
                </a:rPr>
                <a:t>Nulo</a:t>
              </a:r>
              <a:endParaRPr lang="en-US" sz="1200" dirty="0">
                <a:solidFill>
                  <a:schemeClr val="accent3"/>
                </a:solidFill>
                <a:cs typeface="Arial" pitchFamily="34" charset="0"/>
              </a:endParaRPr>
            </a:p>
          </p:txBody>
        </p:sp>
        <p:sp>
          <p:nvSpPr>
            <p:cNvPr id="37" name="TextBox 60"/>
            <p:cNvSpPr txBox="1"/>
            <p:nvPr/>
          </p:nvSpPr>
          <p:spPr>
            <a:xfrm>
              <a:off x="3779911" y="3860579"/>
              <a:ext cx="1584177" cy="276999"/>
            </a:xfrm>
            <a:prstGeom prst="rect">
              <a:avLst/>
            </a:prstGeom>
            <a:noFill/>
          </p:spPr>
          <p:txBody>
            <a:bodyPr wrap="square" rtlCol="0">
              <a:spAutoFit/>
            </a:bodyPr>
            <a:lstStyle/>
            <a:p>
              <a:pPr algn="ctr"/>
              <a:r>
                <a:rPr lang="es-419" altLang="ko-KR" sz="1200" dirty="0" smtClean="0">
                  <a:solidFill>
                    <a:schemeClr val="tx1">
                      <a:lumMod val="75000"/>
                      <a:lumOff val="25000"/>
                    </a:schemeClr>
                  </a:solidFill>
                  <a:cs typeface="Arial" pitchFamily="34" charset="0"/>
                </a:rPr>
                <a:t>Sin descripción</a:t>
              </a:r>
              <a:endParaRPr lang="ko-KR" altLang="en-US" sz="1200" dirty="0">
                <a:solidFill>
                  <a:schemeClr val="tx1">
                    <a:lumMod val="75000"/>
                    <a:lumOff val="25000"/>
                  </a:schemeClr>
                </a:solidFill>
                <a:cs typeface="Arial" pitchFamily="34" charset="0"/>
              </a:endParaRPr>
            </a:p>
          </p:txBody>
        </p:sp>
      </p:grpSp>
      <p:grpSp>
        <p:nvGrpSpPr>
          <p:cNvPr id="42" name="Group 57"/>
          <p:cNvGrpSpPr/>
          <p:nvPr/>
        </p:nvGrpSpPr>
        <p:grpSpPr>
          <a:xfrm>
            <a:off x="5580112" y="3418127"/>
            <a:ext cx="1401798" cy="809807"/>
            <a:chOff x="3779911" y="3327771"/>
            <a:chExt cx="1584177" cy="809807"/>
          </a:xfrm>
        </p:grpSpPr>
        <p:sp>
          <p:nvSpPr>
            <p:cNvPr id="43" name="Text Placeholder 17"/>
            <p:cNvSpPr txBox="1">
              <a:spLocks/>
            </p:cNvSpPr>
            <p:nvPr/>
          </p:nvSpPr>
          <p:spPr>
            <a:xfrm>
              <a:off x="3779911" y="3327771"/>
              <a:ext cx="1584177"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AR" sz="900" b="1" dirty="0" smtClean="0">
                  <a:solidFill>
                    <a:schemeClr val="tx1">
                      <a:lumMod val="75000"/>
                      <a:lumOff val="25000"/>
                    </a:schemeClr>
                  </a:solidFill>
                  <a:cs typeface="Arial" pitchFamily="34" charset="0"/>
                </a:rPr>
                <a:t>I</a:t>
              </a:r>
              <a:r>
                <a:rPr lang="es-419" sz="900" b="1" dirty="0" smtClean="0">
                  <a:solidFill>
                    <a:schemeClr val="tx1">
                      <a:lumMod val="75000"/>
                      <a:lumOff val="25000"/>
                    </a:schemeClr>
                  </a:solidFill>
                  <a:cs typeface="Arial" pitchFamily="34" charset="0"/>
                </a:rPr>
                <a:t>ntegrante nulo</a:t>
              </a:r>
              <a:endParaRPr lang="en-US" sz="900" b="1" dirty="0">
                <a:solidFill>
                  <a:schemeClr val="tx1">
                    <a:lumMod val="75000"/>
                    <a:lumOff val="25000"/>
                  </a:schemeClr>
                </a:solidFill>
                <a:cs typeface="Arial" pitchFamily="34" charset="0"/>
              </a:endParaRPr>
            </a:p>
          </p:txBody>
        </p:sp>
        <p:sp>
          <p:nvSpPr>
            <p:cNvPr id="44" name="Text Placeholder 18"/>
            <p:cNvSpPr txBox="1">
              <a:spLocks/>
            </p:cNvSpPr>
            <p:nvPr/>
          </p:nvSpPr>
          <p:spPr>
            <a:xfrm>
              <a:off x="3779911" y="3558666"/>
              <a:ext cx="1584177"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419" sz="1200" dirty="0" smtClean="0">
                  <a:solidFill>
                    <a:schemeClr val="accent3"/>
                  </a:solidFill>
                  <a:cs typeface="Arial" pitchFamily="34" charset="0"/>
                </a:rPr>
                <a:t>Nulo</a:t>
              </a:r>
              <a:endParaRPr lang="en-US" sz="1200" dirty="0">
                <a:solidFill>
                  <a:schemeClr val="accent3"/>
                </a:solidFill>
                <a:cs typeface="Arial" pitchFamily="34" charset="0"/>
              </a:endParaRPr>
            </a:p>
          </p:txBody>
        </p:sp>
        <p:sp>
          <p:nvSpPr>
            <p:cNvPr id="45" name="TextBox 60"/>
            <p:cNvSpPr txBox="1"/>
            <p:nvPr/>
          </p:nvSpPr>
          <p:spPr>
            <a:xfrm>
              <a:off x="3779911" y="3860579"/>
              <a:ext cx="1584177" cy="276999"/>
            </a:xfrm>
            <a:prstGeom prst="rect">
              <a:avLst/>
            </a:prstGeom>
            <a:noFill/>
          </p:spPr>
          <p:txBody>
            <a:bodyPr wrap="square" rtlCol="0">
              <a:spAutoFit/>
            </a:bodyPr>
            <a:lstStyle/>
            <a:p>
              <a:pPr algn="ctr"/>
              <a:r>
                <a:rPr lang="es-419" altLang="ko-KR" sz="1200" dirty="0" smtClean="0">
                  <a:solidFill>
                    <a:schemeClr val="tx1">
                      <a:lumMod val="75000"/>
                      <a:lumOff val="25000"/>
                    </a:schemeClr>
                  </a:solidFill>
                  <a:cs typeface="Arial" pitchFamily="34" charset="0"/>
                </a:rPr>
                <a:t>Sin descripción</a:t>
              </a:r>
              <a:endParaRPr lang="ko-KR" altLang="en-US" sz="1200" dirty="0">
                <a:solidFill>
                  <a:schemeClr val="tx1">
                    <a:lumMod val="75000"/>
                    <a:lumOff val="25000"/>
                  </a:schemeClr>
                </a:solidFill>
                <a:cs typeface="Arial" pitchFamily="34" charset="0"/>
              </a:endParaRPr>
            </a:p>
          </p:txBody>
        </p:sp>
      </p:grpSp>
      <p:grpSp>
        <p:nvGrpSpPr>
          <p:cNvPr id="66" name="Group 57"/>
          <p:cNvGrpSpPr/>
          <p:nvPr/>
        </p:nvGrpSpPr>
        <p:grpSpPr>
          <a:xfrm>
            <a:off x="7065949" y="3415755"/>
            <a:ext cx="1401798" cy="809807"/>
            <a:chOff x="3779911" y="3327771"/>
            <a:chExt cx="1584177" cy="809807"/>
          </a:xfrm>
        </p:grpSpPr>
        <p:sp>
          <p:nvSpPr>
            <p:cNvPr id="67" name="Text Placeholder 17"/>
            <p:cNvSpPr txBox="1">
              <a:spLocks/>
            </p:cNvSpPr>
            <p:nvPr/>
          </p:nvSpPr>
          <p:spPr>
            <a:xfrm>
              <a:off x="3779911" y="3327771"/>
              <a:ext cx="1584177"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AR" sz="900" b="1" dirty="0" smtClean="0">
                  <a:solidFill>
                    <a:schemeClr val="tx1">
                      <a:lumMod val="75000"/>
                      <a:lumOff val="25000"/>
                    </a:schemeClr>
                  </a:solidFill>
                  <a:cs typeface="Arial" pitchFamily="34" charset="0"/>
                </a:rPr>
                <a:t>I</a:t>
              </a:r>
              <a:r>
                <a:rPr lang="es-419" sz="900" b="1" dirty="0" smtClean="0">
                  <a:solidFill>
                    <a:schemeClr val="tx1">
                      <a:lumMod val="75000"/>
                      <a:lumOff val="25000"/>
                    </a:schemeClr>
                  </a:solidFill>
                  <a:cs typeface="Arial" pitchFamily="34" charset="0"/>
                </a:rPr>
                <a:t>ntegrante nulo</a:t>
              </a:r>
              <a:endParaRPr lang="en-US" sz="900" b="1" dirty="0">
                <a:solidFill>
                  <a:schemeClr val="tx1">
                    <a:lumMod val="75000"/>
                    <a:lumOff val="25000"/>
                  </a:schemeClr>
                </a:solidFill>
                <a:cs typeface="Arial" pitchFamily="34" charset="0"/>
              </a:endParaRPr>
            </a:p>
          </p:txBody>
        </p:sp>
        <p:sp>
          <p:nvSpPr>
            <p:cNvPr id="68" name="Text Placeholder 18"/>
            <p:cNvSpPr txBox="1">
              <a:spLocks/>
            </p:cNvSpPr>
            <p:nvPr/>
          </p:nvSpPr>
          <p:spPr>
            <a:xfrm>
              <a:off x="3779911" y="3558666"/>
              <a:ext cx="1584177"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419" sz="1200" dirty="0" smtClean="0">
                  <a:solidFill>
                    <a:schemeClr val="accent3"/>
                  </a:solidFill>
                  <a:cs typeface="Arial" pitchFamily="34" charset="0"/>
                </a:rPr>
                <a:t>Nulo</a:t>
              </a:r>
              <a:endParaRPr lang="en-US" sz="1200" dirty="0">
                <a:solidFill>
                  <a:schemeClr val="accent3"/>
                </a:solidFill>
                <a:cs typeface="Arial" pitchFamily="34" charset="0"/>
              </a:endParaRPr>
            </a:p>
          </p:txBody>
        </p:sp>
        <p:sp>
          <p:nvSpPr>
            <p:cNvPr id="69" name="TextBox 60"/>
            <p:cNvSpPr txBox="1"/>
            <p:nvPr/>
          </p:nvSpPr>
          <p:spPr>
            <a:xfrm>
              <a:off x="3779911" y="3860579"/>
              <a:ext cx="1584177" cy="276999"/>
            </a:xfrm>
            <a:prstGeom prst="rect">
              <a:avLst/>
            </a:prstGeom>
            <a:noFill/>
          </p:spPr>
          <p:txBody>
            <a:bodyPr wrap="square" rtlCol="0">
              <a:spAutoFit/>
            </a:bodyPr>
            <a:lstStyle/>
            <a:p>
              <a:pPr algn="ctr"/>
              <a:r>
                <a:rPr lang="es-419" altLang="ko-KR" sz="1200" dirty="0" smtClean="0">
                  <a:solidFill>
                    <a:schemeClr val="tx1">
                      <a:lumMod val="75000"/>
                      <a:lumOff val="25000"/>
                    </a:schemeClr>
                  </a:solidFill>
                  <a:cs typeface="Arial" pitchFamily="34" charset="0"/>
                </a:rPr>
                <a:t>Sin descripción</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4109215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792" y="3291830"/>
            <a:ext cx="1733167" cy="369332"/>
          </a:xfrm>
          <a:prstGeom prst="rect">
            <a:avLst/>
          </a:prstGeom>
          <a:noFill/>
        </p:spPr>
        <p:txBody>
          <a:bodyPr wrap="none" rtlCol="0">
            <a:spAutoFit/>
          </a:bodyPr>
          <a:lstStyle/>
          <a:p>
            <a:r>
              <a:rPr lang="ko-KR" altLang="en-US" dirty="0"/>
              <a:t>모바일 이미지 </a:t>
            </a:r>
          </a:p>
        </p:txBody>
      </p:sp>
      <p:sp>
        <p:nvSpPr>
          <p:cNvPr id="3" name="Title 2"/>
          <p:cNvSpPr>
            <a:spLocks noGrp="1"/>
          </p:cNvSpPr>
          <p:nvPr>
            <p:ph type="title"/>
          </p:nvPr>
        </p:nvSpPr>
        <p:spPr>
          <a:prstGeom prst="rect">
            <a:avLst/>
          </a:prstGeom>
        </p:spPr>
        <p:txBody>
          <a:bodyPr anchor="ctr"/>
          <a:lstStyle/>
          <a:p>
            <a:pPr algn="l"/>
            <a:r>
              <a:rPr lang="en-US" altLang="ko-KR" sz="3600" b="1" dirty="0" smtClean="0">
                <a:solidFill>
                  <a:schemeClr val="accent1"/>
                </a:solidFill>
                <a:cs typeface="Arial" pitchFamily="34" charset="0"/>
              </a:rPr>
              <a:t>O</a:t>
            </a:r>
            <a:r>
              <a:rPr lang="es-419" altLang="ko-KR" sz="3600" b="1" dirty="0" smtClean="0">
                <a:solidFill>
                  <a:schemeClr val="accent1"/>
                </a:solidFill>
                <a:cs typeface="Arial" pitchFamily="34" charset="0"/>
              </a:rPr>
              <a:t>bjetivos generales</a:t>
            </a:r>
            <a:endParaRPr lang="ko-KR" altLang="en-US" sz="3600" b="1" dirty="0">
              <a:solidFill>
                <a:schemeClr val="accent1"/>
              </a:solidFill>
              <a:cs typeface="Arial" pitchFamily="34" charset="0"/>
            </a:endParaRPr>
          </a:p>
        </p:txBody>
      </p:sp>
      <p:sp>
        <p:nvSpPr>
          <p:cNvPr id="17" name="Oval 16"/>
          <p:cNvSpPr/>
          <p:nvPr/>
        </p:nvSpPr>
        <p:spPr>
          <a:xfrm>
            <a:off x="5271134" y="1340867"/>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20" name="Oval 19"/>
          <p:cNvSpPr/>
          <p:nvPr/>
        </p:nvSpPr>
        <p:spPr>
          <a:xfrm>
            <a:off x="5271134" y="2249844"/>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23" name="Oval 22"/>
          <p:cNvSpPr/>
          <p:nvPr/>
        </p:nvSpPr>
        <p:spPr>
          <a:xfrm>
            <a:off x="5271134" y="3158821"/>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26" name="Oval 25"/>
          <p:cNvSpPr/>
          <p:nvPr/>
        </p:nvSpPr>
        <p:spPr>
          <a:xfrm>
            <a:off x="5271134" y="4067798"/>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28" name="TextBox 27"/>
          <p:cNvSpPr txBox="1"/>
          <p:nvPr/>
        </p:nvSpPr>
        <p:spPr>
          <a:xfrm>
            <a:off x="5896778" y="1286720"/>
            <a:ext cx="2527142" cy="830997"/>
          </a:xfrm>
          <a:prstGeom prst="rect">
            <a:avLst/>
          </a:prstGeom>
          <a:noFill/>
        </p:spPr>
        <p:txBody>
          <a:bodyPr wrap="square" rtlCol="0">
            <a:spAutoFit/>
          </a:bodyPr>
          <a:lstStyle/>
          <a:p>
            <a:r>
              <a:rPr lang="es-MX" sz="1200" b="1" dirty="0">
                <a:solidFill>
                  <a:schemeClr val="tx1">
                    <a:lumMod val="75000"/>
                    <a:lumOff val="25000"/>
                  </a:schemeClr>
                </a:solidFill>
                <a:cs typeface="Arial" pitchFamily="34" charset="0"/>
                <a:sym typeface="Helvetica Neue Light"/>
              </a:rPr>
              <a:t>Entender el problema de negocio </a:t>
            </a:r>
            <a:r>
              <a:rPr lang="es-MX" sz="1200" dirty="0">
                <a:solidFill>
                  <a:schemeClr val="tx1">
                    <a:lumMod val="75000"/>
                    <a:lumOff val="25000"/>
                  </a:schemeClr>
                </a:solidFill>
                <a:cs typeface="Arial" pitchFamily="34" charset="0"/>
                <a:sym typeface="Helvetica Neue Light"/>
              </a:rPr>
              <a:t>e identificar los </a:t>
            </a:r>
            <a:r>
              <a:rPr lang="es-MX" sz="1200" dirty="0" smtClean="0">
                <a:solidFill>
                  <a:schemeClr val="tx1">
                    <a:lumMod val="75000"/>
                    <a:lumOff val="25000"/>
                  </a:schemeClr>
                </a:solidFill>
                <a:cs typeface="Arial" pitchFamily="34" charset="0"/>
                <a:sym typeface="Helvetica Neue Light"/>
              </a:rPr>
              <a:t>elementos </a:t>
            </a:r>
            <a:r>
              <a:rPr lang="es-MX" sz="1200" dirty="0">
                <a:solidFill>
                  <a:schemeClr val="tx1">
                    <a:lumMod val="75000"/>
                    <a:lumOff val="25000"/>
                  </a:schemeClr>
                </a:solidFill>
                <a:cs typeface="Arial" pitchFamily="34" charset="0"/>
                <a:sym typeface="Helvetica Neue Light"/>
              </a:rPr>
              <a:t>a ser </a:t>
            </a:r>
            <a:r>
              <a:rPr lang="es-419" sz="1200" dirty="0" smtClean="0">
                <a:solidFill>
                  <a:schemeClr val="tx1">
                    <a:lumMod val="75000"/>
                    <a:lumOff val="25000"/>
                  </a:schemeClr>
                </a:solidFill>
                <a:cs typeface="Arial" pitchFamily="34" charset="0"/>
                <a:sym typeface="Helvetica Neue Light"/>
              </a:rPr>
              <a:t>con</a:t>
            </a:r>
            <a:r>
              <a:rPr lang="es-MX" sz="1200" dirty="0" err="1" smtClean="0">
                <a:solidFill>
                  <a:schemeClr val="tx1">
                    <a:lumMod val="75000"/>
                    <a:lumOff val="25000"/>
                  </a:schemeClr>
                </a:solidFill>
                <a:cs typeface="Arial" pitchFamily="34" charset="0"/>
                <a:sym typeface="Helvetica Neue Light"/>
              </a:rPr>
              <a:t>siderados</a:t>
            </a:r>
            <a:r>
              <a:rPr lang="es-MX" sz="1200" dirty="0" smtClean="0">
                <a:solidFill>
                  <a:schemeClr val="tx1">
                    <a:lumMod val="75000"/>
                    <a:lumOff val="25000"/>
                  </a:schemeClr>
                </a:solidFill>
                <a:cs typeface="Arial" pitchFamily="34" charset="0"/>
                <a:sym typeface="Helvetica Neue Light"/>
              </a:rPr>
              <a:t> </a:t>
            </a:r>
            <a:r>
              <a:rPr lang="es-MX" sz="1200" dirty="0">
                <a:solidFill>
                  <a:schemeClr val="tx1">
                    <a:lumMod val="75000"/>
                    <a:lumOff val="25000"/>
                  </a:schemeClr>
                </a:solidFill>
                <a:cs typeface="Arial" pitchFamily="34" charset="0"/>
                <a:sym typeface="Helvetica Neue Light"/>
              </a:rPr>
              <a:t>para el planteamiento de un Modelo de Data </a:t>
            </a:r>
            <a:r>
              <a:rPr lang="es-MX" sz="1200" dirty="0" err="1" smtClean="0">
                <a:solidFill>
                  <a:schemeClr val="tx1">
                    <a:lumMod val="75000"/>
                    <a:lumOff val="25000"/>
                  </a:schemeClr>
                </a:solidFill>
                <a:cs typeface="Arial" pitchFamily="34" charset="0"/>
                <a:sym typeface="Helvetica Neue Light"/>
              </a:rPr>
              <a:t>Science</a:t>
            </a:r>
            <a:r>
              <a:rPr lang="es-419" sz="1200" dirty="0" smtClean="0">
                <a:solidFill>
                  <a:schemeClr val="tx1">
                    <a:lumMod val="75000"/>
                    <a:lumOff val="25000"/>
                  </a:schemeClr>
                </a:solidFill>
                <a:cs typeface="Arial" pitchFamily="34" charset="0"/>
                <a:sym typeface="Helvetica Neue Light"/>
              </a:rPr>
              <a:t>.</a:t>
            </a:r>
            <a:endParaRPr lang="ko-KR" altLang="en-US" sz="1200" dirty="0">
              <a:solidFill>
                <a:schemeClr val="tx1">
                  <a:lumMod val="75000"/>
                  <a:lumOff val="25000"/>
                </a:schemeClr>
              </a:solidFill>
              <a:cs typeface="Arial" pitchFamily="34" charset="0"/>
            </a:endParaRPr>
          </a:p>
        </p:txBody>
      </p:sp>
      <p:sp>
        <p:nvSpPr>
          <p:cNvPr id="29" name="TextBox 28"/>
          <p:cNvSpPr txBox="1"/>
          <p:nvPr/>
        </p:nvSpPr>
        <p:spPr>
          <a:xfrm>
            <a:off x="5896778" y="2195697"/>
            <a:ext cx="2527142" cy="646331"/>
          </a:xfrm>
          <a:prstGeom prst="rect">
            <a:avLst/>
          </a:prstGeom>
          <a:noFill/>
        </p:spPr>
        <p:txBody>
          <a:bodyPr wrap="square" rtlCol="0">
            <a:spAutoFit/>
          </a:bodyPr>
          <a:lstStyle/>
          <a:p>
            <a:pPr lvl="0"/>
            <a:r>
              <a:rPr lang="es-AR" sz="1200" b="1" dirty="0">
                <a:solidFill>
                  <a:schemeClr val="tx1">
                    <a:lumMod val="75000"/>
                    <a:lumOff val="25000"/>
                  </a:schemeClr>
                </a:solidFill>
                <a:cs typeface="Arial" pitchFamily="34" charset="0"/>
                <a:sym typeface="Helvetica Neue Light"/>
              </a:rPr>
              <a:t>Describir los datos de negocio </a:t>
            </a:r>
            <a:r>
              <a:rPr lang="es-AR" sz="1200" dirty="0">
                <a:solidFill>
                  <a:schemeClr val="tx1">
                    <a:lumMod val="75000"/>
                    <a:lumOff val="25000"/>
                  </a:schemeClr>
                </a:solidFill>
                <a:cs typeface="Arial" pitchFamily="34" charset="0"/>
                <a:sym typeface="Helvetica Neue Light"/>
              </a:rPr>
              <a:t>y las relaciones entre datos mediante el Análisis Exploratorio de Datos</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30" name="TextBox 29"/>
          <p:cNvSpPr txBox="1"/>
          <p:nvPr/>
        </p:nvSpPr>
        <p:spPr>
          <a:xfrm>
            <a:off x="5896778" y="3104674"/>
            <a:ext cx="2527142" cy="830997"/>
          </a:xfrm>
          <a:prstGeom prst="rect">
            <a:avLst/>
          </a:prstGeom>
          <a:noFill/>
        </p:spPr>
        <p:txBody>
          <a:bodyPr wrap="square" rtlCol="0">
            <a:spAutoFit/>
          </a:bodyPr>
          <a:lstStyle/>
          <a:p>
            <a:pPr lvl="0"/>
            <a:r>
              <a:rPr lang="es-AR" sz="1200" b="1" dirty="0">
                <a:solidFill>
                  <a:schemeClr val="dk1"/>
                </a:solidFill>
                <a:latin typeface="Helvetica Neue Light"/>
                <a:ea typeface="Helvetica Neue Light"/>
                <a:cs typeface="Helvetica Neue Light"/>
                <a:sym typeface="Helvetica Neue Light"/>
              </a:rPr>
              <a:t>Elegir el algoritmo de entrenamiento</a:t>
            </a:r>
            <a:r>
              <a:rPr lang="es-AR" sz="1200" dirty="0">
                <a:solidFill>
                  <a:schemeClr val="dk1"/>
                </a:solidFill>
                <a:latin typeface="Helvetica Neue Light"/>
                <a:ea typeface="Helvetica Neue Light"/>
                <a:cs typeface="Helvetica Neue Light"/>
                <a:sym typeface="Helvetica Neue Light"/>
              </a:rPr>
              <a:t> y preparar los datos para el proceso de entrenamiento del </a:t>
            </a:r>
            <a:r>
              <a:rPr lang="es-AR" sz="1200" dirty="0" smtClean="0">
                <a:solidFill>
                  <a:schemeClr val="dk1"/>
                </a:solidFill>
                <a:latin typeface="Helvetica Neue Light"/>
                <a:ea typeface="Helvetica Neue Light"/>
                <a:cs typeface="Helvetica Neue Light"/>
                <a:sym typeface="Helvetica Neue Light"/>
              </a:rPr>
              <a:t>modelo</a:t>
            </a: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5896778" y="4013651"/>
            <a:ext cx="2527142" cy="646331"/>
          </a:xfrm>
          <a:prstGeom prst="rect">
            <a:avLst/>
          </a:prstGeom>
          <a:noFill/>
        </p:spPr>
        <p:txBody>
          <a:bodyPr wrap="square" rtlCol="0">
            <a:spAutoFit/>
          </a:bodyPr>
          <a:lstStyle/>
          <a:p>
            <a:pPr>
              <a:buClr>
                <a:schemeClr val="dk1"/>
              </a:buClr>
              <a:buSzPts val="1400"/>
            </a:pPr>
            <a:r>
              <a:rPr lang="es-AR" sz="1200" b="1" dirty="0">
                <a:solidFill>
                  <a:schemeClr val="dk1"/>
                </a:solidFill>
                <a:latin typeface="Helvetica Neue Light"/>
                <a:ea typeface="Helvetica Neue Light"/>
                <a:cs typeface="Helvetica Neue Light"/>
                <a:sym typeface="Helvetica Neue Light"/>
              </a:rPr>
              <a:t>Evaluar los indicadores de desempeño </a:t>
            </a:r>
            <a:r>
              <a:rPr lang="es-AR" sz="1200" dirty="0">
                <a:solidFill>
                  <a:schemeClr val="dk1"/>
                </a:solidFill>
                <a:latin typeface="Helvetica Neue Light"/>
                <a:ea typeface="Helvetica Neue Light"/>
                <a:cs typeface="Helvetica Neue Light"/>
                <a:sym typeface="Helvetica Neue Light"/>
              </a:rPr>
              <a:t>predictivo del modelo y realizar optimizaciones.</a:t>
            </a:r>
          </a:p>
        </p:txBody>
      </p:sp>
      <p:sp>
        <p:nvSpPr>
          <p:cNvPr id="36" name="TextBox 35"/>
          <p:cNvSpPr txBox="1"/>
          <p:nvPr/>
        </p:nvSpPr>
        <p:spPr>
          <a:xfrm>
            <a:off x="1282492" y="4083918"/>
            <a:ext cx="3096344" cy="276999"/>
          </a:xfrm>
          <a:prstGeom prst="rect">
            <a:avLst/>
          </a:prstGeom>
          <a:noFill/>
        </p:spPr>
        <p:txBody>
          <a:bodyPr wrap="square" rtlCol="0">
            <a:spAutoFit/>
          </a:bodyPr>
          <a:lstStyle/>
          <a:p>
            <a:pPr algn="ctr"/>
            <a:r>
              <a:rPr lang="es-419" altLang="ko-KR" sz="1200" b="1" dirty="0" smtClean="0">
                <a:solidFill>
                  <a:schemeClr val="tx1">
                    <a:lumMod val="75000"/>
                    <a:lumOff val="25000"/>
                  </a:schemeClr>
                </a:solidFill>
                <a:cs typeface="Arial" pitchFamily="34" charset="0"/>
              </a:rPr>
              <a:t>Objetivos establecidos por Coderhouse</a:t>
            </a:r>
            <a:endParaRPr lang="ko-KR" altLang="en-US" sz="1200" b="1" dirty="0">
              <a:solidFill>
                <a:schemeClr val="tx1">
                  <a:lumMod val="75000"/>
                  <a:lumOff val="25000"/>
                </a:schemeClr>
              </a:solidFill>
              <a:cs typeface="Arial" pitchFamily="34" charset="0"/>
            </a:endParaRPr>
          </a:p>
        </p:txBody>
      </p:sp>
      <p:sp>
        <p:nvSpPr>
          <p:cNvPr id="21" name="Oval 21"/>
          <p:cNvSpPr>
            <a:spLocks noChangeAspect="1"/>
          </p:cNvSpPr>
          <p:nvPr/>
        </p:nvSpPr>
        <p:spPr>
          <a:xfrm>
            <a:off x="5377537" y="3263839"/>
            <a:ext cx="325283" cy="32800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Block Arc 20">
            <a:extLst>
              <a:ext uri="{FF2B5EF4-FFF2-40B4-BE49-F238E27FC236}">
                <a16:creationId xmlns:a16="http://schemas.microsoft.com/office/drawing/2014/main" xmlns="" id="{8CDE9899-35C5-4EE2-817E-8D3213647FB0}"/>
              </a:ext>
            </a:extLst>
          </p:cNvPr>
          <p:cNvSpPr>
            <a:spLocks noChangeAspect="1"/>
          </p:cNvSpPr>
          <p:nvPr/>
        </p:nvSpPr>
        <p:spPr>
          <a:xfrm rot="10800000">
            <a:off x="5354295" y="4185583"/>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5" name="Freeform 108">
            <a:extLst>
              <a:ext uri="{FF2B5EF4-FFF2-40B4-BE49-F238E27FC236}">
                <a16:creationId xmlns:a16="http://schemas.microsoft.com/office/drawing/2014/main" xmlns="" id="{FC461ACE-D9CA-4916-9440-750E341A254D}"/>
              </a:ext>
            </a:extLst>
          </p:cNvPr>
          <p:cNvSpPr/>
          <p:nvPr/>
        </p:nvSpPr>
        <p:spPr>
          <a:xfrm>
            <a:off x="5377537" y="1421479"/>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7">
            <a:extLst>
              <a:ext uri="{FF2B5EF4-FFF2-40B4-BE49-F238E27FC236}">
                <a16:creationId xmlns:a16="http://schemas.microsoft.com/office/drawing/2014/main" xmlns="" id="{4E6FACDF-7FE0-4C3C-9C36-4911C19AA619}"/>
              </a:ext>
            </a:extLst>
          </p:cNvPr>
          <p:cNvSpPr/>
          <p:nvPr/>
        </p:nvSpPr>
        <p:spPr>
          <a:xfrm>
            <a:off x="5387019" y="2357842"/>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5 Marcador de posición de imagen"/>
          <p:cNvPicPr>
            <a:picLocks noGrp="1" noChangeAspect="1"/>
          </p:cNvPicPr>
          <p:nvPr>
            <p:ph type="pic" idx="1"/>
          </p:nvPr>
        </p:nvPicPr>
        <p:blipFill>
          <a:blip r:embed="rId2">
            <a:extLst>
              <a:ext uri="{28A0092B-C50C-407E-A947-70E740481C1C}">
                <a14:useLocalDpi xmlns:a14="http://schemas.microsoft.com/office/drawing/2010/main" val="0"/>
              </a:ext>
            </a:extLst>
          </a:blip>
          <a:srcRect l="14098" r="14098"/>
          <a:stretch>
            <a:fillRect/>
          </a:stretch>
        </p:blipFill>
        <p:spPr/>
      </p:pic>
    </p:spTree>
    <p:extLst>
      <p:ext uri="{BB962C8B-B14F-4D97-AF65-F5344CB8AC3E}">
        <p14:creationId xmlns:p14="http://schemas.microsoft.com/office/powerpoint/2010/main" val="1194316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792" y="3291830"/>
            <a:ext cx="1733167" cy="369332"/>
          </a:xfrm>
          <a:prstGeom prst="rect">
            <a:avLst/>
          </a:prstGeom>
          <a:noFill/>
        </p:spPr>
        <p:txBody>
          <a:bodyPr wrap="none" rtlCol="0">
            <a:spAutoFit/>
          </a:bodyPr>
          <a:lstStyle/>
          <a:p>
            <a:r>
              <a:rPr lang="ko-KR" altLang="en-US" dirty="0"/>
              <a:t>모바일 이미지 </a:t>
            </a:r>
          </a:p>
        </p:txBody>
      </p:sp>
      <p:sp>
        <p:nvSpPr>
          <p:cNvPr id="3" name="Title 2"/>
          <p:cNvSpPr>
            <a:spLocks noGrp="1"/>
          </p:cNvSpPr>
          <p:nvPr>
            <p:ph type="title"/>
          </p:nvPr>
        </p:nvSpPr>
        <p:spPr>
          <a:prstGeom prst="rect">
            <a:avLst/>
          </a:prstGeom>
        </p:spPr>
        <p:txBody>
          <a:bodyPr anchor="ctr"/>
          <a:lstStyle/>
          <a:p>
            <a:pPr algn="l"/>
            <a:r>
              <a:rPr lang="en-US" altLang="ko-KR" sz="3600" b="1" dirty="0" smtClean="0">
                <a:solidFill>
                  <a:schemeClr val="accent1"/>
                </a:solidFill>
                <a:cs typeface="Arial" pitchFamily="34" charset="0"/>
              </a:rPr>
              <a:t>O</a:t>
            </a:r>
            <a:r>
              <a:rPr lang="es-419" altLang="ko-KR" sz="3600" b="1" dirty="0" smtClean="0">
                <a:solidFill>
                  <a:schemeClr val="accent1"/>
                </a:solidFill>
                <a:cs typeface="Arial" pitchFamily="34" charset="0"/>
              </a:rPr>
              <a:t>bjetivos específicos</a:t>
            </a:r>
            <a:endParaRPr lang="ko-KR" altLang="en-US" sz="3600" b="1" dirty="0">
              <a:solidFill>
                <a:schemeClr val="accent1"/>
              </a:solidFill>
              <a:cs typeface="Arial" pitchFamily="34" charset="0"/>
            </a:endParaRPr>
          </a:p>
        </p:txBody>
      </p:sp>
      <p:sp>
        <p:nvSpPr>
          <p:cNvPr id="17" name="Oval 16"/>
          <p:cNvSpPr/>
          <p:nvPr/>
        </p:nvSpPr>
        <p:spPr>
          <a:xfrm>
            <a:off x="5271134" y="1340867"/>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20" name="Oval 19"/>
          <p:cNvSpPr/>
          <p:nvPr/>
        </p:nvSpPr>
        <p:spPr>
          <a:xfrm>
            <a:off x="5271134" y="2249844"/>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28" name="TextBox 27"/>
          <p:cNvSpPr txBox="1"/>
          <p:nvPr/>
        </p:nvSpPr>
        <p:spPr>
          <a:xfrm>
            <a:off x="5896778" y="1286720"/>
            <a:ext cx="2527142" cy="646331"/>
          </a:xfrm>
          <a:prstGeom prst="rect">
            <a:avLst/>
          </a:prstGeom>
          <a:noFill/>
        </p:spPr>
        <p:txBody>
          <a:bodyPr wrap="square" rtlCol="0">
            <a:spAutoFit/>
          </a:bodyPr>
          <a:lstStyle/>
          <a:p>
            <a:pPr>
              <a:buClr>
                <a:schemeClr val="dk1"/>
              </a:buClr>
              <a:buSzPts val="1600"/>
            </a:pPr>
            <a:r>
              <a:rPr lang="es-AR" sz="1200" b="1" dirty="0">
                <a:solidFill>
                  <a:schemeClr val="tx1">
                    <a:lumMod val="75000"/>
                    <a:lumOff val="25000"/>
                  </a:schemeClr>
                </a:solidFill>
                <a:cs typeface="Arial" pitchFamily="34" charset="0"/>
                <a:sym typeface="Helvetica Neue Light"/>
              </a:rPr>
              <a:t>Lograr una articulación en equipo </a:t>
            </a:r>
            <a:r>
              <a:rPr lang="es-AR" sz="1200" dirty="0">
                <a:solidFill>
                  <a:schemeClr val="tx1">
                    <a:lumMod val="75000"/>
                    <a:lumOff val="25000"/>
                  </a:schemeClr>
                </a:solidFill>
                <a:cs typeface="Arial" pitchFamily="34" charset="0"/>
                <a:sym typeface="Helvetica Neue Light"/>
              </a:rPr>
              <a:t>y una división de tareas adecuadas a los objetivos.</a:t>
            </a:r>
          </a:p>
        </p:txBody>
      </p:sp>
      <p:sp>
        <p:nvSpPr>
          <p:cNvPr id="29" name="TextBox 28"/>
          <p:cNvSpPr txBox="1"/>
          <p:nvPr/>
        </p:nvSpPr>
        <p:spPr>
          <a:xfrm>
            <a:off x="5896778" y="2195697"/>
            <a:ext cx="2527142" cy="830997"/>
          </a:xfrm>
          <a:prstGeom prst="rect">
            <a:avLst/>
          </a:prstGeom>
          <a:noFill/>
        </p:spPr>
        <p:txBody>
          <a:bodyPr wrap="square" rtlCol="0">
            <a:spAutoFit/>
          </a:bodyPr>
          <a:lstStyle/>
          <a:p>
            <a:r>
              <a:rPr lang="es-AR" sz="1200" b="1" dirty="0">
                <a:solidFill>
                  <a:schemeClr val="tx1">
                    <a:lumMod val="75000"/>
                    <a:lumOff val="25000"/>
                  </a:schemeClr>
                </a:solidFill>
                <a:cs typeface="Arial" pitchFamily="34" charset="0"/>
                <a:sym typeface="Helvetica Neue Light"/>
              </a:rPr>
              <a:t>Comparar entre los modelos realizados</a:t>
            </a:r>
            <a:r>
              <a:rPr lang="es-AR" sz="1200" dirty="0">
                <a:solidFill>
                  <a:schemeClr val="tx1">
                    <a:lumMod val="75000"/>
                    <a:lumOff val="25000"/>
                  </a:schemeClr>
                </a:solidFill>
                <a:cs typeface="Arial" pitchFamily="34" charset="0"/>
                <a:sym typeface="Helvetica Neue Light"/>
              </a:rPr>
              <a:t>, presentando las distintas medidas y determinar cuál es el mejor</a:t>
            </a:r>
          </a:p>
        </p:txBody>
      </p:sp>
      <p:sp>
        <p:nvSpPr>
          <p:cNvPr id="36" name="TextBox 35"/>
          <p:cNvSpPr txBox="1"/>
          <p:nvPr/>
        </p:nvSpPr>
        <p:spPr>
          <a:xfrm>
            <a:off x="1282492" y="4083918"/>
            <a:ext cx="3096344" cy="276999"/>
          </a:xfrm>
          <a:prstGeom prst="rect">
            <a:avLst/>
          </a:prstGeom>
          <a:noFill/>
        </p:spPr>
        <p:txBody>
          <a:bodyPr wrap="square" rtlCol="0">
            <a:spAutoFit/>
          </a:bodyPr>
          <a:lstStyle/>
          <a:p>
            <a:pPr algn="ctr"/>
            <a:r>
              <a:rPr lang="es-419" altLang="ko-KR" sz="1200" b="1" dirty="0">
                <a:solidFill>
                  <a:schemeClr val="tx1">
                    <a:lumMod val="75000"/>
                    <a:lumOff val="25000"/>
                  </a:schemeClr>
                </a:solidFill>
                <a:cs typeface="Arial" pitchFamily="34" charset="0"/>
              </a:rPr>
              <a:t>Objetivos establecidos por Coderhouse</a:t>
            </a:r>
            <a:endParaRPr lang="ko-KR" altLang="en-US" sz="1200" b="1" dirty="0">
              <a:solidFill>
                <a:schemeClr val="tx1">
                  <a:lumMod val="75000"/>
                  <a:lumOff val="25000"/>
                </a:schemeClr>
              </a:solidFill>
              <a:cs typeface="Arial" pitchFamily="34" charset="0"/>
            </a:endParaRPr>
          </a:p>
        </p:txBody>
      </p:sp>
      <p:sp>
        <p:nvSpPr>
          <p:cNvPr id="18" name="Round Same Side Corner Rectangle 8">
            <a:extLst>
              <a:ext uri="{FF2B5EF4-FFF2-40B4-BE49-F238E27FC236}">
                <a16:creationId xmlns:a16="http://schemas.microsoft.com/office/drawing/2014/main" xmlns="" id="{391AF272-6D56-4A07-8A65-09B4D137C4BE}"/>
              </a:ext>
            </a:extLst>
          </p:cNvPr>
          <p:cNvSpPr/>
          <p:nvPr/>
        </p:nvSpPr>
        <p:spPr>
          <a:xfrm>
            <a:off x="5352681" y="1427874"/>
            <a:ext cx="81093" cy="213578"/>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ound Same Side Corner Rectangle 20">
            <a:extLst>
              <a:ext uri="{FF2B5EF4-FFF2-40B4-BE49-F238E27FC236}">
                <a16:creationId xmlns:a16="http://schemas.microsoft.com/office/drawing/2014/main" xmlns="" id="{C5CA96BB-22E0-4EFF-BAB1-59C271B0EE9C}"/>
              </a:ext>
            </a:extLst>
          </p:cNvPr>
          <p:cNvSpPr/>
          <p:nvPr/>
        </p:nvSpPr>
        <p:spPr>
          <a:xfrm rot="10800000" flipH="1">
            <a:off x="5437499" y="1422474"/>
            <a:ext cx="102652" cy="218977"/>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ound Same Side Corner Rectangle 8">
            <a:extLst>
              <a:ext uri="{FF2B5EF4-FFF2-40B4-BE49-F238E27FC236}">
                <a16:creationId xmlns:a16="http://schemas.microsoft.com/office/drawing/2014/main" xmlns="" id="{391AF272-6D56-4A07-8A65-09B4D137C4BE}"/>
              </a:ext>
            </a:extLst>
          </p:cNvPr>
          <p:cNvSpPr/>
          <p:nvPr/>
        </p:nvSpPr>
        <p:spPr>
          <a:xfrm>
            <a:off x="5556406" y="1427874"/>
            <a:ext cx="81093" cy="213578"/>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ound Same Side Corner Rectangle 20">
            <a:extLst>
              <a:ext uri="{FF2B5EF4-FFF2-40B4-BE49-F238E27FC236}">
                <a16:creationId xmlns:a16="http://schemas.microsoft.com/office/drawing/2014/main" xmlns="" id="{C5CA96BB-22E0-4EFF-BAB1-59C271B0EE9C}"/>
              </a:ext>
            </a:extLst>
          </p:cNvPr>
          <p:cNvSpPr/>
          <p:nvPr/>
        </p:nvSpPr>
        <p:spPr>
          <a:xfrm rot="10800000" flipH="1">
            <a:off x="5641224" y="1422474"/>
            <a:ext cx="102652" cy="218977"/>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Round Same Side Corner Rectangle 8">
            <a:extLst>
              <a:ext uri="{FF2B5EF4-FFF2-40B4-BE49-F238E27FC236}">
                <a16:creationId xmlns:a16="http://schemas.microsoft.com/office/drawing/2014/main" xmlns="" id="{391AF272-6D56-4A07-8A65-09B4D137C4BE}"/>
              </a:ext>
            </a:extLst>
          </p:cNvPr>
          <p:cNvSpPr/>
          <p:nvPr/>
        </p:nvSpPr>
        <p:spPr>
          <a:xfrm>
            <a:off x="5501355" y="1636229"/>
            <a:ext cx="81093" cy="213578"/>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Round Same Side Corner Rectangle 20">
            <a:extLst>
              <a:ext uri="{FF2B5EF4-FFF2-40B4-BE49-F238E27FC236}">
                <a16:creationId xmlns:a16="http://schemas.microsoft.com/office/drawing/2014/main" xmlns="" id="{C5CA96BB-22E0-4EFF-BAB1-59C271B0EE9C}"/>
              </a:ext>
            </a:extLst>
          </p:cNvPr>
          <p:cNvSpPr/>
          <p:nvPr/>
        </p:nvSpPr>
        <p:spPr>
          <a:xfrm rot="10800000" flipH="1">
            <a:off x="5586173" y="1630829"/>
            <a:ext cx="102652" cy="218977"/>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Round Same Side Corner Rectangle 20">
            <a:extLst>
              <a:ext uri="{FF2B5EF4-FFF2-40B4-BE49-F238E27FC236}">
                <a16:creationId xmlns:a16="http://schemas.microsoft.com/office/drawing/2014/main" xmlns="" id="{C5CA96BB-22E0-4EFF-BAB1-59C271B0EE9C}"/>
              </a:ext>
            </a:extLst>
          </p:cNvPr>
          <p:cNvSpPr/>
          <p:nvPr/>
        </p:nvSpPr>
        <p:spPr>
          <a:xfrm rot="10800000" flipH="1">
            <a:off x="5390139" y="1628688"/>
            <a:ext cx="102652" cy="218977"/>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Donut 24">
            <a:extLst>
              <a:ext uri="{FF2B5EF4-FFF2-40B4-BE49-F238E27FC236}">
                <a16:creationId xmlns:a16="http://schemas.microsoft.com/office/drawing/2014/main" xmlns="" id="{C668782D-21A6-4E67-919E-8C8CE8763B75}"/>
              </a:ext>
            </a:extLst>
          </p:cNvPr>
          <p:cNvSpPr/>
          <p:nvPr/>
        </p:nvSpPr>
        <p:spPr>
          <a:xfrm>
            <a:off x="5380850" y="2358264"/>
            <a:ext cx="318602" cy="32119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6" name="5 Marcador de posición de imagen"/>
          <p:cNvPicPr>
            <a:picLocks noGrp="1" noChangeAspect="1"/>
          </p:cNvPicPr>
          <p:nvPr>
            <p:ph type="pic" idx="1"/>
          </p:nvPr>
        </p:nvPicPr>
        <p:blipFill>
          <a:blip r:embed="rId2">
            <a:extLst>
              <a:ext uri="{28A0092B-C50C-407E-A947-70E740481C1C}">
                <a14:useLocalDpi xmlns:a14="http://schemas.microsoft.com/office/drawing/2010/main" val="0"/>
              </a:ext>
            </a:extLst>
          </a:blip>
          <a:srcRect l="14098" r="14098"/>
          <a:stretch>
            <a:fillRect/>
          </a:stretch>
        </p:blipFill>
        <p:spPr/>
      </p:pic>
    </p:spTree>
    <p:extLst>
      <p:ext uri="{BB962C8B-B14F-4D97-AF65-F5344CB8AC3E}">
        <p14:creationId xmlns:p14="http://schemas.microsoft.com/office/powerpoint/2010/main" val="875393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792" y="3291830"/>
            <a:ext cx="1733167" cy="369332"/>
          </a:xfrm>
          <a:prstGeom prst="rect">
            <a:avLst/>
          </a:prstGeom>
          <a:noFill/>
        </p:spPr>
        <p:txBody>
          <a:bodyPr wrap="none" rtlCol="0">
            <a:spAutoFit/>
          </a:bodyPr>
          <a:lstStyle/>
          <a:p>
            <a:r>
              <a:rPr lang="ko-KR" altLang="en-US" dirty="0"/>
              <a:t>모바일 이미지 </a:t>
            </a:r>
          </a:p>
        </p:txBody>
      </p:sp>
      <p:sp>
        <p:nvSpPr>
          <p:cNvPr id="3" name="Title 2"/>
          <p:cNvSpPr>
            <a:spLocks noGrp="1"/>
          </p:cNvSpPr>
          <p:nvPr>
            <p:ph type="title"/>
          </p:nvPr>
        </p:nvSpPr>
        <p:spPr>
          <a:prstGeom prst="rect">
            <a:avLst/>
          </a:prstGeom>
        </p:spPr>
        <p:txBody>
          <a:bodyPr anchor="ctr"/>
          <a:lstStyle/>
          <a:p>
            <a:pPr algn="l"/>
            <a:r>
              <a:rPr lang="en-US" altLang="ko-KR" sz="3600" b="1" dirty="0" smtClean="0">
                <a:solidFill>
                  <a:schemeClr val="accent1"/>
                </a:solidFill>
                <a:cs typeface="Arial" pitchFamily="34" charset="0"/>
              </a:rPr>
              <a:t>O</a:t>
            </a:r>
            <a:r>
              <a:rPr lang="es-419" altLang="ko-KR" sz="3600" b="1" dirty="0" smtClean="0">
                <a:solidFill>
                  <a:schemeClr val="accent1"/>
                </a:solidFill>
                <a:cs typeface="Arial" pitchFamily="34" charset="0"/>
              </a:rPr>
              <a:t>bjetivos del </a:t>
            </a:r>
            <a:r>
              <a:rPr lang="es-419" altLang="ko-KR" dirty="0" smtClean="0">
                <a:solidFill>
                  <a:schemeClr val="accent1"/>
                </a:solidFill>
              </a:rPr>
              <a:t>Proyecto</a:t>
            </a:r>
            <a:endParaRPr lang="ko-KR" altLang="en-US" sz="3600" b="1" dirty="0">
              <a:solidFill>
                <a:schemeClr val="accent1"/>
              </a:solidFill>
              <a:cs typeface="Arial" pitchFamily="34" charset="0"/>
            </a:endParaRPr>
          </a:p>
        </p:txBody>
      </p:sp>
      <p:sp>
        <p:nvSpPr>
          <p:cNvPr id="17" name="Oval 16"/>
          <p:cNvSpPr/>
          <p:nvPr/>
        </p:nvSpPr>
        <p:spPr>
          <a:xfrm>
            <a:off x="5271134" y="1340867"/>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28" name="TextBox 27"/>
          <p:cNvSpPr txBox="1"/>
          <p:nvPr/>
        </p:nvSpPr>
        <p:spPr>
          <a:xfrm>
            <a:off x="5896778" y="1286720"/>
            <a:ext cx="2995702" cy="1569660"/>
          </a:xfrm>
          <a:prstGeom prst="rect">
            <a:avLst/>
          </a:prstGeom>
          <a:noFill/>
        </p:spPr>
        <p:txBody>
          <a:bodyPr wrap="square" rtlCol="0">
            <a:spAutoFit/>
          </a:bodyPr>
          <a:lstStyle/>
          <a:p>
            <a:pPr>
              <a:buClr>
                <a:schemeClr val="dk1"/>
              </a:buClr>
              <a:buSzPts val="1600"/>
            </a:pPr>
            <a:r>
              <a:rPr lang="es-419" sz="1200" dirty="0" smtClean="0">
                <a:solidFill>
                  <a:schemeClr val="tx1">
                    <a:lumMod val="75000"/>
                    <a:lumOff val="25000"/>
                  </a:schemeClr>
                </a:solidFill>
                <a:cs typeface="Arial" pitchFamily="34" charset="0"/>
                <a:sym typeface="Helvetica Neue Light"/>
              </a:rPr>
              <a:t>Tomando como benchmark las metricas del modelo actual de prediccion de la empresa, </a:t>
            </a:r>
            <a:r>
              <a:rPr lang="es-419" sz="1200" b="1" dirty="0" smtClean="0">
                <a:solidFill>
                  <a:schemeClr val="tx1">
                    <a:lumMod val="75000"/>
                    <a:lumOff val="25000"/>
                  </a:schemeClr>
                </a:solidFill>
                <a:cs typeface="Arial" pitchFamily="34" charset="0"/>
                <a:sym typeface="Helvetica Neue Light"/>
              </a:rPr>
              <a:t>generar </a:t>
            </a:r>
            <a:r>
              <a:rPr lang="es-419" sz="1200" b="1" dirty="0" smtClean="0">
                <a:solidFill>
                  <a:schemeClr val="tx1">
                    <a:lumMod val="75000"/>
                    <a:lumOff val="25000"/>
                  </a:schemeClr>
                </a:solidFill>
                <a:cs typeface="Arial" pitchFamily="34" charset="0"/>
                <a:sym typeface="Helvetica Neue Light"/>
              </a:rPr>
              <a:t>un </a:t>
            </a:r>
            <a:r>
              <a:rPr lang="es-419" sz="1200" b="1" dirty="0" smtClean="0">
                <a:solidFill>
                  <a:schemeClr val="tx1">
                    <a:lumMod val="75000"/>
                    <a:lumOff val="25000"/>
                  </a:schemeClr>
                </a:solidFill>
                <a:cs typeface="Arial" pitchFamily="34" charset="0"/>
                <a:sym typeface="Helvetica Neue Light"/>
              </a:rPr>
              <a:t>modelo nuevo </a:t>
            </a:r>
            <a:r>
              <a:rPr lang="es-419" sz="1200" dirty="0" smtClean="0">
                <a:solidFill>
                  <a:schemeClr val="tx1">
                    <a:lumMod val="75000"/>
                    <a:lumOff val="25000"/>
                  </a:schemeClr>
                </a:solidFill>
                <a:cs typeface="Arial" pitchFamily="34" charset="0"/>
                <a:sym typeface="Helvetica Neue Light"/>
              </a:rPr>
              <a:t>a partir de datos existentes y datos foraneos disponibles</a:t>
            </a:r>
            <a:r>
              <a:rPr lang="es-419" sz="1200" dirty="0" smtClean="0">
                <a:solidFill>
                  <a:schemeClr val="tx1">
                    <a:lumMod val="75000"/>
                    <a:lumOff val="25000"/>
                  </a:schemeClr>
                </a:solidFill>
                <a:cs typeface="Arial" pitchFamily="34" charset="0"/>
                <a:sym typeface="Helvetica Neue Light"/>
              </a:rPr>
              <a:t>.</a:t>
            </a:r>
          </a:p>
          <a:p>
            <a:pPr>
              <a:buClr>
                <a:schemeClr val="dk1"/>
              </a:buClr>
              <a:buSzPts val="1600"/>
            </a:pPr>
            <a:r>
              <a:rPr lang="es-419" sz="1200" dirty="0" smtClean="0">
                <a:solidFill>
                  <a:schemeClr val="tx1">
                    <a:lumMod val="75000"/>
                    <a:lumOff val="25000"/>
                  </a:schemeClr>
                </a:solidFill>
                <a:cs typeface="Arial" pitchFamily="34" charset="0"/>
                <a:sym typeface="Helvetica Neue Light"/>
              </a:rPr>
              <a:t>Siendo </a:t>
            </a:r>
            <a:r>
              <a:rPr lang="es-419" sz="1200" b="1" dirty="0" smtClean="0">
                <a:solidFill>
                  <a:schemeClr val="tx1">
                    <a:lumMod val="75000"/>
                    <a:lumOff val="25000"/>
                  </a:schemeClr>
                </a:solidFill>
                <a:cs typeface="Arial" pitchFamily="34" charset="0"/>
                <a:sym typeface="Helvetica Neue Light"/>
              </a:rPr>
              <a:t>capaz de predecir </a:t>
            </a:r>
            <a:r>
              <a:rPr lang="es-419" sz="1200" b="1" dirty="0" smtClean="0">
                <a:solidFill>
                  <a:schemeClr val="tx1">
                    <a:lumMod val="75000"/>
                    <a:lumOff val="25000"/>
                  </a:schemeClr>
                </a:solidFill>
                <a:cs typeface="Arial" pitchFamily="34" charset="0"/>
                <a:sym typeface="Helvetica Neue Light"/>
              </a:rPr>
              <a:t>los tiempos de entrega totales</a:t>
            </a:r>
            <a:r>
              <a:rPr lang="es-419" sz="1200" dirty="0" smtClean="0">
                <a:solidFill>
                  <a:schemeClr val="tx1">
                    <a:lumMod val="75000"/>
                    <a:lumOff val="25000"/>
                  </a:schemeClr>
                </a:solidFill>
                <a:cs typeface="Arial" pitchFamily="34" charset="0"/>
                <a:sym typeface="Helvetica Neue Light"/>
              </a:rPr>
              <a:t> con </a:t>
            </a:r>
            <a:r>
              <a:rPr lang="es-419" sz="1200" dirty="0" smtClean="0">
                <a:solidFill>
                  <a:schemeClr val="tx1">
                    <a:lumMod val="75000"/>
                    <a:lumOff val="25000"/>
                  </a:schemeClr>
                </a:solidFill>
                <a:cs typeface="Arial" pitchFamily="34" charset="0"/>
                <a:sym typeface="Helvetica Neue Light"/>
              </a:rPr>
              <a:t>el mismo orden de magnitud y en un tiempo razonable.</a:t>
            </a:r>
            <a:endParaRPr lang="es-AR" sz="1200" dirty="0">
              <a:solidFill>
                <a:schemeClr val="tx1">
                  <a:lumMod val="75000"/>
                  <a:lumOff val="25000"/>
                </a:schemeClr>
              </a:solidFill>
              <a:cs typeface="Arial" pitchFamily="34" charset="0"/>
              <a:sym typeface="Helvetica Neue Light"/>
            </a:endParaRPr>
          </a:p>
        </p:txBody>
      </p:sp>
      <p:sp>
        <p:nvSpPr>
          <p:cNvPr id="36" name="TextBox 35"/>
          <p:cNvSpPr txBox="1"/>
          <p:nvPr/>
        </p:nvSpPr>
        <p:spPr>
          <a:xfrm>
            <a:off x="1282492" y="4083918"/>
            <a:ext cx="3096344" cy="276999"/>
          </a:xfrm>
          <a:prstGeom prst="rect">
            <a:avLst/>
          </a:prstGeom>
          <a:noFill/>
        </p:spPr>
        <p:txBody>
          <a:bodyPr wrap="square" rtlCol="0">
            <a:spAutoFit/>
          </a:bodyPr>
          <a:lstStyle/>
          <a:p>
            <a:pPr algn="ctr"/>
            <a:r>
              <a:rPr lang="es-419" altLang="ko-KR" sz="1200" b="1" dirty="0" smtClean="0">
                <a:solidFill>
                  <a:schemeClr val="tx1">
                    <a:lumMod val="75000"/>
                    <a:lumOff val="25000"/>
                  </a:schemeClr>
                </a:solidFill>
                <a:cs typeface="Arial" pitchFamily="34" charset="0"/>
              </a:rPr>
              <a:t>Objetivos del proyecto</a:t>
            </a:r>
            <a:endParaRPr lang="ko-KR" altLang="en-US" sz="1200" b="1" dirty="0">
              <a:solidFill>
                <a:schemeClr val="tx1">
                  <a:lumMod val="75000"/>
                  <a:lumOff val="25000"/>
                </a:schemeClr>
              </a:solidFill>
              <a:cs typeface="Arial" pitchFamily="34" charset="0"/>
            </a:endParaRPr>
          </a:p>
        </p:txBody>
      </p:sp>
      <p:pic>
        <p:nvPicPr>
          <p:cNvPr id="4" name="3 Marcador de posición de imagen"/>
          <p:cNvPicPr>
            <a:picLocks noGrp="1" noChangeAspect="1"/>
          </p:cNvPicPr>
          <p:nvPr>
            <p:ph type="pic" idx="1"/>
          </p:nvPr>
        </p:nvPicPr>
        <p:blipFill>
          <a:blip r:embed="rId2">
            <a:extLst>
              <a:ext uri="{28A0092B-C50C-407E-A947-70E740481C1C}">
                <a14:useLocalDpi xmlns:a14="http://schemas.microsoft.com/office/drawing/2010/main" val="0"/>
              </a:ext>
            </a:extLst>
          </a:blip>
          <a:srcRect l="7037" r="7037"/>
          <a:stretch>
            <a:fillRect/>
          </a:stretch>
        </p:blipFill>
        <p:spPr/>
      </p:pic>
      <p:sp>
        <p:nvSpPr>
          <p:cNvPr id="21" name="Donut 24">
            <a:extLst>
              <a:ext uri="{FF2B5EF4-FFF2-40B4-BE49-F238E27FC236}">
                <a16:creationId xmlns:a16="http://schemas.microsoft.com/office/drawing/2014/main" xmlns="" id="{C668782D-21A6-4E67-919E-8C8CE8763B75}"/>
              </a:ext>
            </a:extLst>
          </p:cNvPr>
          <p:cNvSpPr/>
          <p:nvPr/>
        </p:nvSpPr>
        <p:spPr>
          <a:xfrm>
            <a:off x="5380851" y="1449287"/>
            <a:ext cx="318602" cy="321196"/>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071130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792" y="3291830"/>
            <a:ext cx="1733167" cy="369332"/>
          </a:xfrm>
          <a:prstGeom prst="rect">
            <a:avLst/>
          </a:prstGeom>
          <a:noFill/>
        </p:spPr>
        <p:txBody>
          <a:bodyPr wrap="none" rtlCol="0">
            <a:spAutoFit/>
          </a:bodyPr>
          <a:lstStyle/>
          <a:p>
            <a:r>
              <a:rPr lang="ko-KR" altLang="en-US" dirty="0"/>
              <a:t>모바일 이미지 </a:t>
            </a:r>
          </a:p>
        </p:txBody>
      </p:sp>
      <p:sp>
        <p:nvSpPr>
          <p:cNvPr id="3" name="Title 2"/>
          <p:cNvSpPr>
            <a:spLocks noGrp="1"/>
          </p:cNvSpPr>
          <p:nvPr>
            <p:ph type="title"/>
          </p:nvPr>
        </p:nvSpPr>
        <p:spPr>
          <a:xfrm>
            <a:off x="0" y="25734"/>
            <a:ext cx="8460432" cy="1105855"/>
          </a:xfrm>
          <a:prstGeom prst="rect">
            <a:avLst/>
          </a:prstGeom>
        </p:spPr>
        <p:txBody>
          <a:bodyPr anchor="ctr"/>
          <a:lstStyle/>
          <a:p>
            <a:pPr algn="l"/>
            <a:r>
              <a:rPr lang="en-US" altLang="ko-KR" sz="3600" b="1" dirty="0" smtClean="0">
                <a:solidFill>
                  <a:schemeClr val="accent1"/>
                </a:solidFill>
                <a:cs typeface="Arial" pitchFamily="34" charset="0"/>
              </a:rPr>
              <a:t>I</a:t>
            </a:r>
            <a:r>
              <a:rPr lang="es-419" altLang="ko-KR" sz="3600" b="1" dirty="0" smtClean="0">
                <a:solidFill>
                  <a:schemeClr val="accent1"/>
                </a:solidFill>
                <a:cs typeface="Arial" pitchFamily="34" charset="0"/>
              </a:rPr>
              <a:t>mportancia de la estimacion del tiempo total de entrega (TTE)</a:t>
            </a:r>
            <a:endParaRPr lang="ko-KR" altLang="en-US" sz="3600" b="1" dirty="0">
              <a:solidFill>
                <a:schemeClr val="accent1"/>
              </a:solidFill>
              <a:cs typeface="Arial" pitchFamily="34" charset="0"/>
            </a:endParaRPr>
          </a:p>
        </p:txBody>
      </p:sp>
      <p:sp>
        <p:nvSpPr>
          <p:cNvPr id="6" name="5 Rectángulo"/>
          <p:cNvSpPr/>
          <p:nvPr/>
        </p:nvSpPr>
        <p:spPr>
          <a:xfrm>
            <a:off x="107504" y="1131590"/>
            <a:ext cx="8856984" cy="3816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Title 2"/>
          <p:cNvSpPr txBox="1">
            <a:spLocks/>
          </p:cNvSpPr>
          <p:nvPr/>
        </p:nvSpPr>
        <p:spPr>
          <a:xfrm>
            <a:off x="395537" y="1141698"/>
            <a:ext cx="8424936" cy="3806316"/>
          </a:xfrm>
          <a:prstGeom prst="rect">
            <a:avLst/>
          </a:prstGeom>
          <a:noFill/>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mj-lt"/>
                <a:ea typeface="+mj-ea"/>
                <a:cs typeface="Arial" pitchFamily="34" charset="0"/>
              </a:defRPr>
            </a:lvl1pPr>
          </a:lstStyle>
          <a:p>
            <a:r>
              <a:rPr lang="es-419" altLang="ko-KR" sz="1300" b="0" dirty="0" smtClean="0">
                <a:solidFill>
                  <a:schemeClr val="tx1"/>
                </a:solidFill>
              </a:rPr>
              <a:t>El tiempo total de entrega (TTE) fue una pieza central de las empresas de delivery en sus origenes a la hora de captar clientes, llegando a prometer 35 minutos o menos.</a:t>
            </a:r>
          </a:p>
          <a:p>
            <a:endParaRPr lang="es-419" altLang="ko-KR" sz="1300" b="0" dirty="0">
              <a:solidFill>
                <a:schemeClr val="tx1"/>
              </a:solidFill>
            </a:endParaRPr>
          </a:p>
          <a:p>
            <a:r>
              <a:rPr lang="es-419" altLang="ko-KR" sz="1300" b="0" dirty="0" smtClean="0">
                <a:solidFill>
                  <a:schemeClr val="tx1"/>
                </a:solidFill>
              </a:rPr>
              <a:t>Luego ese tiempo se flexibilizo, aunque se considera un aspecto fundamental para los clientes a la hora de concretar un pedido una vez abierta la app.</a:t>
            </a:r>
          </a:p>
          <a:p>
            <a:endParaRPr lang="es-419" altLang="ko-KR" sz="1300" b="0" dirty="0">
              <a:solidFill>
                <a:schemeClr val="tx1"/>
              </a:solidFill>
            </a:endParaRPr>
          </a:p>
          <a:p>
            <a:r>
              <a:rPr lang="es-419" altLang="ko-KR" sz="1300" b="0" dirty="0" smtClean="0">
                <a:solidFill>
                  <a:schemeClr val="tx1"/>
                </a:solidFill>
              </a:rPr>
              <a:t>Consideramos que tener una herramienta predictiva mas precisa de esta variable tener los siguientes beneficios:</a:t>
            </a:r>
          </a:p>
          <a:p>
            <a:endParaRPr lang="es-419" altLang="ko-KR" sz="1300" b="0" dirty="0" smtClean="0">
              <a:solidFill>
                <a:schemeClr val="tx1"/>
              </a:solidFill>
            </a:endParaRPr>
          </a:p>
          <a:p>
            <a:pPr marL="285750" indent="-285750">
              <a:buFont typeface="Arial" pitchFamily="34" charset="0"/>
              <a:buChar char="•"/>
            </a:pPr>
            <a:r>
              <a:rPr lang="es-419" altLang="ko-KR" sz="1300" dirty="0" smtClean="0">
                <a:solidFill>
                  <a:schemeClr val="tx1"/>
                </a:solidFill>
              </a:rPr>
              <a:t>Mayor puntualidad en envios</a:t>
            </a:r>
          </a:p>
          <a:p>
            <a:pPr marL="285750" indent="-285750">
              <a:buFont typeface="Arial" pitchFamily="34" charset="0"/>
              <a:buChar char="•"/>
            </a:pPr>
            <a:r>
              <a:rPr lang="es-419" altLang="ko-KR" sz="1300" dirty="0" smtClean="0">
                <a:solidFill>
                  <a:schemeClr val="tx1"/>
                </a:solidFill>
              </a:rPr>
              <a:t>Informacion mas certera al cliente</a:t>
            </a:r>
          </a:p>
          <a:p>
            <a:pPr marL="285750" indent="-285750">
              <a:buFont typeface="Arial" pitchFamily="34" charset="0"/>
              <a:buChar char="•"/>
            </a:pPr>
            <a:r>
              <a:rPr lang="es-419" altLang="ko-KR" sz="1300" dirty="0" smtClean="0">
                <a:solidFill>
                  <a:schemeClr val="tx1"/>
                </a:solidFill>
              </a:rPr>
              <a:t>Mejor experiencia del cliente</a:t>
            </a:r>
          </a:p>
          <a:p>
            <a:pPr marL="285750" indent="-285750">
              <a:buFont typeface="Arial" pitchFamily="34" charset="0"/>
              <a:buChar char="•"/>
            </a:pPr>
            <a:r>
              <a:rPr lang="es-419" altLang="ko-KR" sz="1300" dirty="0" smtClean="0">
                <a:solidFill>
                  <a:schemeClr val="tx1"/>
                </a:solidFill>
              </a:rPr>
              <a:t>Ahorro en costos asociados a reclamos y cancelaciones</a:t>
            </a:r>
          </a:p>
          <a:p>
            <a:pPr marL="285750" indent="-285750">
              <a:buFont typeface="Arial" pitchFamily="34" charset="0"/>
              <a:buChar char="•"/>
            </a:pPr>
            <a:r>
              <a:rPr lang="es-419" altLang="ko-KR" sz="1300" dirty="0" smtClean="0">
                <a:solidFill>
                  <a:schemeClr val="tx1"/>
                </a:solidFill>
              </a:rPr>
              <a:t>Planificacion de envios mas eficiente</a:t>
            </a:r>
          </a:p>
          <a:p>
            <a:pPr marL="285750" indent="-285750">
              <a:buFont typeface="Arial" pitchFamily="34" charset="0"/>
              <a:buChar char="•"/>
            </a:pPr>
            <a:r>
              <a:rPr lang="es-419" altLang="ko-KR" sz="1300" dirty="0">
                <a:solidFill>
                  <a:schemeClr val="tx1"/>
                </a:solidFill>
              </a:rPr>
              <a:t>E</a:t>
            </a:r>
            <a:r>
              <a:rPr lang="es-419" altLang="ko-KR" sz="1300" dirty="0" smtClean="0">
                <a:solidFill>
                  <a:schemeClr val="tx1"/>
                </a:solidFill>
              </a:rPr>
              <a:t>n el futuro hasta podria cambiar la manera en la que se muestra la oferta dentro de la app, priorizando aquellos productos cuyo TTE es menor</a:t>
            </a:r>
            <a:endParaRPr lang="ko-KR" altLang="en-US" sz="1300" dirty="0">
              <a:solidFill>
                <a:schemeClr val="tx1"/>
              </a:solidFill>
            </a:endParaRPr>
          </a:p>
        </p:txBody>
      </p:sp>
    </p:spTree>
    <p:extLst>
      <p:ext uri="{BB962C8B-B14F-4D97-AF65-F5344CB8AC3E}">
        <p14:creationId xmlns:p14="http://schemas.microsoft.com/office/powerpoint/2010/main" val="1774509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CBA\Desktop\coderhouse\Presentacion tp\pedidosy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60076"/>
            <a:ext cx="3096344" cy="219179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p:cNvSpPr>
            <a:spLocks noGrp="1"/>
          </p:cNvSpPr>
          <p:nvPr>
            <p:ph type="title"/>
          </p:nvPr>
        </p:nvSpPr>
        <p:spPr/>
        <p:txBody>
          <a:bodyPr/>
          <a:lstStyle/>
          <a:p>
            <a:r>
              <a:rPr lang="es-419" altLang="ko-KR" dirty="0" smtClean="0">
                <a:solidFill>
                  <a:schemeClr val="accent1"/>
                </a:solidFill>
              </a:rPr>
              <a:t>Fuentes de información</a:t>
            </a:r>
            <a:endParaRPr lang="ko-KR" altLang="en-US" dirty="0">
              <a:solidFill>
                <a:schemeClr val="accent1"/>
              </a:solidFill>
            </a:endParaRPr>
          </a:p>
        </p:txBody>
      </p:sp>
      <p:sp>
        <p:nvSpPr>
          <p:cNvPr id="17" name="Oval 16"/>
          <p:cNvSpPr/>
          <p:nvPr/>
        </p:nvSpPr>
        <p:spPr>
          <a:xfrm>
            <a:off x="4845732" y="2443031"/>
            <a:ext cx="914400" cy="9144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p:nvSpPr>
        <p:spPr>
          <a:xfrm>
            <a:off x="6851104" y="2443031"/>
            <a:ext cx="914400" cy="9144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 name="Group 21"/>
          <p:cNvGrpSpPr/>
          <p:nvPr/>
        </p:nvGrpSpPr>
        <p:grpSpPr>
          <a:xfrm>
            <a:off x="4320398" y="1245512"/>
            <a:ext cx="4103602" cy="767121"/>
            <a:chOff x="4320398" y="1245513"/>
            <a:chExt cx="4103602" cy="500643"/>
          </a:xfrm>
        </p:grpSpPr>
        <p:sp>
          <p:nvSpPr>
            <p:cNvPr id="20" name="TextBox 19"/>
            <p:cNvSpPr txBox="1"/>
            <p:nvPr/>
          </p:nvSpPr>
          <p:spPr>
            <a:xfrm>
              <a:off x="4320399" y="1565379"/>
              <a:ext cx="4103601" cy="180777"/>
            </a:xfrm>
            <a:prstGeom prst="rect">
              <a:avLst/>
            </a:prstGeom>
            <a:noFill/>
          </p:spPr>
          <p:txBody>
            <a:bodyPr wrap="square" rtlCol="0">
              <a:spAutoFit/>
            </a:bodyPr>
            <a:lstStyle/>
            <a:p>
              <a:r>
                <a:rPr lang="es-419" altLang="ko-KR" sz="1200" dirty="0" smtClean="0">
                  <a:solidFill>
                    <a:schemeClr val="tx1">
                      <a:lumMod val="75000"/>
                      <a:lumOff val="25000"/>
                    </a:schemeClr>
                  </a:solidFill>
                  <a:cs typeface="Arial" pitchFamily="34" charset="0"/>
                </a:rPr>
                <a:t>Ademas se obtuvo informacion complementaria</a:t>
              </a:r>
              <a:endParaRPr lang="en-US" altLang="ko-KR" sz="1200" dirty="0">
                <a:solidFill>
                  <a:schemeClr val="tx1">
                    <a:lumMod val="75000"/>
                    <a:lumOff val="25000"/>
                  </a:schemeClr>
                </a:solidFill>
                <a:cs typeface="Arial" pitchFamily="34" charset="0"/>
              </a:endParaRPr>
            </a:p>
          </p:txBody>
        </p:sp>
        <p:sp>
          <p:nvSpPr>
            <p:cNvPr id="21" name="TextBox 20"/>
            <p:cNvSpPr txBox="1"/>
            <p:nvPr/>
          </p:nvSpPr>
          <p:spPr>
            <a:xfrm>
              <a:off x="4320398" y="1245513"/>
              <a:ext cx="4103601" cy="461665"/>
            </a:xfrm>
            <a:prstGeom prst="rect">
              <a:avLst/>
            </a:prstGeom>
            <a:noFill/>
          </p:spPr>
          <p:txBody>
            <a:bodyPr wrap="square" rtlCol="0">
              <a:spAutoFit/>
            </a:bodyPr>
            <a:lstStyle/>
            <a:p>
              <a:r>
                <a:rPr lang="es-419" altLang="ko-KR" sz="1200" b="1" dirty="0" smtClean="0">
                  <a:solidFill>
                    <a:schemeClr val="tx1">
                      <a:lumMod val="75000"/>
                      <a:lumOff val="25000"/>
                    </a:schemeClr>
                  </a:solidFill>
                  <a:cs typeface="Arial" pitchFamily="34" charset="0"/>
                </a:rPr>
                <a:t>Los datos se obtuvieron a traves de una query a la base de datos de la empresa Pedidos Ya!</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4726867" y="3646049"/>
            <a:ext cx="1645331" cy="922440"/>
            <a:chOff x="1472558" y="998559"/>
            <a:chExt cx="2310904" cy="922440"/>
          </a:xfrm>
        </p:grpSpPr>
        <p:sp>
          <p:nvSpPr>
            <p:cNvPr id="27" name="TextBox 26"/>
            <p:cNvSpPr txBox="1"/>
            <p:nvPr/>
          </p:nvSpPr>
          <p:spPr>
            <a:xfrm>
              <a:off x="1472558" y="1213113"/>
              <a:ext cx="2310904" cy="707886"/>
            </a:xfrm>
            <a:prstGeom prst="rect">
              <a:avLst/>
            </a:prstGeom>
            <a:noFill/>
          </p:spPr>
          <p:txBody>
            <a:bodyPr wrap="square" rtlCol="0">
              <a:spAutoFit/>
            </a:bodyPr>
            <a:lstStyle/>
            <a:p>
              <a:pPr latinLnBrk="0">
                <a:defRPr/>
              </a:pPr>
              <a:r>
                <a:rPr lang="es-419" altLang="ko-KR" sz="1000" dirty="0" smtClean="0">
                  <a:solidFill>
                    <a:schemeClr val="tx1">
                      <a:lumMod val="75000"/>
                      <a:lumOff val="25000"/>
                    </a:schemeClr>
                  </a:solidFill>
                  <a:cs typeface="Arial" pitchFamily="34" charset="0"/>
                </a:rPr>
                <a:t>Calendario </a:t>
              </a:r>
              <a:r>
                <a:rPr lang="es-419" altLang="ko-KR" sz="1000" dirty="0">
                  <a:solidFill>
                    <a:schemeClr val="tx1">
                      <a:lumMod val="75000"/>
                      <a:lumOff val="25000"/>
                    </a:schemeClr>
                  </a:solidFill>
                  <a:cs typeface="Arial" pitchFamily="34" charset="0"/>
                </a:rPr>
                <a:t>determinado por el </a:t>
              </a:r>
              <a:r>
                <a:rPr lang="es-419" altLang="ko-KR" sz="1000" dirty="0" smtClean="0">
                  <a:solidFill>
                    <a:schemeClr val="tx1">
                      <a:lumMod val="75000"/>
                      <a:lumOff val="25000"/>
                    </a:schemeClr>
                  </a:solidFill>
                  <a:cs typeface="Arial" pitchFamily="34" charset="0"/>
                </a:rPr>
                <a:t>Congreso de la Nación</a:t>
              </a:r>
              <a:r>
                <a:rPr lang="en-US" altLang="ko-KR" sz="1000" dirty="0" smtClean="0">
                  <a:solidFill>
                    <a:schemeClr val="tx1">
                      <a:lumMod val="75000"/>
                      <a:lumOff val="25000"/>
                    </a:schemeClr>
                  </a:solidFill>
                  <a:cs typeface="Arial" pitchFamily="34" charset="0"/>
                </a:rPr>
                <a:t>.  </a:t>
              </a:r>
              <a:endParaRPr lang="en-JM" altLang="ko-KR" sz="1000" dirty="0">
                <a:solidFill>
                  <a:schemeClr val="tx1">
                    <a:lumMod val="75000"/>
                    <a:lumOff val="25000"/>
                  </a:schemeClr>
                </a:solidFill>
                <a:cs typeface="Arial" pitchFamily="34" charset="0"/>
              </a:endParaRPr>
            </a:p>
          </p:txBody>
        </p:sp>
        <p:sp>
          <p:nvSpPr>
            <p:cNvPr id="28" name="TextBox 27"/>
            <p:cNvSpPr txBox="1"/>
            <p:nvPr/>
          </p:nvSpPr>
          <p:spPr>
            <a:xfrm>
              <a:off x="1472558" y="998559"/>
              <a:ext cx="2310904" cy="276999"/>
            </a:xfrm>
            <a:prstGeom prst="rect">
              <a:avLst/>
            </a:prstGeom>
            <a:noFill/>
          </p:spPr>
          <p:txBody>
            <a:bodyPr wrap="square" rtlCol="0">
              <a:spAutoFit/>
            </a:bodyPr>
            <a:lstStyle/>
            <a:p>
              <a:r>
                <a:rPr lang="es-419" altLang="ko-KR" sz="1200" b="1" dirty="0" smtClean="0">
                  <a:solidFill>
                    <a:schemeClr val="tx1">
                      <a:lumMod val="75000"/>
                      <a:lumOff val="25000"/>
                    </a:schemeClr>
                  </a:solidFill>
                  <a:cs typeface="Arial" pitchFamily="34" charset="0"/>
                </a:rPr>
                <a:t>Dias hábiles</a:t>
              </a:r>
              <a:endParaRPr lang="ko-KR" altLang="en-US" sz="1200" b="1" dirty="0">
                <a:solidFill>
                  <a:schemeClr val="tx1">
                    <a:lumMod val="75000"/>
                    <a:lumOff val="25000"/>
                  </a:schemeClr>
                </a:solidFill>
                <a:cs typeface="Arial" pitchFamily="34" charset="0"/>
              </a:endParaRPr>
            </a:p>
          </p:txBody>
        </p:sp>
      </p:grpSp>
      <p:sp>
        <p:nvSpPr>
          <p:cNvPr id="29" name="Isosceles Triangle 68">
            <a:extLst>
              <a:ext uri="{FF2B5EF4-FFF2-40B4-BE49-F238E27FC236}">
                <a16:creationId xmlns:a16="http://schemas.microsoft.com/office/drawing/2014/main" xmlns="" id="{6941B46E-52DD-4503-AAB6-570BE7415DA8}"/>
              </a:ext>
            </a:extLst>
          </p:cNvPr>
          <p:cNvSpPr/>
          <p:nvPr/>
        </p:nvSpPr>
        <p:spPr>
          <a:xfrm rot="10800000">
            <a:off x="5225445" y="2701472"/>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Teardrop 17">
            <a:extLst>
              <a:ext uri="{FF2B5EF4-FFF2-40B4-BE49-F238E27FC236}">
                <a16:creationId xmlns:a16="http://schemas.microsoft.com/office/drawing/2014/main" xmlns="" id="{C7FCC4FF-4DE4-4025-97E9-EA9B119F8949}"/>
              </a:ext>
            </a:extLst>
          </p:cNvPr>
          <p:cNvSpPr/>
          <p:nvPr/>
        </p:nvSpPr>
        <p:spPr>
          <a:xfrm rot="18900000">
            <a:off x="7142014" y="2776086"/>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25"/>
          <p:cNvGrpSpPr/>
          <p:nvPr/>
        </p:nvGrpSpPr>
        <p:grpSpPr>
          <a:xfrm>
            <a:off x="6588224" y="3651870"/>
            <a:ext cx="1944216" cy="768552"/>
            <a:chOff x="1472558" y="998559"/>
            <a:chExt cx="2310904" cy="768552"/>
          </a:xfrm>
        </p:grpSpPr>
        <p:sp>
          <p:nvSpPr>
            <p:cNvPr id="23" name="TextBox 26"/>
            <p:cNvSpPr txBox="1"/>
            <p:nvPr/>
          </p:nvSpPr>
          <p:spPr>
            <a:xfrm>
              <a:off x="1472558" y="1213113"/>
              <a:ext cx="2310904" cy="553998"/>
            </a:xfrm>
            <a:prstGeom prst="rect">
              <a:avLst/>
            </a:prstGeom>
            <a:noFill/>
          </p:spPr>
          <p:txBody>
            <a:bodyPr wrap="square" rtlCol="0">
              <a:spAutoFit/>
            </a:bodyPr>
            <a:lstStyle/>
            <a:p>
              <a:pPr latinLnBrk="0">
                <a:defRPr/>
              </a:pPr>
              <a:r>
                <a:rPr lang="es-419" altLang="ko-KR" sz="1000" dirty="0">
                  <a:solidFill>
                    <a:schemeClr val="tx1">
                      <a:lumMod val="75000"/>
                      <a:lumOff val="25000"/>
                    </a:schemeClr>
                  </a:solidFill>
                  <a:cs typeface="Arial" pitchFamily="34" charset="0"/>
                </a:rPr>
                <a:t>Del </a:t>
              </a:r>
              <a:r>
                <a:rPr lang="es-AR" altLang="ko-KR" sz="1000" dirty="0">
                  <a:solidFill>
                    <a:schemeClr val="tx1">
                      <a:lumMod val="75000"/>
                      <a:lumOff val="25000"/>
                    </a:schemeClr>
                  </a:solidFill>
                  <a:cs typeface="Arial" pitchFamily="34" charset="0"/>
                </a:rPr>
                <a:t>Observatorio </a:t>
              </a:r>
              <a:r>
                <a:rPr lang="es-AR" altLang="ko-KR" sz="1000" dirty="0" err="1">
                  <a:solidFill>
                    <a:schemeClr val="tx1">
                      <a:lumMod val="75000"/>
                      <a:lumOff val="25000"/>
                    </a:schemeClr>
                  </a:solidFill>
                  <a:cs typeface="Arial" pitchFamily="34" charset="0"/>
                </a:rPr>
                <a:t>Hidro</a:t>
              </a:r>
              <a:r>
                <a:rPr lang="es-AR" altLang="ko-KR" sz="1000" dirty="0">
                  <a:solidFill>
                    <a:schemeClr val="tx1">
                      <a:lumMod val="75000"/>
                      <a:lumOff val="25000"/>
                    </a:schemeClr>
                  </a:solidFill>
                  <a:cs typeface="Arial" pitchFamily="34" charset="0"/>
                </a:rPr>
                <a:t>-meteorológico de </a:t>
              </a:r>
              <a:r>
                <a:rPr lang="es-AR" altLang="ko-KR" sz="1000" dirty="0" smtClean="0">
                  <a:solidFill>
                    <a:schemeClr val="tx1">
                      <a:lumMod val="75000"/>
                      <a:lumOff val="25000"/>
                    </a:schemeClr>
                  </a:solidFill>
                  <a:cs typeface="Arial" pitchFamily="34" charset="0"/>
                </a:rPr>
                <a:t>Córdoba</a:t>
              </a:r>
              <a:endParaRPr lang="es-419" altLang="ko-KR" sz="1000" dirty="0">
                <a:solidFill>
                  <a:schemeClr val="tx1">
                    <a:lumMod val="75000"/>
                    <a:lumOff val="25000"/>
                  </a:schemeClr>
                </a:solidFill>
                <a:cs typeface="Arial" pitchFamily="34" charset="0"/>
              </a:endParaRPr>
            </a:p>
            <a:p>
              <a:pPr latinLnBrk="0">
                <a:defRPr/>
              </a:pPr>
              <a:r>
                <a:rPr lang="es-419" altLang="ko-KR" sz="1000" dirty="0" smtClean="0">
                  <a:solidFill>
                    <a:schemeClr val="tx1">
                      <a:lumMod val="75000"/>
                      <a:lumOff val="25000"/>
                    </a:schemeClr>
                  </a:solidFill>
                  <a:cs typeface="Arial" pitchFamily="34" charset="0"/>
                </a:rPr>
                <a:t>y de Lanacion.com.ar</a:t>
              </a:r>
              <a:endParaRPr lang="en-JM" altLang="ko-KR" sz="1000" dirty="0">
                <a:solidFill>
                  <a:schemeClr val="tx1">
                    <a:lumMod val="75000"/>
                    <a:lumOff val="25000"/>
                  </a:schemeClr>
                </a:solidFill>
                <a:cs typeface="Arial" pitchFamily="34" charset="0"/>
              </a:endParaRPr>
            </a:p>
          </p:txBody>
        </p:sp>
        <p:sp>
          <p:nvSpPr>
            <p:cNvPr id="24" name="TextBox 27"/>
            <p:cNvSpPr txBox="1"/>
            <p:nvPr/>
          </p:nvSpPr>
          <p:spPr>
            <a:xfrm>
              <a:off x="1472558" y="998559"/>
              <a:ext cx="2310904" cy="276999"/>
            </a:xfrm>
            <a:prstGeom prst="rect">
              <a:avLst/>
            </a:prstGeom>
            <a:noFill/>
          </p:spPr>
          <p:txBody>
            <a:bodyPr wrap="square" rtlCol="0">
              <a:spAutoFit/>
            </a:bodyPr>
            <a:lstStyle/>
            <a:p>
              <a:r>
                <a:rPr lang="es-419" altLang="ko-KR" sz="1200" b="1" dirty="0" smtClean="0">
                  <a:solidFill>
                    <a:schemeClr val="tx1">
                      <a:lumMod val="75000"/>
                      <a:lumOff val="25000"/>
                    </a:schemeClr>
                  </a:solidFill>
                  <a:cs typeface="Arial" pitchFamily="34" charset="0"/>
                </a:rPr>
                <a:t>Pronostico de lluvias</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100800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 17"/>
          <p:cNvSpPr/>
          <p:nvPr/>
        </p:nvSpPr>
        <p:spPr>
          <a:xfrm>
            <a:off x="4898881" y="4083918"/>
            <a:ext cx="609223" cy="609223"/>
          </a:xfrm>
          <a:prstGeom prst="ellipse">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p:nvSpPr>
        <p:spPr>
          <a:xfrm>
            <a:off x="4864933" y="1275558"/>
            <a:ext cx="609223" cy="609223"/>
          </a:xfrm>
          <a:prstGeom prst="ellipse">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2"/>
          <p:cNvSpPr>
            <a:spLocks noGrp="1"/>
          </p:cNvSpPr>
          <p:nvPr>
            <p:ph type="title"/>
          </p:nvPr>
        </p:nvSpPr>
        <p:spPr>
          <a:prstGeom prst="rect">
            <a:avLst/>
          </a:prstGeom>
        </p:spPr>
        <p:txBody>
          <a:bodyPr/>
          <a:lstStyle/>
          <a:p>
            <a:r>
              <a:rPr lang="es-419" altLang="ko-KR" dirty="0" smtClean="0"/>
              <a:t>Variables de entrada</a:t>
            </a:r>
            <a:endParaRPr lang="ko-KR" altLang="en-US" dirty="0">
              <a:solidFill>
                <a:schemeClr val="accent1"/>
              </a:solidFill>
            </a:endParaRPr>
          </a:p>
        </p:txBody>
      </p:sp>
      <p:sp>
        <p:nvSpPr>
          <p:cNvPr id="8" name="Oval 7"/>
          <p:cNvSpPr/>
          <p:nvPr/>
        </p:nvSpPr>
        <p:spPr>
          <a:xfrm>
            <a:off x="794425" y="1275558"/>
            <a:ext cx="609223" cy="609223"/>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794425" y="2217798"/>
            <a:ext cx="609223" cy="609223"/>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9"/>
          <p:cNvSpPr/>
          <p:nvPr/>
        </p:nvSpPr>
        <p:spPr>
          <a:xfrm>
            <a:off x="794425" y="3160038"/>
            <a:ext cx="609223" cy="609223"/>
          </a:xfrm>
          <a:prstGeom prst="ellipse">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23"/>
          <p:cNvSpPr/>
          <p:nvPr/>
        </p:nvSpPr>
        <p:spPr>
          <a:xfrm>
            <a:off x="928357" y="3356936"/>
            <a:ext cx="341359" cy="20079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Oval 16"/>
          <p:cNvSpPr/>
          <p:nvPr/>
        </p:nvSpPr>
        <p:spPr>
          <a:xfrm>
            <a:off x="4864933" y="2217798"/>
            <a:ext cx="609223" cy="609223"/>
          </a:xfrm>
          <a:prstGeom prst="ellipse">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p:nvSpPr>
        <p:spPr>
          <a:xfrm>
            <a:off x="4864933" y="3160038"/>
            <a:ext cx="609223" cy="609223"/>
          </a:xfrm>
          <a:prstGeom prst="ellipse">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1" name="Group 40"/>
          <p:cNvGrpSpPr/>
          <p:nvPr/>
        </p:nvGrpSpPr>
        <p:grpSpPr>
          <a:xfrm>
            <a:off x="1558022" y="1220114"/>
            <a:ext cx="2830257" cy="720109"/>
            <a:chOff x="1472558" y="998559"/>
            <a:chExt cx="2765965" cy="720109"/>
          </a:xfrm>
        </p:grpSpPr>
        <p:sp>
          <p:nvSpPr>
            <p:cNvPr id="28" name="TextBox 27"/>
            <p:cNvSpPr txBox="1"/>
            <p:nvPr/>
          </p:nvSpPr>
          <p:spPr>
            <a:xfrm>
              <a:off x="1472558" y="1257003"/>
              <a:ext cx="2765965" cy="461665"/>
            </a:xfrm>
            <a:prstGeom prst="rect">
              <a:avLst/>
            </a:prstGeom>
            <a:noFill/>
          </p:spPr>
          <p:txBody>
            <a:bodyPr wrap="square" rtlCol="0">
              <a:spAutoFit/>
            </a:bodyPr>
            <a:lstStyle/>
            <a:p>
              <a:r>
                <a:rPr lang="es-419" altLang="ko-KR" sz="1200" dirty="0" smtClean="0">
                  <a:solidFill>
                    <a:schemeClr val="tx1">
                      <a:lumMod val="75000"/>
                      <a:lumOff val="25000"/>
                    </a:schemeClr>
                  </a:solidFill>
                  <a:latin typeface="Arial" pitchFamily="34" charset="0"/>
                  <a:cs typeface="Arial" pitchFamily="34" charset="0"/>
                </a:rPr>
                <a:t>Medida en km</a:t>
              </a:r>
            </a:p>
            <a:p>
              <a:r>
                <a:rPr lang="es-AR" altLang="ko-KR" sz="1200" dirty="0" smtClean="0">
                  <a:solidFill>
                    <a:schemeClr val="tx1">
                      <a:lumMod val="75000"/>
                      <a:lumOff val="25000"/>
                    </a:schemeClr>
                  </a:solidFill>
                  <a:latin typeface="Arial" pitchFamily="34" charset="0"/>
                  <a:cs typeface="Arial" pitchFamily="34" charset="0"/>
                </a:rPr>
                <a:t>S</a:t>
              </a:r>
              <a:r>
                <a:rPr lang="es-419" altLang="ko-KR" sz="1200" dirty="0" smtClean="0">
                  <a:solidFill>
                    <a:schemeClr val="tx1">
                      <a:lumMod val="75000"/>
                      <a:lumOff val="25000"/>
                    </a:schemeClr>
                  </a:solidFill>
                  <a:latin typeface="Arial" pitchFamily="34" charset="0"/>
                  <a:cs typeface="Arial" pitchFamily="34" charset="0"/>
                </a:rPr>
                <a:t>u media fue 0.57</a:t>
              </a:r>
              <a:endParaRPr lang="ko-KR" altLang="en-US" sz="1200" dirty="0">
                <a:solidFill>
                  <a:schemeClr val="tx1">
                    <a:lumMod val="75000"/>
                    <a:lumOff val="25000"/>
                  </a:schemeClr>
                </a:solidFill>
                <a:latin typeface="Arial" pitchFamily="34" charset="0"/>
                <a:cs typeface="Arial" pitchFamily="34" charset="0"/>
              </a:endParaRPr>
            </a:p>
          </p:txBody>
        </p:sp>
        <p:sp>
          <p:nvSpPr>
            <p:cNvPr id="40" name="TextBox 39"/>
            <p:cNvSpPr txBox="1"/>
            <p:nvPr/>
          </p:nvSpPr>
          <p:spPr>
            <a:xfrm>
              <a:off x="1472558" y="998559"/>
              <a:ext cx="2765965" cy="276999"/>
            </a:xfrm>
            <a:prstGeom prst="rect">
              <a:avLst/>
            </a:prstGeom>
            <a:noFill/>
          </p:spPr>
          <p:txBody>
            <a:bodyPr wrap="square" rtlCol="0">
              <a:spAutoFit/>
            </a:bodyPr>
            <a:lstStyle/>
            <a:p>
              <a:r>
                <a:rPr lang="es-419" altLang="ko-KR" sz="1200" b="1" dirty="0" smtClean="0">
                  <a:solidFill>
                    <a:schemeClr val="tx1">
                      <a:lumMod val="75000"/>
                      <a:lumOff val="25000"/>
                    </a:schemeClr>
                  </a:solidFill>
                  <a:latin typeface="Arial" pitchFamily="34" charset="0"/>
                  <a:cs typeface="Arial" pitchFamily="34" charset="0"/>
                </a:rPr>
                <a:t>Distancia al Restaurante</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54" name="Group 53"/>
          <p:cNvGrpSpPr/>
          <p:nvPr/>
        </p:nvGrpSpPr>
        <p:grpSpPr>
          <a:xfrm>
            <a:off x="1558022" y="2162354"/>
            <a:ext cx="2830257" cy="720109"/>
            <a:chOff x="1472558" y="998559"/>
            <a:chExt cx="2765965" cy="720109"/>
          </a:xfrm>
        </p:grpSpPr>
        <p:sp>
          <p:nvSpPr>
            <p:cNvPr id="55" name="TextBox 54"/>
            <p:cNvSpPr txBox="1"/>
            <p:nvPr/>
          </p:nvSpPr>
          <p:spPr>
            <a:xfrm>
              <a:off x="1472558" y="1257003"/>
              <a:ext cx="2765965" cy="461665"/>
            </a:xfrm>
            <a:prstGeom prst="rect">
              <a:avLst/>
            </a:prstGeom>
            <a:noFill/>
          </p:spPr>
          <p:txBody>
            <a:bodyPr wrap="square" rtlCol="0">
              <a:spAutoFit/>
            </a:bodyPr>
            <a:lstStyle/>
            <a:p>
              <a:r>
                <a:rPr lang="es-419" altLang="ko-KR" sz="1200" dirty="0">
                  <a:solidFill>
                    <a:schemeClr val="tx1">
                      <a:lumMod val="75000"/>
                      <a:lumOff val="25000"/>
                    </a:schemeClr>
                  </a:solidFill>
                  <a:latin typeface="Arial" pitchFamily="34" charset="0"/>
                  <a:cs typeface="Arial" pitchFamily="34" charset="0"/>
                </a:rPr>
                <a:t>Medida en km</a:t>
              </a:r>
            </a:p>
            <a:p>
              <a:r>
                <a:rPr lang="es-AR" altLang="ko-KR" sz="1200" dirty="0">
                  <a:solidFill>
                    <a:schemeClr val="tx1">
                      <a:lumMod val="75000"/>
                      <a:lumOff val="25000"/>
                    </a:schemeClr>
                  </a:solidFill>
                  <a:latin typeface="Arial" pitchFamily="34" charset="0"/>
                  <a:cs typeface="Arial" pitchFamily="34" charset="0"/>
                </a:rPr>
                <a:t>S</a:t>
              </a:r>
              <a:r>
                <a:rPr lang="es-419" altLang="ko-KR" sz="1200" dirty="0">
                  <a:solidFill>
                    <a:schemeClr val="tx1">
                      <a:lumMod val="75000"/>
                      <a:lumOff val="25000"/>
                    </a:schemeClr>
                  </a:solidFill>
                  <a:latin typeface="Arial" pitchFamily="34" charset="0"/>
                  <a:cs typeface="Arial" pitchFamily="34" charset="0"/>
                </a:rPr>
                <a:t>u media fue </a:t>
              </a:r>
              <a:r>
                <a:rPr lang="es-419" altLang="ko-KR" sz="1200" dirty="0" smtClean="0">
                  <a:solidFill>
                    <a:schemeClr val="tx1">
                      <a:lumMod val="75000"/>
                      <a:lumOff val="25000"/>
                    </a:schemeClr>
                  </a:solidFill>
                  <a:latin typeface="Arial" pitchFamily="34" charset="0"/>
                  <a:cs typeface="Arial" pitchFamily="34" charset="0"/>
                </a:rPr>
                <a:t>1.32</a:t>
              </a:r>
              <a:endParaRPr lang="ko-KR" altLang="en-US" sz="1200" dirty="0">
                <a:solidFill>
                  <a:schemeClr val="tx1">
                    <a:lumMod val="75000"/>
                    <a:lumOff val="25000"/>
                  </a:schemeClr>
                </a:solidFill>
                <a:latin typeface="Arial" pitchFamily="34" charset="0"/>
                <a:cs typeface="Arial" pitchFamily="34" charset="0"/>
              </a:endParaRPr>
            </a:p>
          </p:txBody>
        </p:sp>
        <p:sp>
          <p:nvSpPr>
            <p:cNvPr id="56" name="TextBox 55"/>
            <p:cNvSpPr txBox="1"/>
            <p:nvPr/>
          </p:nvSpPr>
          <p:spPr>
            <a:xfrm>
              <a:off x="1472558" y="998559"/>
              <a:ext cx="2765965" cy="276999"/>
            </a:xfrm>
            <a:prstGeom prst="rect">
              <a:avLst/>
            </a:prstGeom>
            <a:noFill/>
          </p:spPr>
          <p:txBody>
            <a:bodyPr wrap="square" rtlCol="0">
              <a:spAutoFit/>
            </a:bodyPr>
            <a:lstStyle/>
            <a:p>
              <a:r>
                <a:rPr lang="es-419" altLang="ko-KR" sz="1200" b="1" dirty="0">
                  <a:solidFill>
                    <a:schemeClr val="tx1">
                      <a:lumMod val="75000"/>
                      <a:lumOff val="25000"/>
                    </a:schemeClr>
                  </a:solidFill>
                  <a:latin typeface="Arial" pitchFamily="34" charset="0"/>
                  <a:cs typeface="Arial" pitchFamily="34" charset="0"/>
                </a:rPr>
                <a:t>Distancia </a:t>
              </a:r>
              <a:r>
                <a:rPr lang="es-419" altLang="ko-KR" sz="1200" b="1" dirty="0" smtClean="0">
                  <a:solidFill>
                    <a:schemeClr val="tx1">
                      <a:lumMod val="75000"/>
                      <a:lumOff val="25000"/>
                    </a:schemeClr>
                  </a:solidFill>
                  <a:latin typeface="Arial" pitchFamily="34" charset="0"/>
                  <a:cs typeface="Arial" pitchFamily="34" charset="0"/>
                </a:rPr>
                <a:t>desde el </a:t>
              </a:r>
              <a:r>
                <a:rPr lang="es-419" altLang="ko-KR" sz="1200" b="1" dirty="0">
                  <a:solidFill>
                    <a:schemeClr val="tx1">
                      <a:lumMod val="75000"/>
                      <a:lumOff val="25000"/>
                    </a:schemeClr>
                  </a:solidFill>
                  <a:latin typeface="Arial" pitchFamily="34" charset="0"/>
                  <a:cs typeface="Arial" pitchFamily="34" charset="0"/>
                </a:rPr>
                <a:t>Restaurante</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57" name="Group 56"/>
          <p:cNvGrpSpPr/>
          <p:nvPr/>
        </p:nvGrpSpPr>
        <p:grpSpPr>
          <a:xfrm>
            <a:off x="1558022" y="3104594"/>
            <a:ext cx="2830257" cy="535443"/>
            <a:chOff x="1472558" y="998559"/>
            <a:chExt cx="2765965" cy="535443"/>
          </a:xfrm>
        </p:grpSpPr>
        <p:sp>
          <p:nvSpPr>
            <p:cNvPr id="58" name="TextBox 57"/>
            <p:cNvSpPr txBox="1"/>
            <p:nvPr/>
          </p:nvSpPr>
          <p:spPr>
            <a:xfrm>
              <a:off x="1472558" y="1257003"/>
              <a:ext cx="2765965" cy="276999"/>
            </a:xfrm>
            <a:prstGeom prst="rect">
              <a:avLst/>
            </a:prstGeom>
            <a:noFill/>
          </p:spPr>
          <p:txBody>
            <a:bodyPr wrap="square" rtlCol="0">
              <a:spAutoFit/>
            </a:bodyPr>
            <a:lstStyle/>
            <a:p>
              <a:r>
                <a:rPr lang="es-419" altLang="ko-KR" sz="1200" dirty="0">
                  <a:solidFill>
                    <a:schemeClr val="tx1">
                      <a:lumMod val="75000"/>
                      <a:lumOff val="25000"/>
                    </a:schemeClr>
                  </a:solidFill>
                  <a:latin typeface="Arial" pitchFamily="34" charset="0"/>
                  <a:cs typeface="Arial" pitchFamily="34" charset="0"/>
                </a:rPr>
                <a:t>Binario</a:t>
              </a:r>
              <a:endParaRPr lang="ko-KR" altLang="en-US" sz="1200" dirty="0">
                <a:solidFill>
                  <a:schemeClr val="tx1">
                    <a:lumMod val="75000"/>
                    <a:lumOff val="25000"/>
                  </a:schemeClr>
                </a:solidFill>
                <a:latin typeface="Arial" pitchFamily="34" charset="0"/>
                <a:cs typeface="Arial" pitchFamily="34" charset="0"/>
              </a:endParaRPr>
            </a:p>
          </p:txBody>
        </p:sp>
        <p:sp>
          <p:nvSpPr>
            <p:cNvPr id="59" name="TextBox 58"/>
            <p:cNvSpPr txBox="1"/>
            <p:nvPr/>
          </p:nvSpPr>
          <p:spPr>
            <a:xfrm>
              <a:off x="1472558" y="998559"/>
              <a:ext cx="2765965" cy="276999"/>
            </a:xfrm>
            <a:prstGeom prst="rect">
              <a:avLst/>
            </a:prstGeom>
            <a:noFill/>
          </p:spPr>
          <p:txBody>
            <a:bodyPr wrap="square" rtlCol="0">
              <a:spAutoFit/>
            </a:bodyPr>
            <a:lstStyle/>
            <a:p>
              <a:r>
                <a:rPr lang="es-419" altLang="ko-KR" sz="1200" b="1" dirty="0">
                  <a:solidFill>
                    <a:schemeClr val="tx1">
                      <a:lumMod val="75000"/>
                      <a:lumOff val="25000"/>
                    </a:schemeClr>
                  </a:solidFill>
                  <a:latin typeface="Arial" pitchFamily="34" charset="0"/>
                  <a:cs typeface="Arial" pitchFamily="34" charset="0"/>
                </a:rPr>
                <a:t>Pronostico de lluvia</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63" name="Group 62"/>
          <p:cNvGrpSpPr/>
          <p:nvPr/>
        </p:nvGrpSpPr>
        <p:grpSpPr>
          <a:xfrm>
            <a:off x="5630175" y="1220114"/>
            <a:ext cx="2830257" cy="535443"/>
            <a:chOff x="1472558" y="998559"/>
            <a:chExt cx="2765965" cy="535443"/>
          </a:xfrm>
        </p:grpSpPr>
        <p:sp>
          <p:nvSpPr>
            <p:cNvPr id="64" name="TextBox 63"/>
            <p:cNvSpPr txBox="1"/>
            <p:nvPr/>
          </p:nvSpPr>
          <p:spPr>
            <a:xfrm>
              <a:off x="1472558" y="1257003"/>
              <a:ext cx="2765965" cy="276999"/>
            </a:xfrm>
            <a:prstGeom prst="rect">
              <a:avLst/>
            </a:prstGeom>
            <a:noFill/>
          </p:spPr>
          <p:txBody>
            <a:bodyPr wrap="square" rtlCol="0">
              <a:spAutoFit/>
            </a:bodyPr>
            <a:lstStyle/>
            <a:p>
              <a:r>
                <a:rPr lang="es-419" altLang="ko-KR" sz="1200" dirty="0" smtClean="0">
                  <a:solidFill>
                    <a:schemeClr val="tx1">
                      <a:lumMod val="75000"/>
                      <a:lumOff val="25000"/>
                    </a:schemeClr>
                  </a:solidFill>
                  <a:latin typeface="Arial" pitchFamily="34" charset="0"/>
                  <a:cs typeface="Arial" pitchFamily="34" charset="0"/>
                </a:rPr>
                <a:t>De 0 a 23. Con pico en las 23h.</a:t>
              </a:r>
              <a:endParaRPr lang="ko-KR" altLang="en-US" sz="1200" dirty="0">
                <a:solidFill>
                  <a:schemeClr val="tx1">
                    <a:lumMod val="75000"/>
                    <a:lumOff val="25000"/>
                  </a:schemeClr>
                </a:solidFill>
                <a:latin typeface="Arial" pitchFamily="34" charset="0"/>
                <a:cs typeface="Arial" pitchFamily="34" charset="0"/>
              </a:endParaRPr>
            </a:p>
          </p:txBody>
        </p:sp>
        <p:sp>
          <p:nvSpPr>
            <p:cNvPr id="65" name="TextBox 64"/>
            <p:cNvSpPr txBox="1"/>
            <p:nvPr/>
          </p:nvSpPr>
          <p:spPr>
            <a:xfrm>
              <a:off x="1472558" y="998559"/>
              <a:ext cx="2765965" cy="276999"/>
            </a:xfrm>
            <a:prstGeom prst="rect">
              <a:avLst/>
            </a:prstGeom>
            <a:noFill/>
          </p:spPr>
          <p:txBody>
            <a:bodyPr wrap="square" rtlCol="0">
              <a:spAutoFit/>
            </a:bodyPr>
            <a:lstStyle/>
            <a:p>
              <a:r>
                <a:rPr lang="es-419" altLang="ko-KR" sz="1200" b="1" dirty="0" smtClean="0">
                  <a:solidFill>
                    <a:schemeClr val="tx1">
                      <a:lumMod val="75000"/>
                      <a:lumOff val="25000"/>
                    </a:schemeClr>
                  </a:solidFill>
                  <a:latin typeface="Arial" pitchFamily="34" charset="0"/>
                  <a:cs typeface="Arial" pitchFamily="34" charset="0"/>
                </a:rPr>
                <a:t>Hora</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66" name="Group 65"/>
          <p:cNvGrpSpPr/>
          <p:nvPr/>
        </p:nvGrpSpPr>
        <p:grpSpPr>
          <a:xfrm>
            <a:off x="5630175" y="2162354"/>
            <a:ext cx="2830257" cy="904775"/>
            <a:chOff x="1472558" y="998559"/>
            <a:chExt cx="2765965" cy="904775"/>
          </a:xfrm>
        </p:grpSpPr>
        <p:sp>
          <p:nvSpPr>
            <p:cNvPr id="67" name="TextBox 66"/>
            <p:cNvSpPr txBox="1"/>
            <p:nvPr/>
          </p:nvSpPr>
          <p:spPr>
            <a:xfrm>
              <a:off x="1472558" y="1257003"/>
              <a:ext cx="2765965" cy="646331"/>
            </a:xfrm>
            <a:prstGeom prst="rect">
              <a:avLst/>
            </a:prstGeom>
            <a:noFill/>
          </p:spPr>
          <p:txBody>
            <a:bodyPr wrap="square" rtlCol="0">
              <a:spAutoFit/>
            </a:bodyPr>
            <a:lstStyle/>
            <a:p>
              <a:r>
                <a:rPr lang="es-419" altLang="ko-KR" sz="1200" dirty="0" smtClean="0">
                  <a:solidFill>
                    <a:schemeClr val="tx1">
                      <a:lumMod val="75000"/>
                      <a:lumOff val="25000"/>
                    </a:schemeClr>
                  </a:solidFill>
                  <a:latin typeface="Arial" pitchFamily="34" charset="0"/>
                  <a:cs typeface="Arial" pitchFamily="34" charset="0"/>
                </a:rPr>
                <a:t>Para el analisis se tomaron 11 cadenas responsables de mas del 25% de los pedidos entregados.</a:t>
              </a:r>
              <a:endParaRPr lang="ko-KR" altLang="en-US" sz="1200" dirty="0">
                <a:solidFill>
                  <a:schemeClr val="tx1">
                    <a:lumMod val="75000"/>
                    <a:lumOff val="25000"/>
                  </a:schemeClr>
                </a:solidFill>
                <a:latin typeface="Arial" pitchFamily="34" charset="0"/>
                <a:cs typeface="Arial" pitchFamily="34" charset="0"/>
              </a:endParaRPr>
            </a:p>
          </p:txBody>
        </p:sp>
        <p:sp>
          <p:nvSpPr>
            <p:cNvPr id="68" name="TextBox 67"/>
            <p:cNvSpPr txBox="1"/>
            <p:nvPr/>
          </p:nvSpPr>
          <p:spPr>
            <a:xfrm>
              <a:off x="1472558" y="998559"/>
              <a:ext cx="2765965" cy="276999"/>
            </a:xfrm>
            <a:prstGeom prst="rect">
              <a:avLst/>
            </a:prstGeom>
            <a:noFill/>
          </p:spPr>
          <p:txBody>
            <a:bodyPr wrap="square" rtlCol="0">
              <a:spAutoFit/>
            </a:bodyPr>
            <a:lstStyle/>
            <a:p>
              <a:r>
                <a:rPr lang="es-419" altLang="ko-KR" sz="1200" b="1" dirty="0" smtClean="0">
                  <a:solidFill>
                    <a:schemeClr val="tx1">
                      <a:lumMod val="75000"/>
                      <a:lumOff val="25000"/>
                    </a:schemeClr>
                  </a:solidFill>
                  <a:latin typeface="Arial" pitchFamily="34" charset="0"/>
                  <a:cs typeface="Arial" pitchFamily="34" charset="0"/>
                </a:rPr>
                <a:t>Cadena de Restaurante</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69" name="Group 68"/>
          <p:cNvGrpSpPr/>
          <p:nvPr/>
        </p:nvGrpSpPr>
        <p:grpSpPr>
          <a:xfrm>
            <a:off x="5630175" y="3104594"/>
            <a:ext cx="2830257" cy="904775"/>
            <a:chOff x="1472558" y="998559"/>
            <a:chExt cx="2765965" cy="904775"/>
          </a:xfrm>
        </p:grpSpPr>
        <p:sp>
          <p:nvSpPr>
            <p:cNvPr id="70" name="TextBox 69"/>
            <p:cNvSpPr txBox="1"/>
            <p:nvPr/>
          </p:nvSpPr>
          <p:spPr>
            <a:xfrm>
              <a:off x="1472558" y="1257003"/>
              <a:ext cx="2765965" cy="646331"/>
            </a:xfrm>
            <a:prstGeom prst="rect">
              <a:avLst/>
            </a:prstGeom>
            <a:noFill/>
          </p:spPr>
          <p:txBody>
            <a:bodyPr wrap="square" rtlCol="0">
              <a:spAutoFit/>
            </a:bodyPr>
            <a:lstStyle/>
            <a:p>
              <a:r>
                <a:rPr lang="es-419" altLang="ko-KR" sz="1200" dirty="0" smtClean="0">
                  <a:solidFill>
                    <a:schemeClr val="tx1">
                      <a:lumMod val="75000"/>
                      <a:lumOff val="25000"/>
                    </a:schemeClr>
                  </a:solidFill>
                  <a:latin typeface="Arial" pitchFamily="34" charset="0"/>
                  <a:cs typeface="Arial" pitchFamily="34" charset="0"/>
                </a:rPr>
                <a:t>De Domingo a Sábado</a:t>
              </a:r>
              <a:r>
                <a:rPr lang="en-US" altLang="ko-KR" sz="1200" dirty="0" smtClean="0">
                  <a:solidFill>
                    <a:schemeClr val="tx1">
                      <a:lumMod val="75000"/>
                      <a:lumOff val="25000"/>
                    </a:schemeClr>
                  </a:solidFill>
                  <a:latin typeface="Arial" pitchFamily="34" charset="0"/>
                  <a:cs typeface="Arial" pitchFamily="34" charset="0"/>
                </a:rPr>
                <a:t>. </a:t>
              </a:r>
              <a:endParaRPr lang="es-419" altLang="ko-KR" sz="1200" dirty="0" smtClean="0">
                <a:solidFill>
                  <a:schemeClr val="tx1">
                    <a:lumMod val="75000"/>
                    <a:lumOff val="25000"/>
                  </a:schemeClr>
                </a:solidFill>
                <a:latin typeface="Arial" pitchFamily="34" charset="0"/>
                <a:cs typeface="Arial" pitchFamily="34" charset="0"/>
              </a:endParaRPr>
            </a:p>
            <a:p>
              <a:r>
                <a:rPr lang="es-AR" altLang="ko-KR" sz="1200" dirty="0" smtClean="0">
                  <a:solidFill>
                    <a:schemeClr val="tx1">
                      <a:lumMod val="75000"/>
                      <a:lumOff val="25000"/>
                    </a:schemeClr>
                  </a:solidFill>
                  <a:latin typeface="Arial" pitchFamily="34" charset="0"/>
                  <a:cs typeface="Arial" pitchFamily="34" charset="0"/>
                </a:rPr>
                <a:t>L</a:t>
              </a:r>
              <a:r>
                <a:rPr lang="es-419" altLang="ko-KR" sz="1200" dirty="0" smtClean="0">
                  <a:solidFill>
                    <a:schemeClr val="tx1">
                      <a:lumMod val="75000"/>
                      <a:lumOff val="25000"/>
                    </a:schemeClr>
                  </a:solidFill>
                  <a:latin typeface="Arial" pitchFamily="34" charset="0"/>
                  <a:cs typeface="Arial" pitchFamily="34" charset="0"/>
                </a:rPr>
                <a:t>as primeras 2 semanas de Noviembre de 2021</a:t>
              </a:r>
              <a:endParaRPr lang="ko-KR" altLang="en-US" sz="1200" dirty="0">
                <a:solidFill>
                  <a:schemeClr val="tx1">
                    <a:lumMod val="75000"/>
                    <a:lumOff val="25000"/>
                  </a:schemeClr>
                </a:solidFill>
                <a:latin typeface="Arial" pitchFamily="34" charset="0"/>
                <a:cs typeface="Arial" pitchFamily="34" charset="0"/>
              </a:endParaRPr>
            </a:p>
          </p:txBody>
        </p:sp>
        <p:sp>
          <p:nvSpPr>
            <p:cNvPr id="71" name="TextBox 70"/>
            <p:cNvSpPr txBox="1"/>
            <p:nvPr/>
          </p:nvSpPr>
          <p:spPr>
            <a:xfrm>
              <a:off x="1472558" y="998559"/>
              <a:ext cx="2765965" cy="276999"/>
            </a:xfrm>
            <a:prstGeom prst="rect">
              <a:avLst/>
            </a:prstGeom>
            <a:noFill/>
          </p:spPr>
          <p:txBody>
            <a:bodyPr wrap="square" rtlCol="0">
              <a:spAutoFit/>
            </a:bodyPr>
            <a:lstStyle/>
            <a:p>
              <a:r>
                <a:rPr lang="es-419" altLang="ko-KR" sz="1200" b="1" dirty="0" smtClean="0">
                  <a:solidFill>
                    <a:schemeClr val="tx1">
                      <a:lumMod val="75000"/>
                      <a:lumOff val="25000"/>
                    </a:schemeClr>
                  </a:solidFill>
                  <a:latin typeface="Arial" pitchFamily="34" charset="0"/>
                  <a:cs typeface="Arial" pitchFamily="34" charset="0"/>
                </a:rPr>
                <a:t>Dia calendario</a:t>
              </a:r>
              <a:endParaRPr lang="ko-KR" altLang="en-US" sz="1200" b="1" dirty="0">
                <a:solidFill>
                  <a:schemeClr val="tx1">
                    <a:lumMod val="75000"/>
                    <a:lumOff val="25000"/>
                  </a:schemeClr>
                </a:solidFill>
                <a:latin typeface="Arial" pitchFamily="34" charset="0"/>
                <a:cs typeface="Arial" pitchFamily="34" charset="0"/>
              </a:endParaRPr>
            </a:p>
          </p:txBody>
        </p:sp>
      </p:grpSp>
      <p:sp>
        <p:nvSpPr>
          <p:cNvPr id="43" name="Teardrop 6"/>
          <p:cNvSpPr/>
          <p:nvPr/>
        </p:nvSpPr>
        <p:spPr>
          <a:xfrm rot="8100000">
            <a:off x="931514" y="1430963"/>
            <a:ext cx="298411" cy="298411"/>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Teardrop 6"/>
          <p:cNvSpPr/>
          <p:nvPr/>
        </p:nvSpPr>
        <p:spPr>
          <a:xfrm rot="8100000">
            <a:off x="949830" y="2373205"/>
            <a:ext cx="298411" cy="298411"/>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Parallelogram 15">
            <a:extLst>
              <a:ext uri="{FF2B5EF4-FFF2-40B4-BE49-F238E27FC236}">
                <a16:creationId xmlns:a16="http://schemas.microsoft.com/office/drawing/2014/main" xmlns="" id="{CE96CB34-3BB5-4A93-8533-BA3DBA51CB4B}"/>
              </a:ext>
            </a:extLst>
          </p:cNvPr>
          <p:cNvSpPr/>
          <p:nvPr/>
        </p:nvSpPr>
        <p:spPr>
          <a:xfrm flipH="1">
            <a:off x="5006314" y="1421563"/>
            <a:ext cx="317209" cy="317209"/>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30">
            <a:extLst>
              <a:ext uri="{FF2B5EF4-FFF2-40B4-BE49-F238E27FC236}">
                <a16:creationId xmlns:a16="http://schemas.microsoft.com/office/drawing/2014/main" xmlns="" id="{3410FFFC-E9BF-441A-8F5C-2E8156BBAE96}"/>
              </a:ext>
            </a:extLst>
          </p:cNvPr>
          <p:cNvSpPr/>
          <p:nvPr/>
        </p:nvSpPr>
        <p:spPr>
          <a:xfrm>
            <a:off x="5010939" y="3323755"/>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Block Arc 10">
            <a:extLst>
              <a:ext uri="{FF2B5EF4-FFF2-40B4-BE49-F238E27FC236}">
                <a16:creationId xmlns:a16="http://schemas.microsoft.com/office/drawing/2014/main" xmlns="" id="{59437E0F-D1C6-46D3-9076-DBD351D9B6E8}"/>
              </a:ext>
            </a:extLst>
          </p:cNvPr>
          <p:cNvSpPr/>
          <p:nvPr/>
        </p:nvSpPr>
        <p:spPr>
          <a:xfrm>
            <a:off x="4949163" y="2379886"/>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0" name="Rectangle 16">
            <a:extLst>
              <a:ext uri="{FF2B5EF4-FFF2-40B4-BE49-F238E27FC236}">
                <a16:creationId xmlns:a16="http://schemas.microsoft.com/office/drawing/2014/main" xmlns="" id="{106F1B49-F0C1-467A-90B2-D0C53BB6D28E}"/>
              </a:ext>
            </a:extLst>
          </p:cNvPr>
          <p:cNvSpPr/>
          <p:nvPr/>
        </p:nvSpPr>
        <p:spPr>
          <a:xfrm>
            <a:off x="4987424" y="4246526"/>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53" name="Group 56"/>
          <p:cNvGrpSpPr/>
          <p:nvPr/>
        </p:nvGrpSpPr>
        <p:grpSpPr>
          <a:xfrm>
            <a:off x="5640866" y="3985810"/>
            <a:ext cx="2830257" cy="1089441"/>
            <a:chOff x="1472558" y="998559"/>
            <a:chExt cx="2765965" cy="1089441"/>
          </a:xfrm>
        </p:grpSpPr>
        <p:sp>
          <p:nvSpPr>
            <p:cNvPr id="60" name="TextBox 57"/>
            <p:cNvSpPr txBox="1"/>
            <p:nvPr/>
          </p:nvSpPr>
          <p:spPr>
            <a:xfrm>
              <a:off x="1472558" y="1257003"/>
              <a:ext cx="2765965" cy="830997"/>
            </a:xfrm>
            <a:prstGeom prst="rect">
              <a:avLst/>
            </a:prstGeom>
            <a:noFill/>
          </p:spPr>
          <p:txBody>
            <a:bodyPr wrap="square" rtlCol="0">
              <a:spAutoFit/>
            </a:bodyPr>
            <a:lstStyle/>
            <a:p>
              <a:r>
                <a:rPr lang="es-AR" altLang="ko-KR" sz="1200" dirty="0" smtClean="0">
                  <a:solidFill>
                    <a:schemeClr val="tx1">
                      <a:lumMod val="75000"/>
                      <a:lumOff val="25000"/>
                    </a:schemeClr>
                  </a:solidFill>
                  <a:latin typeface="Arial" pitchFamily="34" charset="0"/>
                  <a:cs typeface="Arial" pitchFamily="34" charset="0"/>
                </a:rPr>
                <a:t>S</a:t>
              </a:r>
              <a:r>
                <a:rPr lang="es-419" altLang="ko-KR" sz="1200" dirty="0" smtClean="0">
                  <a:solidFill>
                    <a:schemeClr val="tx1">
                      <a:lumMod val="75000"/>
                      <a:lumOff val="25000"/>
                    </a:schemeClr>
                  </a:solidFill>
                  <a:latin typeface="Arial" pitchFamily="34" charset="0"/>
                  <a:cs typeface="Arial" pitchFamily="34" charset="0"/>
                </a:rPr>
                <a:t>e tomaron 4 categorias seg</a:t>
              </a:r>
              <a:r>
                <a:rPr lang="es-AR" altLang="ko-KR" sz="1200" dirty="0" smtClean="0">
                  <a:solidFill>
                    <a:schemeClr val="tx1">
                      <a:lumMod val="75000"/>
                      <a:lumOff val="25000"/>
                    </a:schemeClr>
                  </a:solidFill>
                  <a:latin typeface="Arial" pitchFamily="34" charset="0"/>
                  <a:cs typeface="Arial" pitchFamily="34" charset="0"/>
                </a:rPr>
                <a:t>ú</a:t>
              </a:r>
              <a:r>
                <a:rPr lang="es-419" altLang="ko-KR" sz="1200" dirty="0" smtClean="0">
                  <a:solidFill>
                    <a:schemeClr val="tx1">
                      <a:lumMod val="75000"/>
                      <a:lumOff val="25000"/>
                    </a:schemeClr>
                  </a:solidFill>
                  <a:latin typeface="Arial" pitchFamily="34" charset="0"/>
                  <a:cs typeface="Arial" pitchFamily="34" charset="0"/>
                </a:rPr>
                <a:t>n la demanda historica de pedidos para cada restaurante para cada hora de cada dia de la semana</a:t>
              </a:r>
              <a:endParaRPr lang="ko-KR" altLang="en-US" sz="1200" dirty="0">
                <a:solidFill>
                  <a:schemeClr val="tx1">
                    <a:lumMod val="75000"/>
                    <a:lumOff val="25000"/>
                  </a:schemeClr>
                </a:solidFill>
                <a:latin typeface="Arial" pitchFamily="34" charset="0"/>
                <a:cs typeface="Arial" pitchFamily="34" charset="0"/>
              </a:endParaRPr>
            </a:p>
          </p:txBody>
        </p:sp>
        <p:sp>
          <p:nvSpPr>
            <p:cNvPr id="61" name="TextBox 58"/>
            <p:cNvSpPr txBox="1"/>
            <p:nvPr/>
          </p:nvSpPr>
          <p:spPr>
            <a:xfrm>
              <a:off x="1472558" y="998559"/>
              <a:ext cx="2765965" cy="276999"/>
            </a:xfrm>
            <a:prstGeom prst="rect">
              <a:avLst/>
            </a:prstGeom>
            <a:noFill/>
          </p:spPr>
          <p:txBody>
            <a:bodyPr wrap="square" rtlCol="0">
              <a:spAutoFit/>
            </a:bodyPr>
            <a:lstStyle/>
            <a:p>
              <a:r>
                <a:rPr lang="es-419" altLang="ko-KR" sz="1200" b="1" dirty="0" smtClean="0">
                  <a:solidFill>
                    <a:schemeClr val="tx1">
                      <a:lumMod val="75000"/>
                      <a:lumOff val="25000"/>
                    </a:schemeClr>
                  </a:solidFill>
                  <a:latin typeface="Arial" pitchFamily="34" charset="0"/>
                  <a:cs typeface="Arial" pitchFamily="34" charset="0"/>
                </a:rPr>
                <a:t>Factor de pico horario</a:t>
              </a:r>
              <a:endParaRPr lang="ko-KR" altLang="en-US" sz="1200" b="1" dirty="0">
                <a:solidFill>
                  <a:schemeClr val="tx1">
                    <a:lumMod val="75000"/>
                    <a:lumOff val="25000"/>
                  </a:schemeClr>
                </a:solidFill>
                <a:latin typeface="Arial" pitchFamily="34" charset="0"/>
                <a:cs typeface="Arial" pitchFamily="34" charset="0"/>
              </a:endParaRPr>
            </a:p>
          </p:txBody>
        </p:sp>
      </p:grpSp>
    </p:spTree>
    <p:extLst>
      <p:ext uri="{BB962C8B-B14F-4D97-AF65-F5344CB8AC3E}">
        <p14:creationId xmlns:p14="http://schemas.microsoft.com/office/powerpoint/2010/main" val="2140621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DD2D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DD2D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5581</TotalTime>
  <Words>1595</Words>
  <Application>Microsoft Office PowerPoint</Application>
  <PresentationFormat>Presentación en pantalla (16:9)</PresentationFormat>
  <Paragraphs>326</Paragraphs>
  <Slides>26</Slides>
  <Notes>0</Notes>
  <HiddenSlides>0</HiddenSlides>
  <MMClips>0</MMClips>
  <ScaleCrop>false</ScaleCrop>
  <HeadingPairs>
    <vt:vector size="4" baseType="variant">
      <vt:variant>
        <vt:lpstr>Tema</vt:lpstr>
      </vt:variant>
      <vt:variant>
        <vt:i4>3</vt:i4>
      </vt:variant>
      <vt:variant>
        <vt:lpstr>Títulos de diapositiva</vt:lpstr>
      </vt:variant>
      <vt:variant>
        <vt:i4>26</vt:i4>
      </vt:variant>
    </vt:vector>
  </HeadingPairs>
  <TitlesOfParts>
    <vt:vector size="29" baseType="lpstr">
      <vt:lpstr>Cover and End Slide Master</vt:lpstr>
      <vt:lpstr>Contents Slide Master</vt:lpstr>
      <vt:lpstr>Section Break Slide Master</vt:lpstr>
      <vt:lpstr>Estimacion de tiempos de entrega</vt:lpstr>
      <vt:lpstr>Tabla de contenidos</vt:lpstr>
      <vt:lpstr>Integrantes / Staff</vt:lpstr>
      <vt:lpstr>Objetivos generales</vt:lpstr>
      <vt:lpstr>Objetivos específicos</vt:lpstr>
      <vt:lpstr>Objetivos del Proyecto</vt:lpstr>
      <vt:lpstr>Importancia de la estimacion del tiempo total de entrega (TTE)</vt:lpstr>
      <vt:lpstr>Fuentes de información</vt:lpstr>
      <vt:lpstr>Variables de entrada</vt:lpstr>
      <vt:lpstr>Variable objetivo</vt:lpstr>
      <vt:lpstr>Composicion de pedidos de la DB</vt:lpstr>
      <vt:lpstr>Algoritmos empleados en los modelos</vt:lpstr>
      <vt:lpstr>Resultados</vt:lpstr>
      <vt:lpstr>Comparativa de métricas según modelo</vt:lpstr>
      <vt:lpstr>Conclusiones</vt:lpstr>
      <vt:lpstr>Y si nuestro modelo se nutre de las predicciones del modelo actual?</vt:lpstr>
      <vt:lpstr>Resultados finales</vt:lpstr>
      <vt:lpstr>Comparativa de métricas según modelo</vt:lpstr>
      <vt:lpstr>Conclusiones</vt:lpstr>
      <vt:lpstr>Anexo 1 – Gridsearch sin boost</vt:lpstr>
      <vt:lpstr> Resultados gridsearch Gradient Boost </vt:lpstr>
      <vt:lpstr> Resultados gridsearch Gradient Boost </vt:lpstr>
      <vt:lpstr>Anexo 2 – Gridsearch con boost</vt:lpstr>
      <vt:lpstr> Resultados gridsearch Gradient Boost </vt:lpstr>
      <vt:lpstr> Resultados gridsearch Gradient Boost </vt:lpstr>
      <vt:lpstr>Gracias por su atención!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Admin</cp:lastModifiedBy>
  <cp:revision>199</cp:revision>
  <dcterms:created xsi:type="dcterms:W3CDTF">2016-11-07T07:00:36Z</dcterms:created>
  <dcterms:modified xsi:type="dcterms:W3CDTF">2022-02-25T00:26:37Z</dcterms:modified>
</cp:coreProperties>
</file>