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7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6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1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41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34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2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4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F117-19B1-4C18-A540-C78CFCEBB4B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7D4D-2619-418D-AB98-C1A11616DF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0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in Healthcare (HW #02)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73048"/>
          </a:xfrm>
        </p:spPr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Presenter: S.Dulguun</a:t>
            </a:r>
          </a:p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ID: 20222045</a:t>
            </a:r>
          </a:p>
        </p:txBody>
      </p:sp>
    </p:spTree>
    <p:extLst>
      <p:ext uri="{BB962C8B-B14F-4D97-AF65-F5344CB8AC3E}">
        <p14:creationId xmlns:p14="http://schemas.microsoft.com/office/powerpoint/2010/main" val="268272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Small ribosomal subunit protein 19 (es19)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37082233"/>
              </p:ext>
            </p:extLst>
          </p:nvPr>
        </p:nvGraphicFramePr>
        <p:xfrm>
          <a:off x="1172026" y="2507797"/>
          <a:ext cx="3995058" cy="2285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7529">
                  <a:extLst>
                    <a:ext uri="{9D8B030D-6E8A-4147-A177-3AD203B41FA5}">
                      <a16:colId xmlns:a16="http://schemas.microsoft.com/office/drawing/2014/main" val="4012742392"/>
                    </a:ext>
                  </a:extLst>
                </a:gridCol>
                <a:gridCol w="1997529">
                  <a:extLst>
                    <a:ext uri="{9D8B030D-6E8A-4147-A177-3AD203B41FA5}">
                      <a16:colId xmlns:a16="http://schemas.microsoft.com/office/drawing/2014/main" val="261287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0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ENSG00000105372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899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NCBI gene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6223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/>
                </a:tc>
                <a:extLst>
                  <a:ext uri="{0D108BD9-81ED-4DB2-BD59-A6C34878D82A}">
                    <a16:rowId xmlns:a16="http://schemas.microsoft.com/office/drawing/2014/main" val="384906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UniPortKB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P39019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/>
                </a:tc>
                <a:extLst>
                  <a:ext uri="{0D108BD9-81ED-4DB2-BD59-A6C34878D82A}">
                    <a16:rowId xmlns:a16="http://schemas.microsoft.com/office/drawing/2014/main" val="1247283664"/>
                  </a:ext>
                </a:extLst>
              </a:tr>
              <a:tr h="4317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Refseq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NM_001022</a:t>
                      </a:r>
                      <a:endParaRPr lang="en-US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/>
                </a:tc>
                <a:extLst>
                  <a:ext uri="{0D108BD9-81ED-4DB2-BD59-A6C34878D82A}">
                    <a16:rowId xmlns:a16="http://schemas.microsoft.com/office/drawing/2014/main" val="27514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Pubmed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36517592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057" marR="45057" anchor="ctr"/>
                </a:tc>
                <a:extLst>
                  <a:ext uri="{0D108BD9-81ED-4DB2-BD59-A6C34878D82A}">
                    <a16:rowId xmlns:a16="http://schemas.microsoft.com/office/drawing/2014/main" val="19413978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776687" y="1825625"/>
            <a:ext cx="6270170" cy="4351338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 name: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RPS19</a:t>
            </a:r>
          </a:p>
          <a:p>
            <a:pPr>
              <a:lnSpc>
                <a:spcPct val="114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Protein name: RPS19/es19</a:t>
            </a:r>
          </a:p>
          <a:p>
            <a:pPr>
              <a:lnSpc>
                <a:spcPct val="114000"/>
              </a:lnSpc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names:</a:t>
            </a:r>
          </a:p>
          <a:p>
            <a:pPr lvl="1">
              <a:lnSpc>
                <a:spcPct val="114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ES19</a:t>
            </a:r>
          </a:p>
          <a:p>
            <a:pPr lvl="1">
              <a:lnSpc>
                <a:spcPct val="114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S19</a:t>
            </a:r>
          </a:p>
          <a:p>
            <a:pPr lvl="1">
              <a:lnSpc>
                <a:spcPct val="114000"/>
              </a:lnSpc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DBA</a:t>
            </a:r>
          </a:p>
          <a:p>
            <a:pPr lvl="1">
              <a:lnSpc>
                <a:spcPct val="114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Heterozygosity On Chromosome 19, Region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>
              <a:lnSpc>
                <a:spcPct val="114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40S Ribosomal Protein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S19</a:t>
            </a:r>
          </a:p>
          <a:p>
            <a:pPr lvl="1">
              <a:lnSpc>
                <a:spcPct val="114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LOH19CR1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21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21" y="370793"/>
            <a:ext cx="6654800" cy="92664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Phenotype relation of RPS19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444" t="18642" r="40397" b="23510"/>
          <a:stretch/>
        </p:blipFill>
        <p:spPr>
          <a:xfrm>
            <a:off x="7697189" y="0"/>
            <a:ext cx="2351049" cy="19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413" t="18219" r="38095" b="20123"/>
          <a:stretch/>
        </p:blipFill>
        <p:spPr>
          <a:xfrm>
            <a:off x="6610112" y="1893111"/>
            <a:ext cx="5477316" cy="493523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9842" t="28096" r="41031" b="26896"/>
          <a:stretch/>
        </p:blipFill>
        <p:spPr>
          <a:xfrm>
            <a:off x="324530" y="1040699"/>
            <a:ext cx="4589716" cy="296976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73706"/>
              </p:ext>
            </p:extLst>
          </p:nvPr>
        </p:nvGraphicFramePr>
        <p:xfrm>
          <a:off x="161739" y="4010460"/>
          <a:ext cx="4565780" cy="2584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2890">
                  <a:extLst>
                    <a:ext uri="{9D8B030D-6E8A-4147-A177-3AD203B41FA5}">
                      <a16:colId xmlns:a16="http://schemas.microsoft.com/office/drawing/2014/main" val="480591446"/>
                    </a:ext>
                  </a:extLst>
                </a:gridCol>
                <a:gridCol w="2282890">
                  <a:extLst>
                    <a:ext uri="{9D8B030D-6E8A-4147-A177-3AD203B41FA5}">
                      <a16:colId xmlns:a16="http://schemas.microsoft.com/office/drawing/2014/main" val="263171922"/>
                    </a:ext>
                  </a:extLst>
                </a:gridCol>
              </a:tblGrid>
              <a:tr h="351543"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Symptoms</a:t>
                      </a:r>
                      <a:endParaRPr lang="en-US" sz="1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223774"/>
                  </a:ext>
                </a:extLst>
              </a:tr>
              <a:tr h="248148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anemia</a:t>
                      </a:r>
                      <a:endParaRPr lang="en-US" sz="12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Pale skin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3704789"/>
                  </a:ext>
                </a:extLst>
              </a:tr>
              <a:tr h="2481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Sleepiness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883101"/>
                  </a:ext>
                </a:extLst>
              </a:tr>
              <a:tr h="2481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heartbeat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272273"/>
                  </a:ext>
                </a:extLst>
              </a:tr>
              <a:tr h="2481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 murmurs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858030"/>
                  </a:ext>
                </a:extLst>
              </a:tr>
              <a:tr h="248148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Sometimes no physical feature</a:t>
                      </a:r>
                      <a:endParaRPr lang="en-US" sz="12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087381"/>
                  </a:ext>
                </a:extLst>
              </a:tr>
              <a:tr h="248148">
                <a:tc rowSpan="4"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25% abnormal features</a:t>
                      </a:r>
                      <a:endParaRPr lang="en-US" sz="12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698047"/>
                  </a:ext>
                </a:extLst>
              </a:tr>
              <a:tr h="2481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87902"/>
                  </a:ext>
                </a:extLst>
              </a:tr>
              <a:tr h="24814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Hands (especially</a:t>
                      </a:r>
                      <a:r>
                        <a:rPr lang="en-US" sz="12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thumbs)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0448839"/>
                  </a:ext>
                </a:extLst>
              </a:tr>
              <a:tr h="248148">
                <a:tc vMerge="1">
                  <a:txBody>
                    <a:bodyPr/>
                    <a:lstStyle/>
                    <a:p>
                      <a:pPr algn="ctr"/>
                      <a:endParaRPr lang="en-US" sz="1200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 defects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037" marR="62037" marT="31019" marB="3101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35730814"/>
                  </a:ext>
                </a:extLst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 rot="10800000">
            <a:off x="9743438" y="1428588"/>
            <a:ext cx="609600" cy="3333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9617730" y="5745480"/>
            <a:ext cx="21564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720840" y="5913120"/>
            <a:ext cx="50533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97980" y="6080760"/>
            <a:ext cx="50762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743700" y="6248400"/>
            <a:ext cx="50304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20840" y="6416040"/>
            <a:ext cx="8203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97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173" y="365125"/>
            <a:ext cx="7087589" cy="1325563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 of RPS19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1173" y="1825625"/>
            <a:ext cx="7087589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4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Ribosomes consists of small 40S and large 60S subunit</a:t>
            </a:r>
          </a:p>
          <a:p>
            <a:pPr>
              <a:lnSpc>
                <a:spcPct val="114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these subunits are composed of 4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 species and approximately 80 structurally distinct proteins.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located in the cytoplasm.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typical for genes encoding ribosomal proteins, there are multiple processed pseudogenes of this gene dispersed through the genome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444" t="18642" r="40397" b="23510"/>
          <a:stretch/>
        </p:blipFill>
        <p:spPr>
          <a:xfrm>
            <a:off x="7635505" y="0"/>
            <a:ext cx="3648528" cy="2956317"/>
          </a:xfrm>
          <a:prstGeom prst="rect">
            <a:avLst/>
          </a:prstGeom>
        </p:spPr>
      </p:pic>
      <p:pic>
        <p:nvPicPr>
          <p:cNvPr id="1026" name="Picture 2" descr="Ribosomal subunits, with RNA in orange and yellow and proteins in blu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883488" y="3331459"/>
            <a:ext cx="3599023" cy="284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7"/>
          <p:cNvPicPr>
            <a:picLocks noChangeAspect="1"/>
          </p:cNvPicPr>
          <p:nvPr/>
        </p:nvPicPr>
        <p:blipFill rotWithShape="1">
          <a:blip r:embed="rId2"/>
          <a:srcRect l="18492" t="47002" r="6825" b="26332"/>
          <a:stretch/>
        </p:blipFill>
        <p:spPr>
          <a:xfrm>
            <a:off x="1095829" y="2282870"/>
            <a:ext cx="10515600" cy="21119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054"/>
          </a:xfrm>
        </p:spPr>
        <p:txBody>
          <a:bodyPr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Position of on genome and splice variants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63198"/>
            <a:ext cx="6259286" cy="5288402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19q13.2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splice variants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=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41860775 - 41860777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site = 41871375 - 41871377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807" t="33457" r="30277" b="44198"/>
          <a:stretch/>
        </p:blipFill>
        <p:spPr>
          <a:xfrm>
            <a:off x="4064907" y="1163198"/>
            <a:ext cx="6870700" cy="12715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333" t="44039" r="21985" b="32257"/>
          <a:stretch/>
        </p:blipFill>
        <p:spPr>
          <a:xfrm>
            <a:off x="7097486" y="4419599"/>
            <a:ext cx="4513943" cy="2438401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l="14583" t="51852" r="48195" b="40370"/>
          <a:stretch/>
        </p:blipFill>
        <p:spPr>
          <a:xfrm rot="5400000">
            <a:off x="-2148388" y="3427246"/>
            <a:ext cx="5181600" cy="60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8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49225"/>
            <a:ext cx="4686300" cy="18573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 to find the start and stop position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556" t="10617" r="16528" b="37161"/>
          <a:stretch/>
        </p:blipFill>
        <p:spPr>
          <a:xfrm>
            <a:off x="187594" y="2567471"/>
            <a:ext cx="10467706" cy="3708408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174" t="14127" r="42143" b="14197"/>
          <a:stretch/>
        </p:blipFill>
        <p:spPr>
          <a:xfrm>
            <a:off x="5713666" y="63500"/>
            <a:ext cx="6414834" cy="472965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64920" y="5836778"/>
            <a:ext cx="10366048" cy="38456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attention!!!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73048"/>
          </a:xfrm>
        </p:spPr>
        <p:txBody>
          <a:bodyPr/>
          <a:lstStyle/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Presenter: S.Dulguun</a:t>
            </a:r>
          </a:p>
          <a:p>
            <a:pPr algn="l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Student ID: 20222045</a:t>
            </a:r>
          </a:p>
        </p:txBody>
      </p:sp>
    </p:spTree>
    <p:extLst>
      <p:ext uri="{BB962C8B-B14F-4D97-AF65-F5344CB8AC3E}">
        <p14:creationId xmlns:p14="http://schemas.microsoft.com/office/powerpoint/2010/main" val="281098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197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Data Science in Healthcare (HW #02)</vt:lpstr>
      <vt:lpstr>Small ribosomal subunit protein 19 (es19)</vt:lpstr>
      <vt:lpstr>Phenotype relation of RPS19</vt:lpstr>
      <vt:lpstr>Function of RPS19</vt:lpstr>
      <vt:lpstr>Position of on genome and splice variants</vt:lpstr>
      <vt:lpstr>Method to find the start and stop position</vt:lpstr>
      <vt:lpstr>Thank you for your attention!!!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S.Dulguun</dc:creator>
  <cp:lastModifiedBy>S.Dulguun</cp:lastModifiedBy>
  <cp:revision>8</cp:revision>
  <dcterms:created xsi:type="dcterms:W3CDTF">2023-10-10T14:15:05Z</dcterms:created>
  <dcterms:modified xsi:type="dcterms:W3CDTF">2023-10-10T23:03:28Z</dcterms:modified>
</cp:coreProperties>
</file>