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09" r:id="rId3"/>
    <p:sldId id="412" r:id="rId4"/>
    <p:sldId id="420" r:id="rId5"/>
    <p:sldId id="421" r:id="rId6"/>
    <p:sldId id="422" r:id="rId7"/>
    <p:sldId id="414" r:id="rId8"/>
    <p:sldId id="423" r:id="rId9"/>
    <p:sldId id="424" r:id="rId10"/>
    <p:sldId id="413" r:id="rId11"/>
    <p:sldId id="425" r:id="rId12"/>
    <p:sldId id="415" r:id="rId13"/>
    <p:sldId id="416" r:id="rId14"/>
    <p:sldId id="426" r:id="rId15"/>
    <p:sldId id="430" r:id="rId16"/>
    <p:sldId id="427" r:id="rId17"/>
    <p:sldId id="428" r:id="rId18"/>
    <p:sldId id="429" r:id="rId19"/>
    <p:sldId id="417" r:id="rId20"/>
    <p:sldId id="437" r:id="rId21"/>
    <p:sldId id="438" r:id="rId22"/>
    <p:sldId id="441" r:id="rId23"/>
    <p:sldId id="442" r:id="rId24"/>
    <p:sldId id="443" r:id="rId25"/>
    <p:sldId id="444" r:id="rId26"/>
    <p:sldId id="445" r:id="rId27"/>
    <p:sldId id="446" r:id="rId28"/>
    <p:sldId id="453" r:id="rId29"/>
    <p:sldId id="447" r:id="rId30"/>
    <p:sldId id="449" r:id="rId31"/>
    <p:sldId id="450" r:id="rId32"/>
    <p:sldId id="452" r:id="rId33"/>
    <p:sldId id="451" r:id="rId34"/>
    <p:sldId id="448" r:id="rId35"/>
    <p:sldId id="418"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89"/>
        <p:guide pos="3814"/>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0.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86.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88.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2.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93.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94.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5.xml"/><Relationship Id="rId1"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6.xml"/><Relationship Id="rId1" Type="http://schemas.openxmlformats.org/officeDocument/2006/relationships/image" Target="../media/image27.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97.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8.xml"/><Relationship Id="rId1"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01.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9.xml"/><Relationship Id="rId3" Type="http://schemas.openxmlformats.org/officeDocument/2006/relationships/image" Target="../media/image1.png"/><Relationship Id="rId2" Type="http://schemas.openxmlformats.org/officeDocument/2006/relationships/tags" Target="../tags/tag68.xml"/><Relationship Id="rId1" Type="http://schemas.openxmlformats.org/officeDocument/2006/relationships/tags" Target="../tags/tag67.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2.xml"/><Relationship Id="rId2" Type="http://schemas.openxmlformats.org/officeDocument/2006/relationships/image" Target="../media/image36.png"/><Relationship Id="rId1" Type="http://schemas.openxmlformats.org/officeDocument/2006/relationships/image" Target="../media/image35.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3.xml"/><Relationship Id="rId2" Type="http://schemas.openxmlformats.org/officeDocument/2006/relationships/image" Target="../media/image38.png"/><Relationship Id="rId1" Type="http://schemas.openxmlformats.org/officeDocument/2006/relationships/image" Target="../media/image37.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4.xml"/><Relationship Id="rId2" Type="http://schemas.openxmlformats.org/officeDocument/2006/relationships/image" Target="../media/image40.png"/><Relationship Id="rId1" Type="http://schemas.openxmlformats.org/officeDocument/2006/relationships/image" Target="../media/image39.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2.xml"/><Relationship Id="rId3" Type="http://schemas.openxmlformats.org/officeDocument/2006/relationships/image" Target="../media/image2.png"/><Relationship Id="rId2" Type="http://schemas.openxmlformats.org/officeDocument/2006/relationships/tags" Target="../tags/tag71.xml"/><Relationship Id="rId1" Type="http://schemas.openxmlformats.org/officeDocument/2006/relationships/tags" Target="../tags/tag70.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4.xml"/><Relationship Id="rId2" Type="http://schemas.openxmlformats.org/officeDocument/2006/relationships/image" Target="../media/image3.png"/><Relationship Id="rId1" Type="http://schemas.openxmlformats.org/officeDocument/2006/relationships/tags" Target="../tags/tag7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76.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78.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a:t>Topics on efficient sampling</a:t>
            </a:r>
            <a:endParaRPr lang="en-US" altLang="zh-CN"/>
          </a:p>
        </p:txBody>
      </p:sp>
      <p:sp>
        <p:nvSpPr>
          <p:cNvPr id="3" name="副标题 2"/>
          <p:cNvSpPr>
            <a:spLocks noGrp="1"/>
          </p:cNvSpPr>
          <p:nvPr>
            <p:ph type="subTitle" idx="1"/>
            <p:custDataLst>
              <p:tags r:id="rId2"/>
            </p:custDataLst>
          </p:nvPr>
        </p:nvSpPr>
        <p:spPr>
          <a:xfrm>
            <a:off x="1196260" y="4252550"/>
            <a:ext cx="9799200" cy="1472400"/>
          </a:xfrm>
        </p:spPr>
        <p:txBody>
          <a:bodyPr/>
          <a:p>
            <a:r>
              <a:rPr lang="en-US" altLang="zh-CN"/>
              <a:t>Prepared by Sun Dajun dsunad@connect.ust.hk</a:t>
            </a:r>
            <a:endParaRPr lang="en-US" altLang="zh-CN"/>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00430" y="415925"/>
            <a:ext cx="7107555" cy="368300"/>
          </a:xfrm>
          <a:prstGeom prst="rect">
            <a:avLst/>
          </a:prstGeom>
          <a:noFill/>
        </p:spPr>
        <p:txBody>
          <a:bodyPr wrap="square" rtlCol="0">
            <a:spAutoFit/>
          </a:bodyPr>
          <a:p>
            <a:r>
              <a:rPr lang="en-US" altLang="zh-CN"/>
              <a:t>The weight are assigned as follows</a:t>
            </a:r>
            <a:endParaRPr lang="en-US" altLang="zh-CN"/>
          </a:p>
        </p:txBody>
      </p:sp>
      <p:pic>
        <p:nvPicPr>
          <p:cNvPr id="3" name="图片 2" descr="capture_20200716223802778"/>
          <p:cNvPicPr>
            <a:picLocks noChangeAspect="1"/>
          </p:cNvPicPr>
          <p:nvPr/>
        </p:nvPicPr>
        <p:blipFill>
          <a:blip r:embed="rId1"/>
          <a:stretch>
            <a:fillRect/>
          </a:stretch>
        </p:blipFill>
        <p:spPr>
          <a:xfrm>
            <a:off x="1160145" y="913765"/>
            <a:ext cx="4829175" cy="1438275"/>
          </a:xfrm>
          <a:prstGeom prst="rect">
            <a:avLst/>
          </a:prstGeom>
        </p:spPr>
      </p:pic>
      <p:pic>
        <p:nvPicPr>
          <p:cNvPr id="4" name="图片 3" descr="capture_20200716223833846"/>
          <p:cNvPicPr>
            <a:picLocks noChangeAspect="1"/>
          </p:cNvPicPr>
          <p:nvPr/>
        </p:nvPicPr>
        <p:blipFill>
          <a:blip r:embed="rId2"/>
          <a:stretch>
            <a:fillRect/>
          </a:stretch>
        </p:blipFill>
        <p:spPr>
          <a:xfrm>
            <a:off x="1116330" y="2609215"/>
            <a:ext cx="5067300" cy="1123950"/>
          </a:xfrm>
          <a:prstGeom prst="rect">
            <a:avLst/>
          </a:prstGeom>
        </p:spPr>
      </p:pic>
      <p:pic>
        <p:nvPicPr>
          <p:cNvPr id="5" name="图片 4" descr="capture_20200716223928219"/>
          <p:cNvPicPr>
            <a:picLocks noChangeAspect="1"/>
          </p:cNvPicPr>
          <p:nvPr/>
        </p:nvPicPr>
        <p:blipFill>
          <a:blip r:embed="rId3"/>
          <a:stretch>
            <a:fillRect/>
          </a:stretch>
        </p:blipFill>
        <p:spPr>
          <a:xfrm>
            <a:off x="1116330" y="4333875"/>
            <a:ext cx="6438900" cy="1390650"/>
          </a:xfrm>
          <a:prstGeom prst="rect">
            <a:avLst/>
          </a:prstGeom>
        </p:spPr>
      </p:pic>
      <p:sp>
        <p:nvSpPr>
          <p:cNvPr id="6" name="文本框 5"/>
          <p:cNvSpPr txBox="1"/>
          <p:nvPr/>
        </p:nvSpPr>
        <p:spPr>
          <a:xfrm>
            <a:off x="6456680" y="1224280"/>
            <a:ext cx="5050790" cy="645160"/>
          </a:xfrm>
          <a:prstGeom prst="rect">
            <a:avLst/>
          </a:prstGeom>
          <a:noFill/>
        </p:spPr>
        <p:txBody>
          <a:bodyPr wrap="square" rtlCol="0">
            <a:spAutoFit/>
          </a:bodyPr>
          <a:p>
            <a:r>
              <a:rPr lang="en-US" altLang="zh-CN"/>
              <a:t>Divided by cost_xy in case that after many epoches the cost may betoo small</a:t>
            </a:r>
            <a:endParaRPr lang="en-US" altLang="zh-CN"/>
          </a:p>
        </p:txBody>
      </p:sp>
      <p:sp>
        <p:nvSpPr>
          <p:cNvPr id="7" name="文本框 6"/>
          <p:cNvSpPr txBox="1"/>
          <p:nvPr/>
        </p:nvSpPr>
        <p:spPr>
          <a:xfrm>
            <a:off x="6607810" y="2833370"/>
            <a:ext cx="3766820" cy="368300"/>
          </a:xfrm>
          <a:prstGeom prst="rect">
            <a:avLst/>
          </a:prstGeom>
          <a:noFill/>
        </p:spPr>
        <p:txBody>
          <a:bodyPr wrap="square" rtlCol="0">
            <a:spAutoFit/>
          </a:bodyPr>
          <a:p>
            <a:r>
              <a:rPr lang="en-US" altLang="zh-CN"/>
              <a:t>Normalize to [0,1]</a:t>
            </a:r>
            <a:endParaRPr lang="en-US" altLang="zh-CN"/>
          </a:p>
        </p:txBody>
      </p:sp>
      <p:sp>
        <p:nvSpPr>
          <p:cNvPr id="8" name="文本框 7"/>
          <p:cNvSpPr txBox="1"/>
          <p:nvPr/>
        </p:nvSpPr>
        <p:spPr>
          <a:xfrm>
            <a:off x="8094345" y="4709160"/>
            <a:ext cx="3117850" cy="368300"/>
          </a:xfrm>
          <a:prstGeom prst="rect">
            <a:avLst/>
          </a:prstGeom>
          <a:noFill/>
        </p:spPr>
        <p:txBody>
          <a:bodyPr wrap="square" rtlCol="0">
            <a:spAutoFit/>
          </a:bodyPr>
          <a:p>
            <a:r>
              <a:rPr lang="en-US" altLang="zh-CN"/>
              <a:t>Make all probability sum to 1</a:t>
            </a:r>
            <a:endParaRPr lang="en-US" altLang="zh-CN"/>
          </a:p>
        </p:txBody>
      </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4.Efficient sampling of training set in large and noisy multimedia data</a:t>
            </a:r>
            <a:endParaRPr lang="en-US" altLang="zh-CN">
              <a:sym typeface="+mn-ea"/>
            </a:endParaRPr>
          </a:p>
        </p:txBody>
      </p:sp>
      <p:sp>
        <p:nvSpPr>
          <p:cNvPr id="3" name="内容占位符 2"/>
          <p:cNvSpPr>
            <a:spLocks noGrp="1"/>
          </p:cNvSpPr>
          <p:nvPr>
            <p:ph idx="1"/>
          </p:nvPr>
        </p:nvSpPr>
        <p:spPr/>
        <p:txBody>
          <a:bodyPr/>
          <a:p>
            <a:r>
              <a:rPr lang="en-US" altLang="zh-CN" b="1"/>
              <a:t>Key idea: Based on a simple distance measure that compares the histograms of the sample set and the whole set in order to estimate the representativeness of the sample.</a:t>
            </a:r>
            <a:endParaRPr lang="en-US" altLang="zh-CN" b="1"/>
          </a:p>
          <a:p>
            <a:r>
              <a:rPr lang="en-US" altLang="zh-CN"/>
              <a:t>T</a:t>
            </a:r>
            <a:r>
              <a:rPr lang="zh-CN" altLang="en-US"/>
              <a:t>o sample large and noisy multimedia data</a:t>
            </a:r>
            <a:endParaRPr lang="zh-CN" altLang="en-US"/>
          </a:p>
          <a:p>
            <a:r>
              <a:rPr lang="en-US" altLang="zh-CN"/>
              <a:t>Full text not available, I just read the abstract but this method seems to be simple</a:t>
            </a:r>
            <a:endParaRPr lang="zh-CN" altLang="en-US"/>
          </a:p>
          <a:p>
            <a:r>
              <a:rPr lang="en-US" altLang="zh-CN"/>
              <a:t>Rererence: https://dl.acm.org/doi/10.1145/1236471.1236473</a:t>
            </a:r>
            <a:endParaRPr lang="en-US" altLang="zh-CN"/>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txBox="1">
            <a:spLocks noGrp="1"/>
          </p:cNvSpPr>
          <p:nvPr>
            <p:ph type="title"/>
          </p:nvPr>
        </p:nvSpPr>
        <p:spPr>
          <a:xfrm>
            <a:off x="608400" y="470663"/>
            <a:ext cx="10969200" cy="584835"/>
          </a:xfrm>
          <a:noFill/>
        </p:spPr>
        <p:txBody>
          <a:bodyPr wrap="square" rtlCol="0">
            <a:spAutoFit/>
          </a:bodyPr>
          <a:p>
            <a:pPr lvl="0" algn="l">
              <a:buClrTx/>
              <a:buSzTx/>
              <a:buFontTx/>
            </a:pPr>
            <a:r>
              <a:rPr lang="en-US" altLang="zh-CN" sz="3200">
                <a:sym typeface="+mn-ea"/>
              </a:rPr>
              <a:t>5.</a:t>
            </a:r>
            <a:r>
              <a:rPr lang="en-US" altLang="zh-CN" sz="3200">
                <a:sym typeface="+mn-ea"/>
              </a:rPr>
              <a:t>Sample selection bias correction</a:t>
            </a:r>
            <a:endParaRPr lang="en-US" altLang="zh-CN" sz="3200">
              <a:sym typeface="+mn-ea"/>
            </a:endParaRPr>
          </a:p>
        </p:txBody>
      </p:sp>
      <p:sp>
        <p:nvSpPr>
          <p:cNvPr id="3" name="内容占位符 2"/>
          <p:cNvSpPr>
            <a:spLocks noGrp="1"/>
          </p:cNvSpPr>
          <p:nvPr>
            <p:ph idx="1"/>
          </p:nvPr>
        </p:nvSpPr>
        <p:spPr>
          <a:xfrm>
            <a:off x="608330" y="1283970"/>
            <a:ext cx="10968990" cy="3782695"/>
          </a:xfrm>
        </p:spPr>
        <p:txBody>
          <a:bodyPr>
            <a:normAutofit/>
          </a:bodyPr>
          <a:p>
            <a:r>
              <a:rPr lang="en-US" altLang="zh-CN"/>
              <a:t>Training sample is always biased, when using biased sample, weights should be assigned to correct bias</a:t>
            </a:r>
            <a:endParaRPr lang="en-US" altLang="zh-CN"/>
          </a:p>
          <a:p>
            <a:r>
              <a:rPr lang="en-US" altLang="zh-CN" b="1"/>
              <a:t>Key idea: When using frequency estimation to re-weight the training smaple, the bias of training error is bounded</a:t>
            </a:r>
            <a:endParaRPr lang="en-US" altLang="zh-CN" b="1"/>
          </a:p>
          <a:p>
            <a:r>
              <a:rPr lang="en-US" altLang="zh-CN"/>
              <a:t>The above results applies to distributionally beta-stable learning algorithms, for example, kernal methods</a:t>
            </a:r>
            <a:endParaRPr lang="en-US" altLang="zh-CN"/>
          </a:p>
          <a:p>
            <a:r>
              <a:rPr lang="en-US" altLang="zh-CN"/>
              <a:t>Details of the proofs are not provided</a:t>
            </a:r>
            <a:endParaRPr lang="en-US" altLang="zh-CN" b="1"/>
          </a:p>
          <a:p>
            <a:r>
              <a:rPr lang="en-US" altLang="zh-CN"/>
              <a:t>Reference:</a:t>
            </a:r>
            <a:r>
              <a:rPr>
                <a:sym typeface="+mn-ea"/>
              </a:rPr>
              <a:t>https://arxiv.org/pdf/0805.2775.pdf</a:t>
            </a:r>
            <a:endParaRPr lang="zh-CN" altLang="en-US"/>
          </a:p>
          <a:p>
            <a:endParaRPr lang="en-US" altLang="zh-CN"/>
          </a:p>
        </p:txBody>
      </p:sp>
      <p:sp>
        <p:nvSpPr>
          <p:cNvPr id="6" name="内容占位符 2"/>
          <p:cNvSpPr>
            <a:spLocks noGrp="1"/>
          </p:cNvSpPr>
          <p:nvPr/>
        </p:nvSpPr>
        <p:spPr>
          <a:xfrm>
            <a:off x="542290" y="4572000"/>
            <a:ext cx="10968990" cy="1805305"/>
          </a:xfrm>
          <a:prstGeom prst="rect">
            <a:avLst/>
          </a:prstGeo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608400" y="784930"/>
            <a:ext cx="10969200" cy="705600"/>
          </a:xfrm>
        </p:spPr>
        <p:txBody>
          <a:bodyPr>
            <a:normAutofit fontScale="90000"/>
          </a:bodyPr>
          <a:lstStyle/>
          <a:p>
            <a:r>
              <a:rPr lang="en-US" altLang="zh-CN">
                <a:sym typeface="+mn-ea"/>
              </a:rPr>
              <a:t>6.Loss-propotional subsampling for subsequent ERM</a:t>
            </a:r>
            <a:br>
              <a:rPr lang="en-US" altLang="zh-CN" b="1" spc="30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rPr>
            </a:br>
            <a:endParaRPr lang="zh-CN" altLang="en-US"/>
          </a:p>
        </p:txBody>
      </p:sp>
      <p:sp>
        <p:nvSpPr>
          <p:cNvPr id="2" name="内容占位符 1"/>
          <p:cNvSpPr>
            <a:spLocks noGrp="1"/>
          </p:cNvSpPr>
          <p:nvPr>
            <p:ph idx="1"/>
            <p:custDataLst>
              <p:tags r:id="rId2"/>
            </p:custDataLst>
          </p:nvPr>
        </p:nvSpPr>
        <p:spPr>
          <a:xfrm>
            <a:off x="608400" y="1945060"/>
            <a:ext cx="10969200" cy="4759200"/>
          </a:xfrm>
        </p:spPr>
        <p:txBody>
          <a:bodyPr/>
          <a:lstStyle/>
          <a:p>
            <a:r>
              <a:rPr lang="en-US" altLang="zh-CN" b="1">
                <a:sym typeface="+mn-ea"/>
              </a:rPr>
              <a:t>Key idea: A requirement on minimum subsampling probability should be satisfied in order to limit the difference between subsampled emperial risk and optimal true risk</a:t>
            </a:r>
            <a:endParaRPr lang="en-US" altLang="zh-CN" b="1">
              <a:sym typeface="+mn-ea"/>
            </a:endParaRPr>
          </a:p>
          <a:p>
            <a:r>
              <a:rPr lang="en-US" altLang="zh-CN">
                <a:sym typeface="+mn-ea"/>
              </a:rPr>
              <a:t>A brief introduction is shown in next page</a:t>
            </a:r>
            <a:endParaRPr lang="en-US" altLang="zh-CN" b="1"/>
          </a:p>
          <a:p>
            <a:r>
              <a:rPr lang="en-US" altLang="zh-CN">
                <a:sym typeface="+mn-ea"/>
              </a:rPr>
              <a:t>Reference:</a:t>
            </a:r>
            <a:r>
              <a:rPr>
                <a:sym typeface="+mn-ea"/>
              </a:rPr>
              <a:t>https://arxiv.org/pdf/1306.1840.pdf</a:t>
            </a:r>
            <a:endParaRPr lang="zh-CN" altLang="en-US"/>
          </a:p>
          <a:p>
            <a:endParaRPr lang="zh-CN" altLang="en-US" dirty="0"/>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97865" y="408940"/>
            <a:ext cx="7720965" cy="368300"/>
          </a:xfrm>
          <a:prstGeom prst="rect">
            <a:avLst/>
          </a:prstGeom>
          <a:noFill/>
        </p:spPr>
        <p:txBody>
          <a:bodyPr wrap="square" rtlCol="0">
            <a:spAutoFit/>
          </a:bodyPr>
          <a:p>
            <a:r>
              <a:rPr lang="en-US" altLang="zh-CN"/>
              <a:t>Using 0-1 loss, the emperical risk is expressed as</a:t>
            </a:r>
            <a:endParaRPr lang="en-US" altLang="zh-CN"/>
          </a:p>
        </p:txBody>
      </p:sp>
      <p:pic>
        <p:nvPicPr>
          <p:cNvPr id="5" name="图片 4" descr="capture_20200717124637497"/>
          <p:cNvPicPr>
            <a:picLocks noChangeAspect="1"/>
          </p:cNvPicPr>
          <p:nvPr/>
        </p:nvPicPr>
        <p:blipFill>
          <a:blip r:embed="rId1"/>
          <a:stretch>
            <a:fillRect/>
          </a:stretch>
        </p:blipFill>
        <p:spPr>
          <a:xfrm>
            <a:off x="5986780" y="205105"/>
            <a:ext cx="2505075" cy="776605"/>
          </a:xfrm>
          <a:prstGeom prst="rect">
            <a:avLst/>
          </a:prstGeom>
        </p:spPr>
      </p:pic>
      <p:sp>
        <p:nvSpPr>
          <p:cNvPr id="6" name="文本框 5"/>
          <p:cNvSpPr txBox="1"/>
          <p:nvPr/>
        </p:nvSpPr>
        <p:spPr>
          <a:xfrm>
            <a:off x="697865" y="1094105"/>
            <a:ext cx="5357495" cy="368300"/>
          </a:xfrm>
          <a:prstGeom prst="rect">
            <a:avLst/>
          </a:prstGeom>
          <a:noFill/>
        </p:spPr>
        <p:txBody>
          <a:bodyPr wrap="square" rtlCol="0">
            <a:spAutoFit/>
          </a:bodyPr>
          <a:p>
            <a:r>
              <a:rPr lang="en-US" altLang="zh-CN"/>
              <a:t>After subsampling, the risk is modified to</a:t>
            </a:r>
            <a:endParaRPr lang="en-US" altLang="zh-CN"/>
          </a:p>
        </p:txBody>
      </p:sp>
      <p:pic>
        <p:nvPicPr>
          <p:cNvPr id="7" name="图片 6"/>
          <p:cNvPicPr>
            <a:picLocks noChangeAspect="1"/>
          </p:cNvPicPr>
          <p:nvPr/>
        </p:nvPicPr>
        <p:blipFill>
          <a:blip r:embed="rId2"/>
          <a:stretch>
            <a:fillRect/>
          </a:stretch>
        </p:blipFill>
        <p:spPr>
          <a:xfrm>
            <a:off x="5986780" y="981710"/>
            <a:ext cx="2419350" cy="762000"/>
          </a:xfrm>
          <a:prstGeom prst="rect">
            <a:avLst/>
          </a:prstGeom>
        </p:spPr>
      </p:pic>
      <p:sp>
        <p:nvSpPr>
          <p:cNvPr id="8" name="文本框 7"/>
          <p:cNvSpPr txBox="1"/>
          <p:nvPr/>
        </p:nvSpPr>
        <p:spPr>
          <a:xfrm>
            <a:off x="697865" y="1764665"/>
            <a:ext cx="10412095" cy="645160"/>
          </a:xfrm>
          <a:prstGeom prst="rect">
            <a:avLst/>
          </a:prstGeom>
          <a:noFill/>
        </p:spPr>
        <p:txBody>
          <a:bodyPr wrap="square" rtlCol="0">
            <a:spAutoFit/>
          </a:bodyPr>
          <a:p>
            <a:r>
              <a:rPr lang="en-US" altLang="zh-CN"/>
              <a:t>where Qi ∈ {0, 1} is a random variable indicating whether or not Xi is included in the subsample, and Pi = E[Qi|X] is the sampling probability.</a:t>
            </a:r>
            <a:endParaRPr lang="en-US" altLang="zh-CN"/>
          </a:p>
        </p:txBody>
      </p:sp>
      <p:sp>
        <p:nvSpPr>
          <p:cNvPr id="9" name="文本框 8"/>
          <p:cNvSpPr txBox="1"/>
          <p:nvPr/>
        </p:nvSpPr>
        <p:spPr>
          <a:xfrm>
            <a:off x="697865" y="2616835"/>
            <a:ext cx="4654550" cy="645160"/>
          </a:xfrm>
          <a:prstGeom prst="rect">
            <a:avLst/>
          </a:prstGeom>
          <a:noFill/>
        </p:spPr>
        <p:txBody>
          <a:bodyPr wrap="square" rtlCol="0">
            <a:spAutoFit/>
          </a:bodyPr>
          <a:p>
            <a:r>
              <a:rPr lang="en-US" altLang="zh-CN"/>
              <a:t>The </a:t>
            </a:r>
            <a:r>
              <a:rPr lang="zh-CN" altLang="en-US"/>
              <a:t>deviations between R</a:t>
            </a:r>
            <a:r>
              <a:rPr lang="en-US" altLang="zh-CN" b="1" baseline="-25000"/>
              <a:t>X</a:t>
            </a:r>
            <a:r>
              <a:rPr lang="zh-CN" altLang="en-US"/>
              <a:t>(h) and R</a:t>
            </a:r>
            <a:r>
              <a:rPr lang="en-US" altLang="zh-CN" b="1" baseline="-25000"/>
              <a:t>Q,X</a:t>
            </a:r>
            <a:r>
              <a:rPr lang="zh-CN" altLang="en-US"/>
              <a:t>(h) </a:t>
            </a:r>
            <a:r>
              <a:rPr lang="en-US" altLang="zh-CN"/>
              <a:t>are driven by the emperial variance:</a:t>
            </a:r>
            <a:endParaRPr lang="en-US" altLang="zh-CN"/>
          </a:p>
        </p:txBody>
      </p:sp>
      <p:pic>
        <p:nvPicPr>
          <p:cNvPr id="10" name="图片 9"/>
          <p:cNvPicPr>
            <a:picLocks noChangeAspect="1"/>
          </p:cNvPicPr>
          <p:nvPr/>
        </p:nvPicPr>
        <p:blipFill>
          <a:blip r:embed="rId3"/>
          <a:stretch>
            <a:fillRect/>
          </a:stretch>
        </p:blipFill>
        <p:spPr>
          <a:xfrm>
            <a:off x="5986780" y="2403475"/>
            <a:ext cx="4124325" cy="1071880"/>
          </a:xfrm>
          <a:prstGeom prst="rect">
            <a:avLst/>
          </a:prstGeom>
        </p:spPr>
      </p:pic>
      <p:sp>
        <p:nvSpPr>
          <p:cNvPr id="11" name="文本框 10"/>
          <p:cNvSpPr txBox="1"/>
          <p:nvPr/>
        </p:nvSpPr>
        <p:spPr>
          <a:xfrm>
            <a:off x="697865" y="3756660"/>
            <a:ext cx="5866765" cy="368300"/>
          </a:xfrm>
          <a:prstGeom prst="rect">
            <a:avLst/>
          </a:prstGeom>
          <a:noFill/>
        </p:spPr>
        <p:txBody>
          <a:bodyPr wrap="square" rtlCol="0">
            <a:spAutoFit/>
          </a:bodyPr>
          <a:p>
            <a:r>
              <a:rPr lang="en-US" altLang="zh-CN"/>
              <a:t>And since h&lt;=1, the variance V</a:t>
            </a:r>
            <a:r>
              <a:rPr lang="en-US" altLang="zh-CN" baseline="-25000"/>
              <a:t>n</a:t>
            </a:r>
            <a:r>
              <a:rPr lang="en-US" altLang="zh-CN"/>
              <a:t>&lt;=1/(min</a:t>
            </a:r>
            <a:r>
              <a:rPr lang="en-US" altLang="zh-CN" baseline="-25000"/>
              <a:t>i </a:t>
            </a:r>
            <a:r>
              <a:rPr lang="en-US" altLang="zh-CN"/>
              <a:t>P</a:t>
            </a:r>
            <a:r>
              <a:rPr lang="en-US" altLang="zh-CN" baseline="-25000"/>
              <a:t>i</a:t>
            </a:r>
            <a:r>
              <a:rPr lang="en-US" altLang="zh-CN"/>
              <a:t>)</a:t>
            </a:r>
            <a:r>
              <a:rPr lang="zh-CN" altLang="en-US">
                <a:sym typeface="+mn-ea"/>
              </a:rPr>
              <a:t>R</a:t>
            </a:r>
            <a:r>
              <a:rPr lang="en-US" altLang="zh-CN" b="1" baseline="-25000">
                <a:sym typeface="+mn-ea"/>
              </a:rPr>
              <a:t>Q,X</a:t>
            </a:r>
            <a:r>
              <a:rPr lang="zh-CN" altLang="en-US">
                <a:sym typeface="+mn-ea"/>
              </a:rPr>
              <a:t>(h)</a:t>
            </a:r>
            <a:endParaRPr lang="en-US" altLang="zh-CN"/>
          </a:p>
        </p:txBody>
      </p:sp>
      <p:sp>
        <p:nvSpPr>
          <p:cNvPr id="12" name="文本框 11"/>
          <p:cNvSpPr txBox="1"/>
          <p:nvPr/>
        </p:nvSpPr>
        <p:spPr>
          <a:xfrm>
            <a:off x="697865" y="4406265"/>
            <a:ext cx="4098925" cy="368300"/>
          </a:xfrm>
          <a:prstGeom prst="rect">
            <a:avLst/>
          </a:prstGeom>
          <a:noFill/>
        </p:spPr>
        <p:txBody>
          <a:bodyPr wrap="square" rtlCol="0">
            <a:spAutoFit/>
          </a:bodyPr>
          <a:p>
            <a:r>
              <a:rPr lang="en-US" altLang="zh-CN"/>
              <a:t>Choose Pi that satisfies </a:t>
            </a:r>
            <a:endParaRPr lang="en-US" altLang="zh-CN"/>
          </a:p>
        </p:txBody>
      </p:sp>
      <p:pic>
        <p:nvPicPr>
          <p:cNvPr id="13" name="图片 12"/>
          <p:cNvPicPr>
            <a:picLocks noChangeAspect="1"/>
          </p:cNvPicPr>
          <p:nvPr/>
        </p:nvPicPr>
        <p:blipFill>
          <a:blip r:embed="rId4"/>
          <a:stretch>
            <a:fillRect/>
          </a:stretch>
        </p:blipFill>
        <p:spPr>
          <a:xfrm>
            <a:off x="4007485" y="4292600"/>
            <a:ext cx="4177030" cy="595630"/>
          </a:xfrm>
          <a:prstGeom prst="rect">
            <a:avLst/>
          </a:prstGeom>
        </p:spPr>
      </p:pic>
      <p:sp>
        <p:nvSpPr>
          <p:cNvPr id="14" name="文本框 13"/>
          <p:cNvSpPr txBox="1"/>
          <p:nvPr/>
        </p:nvSpPr>
        <p:spPr>
          <a:xfrm>
            <a:off x="697865" y="5192395"/>
            <a:ext cx="3636645" cy="368300"/>
          </a:xfrm>
          <a:prstGeom prst="rect">
            <a:avLst/>
          </a:prstGeom>
          <a:noFill/>
        </p:spPr>
        <p:txBody>
          <a:bodyPr wrap="square" rtlCol="0">
            <a:spAutoFit/>
          </a:bodyPr>
          <a:p>
            <a:r>
              <a:rPr lang="en-US" altLang="zh-CN"/>
              <a:t>Then the deviation is bounded</a:t>
            </a:r>
            <a:endParaRPr lang="en-US" altLang="zh-CN"/>
          </a:p>
        </p:txBody>
      </p:sp>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330" y="326390"/>
            <a:ext cx="10768330" cy="705485"/>
          </a:xfrm>
        </p:spPr>
        <p:txBody>
          <a:bodyPr>
            <a:normAutofit fontScale="90000"/>
          </a:bodyPr>
          <a:p>
            <a:r>
              <a:rPr lang="en-US" altLang="zh-CN"/>
              <a:t>7.Local uncertainty sampling for large-scale</a:t>
            </a:r>
            <a:br>
              <a:rPr lang="en-US" altLang="zh-CN"/>
            </a:br>
            <a:r>
              <a:rPr lang="en-US" altLang="zh-CN"/>
              <a:t>nulti-class logistic regression</a:t>
            </a:r>
            <a:endParaRPr lang="en-US" altLang="zh-CN"/>
          </a:p>
        </p:txBody>
      </p:sp>
      <p:sp>
        <p:nvSpPr>
          <p:cNvPr id="3" name="内容占位符 2"/>
          <p:cNvSpPr>
            <a:spLocks noGrp="1"/>
          </p:cNvSpPr>
          <p:nvPr>
            <p:ph idx="1"/>
          </p:nvPr>
        </p:nvSpPr>
        <p:spPr/>
        <p:txBody>
          <a:bodyPr/>
          <a:p>
            <a:r>
              <a:rPr lang="en-US" altLang="zh-CN" b="1"/>
              <a:t>Key idea: Following the concept of local uncertainty sampling, design smart acceptance probability function and training target to improve subsmpling performance</a:t>
            </a:r>
            <a:endParaRPr lang="en-US" altLang="zh-CN" b="1"/>
          </a:p>
          <a:p>
            <a:r>
              <a:rPr lang="en-US" altLang="zh-CN"/>
              <a:t>Using this method, many different acceptance probability functions can be used</a:t>
            </a:r>
            <a:endParaRPr lang="en-US" altLang="zh-CN"/>
          </a:p>
          <a:p>
            <a:r>
              <a:rPr lang="en-US" altLang="zh-CN"/>
              <a:t>Also it comes with naturally regularization</a:t>
            </a:r>
            <a:endParaRPr lang="en-US" altLang="zh-CN"/>
          </a:p>
          <a:p>
            <a:r>
              <a:rPr lang="en-US" altLang="zh-CN"/>
              <a:t>Reference: http://tongzhang-ml.org/papers/aos20-lus.pdf</a:t>
            </a:r>
            <a:endParaRPr lang="en-US" altLang="zh-CN"/>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Algorithm</a:t>
            </a:r>
            <a:endParaRPr lang="en-US" altLang="zh-CN"/>
          </a:p>
        </p:txBody>
      </p:sp>
      <p:sp>
        <p:nvSpPr>
          <p:cNvPr id="4" name="文本框 3"/>
          <p:cNvSpPr txBox="1"/>
          <p:nvPr/>
        </p:nvSpPr>
        <p:spPr>
          <a:xfrm>
            <a:off x="770255" y="1469390"/>
            <a:ext cx="8651240" cy="368300"/>
          </a:xfrm>
          <a:prstGeom prst="rect">
            <a:avLst/>
          </a:prstGeom>
          <a:noFill/>
        </p:spPr>
        <p:txBody>
          <a:bodyPr wrap="square" rtlCol="0">
            <a:spAutoFit/>
          </a:bodyPr>
          <a:p>
            <a:r>
              <a:rPr lang="en-US" altLang="zh-CN"/>
              <a:t>1. Choose a parameter γ which determines the subsampling size</a:t>
            </a:r>
            <a:endParaRPr lang="en-US" altLang="zh-CN"/>
          </a:p>
        </p:txBody>
      </p:sp>
      <p:sp>
        <p:nvSpPr>
          <p:cNvPr id="5" name="文本框 4"/>
          <p:cNvSpPr txBox="1"/>
          <p:nvPr/>
        </p:nvSpPr>
        <p:spPr>
          <a:xfrm>
            <a:off x="770255" y="1974850"/>
            <a:ext cx="6624320" cy="368300"/>
          </a:xfrm>
          <a:prstGeom prst="rect">
            <a:avLst/>
          </a:prstGeom>
          <a:noFill/>
        </p:spPr>
        <p:txBody>
          <a:bodyPr wrap="square" rtlCol="0">
            <a:spAutoFit/>
          </a:bodyPr>
          <a:p>
            <a:r>
              <a:rPr lang="en-US" altLang="zh-CN"/>
              <a:t>2. Get a pilot estimator </a:t>
            </a:r>
            <a:r>
              <a:rPr lang="en-US" altLang="zh-CN" b="1"/>
              <a:t>λ </a:t>
            </a:r>
            <a:r>
              <a:rPr lang="en-US" altLang="zh-CN"/>
              <a:t>to estimate p</a:t>
            </a:r>
            <a:r>
              <a:rPr lang="en-US" altLang="zh-CN" baseline="-25000"/>
              <a:t>i,k</a:t>
            </a:r>
            <a:r>
              <a:rPr lang="en-US" altLang="zh-CN"/>
              <a:t>=Prob(</a:t>
            </a:r>
            <a:r>
              <a:rPr lang="en-US" altLang="zh-CN" b="1"/>
              <a:t>Y</a:t>
            </a:r>
            <a:r>
              <a:rPr lang="en-US" altLang="zh-CN"/>
              <a:t>=k|</a:t>
            </a:r>
            <a:r>
              <a:rPr lang="en-US" altLang="zh-CN" b="1"/>
              <a:t>X</a:t>
            </a:r>
            <a:r>
              <a:rPr lang="en-US" altLang="zh-CN"/>
              <a:t>=</a:t>
            </a:r>
            <a:r>
              <a:rPr lang="en-US" altLang="zh-CN" b="1"/>
              <a:t>x</a:t>
            </a:r>
            <a:r>
              <a:rPr lang="en-US" altLang="zh-CN"/>
              <a:t>) </a:t>
            </a:r>
            <a:endParaRPr lang="en-US" altLang="zh-CN"/>
          </a:p>
        </p:txBody>
      </p:sp>
      <p:pic>
        <p:nvPicPr>
          <p:cNvPr id="7" name="图片 6" descr="capture_20200717121338023"/>
          <p:cNvPicPr>
            <a:picLocks noChangeAspect="1"/>
          </p:cNvPicPr>
          <p:nvPr/>
        </p:nvPicPr>
        <p:blipFill>
          <a:blip r:embed="rId1"/>
          <a:stretch>
            <a:fillRect/>
          </a:stretch>
        </p:blipFill>
        <p:spPr>
          <a:xfrm>
            <a:off x="2437130" y="2393950"/>
            <a:ext cx="3891915" cy="505460"/>
          </a:xfrm>
          <a:prstGeom prst="rect">
            <a:avLst/>
          </a:prstGeom>
        </p:spPr>
      </p:pic>
      <p:sp>
        <p:nvSpPr>
          <p:cNvPr id="8" name="文本框 7"/>
          <p:cNvSpPr txBox="1"/>
          <p:nvPr/>
        </p:nvSpPr>
        <p:spPr>
          <a:xfrm>
            <a:off x="770255" y="2462530"/>
            <a:ext cx="3312160" cy="368300"/>
          </a:xfrm>
          <a:prstGeom prst="rect">
            <a:avLst/>
          </a:prstGeom>
          <a:noFill/>
        </p:spPr>
        <p:txBody>
          <a:bodyPr wrap="square" rtlCol="0">
            <a:spAutoFit/>
          </a:bodyPr>
          <a:p>
            <a:r>
              <a:rPr lang="en-US" altLang="zh-CN"/>
              <a:t>3. Define qi as</a:t>
            </a:r>
            <a:endParaRPr lang="en-US" altLang="zh-CN"/>
          </a:p>
        </p:txBody>
      </p:sp>
      <p:sp>
        <p:nvSpPr>
          <p:cNvPr id="9" name="文本框 8"/>
          <p:cNvSpPr txBox="1"/>
          <p:nvPr/>
        </p:nvSpPr>
        <p:spPr>
          <a:xfrm>
            <a:off x="770255" y="3042285"/>
            <a:ext cx="5281930" cy="368300"/>
          </a:xfrm>
          <a:prstGeom prst="rect">
            <a:avLst/>
          </a:prstGeom>
          <a:noFill/>
        </p:spPr>
        <p:txBody>
          <a:bodyPr wrap="square" rtlCol="0">
            <a:spAutoFit/>
          </a:bodyPr>
          <a:p>
            <a:r>
              <a:rPr lang="en-US" altLang="zh-CN"/>
              <a:t>Then set the acceptance probability function as</a:t>
            </a:r>
            <a:endParaRPr lang="en-US" altLang="zh-CN"/>
          </a:p>
        </p:txBody>
      </p:sp>
      <p:pic>
        <p:nvPicPr>
          <p:cNvPr id="10" name="图片 9" descr="capture_20200717121633332"/>
          <p:cNvPicPr>
            <a:picLocks noChangeAspect="1"/>
          </p:cNvPicPr>
          <p:nvPr/>
        </p:nvPicPr>
        <p:blipFill>
          <a:blip r:embed="rId2"/>
          <a:stretch>
            <a:fillRect/>
          </a:stretch>
        </p:blipFill>
        <p:spPr>
          <a:xfrm>
            <a:off x="5755005" y="2972435"/>
            <a:ext cx="5977255" cy="913765"/>
          </a:xfrm>
          <a:prstGeom prst="rect">
            <a:avLst/>
          </a:prstGeom>
        </p:spPr>
      </p:pic>
      <p:sp>
        <p:nvSpPr>
          <p:cNvPr id="11" name="文本框 10"/>
          <p:cNvSpPr txBox="1"/>
          <p:nvPr/>
        </p:nvSpPr>
        <p:spPr>
          <a:xfrm>
            <a:off x="770255" y="3959860"/>
            <a:ext cx="9161780" cy="368300"/>
          </a:xfrm>
          <a:prstGeom prst="rect">
            <a:avLst/>
          </a:prstGeom>
          <a:noFill/>
        </p:spPr>
        <p:txBody>
          <a:bodyPr wrap="none" rtlCol="0">
            <a:spAutoFit/>
          </a:bodyPr>
          <a:p>
            <a:pPr algn="l"/>
            <a:r>
              <a:rPr lang="en-US" altLang="zh-CN"/>
              <a:t>For each i, generate zi~Bernoulli(a(xi, yi)), keep the samples with zi=1 as training sample</a:t>
            </a:r>
            <a:endParaRPr lang="en-US" altLang="zh-CN"/>
          </a:p>
        </p:txBody>
      </p:sp>
      <p:sp>
        <p:nvSpPr>
          <p:cNvPr id="12" name="文本框 11"/>
          <p:cNvSpPr txBox="1"/>
          <p:nvPr/>
        </p:nvSpPr>
        <p:spPr>
          <a:xfrm>
            <a:off x="770255" y="4535805"/>
            <a:ext cx="11210925" cy="368300"/>
          </a:xfrm>
          <a:prstGeom prst="rect">
            <a:avLst/>
          </a:prstGeom>
          <a:noFill/>
        </p:spPr>
        <p:txBody>
          <a:bodyPr wrap="square" rtlCol="0">
            <a:spAutoFit/>
          </a:bodyPr>
          <a:p>
            <a:r>
              <a:rPr lang="en-US" altLang="zh-CN"/>
              <a:t>4.Fit a multi-class logistic regression model to the subsample set {(xi, yi) : zi = 1} with the following target</a:t>
            </a:r>
            <a:endParaRPr lang="en-US" altLang="zh-CN"/>
          </a:p>
        </p:txBody>
      </p:sp>
      <p:pic>
        <p:nvPicPr>
          <p:cNvPr id="13" name="图片 12" descr="capture_20200717122402088"/>
          <p:cNvPicPr>
            <a:picLocks noChangeAspect="1"/>
          </p:cNvPicPr>
          <p:nvPr/>
        </p:nvPicPr>
        <p:blipFill>
          <a:blip r:embed="rId3"/>
          <a:stretch>
            <a:fillRect/>
          </a:stretch>
        </p:blipFill>
        <p:spPr>
          <a:xfrm>
            <a:off x="2273935" y="4904105"/>
            <a:ext cx="6903720" cy="873125"/>
          </a:xfrm>
          <a:prstGeom prst="rect">
            <a:avLst/>
          </a:prstGeom>
        </p:spPr>
      </p:pic>
      <p:sp>
        <p:nvSpPr>
          <p:cNvPr id="14" name="文本框 13"/>
          <p:cNvSpPr txBox="1"/>
          <p:nvPr/>
        </p:nvSpPr>
        <p:spPr>
          <a:xfrm>
            <a:off x="712470" y="6037580"/>
            <a:ext cx="3282950" cy="368300"/>
          </a:xfrm>
          <a:prstGeom prst="rect">
            <a:avLst/>
          </a:prstGeom>
          <a:noFill/>
        </p:spPr>
        <p:txBody>
          <a:bodyPr wrap="square" rtlCol="0">
            <a:spAutoFit/>
          </a:bodyPr>
          <a:p>
            <a:r>
              <a:rPr lang="en-US" altLang="zh-CN"/>
              <a:t>where g(x, θ) is defined as</a:t>
            </a:r>
            <a:endParaRPr lang="en-US" altLang="zh-CN"/>
          </a:p>
        </p:txBody>
      </p:sp>
      <p:pic>
        <p:nvPicPr>
          <p:cNvPr id="15" name="图片 14" descr="capture_20200717122700487"/>
          <p:cNvPicPr>
            <a:picLocks noChangeAspect="1"/>
          </p:cNvPicPr>
          <p:nvPr/>
        </p:nvPicPr>
        <p:blipFill>
          <a:blip r:embed="rId4"/>
          <a:stretch>
            <a:fillRect/>
          </a:stretch>
        </p:blipFill>
        <p:spPr>
          <a:xfrm>
            <a:off x="3825240" y="5822315"/>
            <a:ext cx="3362325" cy="799465"/>
          </a:xfrm>
          <a:prstGeom prst="rect">
            <a:avLst/>
          </a:prstGeom>
        </p:spPr>
      </p:pic>
      <p:sp>
        <p:nvSpPr>
          <p:cNvPr id="16" name="文本框 15"/>
          <p:cNvSpPr txBox="1"/>
          <p:nvPr/>
        </p:nvSpPr>
        <p:spPr>
          <a:xfrm>
            <a:off x="7332980" y="6038215"/>
            <a:ext cx="4765040" cy="368300"/>
          </a:xfrm>
          <a:prstGeom prst="rect">
            <a:avLst/>
          </a:prstGeom>
          <a:noFill/>
        </p:spPr>
        <p:txBody>
          <a:bodyPr wrap="square" rtlCol="0">
            <a:spAutoFit/>
          </a:bodyPr>
          <a:p>
            <a:r>
              <a:rPr lang="en-US" altLang="zh-CN"/>
              <a:t>And then output </a:t>
            </a:r>
            <a:r>
              <a:rPr lang="en-US" altLang="zh-CN" b="1"/>
              <a:t>Θ</a:t>
            </a:r>
            <a:r>
              <a:rPr lang="en-US" altLang="zh-CN" b="1" baseline="30000"/>
              <a:t>^</a:t>
            </a:r>
            <a:r>
              <a:rPr lang="en-US" altLang="zh-CN" b="1" baseline="-25000"/>
              <a:t>LUS</a:t>
            </a:r>
            <a:endParaRPr lang="en-US" altLang="zh-CN" b="1"/>
          </a:p>
        </p:txBody>
      </p:sp>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Remarks</a:t>
            </a:r>
            <a:endParaRPr lang="en-US" altLang="zh-CN"/>
          </a:p>
        </p:txBody>
      </p:sp>
      <p:sp>
        <p:nvSpPr>
          <p:cNvPr id="3" name="内容占位符 2"/>
          <p:cNvSpPr>
            <a:spLocks noGrp="1"/>
          </p:cNvSpPr>
          <p:nvPr>
            <p:ph idx="1"/>
          </p:nvPr>
        </p:nvSpPr>
        <p:spPr/>
        <p:txBody>
          <a:bodyPr/>
          <a:p>
            <a:r>
              <a:rPr lang="en-US" altLang="zh-CN">
                <a:sym typeface="+mn-ea"/>
              </a:rPr>
              <a:t>The proposed training method generates a consistent estimation of the parameter without post-estimation correction, which makes different acceptance probability functions appliable to this algorithm</a:t>
            </a:r>
            <a:endParaRPr lang="en-US" altLang="zh-CN"/>
          </a:p>
          <a:p>
            <a:r>
              <a:rPr lang="en-US" altLang="zh-CN"/>
              <a:t>It also has a good performance when the model is misspecified</a:t>
            </a:r>
            <a:endParaRPr lang="en-US" altLang="zh-CN"/>
          </a:p>
          <a:p>
            <a:r>
              <a:rPr lang="en-US" altLang="zh-CN"/>
              <a:t>For two-class case, if </a:t>
            </a:r>
            <a:r>
              <a:rPr lang="en-US" altLang="zh-CN" b="1">
                <a:sym typeface="+mn-ea"/>
              </a:rPr>
              <a:t>λ </a:t>
            </a:r>
            <a:r>
              <a:rPr lang="en-US" altLang="zh-CN">
                <a:sym typeface="+mn-ea"/>
              </a:rPr>
              <a:t>is consistent to the true </a:t>
            </a:r>
            <a:r>
              <a:rPr lang="en-US" altLang="zh-CN" b="1">
                <a:sym typeface="+mn-ea"/>
              </a:rPr>
              <a:t>Θ</a:t>
            </a:r>
            <a:r>
              <a:rPr lang="en-US" altLang="zh-CN">
                <a:sym typeface="+mn-ea"/>
              </a:rPr>
              <a:t>, then so does </a:t>
            </a:r>
            <a:r>
              <a:rPr lang="en-US" altLang="zh-CN" b="1">
                <a:sym typeface="+mn-ea"/>
              </a:rPr>
              <a:t>Θ</a:t>
            </a:r>
            <a:r>
              <a:rPr lang="en-US" altLang="zh-CN" b="1" baseline="30000">
                <a:sym typeface="+mn-ea"/>
              </a:rPr>
              <a:t>^</a:t>
            </a:r>
            <a:r>
              <a:rPr lang="en-US" altLang="zh-CN" b="1" baseline="-25000">
                <a:sym typeface="+mn-ea"/>
              </a:rPr>
              <a:t>LUS</a:t>
            </a:r>
            <a:endParaRPr lang="en-US" altLang="zh-CN" b="1"/>
          </a:p>
          <a:p>
            <a:r>
              <a:rPr lang="en-US" altLang="zh-CN">
                <a:sym typeface="+mn-ea"/>
              </a:rPr>
              <a:t>For multi-class case, it still has good performance</a:t>
            </a:r>
            <a:endParaRPr lang="en-US" altLang="zh-CN">
              <a:sym typeface="+mn-ea"/>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Two categories of approaches to improve sample efficiency</a:t>
            </a:r>
            <a:endParaRPr lang="en-US" altLang="zh-CN"/>
          </a:p>
        </p:txBody>
      </p:sp>
      <p:sp>
        <p:nvSpPr>
          <p:cNvPr id="3" name="内容占位符 2"/>
          <p:cNvSpPr>
            <a:spLocks noGrp="1"/>
          </p:cNvSpPr>
          <p:nvPr>
            <p:ph idx="1"/>
          </p:nvPr>
        </p:nvSpPr>
        <p:spPr/>
        <p:txBody>
          <a:bodyPr/>
          <a:p>
            <a:r>
              <a:rPr lang="en-US" altLang="zh-CN"/>
              <a:t>Subsample the original sample set smartly to remain as possible as more information</a:t>
            </a:r>
            <a:endParaRPr lang="en-US" altLang="zh-CN"/>
          </a:p>
          <a:p>
            <a:r>
              <a:rPr lang="en-US" altLang="zh-CN"/>
              <a:t>For example: paper 3,4 and 7</a:t>
            </a:r>
            <a:endParaRPr lang="en-US" altLang="zh-CN"/>
          </a:p>
          <a:p>
            <a:r>
              <a:rPr lang="en-US" altLang="zh-CN"/>
              <a:t>Modify learning algorithms to utilize sample better</a:t>
            </a:r>
            <a:endParaRPr lang="en-US" altLang="zh-CN"/>
          </a:p>
          <a:p>
            <a:r>
              <a:rPr lang="en-US" altLang="zh-CN"/>
              <a:t>For example: paper 1,2</a:t>
            </a:r>
            <a:endParaRPr lang="en-US" altLang="zh-CN"/>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Some experiments</a:t>
            </a:r>
            <a:endParaRPr lang="en-US" altLang="zh-CN"/>
          </a:p>
        </p:txBody>
      </p:sp>
      <p:sp>
        <p:nvSpPr>
          <p:cNvPr id="3" name="内容占位符 2"/>
          <p:cNvSpPr>
            <a:spLocks noGrp="1"/>
          </p:cNvSpPr>
          <p:nvPr>
            <p:ph idx="1"/>
          </p:nvPr>
        </p:nvSpPr>
        <p:spPr/>
        <p:txBody>
          <a:bodyPr/>
          <a:p>
            <a:r>
              <a:rPr lang="en-US" altLang="zh-CN"/>
              <a:t>I tried to reproduce the LUS method in both linear regression context and deep learning context</a:t>
            </a:r>
            <a:endParaRPr lang="en-US" altLang="zh-CN"/>
          </a:p>
          <a:p>
            <a:r>
              <a:rPr lang="en-US" altLang="zh-CN"/>
              <a:t>In each context, I tested the performance of the sampling method</a:t>
            </a:r>
            <a:endParaRPr lang="en-US" altLang="zh-CN"/>
          </a:p>
          <a:p>
            <a:r>
              <a:rPr lang="en-US" altLang="zh-CN"/>
              <a:t>Also I tested the importance of the corrected learning target</a:t>
            </a:r>
            <a:endParaRPr lang="en-US" altLang="zh-CN"/>
          </a:p>
          <a:p>
            <a:r>
              <a:rPr lang="en-US" altLang="zh-CN"/>
              <a:t>Additionally I tried the sampling method in other learning methods, for example: CNN for classification using softmax loss function</a:t>
            </a:r>
            <a:endParaRPr lang="en-US" altLang="zh-CN"/>
          </a:p>
          <a:p>
            <a:r>
              <a:rPr lang="en-US" altLang="zh-CN"/>
              <a:t>All codes are shown in https://github.com/dsunad/Local-Uncertainty-Sampling-Reproduction</a:t>
            </a:r>
            <a:endParaRPr lang="en-US" altLang="zh-CN"/>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748735"/>
            <a:ext cx="10969200" cy="705600"/>
          </a:xfrm>
        </p:spPr>
        <p:txBody>
          <a:bodyPr>
            <a:normAutofit fontScale="90000"/>
          </a:bodyPr>
          <a:p>
            <a:r>
              <a:rPr lang="en-US" altLang="zh-CN">
                <a:sym typeface="+mn-ea"/>
              </a:rPr>
              <a:t>1.Integrating model-free and model-based approaches in reinforcement learning</a:t>
            </a:r>
            <a:br>
              <a:rPr lang="en-US" altLang="zh-CN"/>
            </a:br>
            <a:endParaRPr lang="zh-CN" altLang="en-US"/>
          </a:p>
        </p:txBody>
      </p:sp>
      <p:sp>
        <p:nvSpPr>
          <p:cNvPr id="4" name="内容占位符 2"/>
          <p:cNvSpPr>
            <a:spLocks noGrp="1"/>
          </p:cNvSpPr>
          <p:nvPr/>
        </p:nvSpPr>
        <p:spPr>
          <a:xfrm>
            <a:off x="735400" y="1617400"/>
            <a:ext cx="10969200" cy="4759200"/>
          </a:xfrm>
          <a:prstGeom prst="rect">
            <a:avLst/>
          </a:prstGeom>
        </p:spPr>
        <p:txBody>
          <a:bodyPr vert="horz" lIns="90000" tIns="46800" rIns="90000" bIns="46800" rtlCol="0">
            <a:normAutofit lnSpcReduction="20000"/>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a:t>Key Idea: </a:t>
            </a:r>
            <a:r>
              <a:rPr lang="en-US" altLang="zh-CN" b="1">
                <a:sym typeface="+mn-ea"/>
              </a:rPr>
              <a:t>Integrating model-free and model-based approaches in reinforcement learning. Use</a:t>
            </a:r>
            <a:r>
              <a:rPr lang="en-US" altLang="zh-CN" b="1"/>
              <a:t> a trained model to modify the model-free target.</a:t>
            </a:r>
            <a:endParaRPr lang="en-US" altLang="zh-CN" b="1"/>
          </a:p>
          <a:p>
            <a:r>
              <a:rPr lang="en-US" altLang="zh-CN">
                <a:sym typeface="+mn-ea"/>
              </a:rPr>
              <a:t>Model-based approaches are less accurate but sample-efficient</a:t>
            </a:r>
            <a:endParaRPr lang="en-US" altLang="zh-CN"/>
          </a:p>
          <a:p>
            <a:r>
              <a:rPr lang="en-US" altLang="zh-CN">
                <a:sym typeface="+mn-ea"/>
              </a:rPr>
              <a:t>Model-free approaches are accurate but sample-inefficient(in our case using temperal difference(TD) targets)</a:t>
            </a:r>
            <a:endParaRPr lang="en-US" altLang="zh-CN" b="1"/>
          </a:p>
          <a:p>
            <a:r>
              <a:rPr lang="en-US" altLang="zh-CN"/>
              <a:t>In model-based value expansion(MVE):Rolling the learned model out for H steps and use T_H as trainig target</a:t>
            </a:r>
            <a:endParaRPr lang="en-US" altLang="zh-CN"/>
          </a:p>
          <a:p>
            <a:r>
              <a:rPr lang="en-US" altLang="zh-CN"/>
              <a:t>In stochastic ensamble value expansion(STEVE):Use weighted values from a single rollout of H timesteps T_0, T_1,...,T_H as target</a:t>
            </a:r>
            <a:endParaRPr lang="en-US" altLang="zh-CN"/>
          </a:p>
          <a:p>
            <a:r>
              <a:rPr lang="en-US" altLang="zh-CN"/>
              <a:t>Reference: </a:t>
            </a:r>
            <a:r>
              <a:rPr lang="en-US" altLang="zh-CN">
                <a:sym typeface="+mn-ea"/>
              </a:rPr>
              <a:t>https://papers.nips.cc/paper/8044-sample-efficient-reinforcement-learning-with-stochastic-ensemble-value-expansion.pdf</a:t>
            </a:r>
            <a:endParaRPr lang="en-US" altLang="zh-CN"/>
          </a:p>
          <a:p>
            <a:endParaRPr lang="en-US" altLang="zh-CN"/>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210255"/>
            <a:ext cx="10969200" cy="705600"/>
          </a:xfrm>
        </p:spPr>
        <p:txBody>
          <a:bodyPr/>
          <a:p>
            <a:r>
              <a:rPr lang="en-US" altLang="zh-CN"/>
              <a:t>Linear Logistic regression</a:t>
            </a:r>
            <a:endParaRPr lang="en-US" altLang="zh-CN"/>
          </a:p>
        </p:txBody>
      </p:sp>
      <p:sp>
        <p:nvSpPr>
          <p:cNvPr id="3" name="内容占位符 2"/>
          <p:cNvSpPr>
            <a:spLocks noGrp="1"/>
          </p:cNvSpPr>
          <p:nvPr>
            <p:ph idx="1"/>
          </p:nvPr>
        </p:nvSpPr>
        <p:spPr>
          <a:xfrm>
            <a:off x="611575" y="1049710"/>
            <a:ext cx="10969200" cy="4759200"/>
          </a:xfrm>
        </p:spPr>
        <p:txBody>
          <a:bodyPr/>
          <a:p>
            <a:r>
              <a:rPr lang="en-US" altLang="zh-CN"/>
              <a:t>In the first experiment, I tested the LUS method using simulated Gaussian-distributed data(3 classes, 10 dimensions) in both marginally balanced case and imbalanced case. For all classes I used the identity matrix as covariance matrix, and the mean vector for each class is:</a:t>
            </a:r>
            <a:endParaRPr lang="en-US" altLang="zh-CN"/>
          </a:p>
          <a:p>
            <a:r>
              <a:rPr lang="en-US" altLang="zh-CN"/>
              <a:t>mu_1 = (2,2,2,2,2,0,0,0,0,0)</a:t>
            </a:r>
            <a:endParaRPr lang="en-US" altLang="zh-CN"/>
          </a:p>
          <a:p>
            <a:r>
              <a:rPr lang="en-US" altLang="zh-CN"/>
              <a:t>mu_2 = (0,0,0,0,0,2,2,2,2,2)</a:t>
            </a:r>
            <a:endParaRPr lang="en-US" altLang="zh-CN"/>
          </a:p>
          <a:p>
            <a:r>
              <a:rPr lang="en-US" altLang="zh-CN"/>
              <a:t>mu_3 = (0,0,0,0,0,0,0,0,0,0), attached is a graph showing the 1st and 6th dimension of the simulated data points.</a:t>
            </a:r>
            <a:endParaRPr lang="en-US" altLang="zh-CN"/>
          </a:p>
        </p:txBody>
      </p:sp>
      <p:pic>
        <p:nvPicPr>
          <p:cNvPr id="4" name="图片 3" descr="capture_20200729153649136"/>
          <p:cNvPicPr>
            <a:picLocks noChangeAspect="1"/>
          </p:cNvPicPr>
          <p:nvPr/>
        </p:nvPicPr>
        <p:blipFill>
          <a:blip r:embed="rId1"/>
          <a:stretch>
            <a:fillRect/>
          </a:stretch>
        </p:blipFill>
        <p:spPr>
          <a:xfrm>
            <a:off x="4124325" y="4198620"/>
            <a:ext cx="5038725" cy="2486025"/>
          </a:xfrm>
          <a:prstGeom prst="rect">
            <a:avLst/>
          </a:prstGeom>
        </p:spPr>
      </p:pic>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126435"/>
            <a:ext cx="10969200" cy="705600"/>
          </a:xfrm>
        </p:spPr>
        <p:txBody>
          <a:bodyPr/>
          <a:p>
            <a:r>
              <a:rPr lang="en-US" altLang="zh-CN"/>
              <a:t>Marginal Balanced Case</a:t>
            </a:r>
            <a:endParaRPr lang="en-US" altLang="zh-CN"/>
          </a:p>
        </p:txBody>
      </p:sp>
      <p:sp>
        <p:nvSpPr>
          <p:cNvPr id="3" name="内容占位符 2"/>
          <p:cNvSpPr>
            <a:spLocks noGrp="1"/>
          </p:cNvSpPr>
          <p:nvPr>
            <p:ph idx="1"/>
          </p:nvPr>
        </p:nvSpPr>
        <p:spPr>
          <a:xfrm>
            <a:off x="608400" y="955730"/>
            <a:ext cx="10969200" cy="4759200"/>
          </a:xfrm>
        </p:spPr>
        <p:txBody>
          <a:bodyPr/>
          <a:p>
            <a:r>
              <a:rPr lang="en-US" altLang="zh-CN"/>
              <a:t>First I tested the marginal balanced case, with total point n = 9000 and each class has 3000 data points</a:t>
            </a:r>
            <a:endParaRPr lang="en-US" altLang="zh-CN"/>
          </a:p>
          <a:p>
            <a:r>
              <a:rPr lang="en-US" altLang="zh-CN"/>
              <a:t>I used a pilot sample containing 1500 uniformly subsampled points to pre-train the logistic model, then LUS is performed several times at gamma = 2</a:t>
            </a:r>
            <a:endParaRPr lang="en-US" altLang="zh-CN"/>
          </a:p>
          <a:p>
            <a:r>
              <a:rPr lang="en-US" altLang="zh-CN"/>
              <a:t>I noticed that the sampled points are imbalanced(more green points), and the number of sample is highly varianced</a:t>
            </a:r>
            <a:endParaRPr lang="en-US" altLang="zh-CN"/>
          </a:p>
          <a:p>
            <a:r>
              <a:rPr lang="en-US" altLang="zh-CN"/>
              <a:t>Also the sampled data are more “distinguished”, therefore contains more usful information</a:t>
            </a:r>
            <a:endParaRPr lang="en-US" altLang="zh-CN"/>
          </a:p>
        </p:txBody>
      </p:sp>
      <p:pic>
        <p:nvPicPr>
          <p:cNvPr id="4" name="图片 3" descr="capture_20200729154329336"/>
          <p:cNvPicPr>
            <a:picLocks noChangeAspect="1"/>
          </p:cNvPicPr>
          <p:nvPr/>
        </p:nvPicPr>
        <p:blipFill>
          <a:blip r:embed="rId1"/>
          <a:stretch>
            <a:fillRect/>
          </a:stretch>
        </p:blipFill>
        <p:spPr>
          <a:xfrm>
            <a:off x="608330" y="4245610"/>
            <a:ext cx="3495675" cy="2409190"/>
          </a:xfrm>
          <a:prstGeom prst="rect">
            <a:avLst/>
          </a:prstGeom>
        </p:spPr>
      </p:pic>
      <p:pic>
        <p:nvPicPr>
          <p:cNvPr id="5" name="图片 4" descr="capture_20200729154311781"/>
          <p:cNvPicPr>
            <a:picLocks noChangeAspect="1"/>
          </p:cNvPicPr>
          <p:nvPr/>
        </p:nvPicPr>
        <p:blipFill>
          <a:blip r:embed="rId2"/>
          <a:stretch>
            <a:fillRect/>
          </a:stretch>
        </p:blipFill>
        <p:spPr>
          <a:xfrm>
            <a:off x="4580255" y="4228465"/>
            <a:ext cx="3457575" cy="2443480"/>
          </a:xfrm>
          <a:prstGeom prst="rect">
            <a:avLst/>
          </a:prstGeom>
        </p:spPr>
      </p:pic>
      <p:pic>
        <p:nvPicPr>
          <p:cNvPr id="6" name="图片 5" descr="capture_20200729154241906"/>
          <p:cNvPicPr>
            <a:picLocks noChangeAspect="1"/>
          </p:cNvPicPr>
          <p:nvPr/>
        </p:nvPicPr>
        <p:blipFill>
          <a:blip r:embed="rId3"/>
          <a:stretch>
            <a:fillRect/>
          </a:stretch>
        </p:blipFill>
        <p:spPr>
          <a:xfrm>
            <a:off x="8514080" y="4245610"/>
            <a:ext cx="3429635" cy="2426335"/>
          </a:xfrm>
          <a:prstGeom prst="rect">
            <a:avLst/>
          </a:prstGeom>
        </p:spPr>
      </p:pic>
    </p:spTree>
    <p:custDataLst>
      <p:tags r:id="rId4"/>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11575" y="283900"/>
            <a:ext cx="10969200" cy="4759200"/>
          </a:xfrm>
        </p:spPr>
        <p:txBody>
          <a:bodyPr/>
          <a:p>
            <a:r>
              <a:rPr lang="en-US" altLang="zh-CN"/>
              <a:t>As shown in the previous slide, the number of samples is highly varianced, this slide gives a more detailed analysis of this fact</a:t>
            </a:r>
            <a:endParaRPr lang="en-US" altLang="zh-CN"/>
          </a:p>
          <a:p>
            <a:r>
              <a:rPr lang="en-US" altLang="zh-CN"/>
              <a:t>First I performed LUS at gamma = 2 for 30 times and plotted the fraction of sample number compared to 9000</a:t>
            </a:r>
            <a:endParaRPr lang="en-US" altLang="zh-CN"/>
          </a:p>
          <a:p>
            <a:r>
              <a:rPr lang="en-US" altLang="zh-CN"/>
              <a:t>1. The fraction of sampled points is always far from the theoretical bounds, which is 1/gamma, this may due to the good performance of the pilot classifier(more than 97% accuracy)</a:t>
            </a:r>
            <a:endParaRPr lang="en-US" altLang="zh-CN"/>
          </a:p>
          <a:p>
            <a:r>
              <a:rPr lang="en-US" altLang="zh-CN"/>
              <a:t>2. The sample number is highly varianced and hard to control, sometime even fall to zero</a:t>
            </a:r>
            <a:endParaRPr lang="en-US" altLang="zh-CN"/>
          </a:p>
        </p:txBody>
      </p:sp>
      <p:pic>
        <p:nvPicPr>
          <p:cNvPr id="4" name="图片 3" descr="capture_20200729155750741"/>
          <p:cNvPicPr>
            <a:picLocks noChangeAspect="1"/>
          </p:cNvPicPr>
          <p:nvPr/>
        </p:nvPicPr>
        <p:blipFill>
          <a:blip r:embed="rId1"/>
          <a:stretch>
            <a:fillRect/>
          </a:stretch>
        </p:blipFill>
        <p:spPr>
          <a:xfrm>
            <a:off x="8259445" y="4171950"/>
            <a:ext cx="3321050" cy="1911985"/>
          </a:xfrm>
          <a:prstGeom prst="rect">
            <a:avLst/>
          </a:prstGeom>
        </p:spPr>
      </p:pic>
      <p:pic>
        <p:nvPicPr>
          <p:cNvPr id="5" name="图片 4" descr="capture_20200729155137045"/>
          <p:cNvPicPr>
            <a:picLocks noChangeAspect="1"/>
          </p:cNvPicPr>
          <p:nvPr/>
        </p:nvPicPr>
        <p:blipFill>
          <a:blip r:embed="rId2"/>
          <a:stretch>
            <a:fillRect/>
          </a:stretch>
        </p:blipFill>
        <p:spPr>
          <a:xfrm>
            <a:off x="4466590" y="4171950"/>
            <a:ext cx="3258820" cy="1911985"/>
          </a:xfrm>
          <a:prstGeom prst="rect">
            <a:avLst/>
          </a:prstGeom>
        </p:spPr>
      </p:pic>
      <p:pic>
        <p:nvPicPr>
          <p:cNvPr id="6" name="图片 5" descr="capture_20200729155059502"/>
          <p:cNvPicPr>
            <a:picLocks noChangeAspect="1"/>
          </p:cNvPicPr>
          <p:nvPr/>
        </p:nvPicPr>
        <p:blipFill>
          <a:blip r:embed="rId3"/>
          <a:stretch>
            <a:fillRect/>
          </a:stretch>
        </p:blipFill>
        <p:spPr>
          <a:xfrm>
            <a:off x="507365" y="4171950"/>
            <a:ext cx="3429000" cy="1911985"/>
          </a:xfrm>
          <a:prstGeom prst="rect">
            <a:avLst/>
          </a:prstGeom>
        </p:spPr>
      </p:pic>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84575" y="1947600"/>
            <a:ext cx="10969200" cy="4759200"/>
          </a:xfrm>
        </p:spPr>
        <p:txBody>
          <a:bodyPr/>
          <a:p>
            <a:r>
              <a:rPr lang="en-US" altLang="zh-CN"/>
              <a:t>Above is one training result, using 1979 LUS sampled points</a:t>
            </a:r>
            <a:endParaRPr lang="en-US" altLang="zh-CN"/>
          </a:p>
          <a:p>
            <a:r>
              <a:rPr lang="en-US" altLang="zh-CN"/>
              <a:t>Line 4&amp;6 shows the low accuracy on the LUS sampled data points, indicating they are more special</a:t>
            </a:r>
            <a:endParaRPr lang="en-US" altLang="zh-CN"/>
          </a:p>
          <a:p>
            <a:r>
              <a:rPr lang="en-US" altLang="zh-CN"/>
              <a:t>On average, classifiers trained on LUS sample has a better performance(0.981) than trained on all data points(0.976), using a smaller set of data</a:t>
            </a:r>
            <a:endParaRPr lang="en-US" altLang="zh-CN"/>
          </a:p>
          <a:p>
            <a:r>
              <a:rPr lang="en-US" altLang="zh-CN">
                <a:sym typeface="+mn-ea"/>
              </a:rPr>
              <a:t>Also I found that the modified training target, namely adding a(x,i)/a(x, K) weights doesn't play a significant rule, since the normal target used in the given logistic regression in the sklearn package also has a good performance</a:t>
            </a:r>
            <a:endParaRPr lang="en-US" altLang="zh-CN"/>
          </a:p>
          <a:p>
            <a:endParaRPr lang="en-US" altLang="zh-CN"/>
          </a:p>
        </p:txBody>
      </p:sp>
      <p:pic>
        <p:nvPicPr>
          <p:cNvPr id="4" name="图片 3" descr="capture_20200729161921122"/>
          <p:cNvPicPr>
            <a:picLocks noChangeAspect="1"/>
          </p:cNvPicPr>
          <p:nvPr/>
        </p:nvPicPr>
        <p:blipFill>
          <a:blip r:embed="rId1"/>
          <a:stretch>
            <a:fillRect/>
          </a:stretch>
        </p:blipFill>
        <p:spPr>
          <a:xfrm>
            <a:off x="2230120" y="424180"/>
            <a:ext cx="7477125" cy="1228725"/>
          </a:xfrm>
          <a:prstGeom prst="rect">
            <a:avLst/>
          </a:prstGeom>
        </p:spPr>
      </p:pic>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Marginally Imbalanced Case</a:t>
            </a:r>
            <a:endParaRPr lang="en-US" altLang="zh-CN"/>
          </a:p>
        </p:txBody>
      </p:sp>
      <p:sp>
        <p:nvSpPr>
          <p:cNvPr id="3" name="内容占位符 2"/>
          <p:cNvSpPr>
            <a:spLocks noGrp="1"/>
          </p:cNvSpPr>
          <p:nvPr>
            <p:ph idx="1"/>
          </p:nvPr>
        </p:nvSpPr>
        <p:spPr/>
        <p:txBody>
          <a:bodyPr/>
          <a:p>
            <a:r>
              <a:rPr lang="en-US" altLang="zh-CN"/>
              <a:t>Let n = 9000 is the total number of points unchanged, this time let the fraction of class 1 to be 0.1, fraction of class 2 to be 0.2 and fraction of class 3 is 0.7</a:t>
            </a:r>
            <a:endParaRPr lang="en-US" altLang="zh-CN"/>
          </a:p>
          <a:p>
            <a:r>
              <a:rPr lang="en-US" altLang="zh-CN"/>
              <a:t>Other things remains unchanged, attached is the graph of the whole dataset</a:t>
            </a:r>
            <a:endParaRPr lang="en-US" altLang="zh-CN"/>
          </a:p>
        </p:txBody>
      </p:sp>
      <p:pic>
        <p:nvPicPr>
          <p:cNvPr id="4" name="图片 3" descr="capture_20200729162458838"/>
          <p:cNvPicPr>
            <a:picLocks noChangeAspect="1"/>
          </p:cNvPicPr>
          <p:nvPr/>
        </p:nvPicPr>
        <p:blipFill>
          <a:blip r:embed="rId1"/>
          <a:stretch>
            <a:fillRect/>
          </a:stretch>
        </p:blipFill>
        <p:spPr>
          <a:xfrm>
            <a:off x="3542030" y="3310890"/>
            <a:ext cx="5100955" cy="2491105"/>
          </a:xfrm>
          <a:prstGeom prst="rect">
            <a:avLst/>
          </a:prstGeom>
        </p:spPr>
      </p:pic>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11575" y="642675"/>
            <a:ext cx="10969200" cy="4759200"/>
          </a:xfrm>
        </p:spPr>
        <p:txBody>
          <a:bodyPr/>
          <a:p>
            <a:r>
              <a:rPr lang="en-US" altLang="zh-CN"/>
              <a:t>As shown below, LUS method generates a relatively balanced dataset compared to the original fraction (0.1, 0.2, 0.7)</a:t>
            </a:r>
            <a:endParaRPr lang="en-US" altLang="zh-CN"/>
          </a:p>
          <a:p>
            <a:r>
              <a:rPr lang="en-US" altLang="zh-CN"/>
              <a:t>The sampled points are still more “distinguished”</a:t>
            </a:r>
            <a:endParaRPr lang="en-US" altLang="zh-CN"/>
          </a:p>
        </p:txBody>
      </p:sp>
      <p:pic>
        <p:nvPicPr>
          <p:cNvPr id="4" name="图片 3" descr="capture_20200729162742089"/>
          <p:cNvPicPr>
            <a:picLocks noChangeAspect="1"/>
          </p:cNvPicPr>
          <p:nvPr/>
        </p:nvPicPr>
        <p:blipFill>
          <a:blip r:embed="rId1"/>
          <a:stretch>
            <a:fillRect/>
          </a:stretch>
        </p:blipFill>
        <p:spPr>
          <a:xfrm>
            <a:off x="4384040" y="2920365"/>
            <a:ext cx="3525520" cy="2459990"/>
          </a:xfrm>
          <a:prstGeom prst="rect">
            <a:avLst/>
          </a:prstGeom>
        </p:spPr>
      </p:pic>
      <p:pic>
        <p:nvPicPr>
          <p:cNvPr id="5" name="图片 4" descr="capture_20200729162844590"/>
          <p:cNvPicPr>
            <a:picLocks noChangeAspect="1"/>
          </p:cNvPicPr>
          <p:nvPr/>
        </p:nvPicPr>
        <p:blipFill>
          <a:blip r:embed="rId2"/>
          <a:stretch>
            <a:fillRect/>
          </a:stretch>
        </p:blipFill>
        <p:spPr>
          <a:xfrm>
            <a:off x="8391525" y="2942590"/>
            <a:ext cx="3361055" cy="2459355"/>
          </a:xfrm>
          <a:prstGeom prst="rect">
            <a:avLst/>
          </a:prstGeom>
        </p:spPr>
      </p:pic>
      <p:pic>
        <p:nvPicPr>
          <p:cNvPr id="6" name="图片 5" descr="capture_20200729162713532"/>
          <p:cNvPicPr>
            <a:picLocks noChangeAspect="1"/>
          </p:cNvPicPr>
          <p:nvPr/>
        </p:nvPicPr>
        <p:blipFill>
          <a:blip r:embed="rId3"/>
          <a:stretch>
            <a:fillRect/>
          </a:stretch>
        </p:blipFill>
        <p:spPr>
          <a:xfrm>
            <a:off x="435610" y="2941955"/>
            <a:ext cx="3470275" cy="2416810"/>
          </a:xfrm>
          <a:prstGeom prst="rect">
            <a:avLst/>
          </a:prstGeom>
        </p:spPr>
      </p:pic>
    </p:spTree>
    <p:custDataLst>
      <p:tags r:id="rId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11575" y="1712015"/>
            <a:ext cx="10969200" cy="4759200"/>
          </a:xfrm>
        </p:spPr>
        <p:txBody>
          <a:bodyPr/>
          <a:p>
            <a:r>
              <a:rPr lang="en-US" altLang="zh-CN"/>
              <a:t>I got similar training results as in previous case, the performance on LUS sample is still slightly better</a:t>
            </a:r>
            <a:endParaRPr lang="en-US" altLang="zh-CN"/>
          </a:p>
          <a:p>
            <a:r>
              <a:rPr lang="en-US" altLang="zh-CN"/>
              <a:t>The second line of accuracy 0.93 is because my own algorithm implementation </a:t>
            </a:r>
            <a:r>
              <a:rPr lang="en-US" altLang="zh-CN"/>
              <a:t>is not efficient, it takes a lot of time to converge... In this situation, it doesn't converge to the optimal</a:t>
            </a:r>
            <a:endParaRPr lang="en-US" altLang="zh-CN"/>
          </a:p>
          <a:p>
            <a:r>
              <a:rPr lang="en-US" altLang="zh-CN"/>
              <a:t>Again the modified training target is not quite important</a:t>
            </a:r>
            <a:endParaRPr lang="en-US" altLang="zh-CN"/>
          </a:p>
        </p:txBody>
      </p:sp>
      <p:pic>
        <p:nvPicPr>
          <p:cNvPr id="4" name="图片 3" descr="capture_20200729164952788"/>
          <p:cNvPicPr>
            <a:picLocks noChangeAspect="1"/>
          </p:cNvPicPr>
          <p:nvPr/>
        </p:nvPicPr>
        <p:blipFill>
          <a:blip r:embed="rId1"/>
          <a:stretch>
            <a:fillRect/>
          </a:stretch>
        </p:blipFill>
        <p:spPr>
          <a:xfrm>
            <a:off x="1746885" y="427990"/>
            <a:ext cx="7334250" cy="1062355"/>
          </a:xfrm>
          <a:prstGeom prst="rect">
            <a:avLst/>
          </a:prstGeom>
        </p:spPr>
      </p:pic>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Conclusion</a:t>
            </a:r>
            <a:endParaRPr lang="en-US" altLang="zh-CN"/>
          </a:p>
        </p:txBody>
      </p:sp>
      <p:sp>
        <p:nvSpPr>
          <p:cNvPr id="3" name="内容占位符 2"/>
          <p:cNvSpPr>
            <a:spLocks noGrp="1"/>
          </p:cNvSpPr>
          <p:nvPr>
            <p:ph idx="1"/>
          </p:nvPr>
        </p:nvSpPr>
        <p:spPr/>
        <p:txBody>
          <a:bodyPr/>
          <a:p>
            <a:r>
              <a:rPr lang="en-US" altLang="zh-CN"/>
              <a:t>In both marginally balanced or imbalanced case, the LUS method successfully chooses those more important data points, and therefore gives better performance</a:t>
            </a:r>
            <a:endParaRPr lang="en-US" altLang="zh-CN"/>
          </a:p>
          <a:p>
            <a:r>
              <a:rPr lang="en-US" altLang="zh-CN"/>
              <a:t>The modified target is not important since the accuracy of my algorithm and the sklearn logistic regression are similar</a:t>
            </a:r>
            <a:endParaRPr lang="en-US" altLang="zh-CN"/>
          </a:p>
          <a:p>
            <a:r>
              <a:rPr lang="en-US" altLang="zh-CN"/>
              <a:t>In marginally imbalanced case, LUS sample re-balances the data</a:t>
            </a:r>
            <a:endParaRPr lang="en-US" altLang="zh-CN"/>
          </a:p>
          <a:p>
            <a:r>
              <a:rPr lang="en-US" altLang="zh-CN"/>
              <a:t>Sample number is not stable</a:t>
            </a:r>
            <a:endParaRPr lang="en-US" altLang="zh-CN"/>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Logistic Regression using CNN</a:t>
            </a:r>
            <a:endParaRPr lang="en-US" altLang="zh-CN"/>
          </a:p>
        </p:txBody>
      </p:sp>
      <p:sp>
        <p:nvSpPr>
          <p:cNvPr id="3" name="内容占位符 2"/>
          <p:cNvSpPr>
            <a:spLocks noGrp="1"/>
          </p:cNvSpPr>
          <p:nvPr>
            <p:ph idx="1"/>
          </p:nvPr>
        </p:nvSpPr>
        <p:spPr/>
        <p:txBody>
          <a:bodyPr/>
          <a:p>
            <a:r>
              <a:rPr lang="en-US" altLang="zh-CN"/>
              <a:t>In deep learning context, I used the common MNIST dataset, which is marginally balanced</a:t>
            </a:r>
            <a:endParaRPr lang="en-US" altLang="zh-CN"/>
          </a:p>
          <a:p>
            <a:r>
              <a:rPr lang="en-US" altLang="zh-CN"/>
              <a:t>The network architecture is the one given in https://zhuanlan.zhihu.com/p/30911463</a:t>
            </a:r>
            <a:endParaRPr lang="en-US" altLang="zh-CN"/>
          </a:p>
          <a:p>
            <a:r>
              <a:rPr lang="en-US" altLang="zh-CN"/>
              <a:t>Different from Prof Zhang's paper, I used a linear model trained on the validation sets as the pilot classifer</a:t>
            </a:r>
            <a:endParaRPr lang="en-US" altLang="zh-CN"/>
          </a:p>
          <a:p>
            <a:r>
              <a:rPr lang="en-US" altLang="zh-CN"/>
              <a:t>I did three main special experiments: 1. Use A = np.ones to see whether the modified target is useful. 2. Use the LUS asmple to train a softmax network. 3. Compare the performance of LUS sample and uniform sample</a:t>
            </a:r>
            <a:endParaRPr lang="en-US" altLang="zh-CN"/>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11575" y="570920"/>
            <a:ext cx="10969200" cy="4759200"/>
          </a:xfrm>
        </p:spPr>
        <p:txBody>
          <a:bodyPr/>
          <a:p>
            <a:r>
              <a:rPr lang="en-US" altLang="zh-CN"/>
              <a:t>Before starting, I first tested the change of sample fraction w.r.t gamma, I used gamma in [1.1, 1.2, 1.3, 1.5, 1.8, 2, 2.5, 3, 5, 8, 10] and got several graphs shown below(x axis is gamma)</a:t>
            </a:r>
            <a:endParaRPr lang="en-US" altLang="zh-CN"/>
          </a:p>
          <a:p>
            <a:r>
              <a:rPr lang="en-US" altLang="zh-CN"/>
              <a:t>In genral, sample number decreases as gamma increases, which consists with the paper</a:t>
            </a:r>
            <a:endParaRPr lang="en-US" altLang="zh-CN"/>
          </a:p>
          <a:p>
            <a:r>
              <a:rPr lang="en-US" altLang="zh-CN"/>
              <a:t>Still for each gamma, sample number is highly varianced(not shown)</a:t>
            </a:r>
            <a:endParaRPr lang="en-US" altLang="zh-CN"/>
          </a:p>
        </p:txBody>
      </p:sp>
      <p:pic>
        <p:nvPicPr>
          <p:cNvPr id="4" name="图片 3" descr="capture_20200729173648229"/>
          <p:cNvPicPr>
            <a:picLocks noChangeAspect="1"/>
          </p:cNvPicPr>
          <p:nvPr/>
        </p:nvPicPr>
        <p:blipFill>
          <a:blip r:embed="rId1"/>
          <a:stretch>
            <a:fillRect/>
          </a:stretch>
        </p:blipFill>
        <p:spPr>
          <a:xfrm>
            <a:off x="611505" y="3399790"/>
            <a:ext cx="3245485" cy="1930400"/>
          </a:xfrm>
          <a:prstGeom prst="rect">
            <a:avLst/>
          </a:prstGeom>
        </p:spPr>
      </p:pic>
      <p:pic>
        <p:nvPicPr>
          <p:cNvPr id="5" name="图片 4" descr="capture_20200729174019246"/>
          <p:cNvPicPr>
            <a:picLocks noChangeAspect="1"/>
          </p:cNvPicPr>
          <p:nvPr/>
        </p:nvPicPr>
        <p:blipFill>
          <a:blip r:embed="rId2"/>
          <a:stretch>
            <a:fillRect/>
          </a:stretch>
        </p:blipFill>
        <p:spPr>
          <a:xfrm>
            <a:off x="4291965" y="3399790"/>
            <a:ext cx="3362960" cy="1930400"/>
          </a:xfrm>
          <a:prstGeom prst="rect">
            <a:avLst/>
          </a:prstGeom>
        </p:spPr>
      </p:pic>
      <p:pic>
        <p:nvPicPr>
          <p:cNvPr id="6" name="图片 5" descr="capture_20200729174103514"/>
          <p:cNvPicPr>
            <a:picLocks noChangeAspect="1"/>
          </p:cNvPicPr>
          <p:nvPr/>
        </p:nvPicPr>
        <p:blipFill>
          <a:blip r:embed="rId3"/>
          <a:stretch>
            <a:fillRect/>
          </a:stretch>
        </p:blipFill>
        <p:spPr>
          <a:xfrm>
            <a:off x="8089900" y="3399790"/>
            <a:ext cx="3373755" cy="1930400"/>
          </a:xfrm>
          <a:prstGeom prst="rect">
            <a:avLst/>
          </a:prstGeom>
        </p:spPr>
      </p:pic>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Notations and backgrounds</a:t>
            </a:r>
            <a:endParaRPr lang="en-US" altLang="zh-CN"/>
          </a:p>
        </p:txBody>
      </p:sp>
      <p:pic>
        <p:nvPicPr>
          <p:cNvPr id="4" name="图片 3"/>
          <p:cNvPicPr>
            <a:picLocks noChangeAspect="1"/>
          </p:cNvPicPr>
          <p:nvPr>
            <p:custDataLst>
              <p:tags r:id="rId2"/>
            </p:custDataLst>
          </p:nvPr>
        </p:nvPicPr>
        <p:blipFill>
          <a:blip r:embed="rId3"/>
          <a:stretch>
            <a:fillRect/>
          </a:stretch>
        </p:blipFill>
        <p:spPr>
          <a:xfrm>
            <a:off x="3408680" y="1313815"/>
            <a:ext cx="5367655" cy="5143500"/>
          </a:xfrm>
          <a:prstGeom prst="rect">
            <a:avLst/>
          </a:prstGeom>
        </p:spPr>
      </p:pic>
    </p:spTree>
    <p:custDataLst>
      <p:tags r:id="rId4"/>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1.Use A = np.ones</a:t>
            </a:r>
            <a:endParaRPr lang="en-US" altLang="zh-CN"/>
          </a:p>
        </p:txBody>
      </p:sp>
      <p:sp>
        <p:nvSpPr>
          <p:cNvPr id="3" name="内容占位符 2"/>
          <p:cNvSpPr>
            <a:spLocks noGrp="1"/>
          </p:cNvSpPr>
          <p:nvPr>
            <p:ph idx="1"/>
          </p:nvPr>
        </p:nvSpPr>
        <p:spPr/>
        <p:txBody>
          <a:bodyPr/>
          <a:p>
            <a:r>
              <a:rPr lang="en-US" altLang="zh-CN"/>
              <a:t>The left graph shows a model trained on the correct A while the right one is a model train on A = np.ones(num_classes, n), which has even higher accuracy</a:t>
            </a:r>
            <a:endParaRPr lang="en-US" altLang="zh-CN"/>
          </a:p>
          <a:p>
            <a:r>
              <a:rPr lang="en-US" altLang="zh-CN"/>
              <a:t>This may because for the MNIST set, predict accuracy is quite high on average so the weight is not too useful since the only correct class donimates the probability, this feature is appliable to other loss functions such as softmax</a:t>
            </a:r>
            <a:endParaRPr lang="en-US" altLang="zh-CN"/>
          </a:p>
          <a:p>
            <a:r>
              <a:rPr lang="en-US" altLang="zh-CN"/>
              <a:t>Conclusion: A is not really important when accuracy is high</a:t>
            </a:r>
            <a:endParaRPr lang="en-US" altLang="zh-CN"/>
          </a:p>
        </p:txBody>
      </p:sp>
      <p:pic>
        <p:nvPicPr>
          <p:cNvPr id="4" name="图片 3" descr="capture_20200729174943238"/>
          <p:cNvPicPr>
            <a:picLocks noChangeAspect="1"/>
          </p:cNvPicPr>
          <p:nvPr/>
        </p:nvPicPr>
        <p:blipFill>
          <a:blip r:embed="rId1"/>
          <a:stretch>
            <a:fillRect/>
          </a:stretch>
        </p:blipFill>
        <p:spPr>
          <a:xfrm>
            <a:off x="860425" y="3922395"/>
            <a:ext cx="4611370" cy="2287905"/>
          </a:xfrm>
          <a:prstGeom prst="rect">
            <a:avLst/>
          </a:prstGeom>
        </p:spPr>
      </p:pic>
      <p:pic>
        <p:nvPicPr>
          <p:cNvPr id="5" name="图片 4" descr="capture_20200729175021898"/>
          <p:cNvPicPr>
            <a:picLocks noChangeAspect="1"/>
          </p:cNvPicPr>
          <p:nvPr/>
        </p:nvPicPr>
        <p:blipFill>
          <a:blip r:embed="rId2"/>
          <a:stretch>
            <a:fillRect/>
          </a:stretch>
        </p:blipFill>
        <p:spPr>
          <a:xfrm>
            <a:off x="6059170" y="3922395"/>
            <a:ext cx="5179060" cy="2287905"/>
          </a:xfrm>
          <a:prstGeom prst="rect">
            <a:avLst/>
          </a:prstGeom>
        </p:spPr>
      </p:pic>
    </p:spTree>
    <p:custDataLst>
      <p:tags r:id="rId3"/>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2. Use LUS on Softmax Network</a:t>
            </a:r>
            <a:endParaRPr lang="en-US" altLang="zh-CN"/>
          </a:p>
        </p:txBody>
      </p:sp>
      <p:sp>
        <p:nvSpPr>
          <p:cNvPr id="3" name="内容占位符 2"/>
          <p:cNvSpPr>
            <a:spLocks noGrp="1"/>
          </p:cNvSpPr>
          <p:nvPr>
            <p:ph idx="1"/>
          </p:nvPr>
        </p:nvSpPr>
        <p:spPr/>
        <p:txBody>
          <a:bodyPr/>
          <a:p>
            <a:r>
              <a:rPr lang="en-US" altLang="zh-CN"/>
              <a:t>Left: s</a:t>
            </a:r>
            <a:r>
              <a:rPr lang="en-US" altLang="zh-CN"/>
              <a:t>oftmax CNN trained on LUS sample, Right: softmax CNN trained on whole train data</a:t>
            </a:r>
            <a:endParaRPr lang="en-US" altLang="zh-CN"/>
          </a:p>
          <a:p>
            <a:r>
              <a:rPr lang="en-US" altLang="zh-CN"/>
              <a:t>Conclusion: Our LUS method is not appliable to softmax network, note that this is possiblely due to our choice of pilot model</a:t>
            </a:r>
            <a:endParaRPr lang="en-US" altLang="zh-CN"/>
          </a:p>
        </p:txBody>
      </p:sp>
      <p:pic>
        <p:nvPicPr>
          <p:cNvPr id="4" name="图片 3" descr="capture_20200729180633532"/>
          <p:cNvPicPr>
            <a:picLocks noChangeAspect="1"/>
          </p:cNvPicPr>
          <p:nvPr/>
        </p:nvPicPr>
        <p:blipFill>
          <a:blip r:embed="rId1"/>
          <a:stretch>
            <a:fillRect/>
          </a:stretch>
        </p:blipFill>
        <p:spPr>
          <a:xfrm>
            <a:off x="703580" y="3769995"/>
            <a:ext cx="5195570" cy="2390775"/>
          </a:xfrm>
          <a:prstGeom prst="rect">
            <a:avLst/>
          </a:prstGeom>
        </p:spPr>
      </p:pic>
      <p:pic>
        <p:nvPicPr>
          <p:cNvPr id="5" name="图片 4" descr="capture_20200729181327406"/>
          <p:cNvPicPr>
            <a:picLocks noChangeAspect="1"/>
          </p:cNvPicPr>
          <p:nvPr/>
        </p:nvPicPr>
        <p:blipFill>
          <a:blip r:embed="rId2"/>
          <a:stretch>
            <a:fillRect/>
          </a:stretch>
        </p:blipFill>
        <p:spPr>
          <a:xfrm>
            <a:off x="6544945" y="3775075"/>
            <a:ext cx="4910455" cy="2385695"/>
          </a:xfrm>
          <a:prstGeom prst="rect">
            <a:avLst/>
          </a:prstGeom>
        </p:spPr>
      </p:pic>
    </p:spTree>
    <p:custDataLst>
      <p:tags r:id="rId3"/>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3. Compared with Uniform Sample</a:t>
            </a:r>
            <a:br>
              <a:rPr lang="en-US" altLang="zh-CN"/>
            </a:br>
            <a:endParaRPr lang="en-US" altLang="zh-CN"/>
          </a:p>
        </p:txBody>
      </p:sp>
      <p:sp>
        <p:nvSpPr>
          <p:cNvPr id="3" name="内容占位符 2"/>
          <p:cNvSpPr>
            <a:spLocks noGrp="1"/>
          </p:cNvSpPr>
          <p:nvPr>
            <p:ph idx="1"/>
          </p:nvPr>
        </p:nvSpPr>
        <p:spPr/>
        <p:txBody>
          <a:bodyPr/>
          <a:p>
            <a:r>
              <a:rPr lang="en-US" altLang="zh-CN"/>
              <a:t>The left model is trained on LUS sample, right one trained on uniform sample</a:t>
            </a:r>
            <a:endParaRPr lang="en-US" altLang="zh-CN"/>
          </a:p>
          <a:p>
            <a:r>
              <a:rPr lang="en-US" altLang="zh-CN"/>
              <a:t>Conclusion: Not significant difference in such marginal balanced case</a:t>
            </a:r>
            <a:endParaRPr lang="en-US" altLang="zh-CN"/>
          </a:p>
        </p:txBody>
      </p:sp>
      <p:pic>
        <p:nvPicPr>
          <p:cNvPr id="4" name="图片 3" descr="capture_20200729180216139"/>
          <p:cNvPicPr>
            <a:picLocks noChangeAspect="1"/>
          </p:cNvPicPr>
          <p:nvPr/>
        </p:nvPicPr>
        <p:blipFill>
          <a:blip r:embed="rId1"/>
          <a:stretch>
            <a:fillRect/>
          </a:stretch>
        </p:blipFill>
        <p:spPr>
          <a:xfrm>
            <a:off x="671830" y="3246755"/>
            <a:ext cx="4923155" cy="2465070"/>
          </a:xfrm>
          <a:prstGeom prst="rect">
            <a:avLst/>
          </a:prstGeom>
        </p:spPr>
      </p:pic>
      <p:pic>
        <p:nvPicPr>
          <p:cNvPr id="6" name="图片 5" descr="capture_20200729175748105"/>
          <p:cNvPicPr>
            <a:picLocks noChangeAspect="1"/>
          </p:cNvPicPr>
          <p:nvPr/>
        </p:nvPicPr>
        <p:blipFill>
          <a:blip r:embed="rId2"/>
          <a:stretch>
            <a:fillRect/>
          </a:stretch>
        </p:blipFill>
        <p:spPr>
          <a:xfrm>
            <a:off x="6329680" y="3246755"/>
            <a:ext cx="5013960" cy="2464435"/>
          </a:xfrm>
          <a:prstGeom prst="rect">
            <a:avLst/>
          </a:prstGeom>
        </p:spPr>
      </p:pic>
    </p:spTree>
    <p:custDataLst>
      <p:tags r:id="rId3"/>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Summary</a:t>
            </a:r>
            <a:endParaRPr lang="en-US" altLang="zh-CN"/>
          </a:p>
        </p:txBody>
      </p:sp>
      <p:sp>
        <p:nvSpPr>
          <p:cNvPr id="3" name="内容占位符 2"/>
          <p:cNvSpPr>
            <a:spLocks noGrp="1"/>
          </p:cNvSpPr>
          <p:nvPr>
            <p:ph idx="1"/>
          </p:nvPr>
        </p:nvSpPr>
        <p:spPr/>
        <p:txBody>
          <a:bodyPr/>
          <a:p>
            <a:r>
              <a:rPr lang="en-US" altLang="zh-CN"/>
              <a:t>The weight in the modified target seems to be unimportant, therefore the sampling method may be also applied in models such that the correct target are not easy to be specified</a:t>
            </a:r>
            <a:endParaRPr lang="en-US" altLang="zh-CN"/>
          </a:p>
          <a:p>
            <a:r>
              <a:rPr lang="en-US" altLang="zh-CN"/>
              <a:t>The parameter gamma describes a upper bound, but cannot control the sample number precisely</a:t>
            </a:r>
            <a:endParaRPr lang="en-US" altLang="zh-CN"/>
          </a:p>
          <a:p>
            <a:r>
              <a:rPr lang="en-US" altLang="zh-CN"/>
              <a:t>LUS may be sensitive to model selection, say, when both pilot and main model are logistic model, performance is good, when the main model is based on softmax, the performance is not satisfying</a:t>
            </a:r>
            <a:endParaRPr lang="en-US" altLang="zh-CN"/>
          </a:p>
          <a:p>
            <a:endParaRPr lang="en-US" altLang="zh-CN"/>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Possible topics to work on</a:t>
            </a:r>
            <a:endParaRPr lang="en-US" altLang="zh-CN"/>
          </a:p>
        </p:txBody>
      </p:sp>
      <p:sp>
        <p:nvSpPr>
          <p:cNvPr id="3" name="内容占位符 2"/>
          <p:cNvSpPr>
            <a:spLocks noGrp="1"/>
          </p:cNvSpPr>
          <p:nvPr>
            <p:ph idx="1"/>
          </p:nvPr>
        </p:nvSpPr>
        <p:spPr/>
        <p:txBody>
          <a:bodyPr/>
          <a:p>
            <a:r>
              <a:rPr lang="en-US" altLang="zh-CN">
                <a:sym typeface="+mn-ea"/>
              </a:rPr>
              <a:t>Try to derive good acceptance probability functions</a:t>
            </a:r>
            <a:endParaRPr lang="en-US" altLang="zh-CN">
              <a:sym typeface="+mn-ea"/>
            </a:endParaRPr>
          </a:p>
          <a:p>
            <a:r>
              <a:rPr lang="en-US" altLang="zh-CN">
                <a:sym typeface="+mn-ea"/>
              </a:rPr>
              <a:t>Try to apply LUS to deep learning</a:t>
            </a:r>
            <a:endParaRPr lang="en-US" altLang="zh-CN">
              <a:sym typeface="+mn-ea"/>
            </a:endParaRPr>
          </a:p>
          <a:p>
            <a:r>
              <a:rPr lang="en-US" altLang="zh-CN">
                <a:sym typeface="+mn-ea"/>
              </a:rPr>
              <a:t>Theoretical analysis on how a specific subsampling method affect training result, say, try to bound the difference theoreticallly</a:t>
            </a:r>
            <a:endParaRPr lang="en-US" altLang="zh-CN"/>
          </a:p>
          <a:p>
            <a:r>
              <a:rPr lang="en-US" altLang="zh-CN"/>
              <a:t>Try new samplig methods in different fields</a:t>
            </a:r>
            <a:endParaRPr lang="en-US" altLang="zh-CN"/>
          </a:p>
          <a:p>
            <a:r>
              <a:rPr lang="en-US" altLang="zh-CN"/>
              <a:t>Investigate how (different) pretrained models affect the later subsampling results</a:t>
            </a:r>
            <a:endParaRPr lang="en-US" altLang="zh-CN"/>
          </a:p>
          <a:p>
            <a:pPr marL="0" indent="0">
              <a:buNone/>
            </a:pPr>
            <a:endParaRPr lang="en-US" altLang="zh-CN"/>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Model-based Value Expansion(MVE)</a:t>
            </a:r>
            <a:endParaRPr lang="en-US" altLang="zh-CN"/>
          </a:p>
        </p:txBody>
      </p:sp>
      <p:pic>
        <p:nvPicPr>
          <p:cNvPr id="5" name="图片 4"/>
          <p:cNvPicPr>
            <a:picLocks noChangeAspect="1"/>
          </p:cNvPicPr>
          <p:nvPr>
            <p:custDataLst>
              <p:tags r:id="rId2"/>
            </p:custDataLst>
          </p:nvPr>
        </p:nvPicPr>
        <p:blipFill>
          <a:blip r:embed="rId3"/>
          <a:stretch>
            <a:fillRect/>
          </a:stretch>
        </p:blipFill>
        <p:spPr>
          <a:xfrm>
            <a:off x="3373120" y="1256665"/>
            <a:ext cx="5438775" cy="5267325"/>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543630" y="269310"/>
            <a:ext cx="10969200" cy="705600"/>
          </a:xfrm>
        </p:spPr>
        <p:txBody>
          <a:bodyPr>
            <a:normAutofit fontScale="90000"/>
          </a:bodyPr>
          <a:lstStyle/>
          <a:p>
            <a:r>
              <a:rPr lang="en-US" altLang="zh-CN">
                <a:sym typeface="+mn-ea"/>
              </a:rPr>
              <a:t>Stochastic Ensamble Value Expansion(STEVE)</a:t>
            </a:r>
            <a:endParaRPr lang="zh-CN" altLang="en-US"/>
          </a:p>
        </p:txBody>
      </p:sp>
      <p:pic>
        <p:nvPicPr>
          <p:cNvPr id="5" name="图片 4"/>
          <p:cNvPicPr>
            <a:picLocks noChangeAspect="1"/>
          </p:cNvPicPr>
          <p:nvPr/>
        </p:nvPicPr>
        <p:blipFill>
          <a:blip r:embed="rId2"/>
          <a:stretch>
            <a:fillRect/>
          </a:stretch>
        </p:blipFill>
        <p:spPr>
          <a:xfrm>
            <a:off x="3481705" y="1131570"/>
            <a:ext cx="5229225" cy="5634355"/>
          </a:xfrm>
          <a:prstGeom prst="rect">
            <a:avLst/>
          </a:prstGeom>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2.New Subsampling Algorithms for Fast Least Squares Regression</a:t>
            </a:r>
            <a:endParaRPr lang="en-US" altLang="zh-CN"/>
          </a:p>
        </p:txBody>
      </p:sp>
      <p:sp>
        <p:nvSpPr>
          <p:cNvPr id="3" name="内容占位符 2"/>
          <p:cNvSpPr>
            <a:spLocks noGrp="1"/>
          </p:cNvSpPr>
          <p:nvPr>
            <p:ph idx="1"/>
          </p:nvPr>
        </p:nvSpPr>
        <p:spPr>
          <a:xfrm>
            <a:off x="611575" y="1947600"/>
            <a:ext cx="10969200" cy="4759200"/>
          </a:xfrm>
        </p:spPr>
        <p:txBody>
          <a:bodyPr/>
          <a:p>
            <a:r>
              <a:rPr lang="en-US" altLang="zh-CN" b="1">
                <a:sym typeface="+mn-ea"/>
              </a:rPr>
              <a:t>Key idea: Using both sampled and unsampled data to get double estimation</a:t>
            </a:r>
            <a:endParaRPr lang="en-US" altLang="zh-CN" b="1"/>
          </a:p>
          <a:p>
            <a:r>
              <a:rPr lang="en-US" altLang="zh-CN"/>
              <a:t>First use random subsampled data to estimate w0 and get w1, then use remaining data to estimate the error (w0-w1</a:t>
            </a:r>
            <a:r>
              <a:t>）</a:t>
            </a:r>
            <a:r>
              <a:rPr lang="en-US" altLang="zh-CN"/>
              <a:t>and get w_correct, final estimation will be w1+w_correct</a:t>
            </a:r>
            <a:endParaRPr lang="en-US" altLang="zh-CN"/>
          </a:p>
          <a:p>
            <a:r>
              <a:rPr lang="en-US" altLang="zh-CN"/>
              <a:t>For fixed setting design matrix, need to precondition it using the randomized hadamard transform matrix</a:t>
            </a:r>
            <a:endParaRPr lang="en-US" altLang="zh-CN"/>
          </a:p>
          <a:p>
            <a:r>
              <a:rPr lang="en-US" altLang="zh-CN"/>
              <a:t>Reference:</a:t>
            </a:r>
            <a:r>
              <a:rPr>
                <a:sym typeface="+mn-ea"/>
              </a:rPr>
              <a:t>https://papers.nips.cc/paper/5105-new-subsampling-algorithms-for-fast-least-squares-regression.pdf</a:t>
            </a:r>
            <a:endParaRPr lang="zh-CN" altLang="en-US"/>
          </a:p>
          <a:p>
            <a:endParaRPr lang="en-US" altLang="zh-CN"/>
          </a:p>
          <a:p>
            <a:endParaRPr lang="en-US" altLang="zh-CN"/>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Algorithm</a:t>
            </a:r>
            <a:endParaRPr lang="en-US" altLang="zh-CN"/>
          </a:p>
        </p:txBody>
      </p:sp>
      <p:sp>
        <p:nvSpPr>
          <p:cNvPr id="5" name="文本框 4"/>
          <p:cNvSpPr txBox="1"/>
          <p:nvPr/>
        </p:nvSpPr>
        <p:spPr>
          <a:xfrm>
            <a:off x="699770" y="1477010"/>
            <a:ext cx="10361930" cy="1198880"/>
          </a:xfrm>
          <a:prstGeom prst="rect">
            <a:avLst/>
          </a:prstGeom>
          <a:noFill/>
        </p:spPr>
        <p:txBody>
          <a:bodyPr wrap="square" rtlCol="0" anchor="t">
            <a:spAutoFit/>
          </a:bodyPr>
          <a:p>
            <a:r>
              <a:rPr lang="en-US" altLang="zh-CN" dirty="0">
                <a:sym typeface="+mn-ea"/>
              </a:rPr>
              <a:t>For linear model:</a:t>
            </a:r>
            <a:r>
              <a:rPr lang="en-US" altLang="zh-CN" b="1" dirty="0">
                <a:sym typeface="+mn-ea"/>
              </a:rPr>
              <a:t>Y </a:t>
            </a:r>
            <a:r>
              <a:rPr lang="en-US" altLang="zh-CN" dirty="0">
                <a:sym typeface="+mn-ea"/>
              </a:rPr>
              <a:t>= </a:t>
            </a:r>
            <a:r>
              <a:rPr lang="en-US" altLang="zh-CN" b="1" dirty="0">
                <a:sym typeface="+mn-ea"/>
              </a:rPr>
              <a:t>X</a:t>
            </a:r>
            <a:r>
              <a:rPr lang="en-US" altLang="zh-CN" dirty="0">
                <a:sym typeface="+mn-ea"/>
              </a:rPr>
              <a:t>w0 + epsilon</a:t>
            </a:r>
            <a:endParaRPr lang="en-US" altLang="zh-CN" dirty="0">
              <a:sym typeface="+mn-ea"/>
            </a:endParaRPr>
          </a:p>
          <a:p>
            <a:r>
              <a:rPr lang="en-US" altLang="zh-CN"/>
              <a:t>1. Use r-subsampled (</a:t>
            </a:r>
            <a:r>
              <a:rPr lang="en-US" altLang="zh-CN" b="1"/>
              <a:t>X, Y</a:t>
            </a:r>
            <a:r>
              <a:rPr lang="en-US" altLang="zh-CN"/>
              <a:t>) to get initial estimate of w0, denoted as w_FS</a:t>
            </a:r>
            <a:endParaRPr lang="en-US" altLang="zh-CN"/>
          </a:p>
          <a:p>
            <a:r>
              <a:rPr lang="en-US" altLang="zh-CN"/>
              <a:t>2. Use the remaining data to estimate w0-w_FS, </a:t>
            </a:r>
            <a:r>
              <a:rPr lang="en-US" altLang="zh-CN">
                <a:sym typeface="+mn-ea"/>
              </a:rPr>
              <a:t>denoted as w_correct,</a:t>
            </a:r>
            <a:endParaRPr lang="en-US" altLang="zh-CN"/>
          </a:p>
          <a:p>
            <a:r>
              <a:rPr lang="en-US" altLang="zh-CN"/>
              <a:t>since the following holds</a:t>
            </a:r>
            <a:endParaRPr lang="en-US" altLang="zh-CN"/>
          </a:p>
        </p:txBody>
      </p:sp>
      <p:pic>
        <p:nvPicPr>
          <p:cNvPr id="7" name="图片 6" descr="capture_20200716220734966"/>
          <p:cNvPicPr>
            <a:picLocks noChangeAspect="1"/>
          </p:cNvPicPr>
          <p:nvPr/>
        </p:nvPicPr>
        <p:blipFill>
          <a:blip r:embed="rId2"/>
          <a:stretch>
            <a:fillRect/>
          </a:stretch>
        </p:blipFill>
        <p:spPr>
          <a:xfrm>
            <a:off x="3338830" y="2350135"/>
            <a:ext cx="3929380" cy="895350"/>
          </a:xfrm>
          <a:prstGeom prst="rect">
            <a:avLst/>
          </a:prstGeom>
        </p:spPr>
      </p:pic>
      <p:sp>
        <p:nvSpPr>
          <p:cNvPr id="8" name="文本框 7"/>
          <p:cNvSpPr txBox="1"/>
          <p:nvPr/>
        </p:nvSpPr>
        <p:spPr>
          <a:xfrm>
            <a:off x="699770" y="3425190"/>
            <a:ext cx="10361930" cy="368300"/>
          </a:xfrm>
          <a:prstGeom prst="rect">
            <a:avLst/>
          </a:prstGeom>
          <a:noFill/>
        </p:spPr>
        <p:txBody>
          <a:bodyPr wrap="square" rtlCol="0">
            <a:spAutoFit/>
          </a:bodyPr>
          <a:p>
            <a:r>
              <a:rPr lang="en-US" altLang="zh-CN"/>
              <a:t>3. Add the two estimations together to get the final estimation, algorithm as follows</a:t>
            </a:r>
            <a:endParaRPr lang="en-US" altLang="zh-CN"/>
          </a:p>
        </p:txBody>
      </p:sp>
      <p:pic>
        <p:nvPicPr>
          <p:cNvPr id="9" name="图片 8" descr="capture_20200716221022574"/>
          <p:cNvPicPr>
            <a:picLocks noChangeAspect="1"/>
          </p:cNvPicPr>
          <p:nvPr/>
        </p:nvPicPr>
        <p:blipFill>
          <a:blip r:embed="rId3"/>
          <a:stretch>
            <a:fillRect/>
          </a:stretch>
        </p:blipFill>
        <p:spPr>
          <a:xfrm>
            <a:off x="2625725" y="4038600"/>
            <a:ext cx="6510655" cy="1919605"/>
          </a:xfrm>
          <a:prstGeom prst="rect">
            <a:avLst/>
          </a:prstGeom>
        </p:spPr>
      </p:pic>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79805" y="459105"/>
            <a:ext cx="7785735" cy="368300"/>
          </a:xfrm>
          <a:prstGeom prst="rect">
            <a:avLst/>
          </a:prstGeom>
          <a:noFill/>
        </p:spPr>
        <p:txBody>
          <a:bodyPr wrap="square" rtlCol="0">
            <a:spAutoFit/>
          </a:bodyPr>
          <a:p>
            <a:r>
              <a:rPr lang="en-US" altLang="zh-CN"/>
              <a:t>The accuracy of this method is shown to satisfies</a:t>
            </a:r>
            <a:endParaRPr lang="en-US" altLang="zh-CN"/>
          </a:p>
        </p:txBody>
      </p:sp>
      <p:pic>
        <p:nvPicPr>
          <p:cNvPr id="3" name="图片 2" descr="capture_20200716221349737"/>
          <p:cNvPicPr>
            <a:picLocks noChangeAspect="1"/>
          </p:cNvPicPr>
          <p:nvPr/>
        </p:nvPicPr>
        <p:blipFill>
          <a:blip r:embed="rId1"/>
          <a:stretch>
            <a:fillRect/>
          </a:stretch>
        </p:blipFill>
        <p:spPr>
          <a:xfrm>
            <a:off x="979805" y="4507230"/>
            <a:ext cx="8172450" cy="538480"/>
          </a:xfrm>
          <a:prstGeom prst="rect">
            <a:avLst/>
          </a:prstGeom>
        </p:spPr>
      </p:pic>
      <p:pic>
        <p:nvPicPr>
          <p:cNvPr id="4" name="图片 3" descr="capture_20200716221510296"/>
          <p:cNvPicPr>
            <a:picLocks noChangeAspect="1"/>
          </p:cNvPicPr>
          <p:nvPr/>
        </p:nvPicPr>
        <p:blipFill>
          <a:blip r:embed="rId2"/>
          <a:stretch>
            <a:fillRect/>
          </a:stretch>
        </p:blipFill>
        <p:spPr>
          <a:xfrm>
            <a:off x="979805" y="949960"/>
            <a:ext cx="8791575" cy="2428875"/>
          </a:xfrm>
          <a:prstGeom prst="rect">
            <a:avLst/>
          </a:prstGeom>
        </p:spPr>
      </p:pic>
      <p:sp>
        <p:nvSpPr>
          <p:cNvPr id="5" name="文本框 4"/>
          <p:cNvSpPr txBox="1"/>
          <p:nvPr/>
        </p:nvSpPr>
        <p:spPr>
          <a:xfrm>
            <a:off x="979805" y="3759200"/>
            <a:ext cx="7129145" cy="368300"/>
          </a:xfrm>
          <a:prstGeom prst="rect">
            <a:avLst/>
          </a:prstGeom>
          <a:noFill/>
        </p:spPr>
        <p:txBody>
          <a:bodyPr wrap="square" rtlCol="0">
            <a:spAutoFit/>
          </a:bodyPr>
          <a:p>
            <a:r>
              <a:rPr lang="en-US" altLang="zh-CN"/>
              <a:t>For fixed design setting X that satisfies the following condition</a:t>
            </a:r>
            <a:endParaRPr lang="en-US" altLang="zh-CN"/>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1066870"/>
            <a:ext cx="10969200" cy="705600"/>
          </a:xfrm>
        </p:spPr>
        <p:txBody>
          <a:bodyPr>
            <a:normAutofit fontScale="90000"/>
          </a:bodyPr>
          <a:p>
            <a:r>
              <a:rPr lang="en-US" altLang="zh-CN">
                <a:sym typeface="+mn-ea"/>
              </a:rPr>
              <a:t>3.Dynamic Sentence Sampling for Efficient Training of Neural Machine Translation</a:t>
            </a:r>
            <a:br>
              <a:rPr lang="en-US" altLang="zh-CN"/>
            </a:br>
            <a:br>
              <a:rPr lang="en-US" altLang="zh-CN"/>
            </a:br>
            <a:endParaRPr lang="zh-CN" altLang="en-US"/>
          </a:p>
        </p:txBody>
      </p:sp>
      <p:sp>
        <p:nvSpPr>
          <p:cNvPr id="3" name="内容占位符 2"/>
          <p:cNvSpPr>
            <a:spLocks noGrp="1"/>
          </p:cNvSpPr>
          <p:nvPr>
            <p:ph idx="1"/>
          </p:nvPr>
        </p:nvSpPr>
        <p:spPr>
          <a:xfrm>
            <a:off x="608330" y="1811020"/>
            <a:ext cx="10968990" cy="4333875"/>
          </a:xfrm>
        </p:spPr>
        <p:txBody>
          <a:bodyPr/>
          <a:p>
            <a:r>
              <a:rPr lang="en-US" altLang="zh-CN" b="1">
                <a:sym typeface="+mn-ea"/>
              </a:rPr>
              <a:t>Key Idea: A</a:t>
            </a:r>
            <a:r>
              <a:rPr lang="en-US" altLang="zh-CN" b="1">
                <a:sym typeface="+mn-ea"/>
              </a:rPr>
              <a:t>ssign weights to each sample to avoid sampling the well-learned sentences repeatly</a:t>
            </a:r>
            <a:endParaRPr lang="en-US" altLang="zh-CN">
              <a:sym typeface="+mn-ea"/>
            </a:endParaRPr>
          </a:p>
          <a:p>
            <a:r>
              <a:rPr lang="en-US" altLang="zh-CN"/>
              <a:t>A weight is assigned to each sentence based on the measured difference between the training costs of two iterations</a:t>
            </a:r>
            <a:endParaRPr lang="en-US" altLang="zh-CN"/>
          </a:p>
          <a:p>
            <a:r>
              <a:rPr lang="en-US" altLang="zh-CN"/>
              <a:t>In each epoch, a certain percentage of sentences are dynamically sampled according to their weights</a:t>
            </a:r>
            <a:endParaRPr lang="en-US" altLang="zh-CN"/>
          </a:p>
          <a:p>
            <a:r>
              <a:rPr lang="en-US" altLang="zh-CN"/>
              <a:t>Reference: https://www.aclweb.org/anthology/P18-2048.pdf</a:t>
            </a:r>
            <a:endParaRPr lang="en-US" altLang="zh-CN"/>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176"/>
</p:tagLst>
</file>

<file path=ppt/tags/tag101.xml><?xml version="1.0" encoding="utf-8"?>
<p:tagLst xmlns:p="http://schemas.openxmlformats.org/presentationml/2006/main">
  <p:tag name="KSO_WM_BEAUTIFY_FLAG" val="#wm#"/>
  <p:tag name="KSO_WM_TEMPLATE_CATEGORY" val="custom"/>
  <p:tag name="KSO_WM_TEMPLATE_INDEX" val="20205176"/>
</p:tagLst>
</file>

<file path=ppt/tags/tag102.xml><?xml version="1.0" encoding="utf-8"?>
<p:tagLst xmlns:p="http://schemas.openxmlformats.org/presentationml/2006/main">
  <p:tag name="KSO_WM_BEAUTIFY_FLAG" val="#wm#"/>
  <p:tag name="KSO_WM_TEMPLATE_CATEGORY" val="custom"/>
  <p:tag name="KSO_WM_TEMPLATE_INDEX" val="20205176"/>
</p:tagLst>
</file>

<file path=ppt/tags/tag103.xml><?xml version="1.0" encoding="utf-8"?>
<p:tagLst xmlns:p="http://schemas.openxmlformats.org/presentationml/2006/main">
  <p:tag name="KSO_WM_BEAUTIFY_FLAG" val="#wm#"/>
  <p:tag name="KSO_WM_TEMPLATE_CATEGORY" val="custom"/>
  <p:tag name="KSO_WM_TEMPLATE_INDEX" val="20205176"/>
</p:tagLst>
</file>

<file path=ppt/tags/tag104.xml><?xml version="1.0" encoding="utf-8"?>
<p:tagLst xmlns:p="http://schemas.openxmlformats.org/presentationml/2006/main">
  <p:tag name="KSO_WM_BEAUTIFY_FLAG" val="#wm#"/>
  <p:tag name="KSO_WM_TEMPLATE_CATEGORY" val="custom"/>
  <p:tag name="KSO_WM_TEMPLATE_INDEX" val="20205176"/>
</p:tagLst>
</file>

<file path=ppt/tags/tag105.xml><?xml version="1.0" encoding="utf-8"?>
<p:tagLst xmlns:p="http://schemas.openxmlformats.org/presentationml/2006/main">
  <p:tag name="KSO_WM_BEAUTIFY_FLAG" val="#wm#"/>
  <p:tag name="KSO_WM_TEMPLATE_CATEGORY" val="custom"/>
  <p:tag name="KSO_WM_TEMPLATE_INDEX" val="20205176"/>
</p:tagLst>
</file>

<file path=ppt/tags/tag106.xml><?xml version="1.0" encoding="utf-8"?>
<p:tagLst xmlns:p="http://schemas.openxmlformats.org/presentationml/2006/main">
  <p:tag name="KSO_WM_BEAUTIFY_FLAG" val="#wm#"/>
  <p:tag name="KSO_WM_TEMPLATE_CATEGORY" val="custom"/>
  <p:tag name="KSO_WM_TEMPLATE_INDEX" val="20205176"/>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68.xml><?xml version="1.0" encoding="utf-8"?>
<p:tagLst xmlns:p="http://schemas.openxmlformats.org/presentationml/2006/main">
  <p:tag name="KSO_WM_UNIT_PLACING_PICTURE_USER_VIEWPORT" val="{&quot;height&quot;:8100,&quot;width&quot;:8453}"/>
</p:tagLst>
</file>

<file path=ppt/tags/tag69.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71.xml><?xml version="1.0" encoding="utf-8"?>
<p:tagLst xmlns:p="http://schemas.openxmlformats.org/presentationml/2006/main">
  <p:tag name="KSO_WM_UNIT_PLACING_PICTURE_USER_VIEWPORT" val="{&quot;height&quot;:8295,&quot;width&quot;:8565}"/>
</p:tagLst>
</file>

<file path=ppt/tags/tag72.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74.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5.xml><?xml version="1.0" encoding="utf-8"?>
<p:tagLst xmlns:p="http://schemas.openxmlformats.org/presentationml/2006/main">
  <p:tag name="KSO_WM_BEAUTIFY_FLAG" val="#wm#"/>
  <p:tag name="KSO_WM_TEMPLATE_CATEGORY" val="custom"/>
  <p:tag name="KSO_WM_TEMPLATE_INDEX" val="20205176"/>
</p:tagLst>
</file>

<file path=ppt/tags/tag7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77.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79.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176"/>
</p:tagLst>
</file>

<file path=ppt/tags/tag81.xml><?xml version="1.0" encoding="utf-8"?>
<p:tagLst xmlns:p="http://schemas.openxmlformats.org/presentationml/2006/main">
  <p:tag name="KSO_WM_BEAUTIFY_FLAG" val="#wm#"/>
  <p:tag name="KSO_WM_TEMPLATE_CATEGORY" val="custom"/>
  <p:tag name="KSO_WM_TEMPLATE_INDEX" val="20205176"/>
</p:tagLst>
</file>

<file path=ppt/tags/tag82.xml><?xml version="1.0" encoding="utf-8"?>
<p:tagLst xmlns:p="http://schemas.openxmlformats.org/presentationml/2006/main">
  <p:tag name="KSO_WM_BEAUTIFY_FLAG" val="#wm#"/>
  <p:tag name="KSO_WM_TEMPLATE_CATEGORY" val="custom"/>
  <p:tag name="KSO_WM_TEMPLATE_INDEX" val="20205176"/>
</p:tagLst>
</file>

<file path=ppt/tags/tag8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84.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85.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6.xml><?xml version="1.0" encoding="utf-8"?>
<p:tagLst xmlns:p="http://schemas.openxmlformats.org/presentationml/2006/main">
  <p:tag name="KSO_WM_BEAUTIFY_FLAG" val="#wm#"/>
  <p:tag name="KSO_WM_TEMPLATE_CATEGORY" val="custom"/>
  <p:tag name="KSO_WM_TEMPLATE_INDEX" val="20205176"/>
</p:tagLst>
</file>

<file path=ppt/tags/tag87.xml><?xml version="1.0" encoding="utf-8"?>
<p:tagLst xmlns:p="http://schemas.openxmlformats.org/presentationml/2006/main">
  <p:tag name="KSO_WM_BEAUTIFY_FLAG" val="#wm#"/>
  <p:tag name="KSO_WM_TEMPLATE_CATEGORY" val="custom"/>
  <p:tag name="KSO_WM_TEMPLATE_INDEX" val="20205176"/>
</p:tagLst>
</file>

<file path=ppt/tags/tag88.xml><?xml version="1.0" encoding="utf-8"?>
<p:tagLst xmlns:p="http://schemas.openxmlformats.org/presentationml/2006/main">
  <p:tag name="KSO_WM_BEAUTIFY_FLAG" val="#wm#"/>
  <p:tag name="KSO_WM_TEMPLATE_CATEGORY" val="custom"/>
  <p:tag name="KSO_WM_TEMPLATE_INDEX" val="20205176"/>
</p:tagLst>
</file>

<file path=ppt/tags/tag89.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176"/>
</p:tagLst>
</file>

<file path=ppt/tags/tag91.xml><?xml version="1.0" encoding="utf-8"?>
<p:tagLst xmlns:p="http://schemas.openxmlformats.org/presentationml/2006/main">
  <p:tag name="KSO_WM_BEAUTIFY_FLAG" val="#wm#"/>
  <p:tag name="KSO_WM_TEMPLATE_CATEGORY" val="custom"/>
  <p:tag name="KSO_WM_TEMPLATE_INDEX" val="20205176"/>
</p:tagLst>
</file>

<file path=ppt/tags/tag92.xml><?xml version="1.0" encoding="utf-8"?>
<p:tagLst xmlns:p="http://schemas.openxmlformats.org/presentationml/2006/main">
  <p:tag name="KSO_WM_BEAUTIFY_FLAG" val="#wm#"/>
  <p:tag name="KSO_WM_TEMPLATE_CATEGORY" val="custom"/>
  <p:tag name="KSO_WM_TEMPLATE_INDEX" val="20205176"/>
</p:tagLst>
</file>

<file path=ppt/tags/tag93.xml><?xml version="1.0" encoding="utf-8"?>
<p:tagLst xmlns:p="http://schemas.openxmlformats.org/presentationml/2006/main">
  <p:tag name="KSO_WM_BEAUTIFY_FLAG" val="#wm#"/>
  <p:tag name="KSO_WM_TEMPLATE_CATEGORY" val="custom"/>
  <p:tag name="KSO_WM_TEMPLATE_INDEX" val="20205176"/>
</p:tagLst>
</file>

<file path=ppt/tags/tag94.xml><?xml version="1.0" encoding="utf-8"?>
<p:tagLst xmlns:p="http://schemas.openxmlformats.org/presentationml/2006/main">
  <p:tag name="KSO_WM_BEAUTIFY_FLAG" val="#wm#"/>
  <p:tag name="KSO_WM_TEMPLATE_CATEGORY" val="custom"/>
  <p:tag name="KSO_WM_TEMPLATE_INDEX" val="20205176"/>
</p:tagLst>
</file>

<file path=ppt/tags/tag95.xml><?xml version="1.0" encoding="utf-8"?>
<p:tagLst xmlns:p="http://schemas.openxmlformats.org/presentationml/2006/main">
  <p:tag name="KSO_WM_BEAUTIFY_FLAG" val="#wm#"/>
  <p:tag name="KSO_WM_TEMPLATE_CATEGORY" val="custom"/>
  <p:tag name="KSO_WM_TEMPLATE_INDEX" val="20205176"/>
</p:tagLst>
</file>

<file path=ppt/tags/tag96.xml><?xml version="1.0" encoding="utf-8"?>
<p:tagLst xmlns:p="http://schemas.openxmlformats.org/presentationml/2006/main">
  <p:tag name="KSO_WM_BEAUTIFY_FLAG" val="#wm#"/>
  <p:tag name="KSO_WM_TEMPLATE_CATEGORY" val="custom"/>
  <p:tag name="KSO_WM_TEMPLATE_INDEX" val="20205176"/>
</p:tagLst>
</file>

<file path=ppt/tags/tag97.xml><?xml version="1.0" encoding="utf-8"?>
<p:tagLst xmlns:p="http://schemas.openxmlformats.org/presentationml/2006/main">
  <p:tag name="KSO_WM_BEAUTIFY_FLAG" val="#wm#"/>
  <p:tag name="KSO_WM_TEMPLATE_CATEGORY" val="custom"/>
  <p:tag name="KSO_WM_TEMPLATE_INDEX" val="20205176"/>
</p:tagLst>
</file>

<file path=ppt/tags/tag98.xml><?xml version="1.0" encoding="utf-8"?>
<p:tagLst xmlns:p="http://schemas.openxmlformats.org/presentationml/2006/main">
  <p:tag name="KSO_WM_BEAUTIFY_FLAG" val="#wm#"/>
  <p:tag name="KSO_WM_TEMPLATE_CATEGORY" val="custom"/>
  <p:tag name="KSO_WM_TEMPLATE_INDEX" val="20205176"/>
</p:tagLst>
</file>

<file path=ppt/tags/tag99.xml><?xml version="1.0" encoding="utf-8"?>
<p:tagLst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11655</Words>
  <Application>WPS 演示</Application>
  <PresentationFormat>宽屏</PresentationFormat>
  <Paragraphs>228</Paragraphs>
  <Slides>34</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Arial</vt:lpstr>
      <vt:lpstr>宋体</vt:lpstr>
      <vt:lpstr>Wingdings</vt:lpstr>
      <vt:lpstr>微软雅黑</vt:lpstr>
      <vt:lpstr>Wingdings</vt:lpstr>
      <vt:lpstr>Arial Unicode MS</vt:lpstr>
      <vt:lpstr>Calibri</vt:lpstr>
      <vt:lpstr>Office 主题​​</vt:lpstr>
      <vt:lpstr>Topics on efficient sampling</vt:lpstr>
      <vt:lpstr>1.Integrating model-free and model-based approaches in reinforcement learning </vt:lpstr>
      <vt:lpstr>Notations and backgrounds</vt:lpstr>
      <vt:lpstr>Model-based Value Expansion(MVE)</vt:lpstr>
      <vt:lpstr>Stochastic Ensamble Value Expansion(STEVE)</vt:lpstr>
      <vt:lpstr>2.New Subsampling Algorithms for Fast Least Squares Regression</vt:lpstr>
      <vt:lpstr>Algorithm</vt:lpstr>
      <vt:lpstr>PowerPoint 演示文稿</vt:lpstr>
      <vt:lpstr>3.Dynamic Sentence Sampling for Efficient Training of Neural Machine Translation  </vt:lpstr>
      <vt:lpstr>PowerPoint 演示文稿</vt:lpstr>
      <vt:lpstr>4.Efficient sampling of training set in large and noisy multimedia data</vt:lpstr>
      <vt:lpstr>5.Sample selection bias correction</vt:lpstr>
      <vt:lpstr>6.Loss-propotional subsampling for subsequent ERM </vt:lpstr>
      <vt:lpstr>PowerPoint 演示文稿</vt:lpstr>
      <vt:lpstr>7.Local uncertainty sampling for large-scale nulti-class logistic regression</vt:lpstr>
      <vt:lpstr>Algorithm</vt:lpstr>
      <vt:lpstr>Remarks</vt:lpstr>
      <vt:lpstr>Two categories of approaches to improve sample efficiency</vt:lpstr>
      <vt:lpstr>Some experiments</vt:lpstr>
      <vt:lpstr>Linear Logistic regression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Possible topics to work 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p:lastModifiedBy>
  <cp:revision>180</cp:revision>
  <dcterms:created xsi:type="dcterms:W3CDTF">2019-06-19T02:08:00Z</dcterms:created>
  <dcterms:modified xsi:type="dcterms:W3CDTF">2020-07-29T10:24:17Z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