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93" r:id="rId2"/>
    <p:sldId id="344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9" r:id="rId27"/>
    <p:sldId id="290" r:id="rId28"/>
    <p:sldId id="342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4" autoAdjust="0"/>
    <p:restoredTop sz="78705" autoAdjust="0"/>
  </p:normalViewPr>
  <p:slideViewPr>
    <p:cSldViewPr snapToGrid="0" snapToObjects="1">
      <p:cViewPr>
        <p:scale>
          <a:sx n="94" d="100"/>
          <a:sy n="94" d="100"/>
        </p:scale>
        <p:origin x="-89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72EB-EBC6-544C-B2CC-E76EFA8F27C5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69B8F-4BC4-0B4A-BC30-71A7CAA4C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5E825-D5E4-F44F-A467-6D642F9F0E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4" y="433918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1"/>
            <a:ext cx="9144000" cy="514351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29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38087"/>
            <a:ext cx="6048376" cy="60939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4" y="3262838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89"/>
            <a:ext cx="957262" cy="29260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6" y="6701001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8845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52BD-0C59-654D-AEE6-EEBA1FEE2CBE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59B-9DA6-3040-8855-39AA7182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ve.apache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0433" y="4926468"/>
            <a:ext cx="5477767" cy="31540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Based on slides from Adam Shook</a:t>
            </a:r>
          </a:p>
          <a:p>
            <a:endParaRPr lang="en-US" dirty="0" smtClean="0"/>
          </a:p>
        </p:txBody>
      </p:sp>
      <p:pic>
        <p:nvPicPr>
          <p:cNvPr id="4" name="Picture 3" descr="http://dunuah571ylv3.cloudfront.net/wp-content/uploads/2014/05/hive-p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6" r="5409"/>
          <a:stretch/>
        </p:blipFill>
        <p:spPr bwMode="auto">
          <a:xfrm>
            <a:off x="942521" y="234592"/>
            <a:ext cx="2047741" cy="31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Pig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Latin statements grouped together in a file</a:t>
            </a:r>
          </a:p>
          <a:p>
            <a:r>
              <a:rPr lang="en-US" dirty="0" smtClean="0"/>
              <a:t>Can be run from the command line or the shell</a:t>
            </a:r>
          </a:p>
          <a:p>
            <a:r>
              <a:rPr lang="en-US" dirty="0" smtClean="0"/>
              <a:t>Support parameter passing</a:t>
            </a:r>
          </a:p>
          <a:p>
            <a:r>
              <a:rPr lang="en-US" dirty="0" smtClean="0"/>
              <a:t>Comments are supported</a:t>
            </a:r>
          </a:p>
          <a:p>
            <a:pPr lvl="1"/>
            <a:r>
              <a:rPr lang="en-US" dirty="0" smtClean="0"/>
              <a:t>Inline comments '--'</a:t>
            </a:r>
          </a:p>
          <a:p>
            <a:pPr lvl="1"/>
            <a:r>
              <a:rPr lang="en-US" dirty="0" smtClean="0"/>
              <a:t>Block comments /*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Simple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01026"/>
              </p:ext>
            </p:extLst>
          </p:nvPr>
        </p:nvGraphicFramePr>
        <p:xfrm>
          <a:off x="1017892" y="1496033"/>
          <a:ext cx="674614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43"/>
                <a:gridCol w="538610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int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integer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long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integer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float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4-byte (single precision) floating point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double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8-byte (double precision) floating point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bytearray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Array of bytes; blob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String (</a:t>
                      </a:r>
                      <a:r>
                        <a:rPr kumimoji="0" lang="en-AU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hello world</a:t>
                      </a:r>
                      <a:r>
                        <a:rPr kumimoji="0" lang="en-AU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boolean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True/False (case insensitive)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datetime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date and time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BigInteger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Java </a:t>
                      </a:r>
                      <a:r>
                        <a:rPr kumimoji="0" lang="en-A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BigDecimal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Complex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69298"/>
              </p:ext>
            </p:extLst>
          </p:nvPr>
        </p:nvGraphicFramePr>
        <p:xfrm>
          <a:off x="1213164" y="2265125"/>
          <a:ext cx="649691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70"/>
                <a:gridCol w="557254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Type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Description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Ordered set of fields (a 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row / record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Bag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Collection of </a:t>
                      </a: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tuples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(a 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“</a:t>
                      </a:r>
                      <a:r>
                        <a:rPr kumimoji="0" lang="en-AU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resultset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 / 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table</a:t>
                      </a:r>
                      <a:r>
                        <a:rPr kumimoji="0" lang="en-AU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”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)</a:t>
                      </a:r>
                    </a:p>
                  </a:txBody>
                  <a:tcPr marT="60960" marB="6096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Map</a:t>
                      </a: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A set of key-value pairs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Keys must be of type </a:t>
                      </a:r>
                      <a:r>
                        <a:rPr kumimoji="0" lang="en-A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85D"/>
                          </a:solidFill>
                          <a:effectLst/>
                          <a:latin typeface="+mn-lt"/>
                          <a:ea typeface="ＭＳ Ｐゴシック" pitchFamily="-84" charset="-128"/>
                        </a:rPr>
                        <a:t>chararray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85D"/>
                        </a:solidFill>
                        <a:effectLst/>
                        <a:latin typeface="+mn-lt"/>
                        <a:ea typeface="ＭＳ Ｐゴシック" pitchFamily="-84" charset="-128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9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BinStorage</a:t>
            </a:r>
            <a:endParaRPr lang="en-US" dirty="0" smtClean="0"/>
          </a:p>
          <a:p>
            <a:pPr lvl="1"/>
            <a:r>
              <a:rPr lang="en-US" dirty="0" smtClean="0"/>
              <a:t>Loads and stores data in machine-readable (binary) format</a:t>
            </a:r>
          </a:p>
          <a:p>
            <a:r>
              <a:rPr lang="en-US" dirty="0" err="1" smtClean="0"/>
              <a:t>PigStorage</a:t>
            </a:r>
            <a:endParaRPr lang="en-US" dirty="0" smtClean="0"/>
          </a:p>
          <a:p>
            <a:pPr lvl="1"/>
            <a:r>
              <a:rPr lang="en-US" dirty="0" smtClean="0"/>
              <a:t>Loads and stores data as structured, field delimited text files</a:t>
            </a:r>
          </a:p>
          <a:p>
            <a:r>
              <a:rPr lang="en-US" dirty="0" err="1" smtClean="0"/>
              <a:t>TextLoader</a:t>
            </a:r>
            <a:endParaRPr lang="en-US" dirty="0" smtClean="0"/>
          </a:p>
          <a:p>
            <a:pPr lvl="1"/>
            <a:r>
              <a:rPr lang="en-US" dirty="0" smtClean="0"/>
              <a:t>Loads unstructured data in UTF-8 format</a:t>
            </a:r>
          </a:p>
          <a:p>
            <a:r>
              <a:rPr lang="nb-NO" dirty="0" smtClean="0"/>
              <a:t>PigDump</a:t>
            </a:r>
          </a:p>
          <a:p>
            <a:pPr lvl="1"/>
            <a:r>
              <a:rPr lang="nb-NO" dirty="0" smtClean="0"/>
              <a:t>Stores data in UTF-8 format</a:t>
            </a:r>
          </a:p>
          <a:p>
            <a:r>
              <a:rPr lang="nb-NO" dirty="0" smtClean="0"/>
              <a:t>YourOwnFormat!</a:t>
            </a:r>
          </a:p>
          <a:p>
            <a:pPr lvl="1"/>
            <a:r>
              <a:rPr lang="nb-NO" dirty="0" smtClean="0"/>
              <a:t>via UDFs</a:t>
            </a:r>
            <a:endParaRPr lang="en-US" dirty="0" smtClean="0"/>
          </a:p>
          <a:p>
            <a:pPr lvl="1"/>
            <a:endParaRPr lang="nb-NO" dirty="0" smtClean="0"/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12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latin typeface="Arial" pitchFamily="34" charset="0"/>
                <a:cs typeface="Arial" pitchFamily="34" charset="0"/>
              </a:rPr>
              <a:t>Loading Data Into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Loads data from an HDFS file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'employees.txt';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LOAD 'employees.txt' AS (id, name, salary);</a:t>
            </a:r>
          </a:p>
          <a:p>
            <a:pPr lvl="1">
              <a:buNone/>
              <a:defRPr/>
            </a:pP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LOAD 'employees.txt' 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 </a:t>
            </a:r>
            <a:r>
              <a:rPr lang="en-AU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PigStorage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</a:p>
          <a:p>
            <a:pPr lvl="1" indent="854075">
              <a:buNone/>
              <a:defRPr/>
            </a:pP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AS </a:t>
            </a:r>
            <a:r>
              <a:rPr lang="en-AU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(id, name, salary</a:t>
            </a:r>
            <a:r>
              <a:rPr lang="en-AU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LOAD statement defines a new bag</a:t>
            </a:r>
          </a:p>
          <a:p>
            <a:pPr lvl="1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bag can have multiple elements (atoms)</a:t>
            </a:r>
          </a:p>
          <a:p>
            <a:pPr lvl="1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Each element can be referenced by name or position ($</a:t>
            </a:r>
            <a:r>
              <a:rPr lang="en-AU" i="1" dirty="0" smtClean="0">
                <a:latin typeface="+mn-lt"/>
                <a:cs typeface="Consolas" panose="020B0609020204030204" pitchFamily="49" charset="0"/>
              </a:rPr>
              <a:t>n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AU" dirty="0" smtClean="0">
                <a:latin typeface="+mn-lt"/>
                <a:ea typeface="+mn-ea"/>
                <a:cs typeface="Consolas" panose="020B0609020204030204" pitchFamily="49" charset="0"/>
              </a:rPr>
              <a:t>A bag is immutable</a:t>
            </a:r>
          </a:p>
          <a:p>
            <a:pPr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A bag can be aliased and referenced later</a:t>
            </a:r>
            <a:endParaRPr lang="en-AU" dirty="0" smtClean="0">
              <a:latin typeface="+mn-lt"/>
              <a:ea typeface="+mn-ea"/>
              <a:cs typeface="Consolas" panose="020B0609020204030204" pitchFamily="49" charset="0"/>
            </a:endParaRPr>
          </a:p>
          <a:p>
            <a:pPr>
              <a:buNone/>
              <a:defRPr/>
            </a:pPr>
            <a:endParaRPr lang="en-AU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977900" indent="-58738">
              <a:buFont typeface="Verdana" pitchFamily="34" charset="0"/>
              <a:buNone/>
              <a:defRPr/>
            </a:pPr>
            <a:endParaRPr lang="en-AU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457200" lvl="1" indent="0" fontAlgn="auto">
              <a:spcAft>
                <a:spcPts val="0"/>
              </a:spcAft>
              <a:buFont typeface="Verdana" pitchFamily="34" charset="0"/>
              <a:buNone/>
              <a:defRPr/>
            </a:pPr>
            <a:endParaRPr lang="en-AU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6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STORE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Writes output to an HDFS file in a specified directory</a:t>
            </a:r>
          </a:p>
          <a:p>
            <a:pPr lvl="2" indent="-401638">
              <a:buNone/>
              <a:defRPr/>
            </a:pP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STORE </a:t>
            </a:r>
            <a:r>
              <a:rPr lang="en-A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processed INTO </a:t>
            </a: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AU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processed_txt</a:t>
            </a: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lvl="2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Fails if directory exists</a:t>
            </a:r>
          </a:p>
          <a:p>
            <a:pPr lvl="2">
              <a:defRPr/>
            </a:pPr>
            <a:r>
              <a:rPr lang="en-AU" dirty="0" smtClean="0">
                <a:latin typeface="+mn-lt"/>
                <a:cs typeface="Consolas" panose="020B0609020204030204" pitchFamily="49" charset="0"/>
              </a:rPr>
              <a:t>Writes output files, part-[</a:t>
            </a:r>
            <a:r>
              <a:rPr lang="en-AU" dirty="0" err="1" smtClean="0">
                <a:latin typeface="+mn-lt"/>
                <a:cs typeface="Consolas" panose="020B0609020204030204" pitchFamily="49" charset="0"/>
              </a:rPr>
              <a:t>m|r</a:t>
            </a:r>
            <a:r>
              <a:rPr lang="en-AU" dirty="0" smtClean="0">
                <a:cs typeface="Consolas" panose="020B0609020204030204" pitchFamily="49" charset="0"/>
              </a:rPr>
              <a:t>]-</a:t>
            </a:r>
            <a:r>
              <a:rPr lang="en-AU" dirty="0" err="1" smtClean="0">
                <a:latin typeface="+mn-lt"/>
                <a:cs typeface="Consolas" panose="020B0609020204030204" pitchFamily="49" charset="0"/>
              </a:rPr>
              <a:t>xxxxx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, to the directory</a:t>
            </a:r>
          </a:p>
          <a:p>
            <a:pPr lvl="1">
              <a:defRPr/>
            </a:pPr>
            <a:r>
              <a:rPr lang="en-AU" dirty="0" err="1" smtClean="0">
                <a:latin typeface="+mn-lt"/>
                <a:cs typeface="Consolas" panose="020B0609020204030204" pitchFamily="49" charset="0"/>
              </a:rPr>
              <a:t>PigStorage</a:t>
            </a:r>
            <a:r>
              <a:rPr lang="en-AU" dirty="0" smtClean="0">
                <a:latin typeface="+mn-lt"/>
                <a:cs typeface="Consolas" panose="020B0609020204030204" pitchFamily="49" charset="0"/>
              </a:rPr>
              <a:t> can be used to specify a field delimiter</a:t>
            </a:r>
            <a:endParaRPr lang="en-AU" dirty="0" smtClean="0"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DUMP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latin typeface="+mn-lt"/>
                <a:ea typeface="+mn-ea"/>
              </a:rPr>
              <a:t>Write output to screen</a:t>
            </a:r>
          </a:p>
          <a:p>
            <a:pPr lvl="2" indent="-401638">
              <a:buNone/>
              <a:defRPr/>
            </a:pPr>
            <a:r>
              <a:rPr lang="en-A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DUMP processed;</a:t>
            </a:r>
            <a:endParaRPr lang="en-A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FOREACH</a:t>
            </a:r>
          </a:p>
          <a:p>
            <a:pPr lvl="1"/>
            <a:r>
              <a:rPr lang="en-AU" dirty="0" smtClean="0">
                <a:cs typeface="Arial" pitchFamily="34" charset="0"/>
              </a:rPr>
              <a:t>Applies expressions to every record in a bag</a:t>
            </a:r>
          </a:p>
          <a:p>
            <a:r>
              <a:rPr lang="en-AU" dirty="0" smtClean="0">
                <a:cs typeface="Arial" pitchFamily="34" charset="0"/>
              </a:rPr>
              <a:t>FILTER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Filters by expression</a:t>
            </a:r>
          </a:p>
          <a:p>
            <a:r>
              <a:rPr lang="en-AU" dirty="0" smtClean="0">
                <a:cs typeface="Arial" pitchFamily="34" charset="0"/>
              </a:rPr>
              <a:t>GROUP</a:t>
            </a:r>
          </a:p>
          <a:p>
            <a:pPr lvl="1"/>
            <a:r>
              <a:rPr lang="en-AU" dirty="0" smtClean="0">
                <a:cs typeface="Arial" pitchFamily="34" charset="0"/>
              </a:rPr>
              <a:t>Collect records with the same key</a:t>
            </a:r>
          </a:p>
          <a:p>
            <a:r>
              <a:rPr lang="en-AU" dirty="0" smtClean="0">
                <a:cs typeface="Arial" pitchFamily="34" charset="0"/>
              </a:rPr>
              <a:t>ORDER BY</a:t>
            </a:r>
          </a:p>
          <a:p>
            <a:pPr lvl="1"/>
            <a:r>
              <a:rPr lang="en-AU" dirty="0" smtClean="0">
                <a:cs typeface="Arial" pitchFamily="34" charset="0"/>
              </a:rPr>
              <a:t>Sorting</a:t>
            </a:r>
          </a:p>
          <a:p>
            <a:r>
              <a:rPr lang="en-AU" dirty="0" smtClean="0">
                <a:cs typeface="Arial" pitchFamily="34" charset="0"/>
              </a:rPr>
              <a:t>DISTINCT</a:t>
            </a:r>
          </a:p>
          <a:p>
            <a:pPr lvl="1"/>
            <a:r>
              <a:rPr lang="en-AU" dirty="0" smtClean="0">
                <a:cs typeface="Arial" pitchFamily="34" charset="0"/>
              </a:rPr>
              <a:t>Removes duplicates</a:t>
            </a:r>
          </a:p>
        </p:txBody>
      </p:sp>
    </p:spTree>
    <p:extLst>
      <p:ext uri="{BB962C8B-B14F-4D97-AF65-F5344CB8AC3E}">
        <p14:creationId xmlns:p14="http://schemas.microsoft.com/office/powerpoint/2010/main" val="40459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. . .GENERATE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FOREACH …GENERATE operator to work with rows of data, call functions, etc.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expression; 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FOREACH alias1 GENERATE col1, col2;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(1,2) (4,2) (8,3) (4,3) (7,2) (8,4)</a:t>
            </a:r>
          </a:p>
          <a:p>
            <a:pPr indent="-395288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FILTER. . .BY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FILTER operator to restrict </a:t>
            </a:r>
            <a:r>
              <a:rPr lang="en-US" dirty="0" err="1" smtClean="0"/>
              <a:t>tuples</a:t>
            </a:r>
            <a:r>
              <a:rPr lang="en-US" dirty="0" smtClean="0"/>
              <a:t> or rows of data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expression;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FILTER alias1 BY (col1 == 8) OR (NOT (col2+col3 &gt; col1));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(4,2,1) (8,3,4) (7,2,5) (8,4,3)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GROUP. . .ALL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the GROUP…ALL operator to group data</a:t>
            </a:r>
          </a:p>
          <a:p>
            <a:pPr lvl="1"/>
            <a:r>
              <a:rPr lang="en-US" dirty="0" smtClean="0"/>
              <a:t>Use GROUP when only one relation is involved</a:t>
            </a:r>
          </a:p>
          <a:p>
            <a:pPr lvl="1"/>
            <a:r>
              <a:rPr lang="en-US" dirty="0" smtClean="0"/>
              <a:t>Use COGROUP with multiple relations are involved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ALL; 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(John,18,4.0F) (Mary,19,3.8F) (Bill,20,3.9F) (Joe,18,3.8F)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GROUP alias1 BY col2;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(18,{(John,18,4.0F),(Joe,18,3.8F)}) 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(19,{(Mary,19,3.8F)}) </a:t>
            </a:r>
          </a:p>
          <a:p>
            <a:pPr lvl="1" indent="-395288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(20,{(Bill,20,3.9F)})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What Is Pig?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Developed by Yahoo! and a top level Apache project</a:t>
            </a:r>
          </a:p>
          <a:p>
            <a:r>
              <a:rPr lang="en-AU" dirty="0" smtClean="0">
                <a:cs typeface="Arial" pitchFamily="34" charset="0"/>
              </a:rPr>
              <a:t>Immediately makes data on a cluster available to non-Java programmers via Pig Latin – a dataflow language</a:t>
            </a:r>
          </a:p>
          <a:p>
            <a:r>
              <a:rPr lang="en-AU" dirty="0" smtClean="0">
                <a:cs typeface="Arial" pitchFamily="34" charset="0"/>
              </a:rPr>
              <a:t>Interprets Pig Latin and generates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jobs that run on the cluster</a:t>
            </a:r>
          </a:p>
          <a:p>
            <a:r>
              <a:rPr lang="en-AU" dirty="0" smtClean="0">
                <a:cs typeface="Arial" pitchFamily="34" charset="0"/>
              </a:rPr>
              <a:t>Enables easy data summarization, ad-hoc reporting and querying, and analysis of large volumes of data</a:t>
            </a:r>
          </a:p>
          <a:p>
            <a:r>
              <a:rPr lang="en-AU" dirty="0" smtClean="0">
                <a:cs typeface="Arial" pitchFamily="34" charset="0"/>
              </a:rPr>
              <a:t>Pig interpreter runs on a client machine – no administrative overhead required</a:t>
            </a:r>
          </a:p>
        </p:txBody>
      </p:sp>
    </p:spTree>
    <p:extLst>
      <p:ext uri="{BB962C8B-B14F-4D97-AF65-F5344CB8AC3E}">
        <p14:creationId xmlns:p14="http://schemas.microsoft.com/office/powerpoint/2010/main" val="12624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ORDER. . .BY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the ORDER…BY operator to sort a relation based on one or more fields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 = ORDER alias BY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field_alias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[ASC|DESC];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(4,2,1) (8,3,4) (4,3,3) (7,2,5) (8,4,3)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ORDER alias1 BY col3 DESC;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(7,2,5) (8,3,4) (1,2,3) (4,3,3) (8,4,3) (4,2,1)</a:t>
            </a:r>
          </a:p>
        </p:txBody>
      </p:sp>
    </p:spTree>
    <p:extLst>
      <p:ext uri="{BB962C8B-B14F-4D97-AF65-F5344CB8AC3E}">
        <p14:creationId xmlns:p14="http://schemas.microsoft.com/office/powerpoint/2010/main" val="42706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DISTINCT operator to remove duplicate </a:t>
            </a:r>
            <a:r>
              <a:rPr lang="en-US" dirty="0" err="1" smtClean="0"/>
              <a:t>tuples</a:t>
            </a:r>
            <a:r>
              <a:rPr lang="en-US" dirty="0" smtClean="0"/>
              <a:t> in a relation.</a:t>
            </a:r>
          </a:p>
          <a:p>
            <a:r>
              <a:rPr lang="en-US" dirty="0" smtClean="0"/>
              <a:t>Basic syntax: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 = DISTINCT alias1;</a:t>
            </a:r>
          </a:p>
          <a:p>
            <a:r>
              <a:rPr lang="en-US" dirty="0" smtClean="0"/>
              <a:t>Example: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 (4,3,3) (1,2,3)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alias2= DISTINCT alias1;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lvl="1" indent="-395288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 (1,2,3) (4,3,3)</a:t>
            </a:r>
          </a:p>
          <a:p>
            <a:pPr indent="-395288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FLATTEN</a:t>
            </a:r>
          </a:p>
          <a:p>
            <a:pPr lvl="1"/>
            <a:r>
              <a:rPr lang="en-US" dirty="0" smtClean="0"/>
              <a:t>Used to un-nest </a:t>
            </a:r>
            <a:r>
              <a:rPr lang="en-US" dirty="0" err="1" smtClean="0"/>
              <a:t>tuples</a:t>
            </a:r>
            <a:r>
              <a:rPr lang="en-US" dirty="0" smtClean="0"/>
              <a:t> as well as bags </a:t>
            </a:r>
          </a:p>
          <a:p>
            <a:r>
              <a:rPr lang="en-AU" dirty="0" smtClean="0">
                <a:cs typeface="Arial" pitchFamily="34" charset="0"/>
              </a:rPr>
              <a:t>INNER JOIN</a:t>
            </a:r>
          </a:p>
          <a:p>
            <a:pPr lvl="1"/>
            <a:r>
              <a:rPr lang="en-US" dirty="0" smtClean="0"/>
              <a:t>Used to perform an inner join of two or more relations based on common field values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OUTER JOIN</a:t>
            </a:r>
          </a:p>
          <a:p>
            <a:pPr lvl="1"/>
            <a:r>
              <a:rPr lang="en-US" dirty="0" smtClean="0"/>
              <a:t>Used to perform left, right or full outer joins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SPLIT</a:t>
            </a:r>
          </a:p>
          <a:p>
            <a:pPr lvl="1"/>
            <a:r>
              <a:rPr lang="en-US" dirty="0" smtClean="0"/>
              <a:t>Used to partition the contents of a relation into two or more relations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SAMPLE</a:t>
            </a:r>
          </a:p>
          <a:p>
            <a:pPr lvl="1"/>
            <a:r>
              <a:rPr lang="en-US" dirty="0" smtClean="0"/>
              <a:t>Used to select a random data sample with the stated sample size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the JOIN operator to perform an inner, </a:t>
            </a:r>
            <a:r>
              <a:rPr lang="en-US" dirty="0" err="1" smtClean="0"/>
              <a:t>equi</a:t>
            </a:r>
            <a:r>
              <a:rPr lang="en-US" dirty="0" smtClean="0"/>
              <a:t>-join join of two or more relations based on common field values</a:t>
            </a:r>
          </a:p>
          <a:p>
            <a:r>
              <a:rPr lang="en-US" dirty="0" smtClean="0"/>
              <a:t>The JOIN operator always performs an inner join</a:t>
            </a:r>
          </a:p>
          <a:p>
            <a:r>
              <a:rPr lang="en-US" dirty="0" smtClean="0"/>
              <a:t>Inner joins ignore null keys</a:t>
            </a:r>
          </a:p>
          <a:p>
            <a:pPr lvl="1"/>
            <a:r>
              <a:rPr lang="en-US" dirty="0" smtClean="0"/>
              <a:t>Filter null keys before the join</a:t>
            </a:r>
          </a:p>
          <a:p>
            <a:r>
              <a:rPr lang="en-US" dirty="0" smtClean="0"/>
              <a:t>JOIN and COGROUP operators perform similar functions</a:t>
            </a:r>
          </a:p>
          <a:p>
            <a:pPr lvl="1"/>
            <a:r>
              <a:rPr lang="en-US" dirty="0" smtClean="0"/>
              <a:t> JOIN creates a flat set of output records </a:t>
            </a:r>
          </a:p>
          <a:p>
            <a:pPr lvl="1"/>
            <a:r>
              <a:rPr lang="en-US" dirty="0" smtClean="0"/>
              <a:t>COGROUP creates a nested set of output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Alias1;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(4,2,1)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(8,3,4)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(4,3,3)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(7,2,5)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(8,4,3)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Alias2;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(2,4)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(8,9)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(1,3)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(2,7)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(4,6)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Alias1 by Col1 to Alias2 by Col1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JOIN Alias1 BY Col1, Alias2 BY Col1;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Alias3;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(1,2,3,1,3)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(4,3,3,4,6)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(4,2,1,4,9)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(4,3,3,4,9)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(8,3,4,8,9)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(8,4,3,8,9)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OUTER JOIN operator to perform left, right, or full outer joins </a:t>
            </a:r>
          </a:p>
          <a:p>
            <a:pPr lvl="1"/>
            <a:r>
              <a:rPr lang="en-US" dirty="0" smtClean="0"/>
              <a:t>Pig Latin syntax closely adheres to the SQL standard</a:t>
            </a:r>
          </a:p>
          <a:p>
            <a:r>
              <a:rPr lang="en-US" dirty="0" smtClean="0"/>
              <a:t>The keyword OUTER is optional</a:t>
            </a:r>
          </a:p>
          <a:p>
            <a:pPr lvl="1"/>
            <a:r>
              <a:rPr lang="en-US" dirty="0" smtClean="0"/>
              <a:t>keywords LEFT, RIGHT and FULL will imply left outer, right outer and full outer joins respectively</a:t>
            </a:r>
          </a:p>
          <a:p>
            <a:r>
              <a:rPr lang="en-US" dirty="0" smtClean="0"/>
              <a:t>Outer joins will only work provided the relations which need to produce nulls (in the case of non-matching keys) have schemas</a:t>
            </a:r>
          </a:p>
          <a:p>
            <a:r>
              <a:rPr lang="en-US" dirty="0" smtClean="0"/>
              <a:t>Outer joins will only work for two-way joins</a:t>
            </a:r>
          </a:p>
          <a:p>
            <a:pPr lvl="1"/>
            <a:r>
              <a:rPr lang="en-US" dirty="0" smtClean="0"/>
              <a:t>To perform a multi-way outer join perform multiple two-way outer join statements</a:t>
            </a:r>
          </a:p>
        </p:txBody>
      </p:sp>
    </p:spTree>
    <p:extLst>
      <p:ext uri="{BB962C8B-B14F-4D97-AF65-F5344CB8AC3E}">
        <p14:creationId xmlns:p14="http://schemas.microsoft.com/office/powerpoint/2010/main" val="25714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Natively w</a:t>
            </a:r>
            <a:r>
              <a:rPr lang="en-AU" dirty="0" smtClean="0">
                <a:ea typeface="+mn-ea"/>
              </a:rPr>
              <a:t>ritten in Java, packaged as a jar file</a:t>
            </a:r>
          </a:p>
          <a:p>
            <a:pPr lvl="1">
              <a:defRPr/>
            </a:pPr>
            <a:r>
              <a:rPr lang="en-AU" dirty="0" smtClean="0"/>
              <a:t>Other languages include </a:t>
            </a:r>
            <a:r>
              <a:rPr lang="en-AU" dirty="0" err="1" smtClean="0"/>
              <a:t>Jython</a:t>
            </a:r>
            <a:r>
              <a:rPr lang="en-AU" dirty="0" smtClean="0"/>
              <a:t>, JavaScript, Ruby, Groovy, and Python</a:t>
            </a:r>
            <a:endParaRPr lang="en-AU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Register the jar with the REGISTER statement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Optionally, alias it with the DEFINE statement</a:t>
            </a:r>
            <a:endParaRPr lang="en-AU" dirty="0">
              <a:ea typeface="+mn-ea"/>
            </a:endParaRP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 smtClean="0">
              <a:ea typeface="+mn-ea"/>
              <a:cs typeface="Consolas" panose="020B0609020204030204" pitchFamily="49" charset="0"/>
            </a:endParaRP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ea typeface="+mn-ea"/>
                <a:cs typeface="Consolas" panose="020B0609020204030204" pitchFamily="49" charset="0"/>
              </a:rPr>
              <a:t>REGISTER 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/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src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/myfunc.jar;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A = LOAD 'students';</a:t>
            </a:r>
          </a:p>
          <a:p>
            <a:pPr marL="0" indent="347663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ea typeface="+mn-ea"/>
                <a:cs typeface="Consolas" panose="020B0609020204030204" pitchFamily="49" charset="0"/>
              </a:rPr>
              <a:t>B = FOREACH A GENERATE </a:t>
            </a:r>
            <a:r>
              <a:rPr lang="en-AU" sz="1600" dirty="0" err="1">
                <a:ea typeface="+mn-ea"/>
                <a:cs typeface="Consolas" panose="020B0609020204030204" pitchFamily="49" charset="0"/>
              </a:rPr>
              <a:t>myfunc.MyEvalFunc</a:t>
            </a:r>
            <a:r>
              <a:rPr lang="en-AU" sz="1600" dirty="0">
                <a:ea typeface="+mn-ea"/>
                <a:cs typeface="Consolas" panose="020B0609020204030204" pitchFamily="49" charset="0"/>
              </a:rPr>
              <a:t>($0</a:t>
            </a:r>
            <a:r>
              <a:rPr lang="en-AU" sz="1600" dirty="0" smtClean="0">
                <a:ea typeface="+mn-ea"/>
                <a:cs typeface="Consolas" panose="020B0609020204030204" pitchFamily="49" charset="0"/>
              </a:rPr>
              <a:t>);</a:t>
            </a:r>
            <a:endParaRPr lang="en-AU" sz="1600" dirty="0"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DEFINE can be used to work with UDFs and also streaming commands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Useful when dealing with complex input/output formats</a:t>
            </a:r>
            <a:endParaRPr lang="en-AU" dirty="0">
              <a:ea typeface="+mn-ea"/>
            </a:endParaRP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read and write comma-delimited data 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Y 'stream.pl' INPUT(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(','))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OUTPUT(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PigStreaming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(','));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STREAM X THROUGH Y;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UDFs to a more readable format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MAXNUM 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org.apache.pig.piggybank.evaluation.math.MAX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‘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student_data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AS (</a:t>
            </a:r>
            <a:r>
              <a:rPr lang="en-A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name:chararray</a:t>
            </a: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gpa1:float, gpa2:double);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FOREACH A GENERATE name, MAXNUM(gpa1, gpa2);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 B;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http://pig.apache.org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01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5106770"/>
            <a:ext cx="6831106" cy="53203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Based on Slides by Adam Shook</a:t>
            </a:r>
          </a:p>
          <a:p>
            <a:endParaRPr lang="en-US" sz="1800" dirty="0" smtClean="0"/>
          </a:p>
        </p:txBody>
      </p:sp>
      <p:pic>
        <p:nvPicPr>
          <p:cNvPr id="4" name="Picture 3" descr="http://dunuah571ylv3.cloudfront.net/wp-content/uploads/2014/05/hive-p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24"/>
          <a:stretch/>
        </p:blipFill>
        <p:spPr bwMode="auto">
          <a:xfrm>
            <a:off x="478951" y="913779"/>
            <a:ext cx="2537138" cy="29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6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data in Pig one of four types:</a:t>
            </a:r>
          </a:p>
          <a:p>
            <a:pPr lvl="1"/>
            <a:r>
              <a:rPr lang="en-US" dirty="0" smtClean="0"/>
              <a:t>An Atom is a simple data value - stored as a string but can be used as either a string or a number</a:t>
            </a:r>
          </a:p>
          <a:p>
            <a:pPr lvl="1"/>
            <a:r>
              <a:rPr lang="en-US" dirty="0" smtClean="0"/>
              <a:t>A </a:t>
            </a:r>
            <a:r>
              <a:rPr lang="en-US" dirty="0" err="1" smtClean="0"/>
              <a:t>Tuple</a:t>
            </a:r>
            <a:r>
              <a:rPr lang="en-US" dirty="0" smtClean="0"/>
              <a:t> is a data record consisting of a sequence of "fields" </a:t>
            </a:r>
          </a:p>
          <a:p>
            <a:pPr lvl="2"/>
            <a:r>
              <a:rPr lang="en-US" dirty="0" smtClean="0"/>
              <a:t>Each field is a piece of data of any type (atom, tuple or bag)</a:t>
            </a:r>
          </a:p>
          <a:p>
            <a:pPr lvl="1"/>
            <a:r>
              <a:rPr lang="en-US" dirty="0" smtClean="0"/>
              <a:t>A Bag is a set of tuples (also referred to as a ‘Relation’)</a:t>
            </a:r>
          </a:p>
          <a:p>
            <a:pPr lvl="2"/>
            <a:r>
              <a:rPr lang="en-US" dirty="0" smtClean="0"/>
              <a:t>The concept of a “kind of a” table</a:t>
            </a:r>
          </a:p>
          <a:p>
            <a:pPr lvl="1"/>
            <a:r>
              <a:rPr lang="en-US" dirty="0" smtClean="0"/>
              <a:t>A Map is a map from keys that are string literals to values that can be any data type</a:t>
            </a:r>
          </a:p>
          <a:p>
            <a:pPr lvl="2"/>
            <a:r>
              <a:rPr lang="en-US" dirty="0" smtClean="0"/>
              <a:t>The concept of a hash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What Is Hive?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Developed by Facebook and a top-level Apache project</a:t>
            </a:r>
          </a:p>
          <a:p>
            <a:r>
              <a:rPr lang="en-AU" dirty="0" smtClean="0">
                <a:cs typeface="Arial" pitchFamily="34" charset="0"/>
              </a:rPr>
              <a:t>A data warehousing infrastructure based on </a:t>
            </a:r>
            <a:r>
              <a:rPr lang="en-AU" dirty="0" err="1" smtClean="0">
                <a:cs typeface="Arial" pitchFamily="34" charset="0"/>
              </a:rPr>
              <a:t>Hadoop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Immediately makes data on a cluster available to non-Java programmers via SQL like queries</a:t>
            </a:r>
          </a:p>
          <a:p>
            <a:r>
              <a:rPr lang="en-AU" dirty="0" smtClean="0">
                <a:cs typeface="Arial" pitchFamily="34" charset="0"/>
              </a:rPr>
              <a:t>Built on </a:t>
            </a:r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 (HQL), a SQL-like query language</a:t>
            </a:r>
          </a:p>
          <a:p>
            <a:r>
              <a:rPr lang="en-AU" dirty="0" smtClean="0">
                <a:cs typeface="Arial" pitchFamily="34" charset="0"/>
              </a:rPr>
              <a:t>Interprets </a:t>
            </a:r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and generates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jobs that run on the cluster</a:t>
            </a:r>
          </a:p>
          <a:p>
            <a:r>
              <a:rPr lang="en-AU" dirty="0" smtClean="0">
                <a:cs typeface="Arial" pitchFamily="34" charset="0"/>
              </a:rPr>
              <a:t>Enables easy data summarization, ad-hoc reporting and querying, and analysis of large volumes of data</a:t>
            </a:r>
          </a:p>
        </p:txBody>
      </p:sp>
    </p:spTree>
    <p:extLst>
      <p:ext uri="{BB962C8B-B14F-4D97-AF65-F5344CB8AC3E}">
        <p14:creationId xmlns:p14="http://schemas.microsoft.com/office/powerpoint/2010/main" val="10555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What Hive Is Not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Hive, like </a:t>
            </a:r>
            <a:r>
              <a:rPr lang="en-AU" dirty="0" err="1" smtClean="0">
                <a:cs typeface="Arial" pitchFamily="34" charset="0"/>
              </a:rPr>
              <a:t>Hadoop</a:t>
            </a:r>
            <a:r>
              <a:rPr lang="en-AU" dirty="0" smtClean="0">
                <a:cs typeface="Arial" pitchFamily="34" charset="0"/>
              </a:rPr>
              <a:t>, is designed for batch processing of large datasets</a:t>
            </a:r>
          </a:p>
          <a:p>
            <a:r>
              <a:rPr lang="en-AU" dirty="0" smtClean="0">
                <a:cs typeface="Arial" pitchFamily="34" charset="0"/>
              </a:rPr>
              <a:t>Not an OLTP or real-time system</a:t>
            </a:r>
          </a:p>
          <a:p>
            <a:r>
              <a:rPr lang="en-AU" dirty="0" smtClean="0">
                <a:cs typeface="Arial" pitchFamily="34" charset="0"/>
              </a:rPr>
              <a:t>Latency and throughput are both high compared to a traditional RDBMS</a:t>
            </a:r>
          </a:p>
          <a:p>
            <a:pPr lvl="1"/>
            <a:r>
              <a:rPr lang="en-AU" dirty="0" smtClean="0">
                <a:cs typeface="Arial" pitchFamily="34" charset="0"/>
              </a:rPr>
              <a:t>Even when dealing with relatively small data  ( &lt;100 MB )</a:t>
            </a:r>
          </a:p>
        </p:txBody>
      </p:sp>
    </p:spTree>
    <p:extLst>
      <p:ext uri="{BB962C8B-B14F-4D97-AF65-F5344CB8AC3E}">
        <p14:creationId xmlns:p14="http://schemas.microsoft.com/office/powerpoint/2010/main" val="27270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Data Hierarchy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AU" dirty="0" smtClean="0">
                <a:cs typeface="Arial" pitchFamily="34" charset="0"/>
              </a:rPr>
              <a:t>Hive is organised hierarchically into:</a:t>
            </a:r>
          </a:p>
          <a:p>
            <a:pPr lvl="1"/>
            <a:r>
              <a:rPr lang="en-AU" dirty="0" smtClean="0">
                <a:cs typeface="Arial" pitchFamily="34" charset="0"/>
              </a:rPr>
              <a:t>Databases: namespaces that separate tables and other objects</a:t>
            </a:r>
          </a:p>
          <a:p>
            <a:pPr lvl="1"/>
            <a:r>
              <a:rPr lang="en-AU" dirty="0" smtClean="0">
                <a:cs typeface="Arial" pitchFamily="34" charset="0"/>
              </a:rPr>
              <a:t>Tables: homogeneous units of data with the same schema</a:t>
            </a:r>
          </a:p>
          <a:p>
            <a:pPr lvl="2"/>
            <a:r>
              <a:rPr lang="en-AU" dirty="0" smtClean="0">
                <a:cs typeface="Arial" pitchFamily="34" charset="0"/>
              </a:rPr>
              <a:t>Analogous to tables in an RDBMS</a:t>
            </a:r>
          </a:p>
          <a:p>
            <a:pPr lvl="1"/>
            <a:r>
              <a:rPr lang="en-AU" dirty="0" smtClean="0">
                <a:cs typeface="Arial" pitchFamily="34" charset="0"/>
              </a:rPr>
              <a:t>Partitions: determine how the data is stored</a:t>
            </a:r>
          </a:p>
          <a:p>
            <a:pPr lvl="2"/>
            <a:r>
              <a:rPr lang="en-AU" dirty="0" smtClean="0">
                <a:cs typeface="Arial" pitchFamily="34" charset="0"/>
              </a:rPr>
              <a:t>Allow efficient access to subsets of the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Buckets/clusters</a:t>
            </a:r>
          </a:p>
          <a:p>
            <a:pPr lvl="2"/>
            <a:r>
              <a:rPr lang="en-AU" dirty="0" smtClean="0">
                <a:cs typeface="Arial" pitchFamily="34" charset="0"/>
              </a:rPr>
              <a:t>For sub-sampling within a partition</a:t>
            </a:r>
          </a:p>
          <a:p>
            <a:pPr lvl="2"/>
            <a:r>
              <a:rPr lang="en-AU" dirty="0" smtClean="0">
                <a:cs typeface="Arial" pitchFamily="34" charset="0"/>
              </a:rPr>
              <a:t>Join optimization</a:t>
            </a:r>
          </a:p>
        </p:txBody>
      </p:sp>
    </p:spTree>
    <p:extLst>
      <p:ext uri="{BB962C8B-B14F-4D97-AF65-F5344CB8AC3E}">
        <p14:creationId xmlns:p14="http://schemas.microsoft.com/office/powerpoint/2010/main" val="4696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AU" dirty="0" err="1" smtClean="0">
                <a:cs typeface="Arial" pitchFamily="34" charset="0"/>
              </a:rPr>
              <a:t>HiveQL</a:t>
            </a:r>
            <a:endParaRPr lang="en-AU" dirty="0" smtClean="0">
              <a:cs typeface="Arial" pitchFamily="34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/ HQL provides the basic SQL-like operations:</a:t>
            </a:r>
          </a:p>
          <a:p>
            <a:pPr lvl="1"/>
            <a:r>
              <a:rPr lang="en-AU" dirty="0" smtClean="0">
                <a:cs typeface="Arial" pitchFamily="34" charset="0"/>
              </a:rPr>
              <a:t>Select columns using SELECT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 rows using WHERE</a:t>
            </a:r>
          </a:p>
          <a:p>
            <a:pPr lvl="1"/>
            <a:r>
              <a:rPr lang="en-AU" dirty="0" smtClean="0">
                <a:cs typeface="Arial" pitchFamily="34" charset="0"/>
              </a:rPr>
              <a:t>JOIN between tables</a:t>
            </a:r>
          </a:p>
          <a:p>
            <a:pPr lvl="1"/>
            <a:r>
              <a:rPr lang="en-AU" dirty="0" smtClean="0">
                <a:cs typeface="Arial" pitchFamily="34" charset="0"/>
              </a:rPr>
              <a:t>Evaluate aggregates using GROUP BY</a:t>
            </a:r>
          </a:p>
          <a:p>
            <a:pPr lvl="1"/>
            <a:r>
              <a:rPr lang="en-AU" dirty="0" smtClean="0">
                <a:cs typeface="Arial" pitchFamily="34" charset="0"/>
              </a:rPr>
              <a:t>Store query results into another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Download results to a local directory  (i.e., export from HDFS)</a:t>
            </a:r>
          </a:p>
          <a:p>
            <a:pPr lvl="1"/>
            <a:r>
              <a:rPr lang="en-AU" dirty="0" smtClean="0">
                <a:cs typeface="Arial" pitchFamily="34" charset="0"/>
              </a:rPr>
              <a:t>Manage tables and queries with CREATE, DROP, and ALTER</a:t>
            </a:r>
          </a:p>
        </p:txBody>
      </p:sp>
    </p:spTree>
    <p:extLst>
      <p:ext uri="{BB962C8B-B14F-4D97-AF65-F5344CB8AC3E}">
        <p14:creationId xmlns:p14="http://schemas.microsoft.com/office/powerpoint/2010/main" val="20129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Primitive Data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69890"/>
              </p:ext>
            </p:extLst>
          </p:nvPr>
        </p:nvGraphicFramePr>
        <p:xfrm>
          <a:off x="366713" y="1698105"/>
          <a:ext cx="8410575" cy="323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777"/>
                <a:gridCol w="4805798"/>
              </a:tblGrid>
              <a:tr h="463204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+mn-lt"/>
                        </a:rPr>
                        <a:t>Type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latin typeface="+mn-lt"/>
                        </a:rPr>
                        <a:t>Comments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T="60960" marB="6096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err="1" smtClean="0">
                          <a:latin typeface="+mn-lt"/>
                        </a:rPr>
                        <a:t>Tinyint</a:t>
                      </a:r>
                      <a:r>
                        <a:rPr lang="en-AU" sz="1800" cap="all" baseline="0" dirty="0" smtClean="0">
                          <a:latin typeface="+mn-lt"/>
                        </a:rPr>
                        <a:t>, </a:t>
                      </a:r>
                      <a:r>
                        <a:rPr lang="en-AU" sz="1800" cap="all" baseline="0" dirty="0" err="1" smtClean="0">
                          <a:latin typeface="+mn-lt"/>
                        </a:rPr>
                        <a:t>smallint</a:t>
                      </a:r>
                      <a:r>
                        <a:rPr lang="en-AU" sz="1800" cap="all" baseline="0" dirty="0" smtClean="0">
                          <a:latin typeface="+mn-lt"/>
                        </a:rPr>
                        <a:t>, </a:t>
                      </a:r>
                      <a:r>
                        <a:rPr lang="en-AU" sz="1800" cap="all" baseline="0" dirty="0" err="1" smtClean="0">
                          <a:latin typeface="+mn-lt"/>
                        </a:rPr>
                        <a:t>int</a:t>
                      </a:r>
                      <a:r>
                        <a:rPr lang="en-AU" sz="1800" cap="all" baseline="0" dirty="0" smtClean="0">
                          <a:latin typeface="+mn-lt"/>
                        </a:rPr>
                        <a:t>, </a:t>
                      </a:r>
                      <a:r>
                        <a:rPr lang="en-AU" sz="1800" cap="all" baseline="0" dirty="0" err="1" smtClean="0">
                          <a:latin typeface="+mn-lt"/>
                        </a:rPr>
                        <a:t>bigint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1, 2, 4 and 8-byte</a:t>
                      </a:r>
                      <a:r>
                        <a:rPr lang="en-AU" sz="1800" baseline="0" dirty="0" smtClean="0">
                          <a:latin typeface="+mn-lt"/>
                        </a:rPr>
                        <a:t> integers</a:t>
                      </a:r>
                      <a:endParaRPr lang="en-AU" sz="180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Boolean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TRUE/FALSE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Float, double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Single</a:t>
                      </a:r>
                      <a:r>
                        <a:rPr lang="en-AU" sz="1800" baseline="0" dirty="0" smtClean="0">
                          <a:latin typeface="+mn-lt"/>
                        </a:rPr>
                        <a:t> and double </a:t>
                      </a:r>
                      <a:r>
                        <a:rPr lang="en-AU" sz="1800" dirty="0" smtClean="0">
                          <a:latin typeface="+mn-lt"/>
                        </a:rPr>
                        <a:t>precision</a:t>
                      </a:r>
                      <a:r>
                        <a:rPr lang="en-AU" sz="1800" baseline="0" dirty="0" smtClean="0">
                          <a:latin typeface="+mn-lt"/>
                        </a:rPr>
                        <a:t> real numbers</a:t>
                      </a:r>
                      <a:endParaRPr lang="en-AU" sz="18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String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Character string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Timestamp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Unix-epoch offset </a:t>
                      </a:r>
                      <a:r>
                        <a:rPr lang="en-AU" sz="1800" i="1" dirty="0" smtClean="0">
                          <a:latin typeface="+mn-lt"/>
                        </a:rPr>
                        <a:t>or</a:t>
                      </a:r>
                      <a:r>
                        <a:rPr lang="en-AU" sz="1800" baseline="0" dirty="0" smtClean="0">
                          <a:latin typeface="+mn-lt"/>
                        </a:rPr>
                        <a:t> </a:t>
                      </a:r>
                      <a:r>
                        <a:rPr lang="en-AU" sz="1800" baseline="0" dirty="0" err="1" smtClean="0">
                          <a:latin typeface="+mn-lt"/>
                        </a:rPr>
                        <a:t>datetime</a:t>
                      </a:r>
                      <a:r>
                        <a:rPr lang="en-AU" sz="1800" baseline="0" dirty="0" smtClean="0">
                          <a:latin typeface="+mn-lt"/>
                        </a:rPr>
                        <a:t> string</a:t>
                      </a:r>
                      <a:endParaRPr lang="en-AU" sz="18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smtClean="0">
                          <a:latin typeface="+mn-lt"/>
                        </a:rPr>
                        <a:t>DECIMAL</a:t>
                      </a:r>
                      <a:endParaRPr lang="en-AU" sz="1800" cap="all" baseline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Arbitrary-precision decimal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smtClean="0">
                          <a:latin typeface="+mn-lt"/>
                        </a:rPr>
                        <a:t>BINARY</a:t>
                      </a:r>
                      <a:endParaRPr lang="en-AU" sz="1800" cap="all" baseline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Opaque;</a:t>
                      </a:r>
                      <a:r>
                        <a:rPr lang="en-AU" sz="1800" baseline="0" dirty="0" smtClean="0">
                          <a:latin typeface="+mn-lt"/>
                        </a:rPr>
                        <a:t> ignore these bytes</a:t>
                      </a:r>
                      <a:endParaRPr lang="en-AU" sz="18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7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Complex Data Types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22356"/>
              </p:ext>
            </p:extLst>
          </p:nvPr>
        </p:nvGraphicFramePr>
        <p:xfrm>
          <a:off x="366714" y="1687955"/>
          <a:ext cx="8410575" cy="330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840"/>
                <a:gridCol w="6413735"/>
              </a:tblGrid>
              <a:tr h="473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Type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Comments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err="1" smtClean="0">
                          <a:latin typeface="+mn-lt"/>
                        </a:rPr>
                        <a:t>Struct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A collection of elements</a:t>
                      </a:r>
                    </a:p>
                    <a:p>
                      <a:r>
                        <a:rPr lang="en-AU" sz="1800" dirty="0" smtClean="0">
                          <a:latin typeface="+mn-lt"/>
                        </a:rPr>
                        <a:t>If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AU" sz="1800" baseline="0" dirty="0" smtClean="0">
                          <a:latin typeface="+mn-lt"/>
                        </a:rPr>
                        <a:t> is of type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STRUCT {a INT, b INT}</a:t>
                      </a:r>
                      <a:r>
                        <a:rPr lang="en-AU" sz="1800" dirty="0" smtClean="0">
                          <a:latin typeface="+mn-lt"/>
                        </a:rPr>
                        <a:t>:</a:t>
                      </a:r>
                      <a:br>
                        <a:rPr lang="en-AU" sz="1800" dirty="0" smtClean="0">
                          <a:latin typeface="+mn-lt"/>
                        </a:rPr>
                      </a:br>
                      <a:r>
                        <a:rPr lang="en-AU" sz="1800" dirty="0" smtClean="0">
                          <a:latin typeface="+mn-lt"/>
                        </a:rPr>
                        <a:t>  </a:t>
                      </a:r>
                      <a:r>
                        <a:rPr lang="en-AU" sz="1800" dirty="0" err="1" smtClean="0">
                          <a:latin typeface="+mn-lt"/>
                          <a:cs typeface="Consolas" panose="020B0609020204030204" pitchFamily="49" charset="0"/>
                        </a:rPr>
                        <a:t>S.a</a:t>
                      </a:r>
                      <a:r>
                        <a:rPr lang="en-AU" sz="1800" baseline="0" dirty="0" smtClean="0">
                          <a:latin typeface="+mn-lt"/>
                        </a:rPr>
                        <a:t> returns element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a</a:t>
                      </a:r>
                      <a:endParaRPr lang="en-AU" sz="1800" dirty="0" smtClean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MAP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Key-value </a:t>
                      </a:r>
                      <a:r>
                        <a:rPr lang="en-AU" sz="1800" dirty="0" err="1" smtClean="0">
                          <a:latin typeface="+mn-lt"/>
                        </a:rPr>
                        <a:t>tuple</a:t>
                      </a:r>
                      <a:endParaRPr lang="en-AU" sz="1800" dirty="0" smtClean="0">
                        <a:latin typeface="+mn-lt"/>
                      </a:endParaRPr>
                    </a:p>
                    <a:p>
                      <a:r>
                        <a:rPr lang="en-AU" sz="1800" dirty="0" smtClean="0">
                          <a:latin typeface="+mn-lt"/>
                        </a:rPr>
                        <a:t>If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M</a:t>
                      </a:r>
                      <a:r>
                        <a:rPr lang="en-AU" sz="1800" dirty="0" smtClean="0">
                          <a:latin typeface="+mn-lt"/>
                        </a:rPr>
                        <a:t> is a map from</a:t>
                      </a:r>
                      <a:r>
                        <a:rPr lang="en-AU" sz="1800" baseline="0" dirty="0" smtClean="0">
                          <a:latin typeface="+mn-lt"/>
                        </a:rPr>
                        <a:t>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'group'</a:t>
                      </a:r>
                      <a:r>
                        <a:rPr lang="en-AU" sz="1800" baseline="0" dirty="0" smtClean="0">
                          <a:latin typeface="+mn-lt"/>
                        </a:rPr>
                        <a:t> to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GID</a:t>
                      </a:r>
                      <a:r>
                        <a:rPr lang="en-AU" sz="1800" baseline="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n-AU" sz="1800" baseline="0" dirty="0" smtClean="0">
                          <a:latin typeface="+mn-lt"/>
                        </a:rPr>
                        <a:t> 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M['group']</a:t>
                      </a:r>
                      <a:r>
                        <a:rPr lang="en-AU" sz="1800" baseline="0" dirty="0" smtClean="0">
                          <a:latin typeface="+mn-lt"/>
                        </a:rPr>
                        <a:t> returns value of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GID</a:t>
                      </a:r>
                      <a:endParaRPr lang="en-AU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cap="all" baseline="0" dirty="0" smtClean="0">
                          <a:latin typeface="+mn-lt"/>
                        </a:rPr>
                        <a:t>Array</a:t>
                      </a:r>
                      <a:endParaRPr lang="en-AU" sz="1800" cap="all" baseline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+mn-lt"/>
                        </a:rPr>
                        <a:t>Indexed list</a:t>
                      </a:r>
                    </a:p>
                    <a:p>
                      <a:r>
                        <a:rPr lang="en-AU" sz="1800" dirty="0" smtClean="0">
                          <a:latin typeface="+mn-lt"/>
                        </a:rPr>
                        <a:t>If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AU" sz="1800" dirty="0" smtClean="0">
                          <a:latin typeface="+mn-lt"/>
                        </a:rPr>
                        <a:t> is an array of elements </a:t>
                      </a:r>
                      <a:r>
                        <a:rPr lang="en-AU" sz="1800" dirty="0" smtClean="0">
                          <a:latin typeface="+mn-lt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AU" sz="1800" dirty="0" err="1" smtClean="0">
                          <a:latin typeface="+mn-lt"/>
                          <a:cs typeface="Consolas" panose="020B0609020204030204" pitchFamily="49" charset="0"/>
                        </a:rPr>
                        <a:t>a',</a:t>
                      </a:r>
                      <a:r>
                        <a:rPr lang="en-AU" sz="1800" baseline="0" dirty="0" err="1" smtClean="0">
                          <a:latin typeface="+mn-lt"/>
                          <a:cs typeface="Consolas" panose="020B0609020204030204" pitchFamily="49" charset="0"/>
                        </a:rPr>
                        <a:t>'b','c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']</a:t>
                      </a:r>
                      <a:r>
                        <a:rPr lang="en-AU" sz="1800" baseline="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n-AU" sz="1800" baseline="0" dirty="0" smtClean="0">
                          <a:latin typeface="+mn-lt"/>
                        </a:rPr>
                        <a:t> 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A[0]</a:t>
                      </a:r>
                      <a:r>
                        <a:rPr lang="en-AU" sz="1800" baseline="0" dirty="0" smtClean="0">
                          <a:latin typeface="+mn-lt"/>
                        </a:rPr>
                        <a:t> returns </a:t>
                      </a:r>
                      <a:r>
                        <a:rPr lang="en-AU" sz="1800" baseline="0" dirty="0" smtClean="0">
                          <a:latin typeface="+mn-lt"/>
                          <a:cs typeface="Consolas" panose="020B0609020204030204" pitchFamily="49" charset="0"/>
                        </a:rPr>
                        <a:t>'a'</a:t>
                      </a:r>
                      <a:endParaRPr lang="en-AU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err="1" smtClean="0">
                <a:cs typeface="Arial" pitchFamily="34" charset="0"/>
              </a:rPr>
              <a:t>HiveQL</a:t>
            </a:r>
            <a:r>
              <a:rPr lang="en-AU" dirty="0" smtClean="0">
                <a:cs typeface="Arial" pitchFamily="34" charset="0"/>
              </a:rPr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HQL only supports </a:t>
            </a:r>
            <a:r>
              <a:rPr lang="en-AU" dirty="0" err="1" smtClean="0">
                <a:ea typeface="+mn-ea"/>
              </a:rPr>
              <a:t>equi</a:t>
            </a:r>
            <a:r>
              <a:rPr lang="en-AU" dirty="0" smtClean="0">
                <a:ea typeface="+mn-ea"/>
              </a:rPr>
              <a:t>-joins, outer joins, left semi-joins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>
                <a:ea typeface="+mn-ea"/>
              </a:rPr>
              <a:t>Because it is only a shell for </a:t>
            </a:r>
            <a:r>
              <a:rPr lang="en-AU" dirty="0" smtClean="0"/>
              <a:t>M</a:t>
            </a:r>
            <a:r>
              <a:rPr lang="en-AU" dirty="0" smtClean="0">
                <a:ea typeface="+mn-ea"/>
              </a:rPr>
              <a:t>ap-Reduce</a:t>
            </a:r>
            <a:r>
              <a:rPr lang="en-AU" dirty="0">
                <a:ea typeface="+mn-ea"/>
              </a:rPr>
              <a:t>, complex queries can be hard to optimise</a:t>
            </a:r>
          </a:p>
          <a:p>
            <a:pPr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Missing large parts of full SQL specification: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HAVING clause in SELECT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Correlated sub-queries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Sub-queries outside FROM clauses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Updatable or materialized views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AU" dirty="0" smtClean="0">
                <a:ea typeface="+mn-ea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4584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Hive </a:t>
            </a:r>
            <a:r>
              <a:rPr lang="en-AU" dirty="0" err="1" smtClean="0">
                <a:cs typeface="Arial" pitchFamily="34" charset="0"/>
              </a:rPr>
              <a:t>Metastore</a:t>
            </a:r>
            <a:endParaRPr lang="en-AU" dirty="0" smtClean="0">
              <a:cs typeface="Arial" pitchFamily="34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Stores Hive metadata</a:t>
            </a:r>
          </a:p>
          <a:p>
            <a:r>
              <a:rPr lang="en-AU" dirty="0" smtClean="0">
                <a:cs typeface="Arial" pitchFamily="34" charset="0"/>
              </a:rPr>
              <a:t>Default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 database uses Apache Derby</a:t>
            </a:r>
          </a:p>
          <a:p>
            <a:r>
              <a:rPr lang="en-AU" dirty="0" smtClean="0">
                <a:cs typeface="Arial" pitchFamily="34" charset="0"/>
              </a:rPr>
              <a:t>Various configurations:</a:t>
            </a:r>
          </a:p>
          <a:p>
            <a:pPr lvl="1"/>
            <a:r>
              <a:rPr lang="en-AU" dirty="0" smtClean="0">
                <a:cs typeface="Arial" pitchFamily="34" charset="0"/>
              </a:rPr>
              <a:t>Embedded  (in-process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, in-process database)</a:t>
            </a:r>
          </a:p>
          <a:p>
            <a:pPr lvl="2"/>
            <a:r>
              <a:rPr lang="en-AU" dirty="0" smtClean="0">
                <a:cs typeface="Arial" pitchFamily="34" charset="0"/>
              </a:rPr>
              <a:t>Mainly for unit tests</a:t>
            </a:r>
          </a:p>
          <a:p>
            <a:pPr lvl="1"/>
            <a:r>
              <a:rPr lang="en-AU" dirty="0" smtClean="0">
                <a:cs typeface="Arial" pitchFamily="34" charset="0"/>
              </a:rPr>
              <a:t>Local  (in-process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, out-of-process database)</a:t>
            </a:r>
          </a:p>
          <a:p>
            <a:pPr lvl="2"/>
            <a:r>
              <a:rPr lang="en-AU" dirty="0" smtClean="0">
                <a:cs typeface="Arial" pitchFamily="34" charset="0"/>
              </a:rPr>
              <a:t>Each Hive client connects to the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 directly</a:t>
            </a:r>
          </a:p>
          <a:p>
            <a:pPr lvl="1"/>
            <a:r>
              <a:rPr lang="en-AU" dirty="0" smtClean="0">
                <a:cs typeface="Arial" pitchFamily="34" charset="0"/>
              </a:rPr>
              <a:t>Remote  (out-of-process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, out-of-process database)</a:t>
            </a:r>
          </a:p>
          <a:p>
            <a:pPr lvl="2"/>
            <a:r>
              <a:rPr lang="en-AU" dirty="0" smtClean="0">
                <a:cs typeface="Arial" pitchFamily="34" charset="0"/>
              </a:rPr>
              <a:t>Each Hive client connects to a </a:t>
            </a:r>
            <a:r>
              <a:rPr lang="en-AU" dirty="0" err="1" smtClean="0">
                <a:cs typeface="Arial" pitchFamily="34" charset="0"/>
              </a:rPr>
              <a:t>metastore</a:t>
            </a:r>
            <a:r>
              <a:rPr lang="en-AU" dirty="0" smtClean="0">
                <a:cs typeface="Arial" pitchFamily="34" charset="0"/>
              </a:rPr>
              <a:t> server, which connects to the metadata database itself</a:t>
            </a:r>
          </a:p>
        </p:txBody>
      </p:sp>
    </p:spTree>
    <p:extLst>
      <p:ext uri="{BB962C8B-B14F-4D97-AF65-F5344CB8AC3E}">
        <p14:creationId xmlns:p14="http://schemas.microsoft.com/office/powerpoint/2010/main" val="8323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tables are stored in the Hive “warehouse”</a:t>
            </a:r>
          </a:p>
          <a:p>
            <a:pPr lvl="1"/>
            <a:r>
              <a:rPr lang="en-US" dirty="0" smtClean="0"/>
              <a:t>Default HDFS location: /user/hive/warehouse</a:t>
            </a:r>
          </a:p>
          <a:p>
            <a:r>
              <a:rPr lang="en-US" dirty="0" smtClean="0"/>
              <a:t>Tables are stored as sub-directories in the warehouse directory</a:t>
            </a:r>
          </a:p>
          <a:p>
            <a:r>
              <a:rPr lang="en-US" dirty="0" smtClean="0"/>
              <a:t>Partitions are subdirectories of tables</a:t>
            </a:r>
          </a:p>
          <a:p>
            <a:r>
              <a:rPr lang="en-US" dirty="0" smtClean="0"/>
              <a:t>External tables are supported in Hive</a:t>
            </a:r>
          </a:p>
          <a:p>
            <a:r>
              <a:rPr lang="en-US" dirty="0" smtClean="0"/>
              <a:t>The actual data is stored in flat files</a:t>
            </a:r>
          </a:p>
        </p:txBody>
      </p:sp>
    </p:spTree>
    <p:extLst>
      <p:ext uri="{BB962C8B-B14F-4D97-AF65-F5344CB8AC3E}">
        <p14:creationId xmlns:p14="http://schemas.microsoft.com/office/powerpoint/2010/main" val="8948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Hive Schemas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Hive is schema-on-read</a:t>
            </a:r>
          </a:p>
          <a:p>
            <a:pPr lvl="1"/>
            <a:r>
              <a:rPr lang="en-AU" dirty="0" smtClean="0">
                <a:cs typeface="Arial" pitchFamily="34" charset="0"/>
              </a:rPr>
              <a:t>Schema is only enforced when the data is read  (at query time)</a:t>
            </a:r>
          </a:p>
          <a:p>
            <a:pPr lvl="1"/>
            <a:r>
              <a:rPr lang="en-AU" dirty="0" smtClean="0">
                <a:cs typeface="Arial" pitchFamily="34" charset="0"/>
              </a:rPr>
              <a:t>Allows greater flexibility: same data can be read using multiple schemas</a:t>
            </a:r>
          </a:p>
          <a:p>
            <a:r>
              <a:rPr lang="en-AU" dirty="0" smtClean="0">
                <a:cs typeface="Arial" pitchFamily="34" charset="0"/>
              </a:rPr>
              <a:t>Contrast with an RDBMS, which is schema-on-write</a:t>
            </a:r>
          </a:p>
          <a:p>
            <a:pPr lvl="1"/>
            <a:r>
              <a:rPr lang="en-AU" dirty="0" smtClean="0">
                <a:cs typeface="Arial" pitchFamily="34" charset="0"/>
              </a:rPr>
              <a:t>Schema is enforced when the data is loaded</a:t>
            </a:r>
          </a:p>
          <a:p>
            <a:pPr lvl="1"/>
            <a:r>
              <a:rPr lang="en-AU" dirty="0" smtClean="0">
                <a:cs typeface="Arial" pitchFamily="34" charset="0"/>
              </a:rPr>
              <a:t>Speeds up queries at the expense of load times</a:t>
            </a:r>
          </a:p>
        </p:txBody>
      </p:sp>
    </p:spTree>
    <p:extLst>
      <p:ext uri="{BB962C8B-B14F-4D97-AF65-F5344CB8AC3E}">
        <p14:creationId xmlns:p14="http://schemas.microsoft.com/office/powerpoint/2010/main" val="27439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Pig Capabilities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Support for</a:t>
            </a:r>
          </a:p>
          <a:p>
            <a:pPr lvl="1"/>
            <a:r>
              <a:rPr lang="en-AU" dirty="0" smtClean="0">
                <a:cs typeface="Arial" pitchFamily="34" charset="0"/>
              </a:rPr>
              <a:t>Grouping</a:t>
            </a:r>
          </a:p>
          <a:p>
            <a:pPr lvl="1"/>
            <a:r>
              <a:rPr lang="en-AU" dirty="0" smtClean="0">
                <a:cs typeface="Arial" pitchFamily="34" charset="0"/>
              </a:rPr>
              <a:t>Joins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Filtering</a:t>
            </a:r>
          </a:p>
          <a:p>
            <a:pPr lvl="1"/>
            <a:r>
              <a:rPr lang="en-AU" dirty="0" smtClean="0">
                <a:cs typeface="Arial" pitchFamily="34" charset="0"/>
              </a:rPr>
              <a:t>Aggregation</a:t>
            </a:r>
          </a:p>
          <a:p>
            <a:r>
              <a:rPr lang="en-AU" dirty="0" smtClean="0">
                <a:cs typeface="Arial" pitchFamily="34" charset="0"/>
              </a:rPr>
              <a:t>Extensibility</a:t>
            </a:r>
          </a:p>
          <a:p>
            <a:pPr lvl="1"/>
            <a:r>
              <a:rPr lang="en-AU" dirty="0" smtClean="0">
                <a:cs typeface="Arial" pitchFamily="34" charset="0"/>
              </a:rPr>
              <a:t>Support for User Defined Functions (UDF’s)</a:t>
            </a:r>
          </a:p>
          <a:p>
            <a:r>
              <a:rPr lang="en-AU" dirty="0" smtClean="0">
                <a:cs typeface="Arial" pitchFamily="34" charset="0"/>
              </a:rPr>
              <a:t>Leverages the same massive parallelism as native </a:t>
            </a:r>
            <a:r>
              <a:rPr lang="en-AU" dirty="0" err="1" smtClean="0">
                <a:cs typeface="Arial" pitchFamily="34" charset="0"/>
              </a:rPr>
              <a:t>MapReduce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Create Table Syntax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TABLE </a:t>
            </a:r>
            <a:r>
              <a:rPr lang="en-AU" sz="1800" dirty="0" err="1" smtClean="0">
                <a:latin typeface="Courier New"/>
                <a:cs typeface="Courier New"/>
              </a:rPr>
              <a:t>table_name</a:t>
            </a:r>
            <a:endParaRPr lang="en-AU" sz="1800" dirty="0" smtClean="0">
              <a:latin typeface="Courier New"/>
              <a:cs typeface="Courier New"/>
            </a:endParaRPr>
          </a:p>
          <a:p>
            <a:pPr marL="0" indent="290513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(col1 </a:t>
            </a:r>
            <a:r>
              <a:rPr lang="en-AU" sz="1800" dirty="0" err="1" smtClean="0">
                <a:latin typeface="Courier New"/>
                <a:cs typeface="Courier New"/>
              </a:rPr>
              <a:t>data_type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col2 </a:t>
            </a:r>
            <a:r>
              <a:rPr lang="en-AU" sz="1800" dirty="0" err="1" smtClean="0">
                <a:latin typeface="Courier New"/>
                <a:cs typeface="Courier New"/>
              </a:rPr>
              <a:t>data_type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col3 </a:t>
            </a:r>
            <a:r>
              <a:rPr lang="en-AU" sz="1800" dirty="0" err="1" smtClean="0">
                <a:latin typeface="Courier New"/>
                <a:cs typeface="Courier New"/>
              </a:rPr>
              <a:t>data_type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col4 </a:t>
            </a:r>
            <a:r>
              <a:rPr lang="en-AU" sz="1800" dirty="0" err="1" smtClean="0">
                <a:latin typeface="Courier New"/>
                <a:cs typeface="Courier New"/>
              </a:rPr>
              <a:t>datatype</a:t>
            </a:r>
            <a:r>
              <a:rPr lang="en-AU" sz="1800" dirty="0" smtClean="0">
                <a:latin typeface="Courier New"/>
                <a:cs typeface="Courier New"/>
              </a:rPr>
              <a:t> )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ROW FORMAT DELIMITED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FIELDS TERMINATED BY </a:t>
            </a:r>
            <a:r>
              <a:rPr lang="en-AU" sz="1800" dirty="0">
                <a:latin typeface="Courier New"/>
                <a:cs typeface="Courier New"/>
              </a:rPr>
              <a:t>'</a:t>
            </a:r>
            <a:r>
              <a:rPr lang="en-AU" sz="1800" dirty="0" smtClean="0">
                <a:latin typeface="Courier New"/>
                <a:cs typeface="Courier New"/>
              </a:rPr>
              <a:t>,'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STORED AS </a:t>
            </a:r>
            <a:r>
              <a:rPr lang="en-AU" sz="1800" dirty="0" err="1" smtClean="0">
                <a:latin typeface="Courier New"/>
                <a:cs typeface="Courier New"/>
              </a:rPr>
              <a:t>format_type</a:t>
            </a:r>
            <a:r>
              <a:rPr lang="en-AU" sz="18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02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Simple Table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TABLE </a:t>
            </a:r>
            <a:r>
              <a:rPr lang="en-AU" sz="1800" dirty="0" err="1" smtClean="0">
                <a:latin typeface="Courier New"/>
                <a:cs typeface="Courier New"/>
              </a:rPr>
              <a:t>page_view</a:t>
            </a:r>
            <a:endParaRPr lang="en-AU" sz="1800" dirty="0" smtClean="0">
              <a:latin typeface="Courier New"/>
              <a:cs typeface="Courier New"/>
            </a:endParaRPr>
          </a:p>
          <a:p>
            <a:pPr marL="0" indent="290513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(</a:t>
            </a:r>
            <a:r>
              <a:rPr lang="en-AU" sz="1800" dirty="0" err="1" smtClean="0">
                <a:latin typeface="Courier New"/>
                <a:cs typeface="Courier New"/>
              </a:rPr>
              <a:t>viewTime</a:t>
            </a:r>
            <a:r>
              <a:rPr lang="en-AU" sz="1800" dirty="0" smtClean="0">
                <a:latin typeface="Courier New"/>
                <a:cs typeface="Courier New"/>
              </a:rPr>
              <a:t> INT,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userid</a:t>
            </a:r>
            <a:r>
              <a:rPr lang="en-AU" sz="1800" dirty="0" smtClean="0">
                <a:latin typeface="Courier New"/>
                <a:cs typeface="Courier New"/>
              </a:rPr>
              <a:t> BIGINT,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page_url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referrer_url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0" indent="56832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ip</a:t>
            </a:r>
            <a:r>
              <a:rPr lang="en-AU" sz="1800" dirty="0" smtClean="0">
                <a:latin typeface="Courier New"/>
                <a:cs typeface="Courier New"/>
              </a:rPr>
              <a:t> STRING COMMENT 'IP Address of the User' )</a:t>
            </a:r>
          </a:p>
          <a:p>
            <a:pPr marL="747713" indent="-401638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ROW FORMAT DELIMITED </a:t>
            </a:r>
          </a:p>
          <a:p>
            <a:pPr marL="747713" indent="-401638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FIELDS TERMINATED BY '\t'</a:t>
            </a:r>
          </a:p>
          <a:p>
            <a:pPr marL="747713" indent="-401638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STORED AS TEXTFILE;</a:t>
            </a:r>
            <a:endParaRPr lang="en-AU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60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More Complex Table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TABLE employees  ( </a:t>
            </a:r>
          </a:p>
          <a:p>
            <a:pPr marL="747713" indent="-45720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 (name STRING,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salary FLOAT,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subordinates ARRAY&lt;STRING&gt;,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deductions MAP&lt;STRING, FLOAT&gt;,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address STRUCT&lt;</a:t>
            </a:r>
            <a:r>
              <a:rPr lang="en-AU" sz="1800" dirty="0" err="1" smtClean="0">
                <a:latin typeface="Courier New"/>
                <a:cs typeface="Courier New"/>
              </a:rPr>
              <a:t>street:STRING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170497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city:STRING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170497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state:STRING</a:t>
            </a:r>
            <a:r>
              <a:rPr lang="en-AU" sz="1800" dirty="0" smtClean="0">
                <a:latin typeface="Courier New"/>
                <a:cs typeface="Courier New"/>
              </a:rPr>
              <a:t>,</a:t>
            </a:r>
          </a:p>
          <a:p>
            <a:pPr marL="747713" indent="1704975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zip:INT</a:t>
            </a:r>
            <a:r>
              <a:rPr lang="en-AU" sz="1800" dirty="0" smtClean="0">
                <a:latin typeface="Courier New"/>
                <a:cs typeface="Courier New"/>
              </a:rPr>
              <a:t>&gt;)</a:t>
            </a:r>
          </a:p>
          <a:p>
            <a:pPr marL="747713" indent="-457200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ROW FORMAT DELIMITED </a:t>
            </a:r>
          </a:p>
          <a:p>
            <a:pPr marL="747713" indent="-457200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FIELDS TERMINATED BY '\t'</a:t>
            </a:r>
          </a:p>
          <a:p>
            <a:pPr marL="747713" indent="-457200">
              <a:spcBef>
                <a:spcPts val="60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STORED AS TEXTFILE</a:t>
            </a:r>
            <a:r>
              <a:rPr lang="en-AU" sz="18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52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External Table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CREATE EXTERNAL TABLE </a:t>
            </a:r>
            <a:r>
              <a:rPr lang="en-AU" sz="1800" dirty="0" err="1" smtClean="0">
                <a:latin typeface="Courier New"/>
                <a:cs typeface="Courier New"/>
              </a:rPr>
              <a:t>page_view_stg</a:t>
            </a:r>
            <a:endParaRPr lang="en-AU" sz="1800" dirty="0" smtClean="0">
              <a:latin typeface="Courier New"/>
              <a:cs typeface="Courier New"/>
            </a:endParaRPr>
          </a:p>
          <a:p>
            <a:pPr marL="0" indent="290513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 (</a:t>
            </a:r>
            <a:r>
              <a:rPr lang="en-AU" sz="1800" dirty="0" err="1" smtClean="0">
                <a:latin typeface="Courier New"/>
                <a:cs typeface="Courier New"/>
              </a:rPr>
              <a:t>viewTime</a:t>
            </a:r>
            <a:r>
              <a:rPr lang="en-AU" sz="1800" dirty="0" smtClean="0">
                <a:latin typeface="Courier New"/>
                <a:cs typeface="Courier New"/>
              </a:rPr>
              <a:t> INT,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userid</a:t>
            </a:r>
            <a:r>
              <a:rPr lang="en-AU" sz="1800" dirty="0" smtClean="0">
                <a:latin typeface="Courier New"/>
                <a:cs typeface="Courier New"/>
              </a:rPr>
              <a:t> BIGINT,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page_url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747713" indent="-17938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referrer_url</a:t>
            </a:r>
            <a:r>
              <a:rPr lang="en-AU" sz="1800" dirty="0" smtClean="0">
                <a:latin typeface="Courier New"/>
                <a:cs typeface="Courier New"/>
              </a:rPr>
              <a:t> STRING,</a:t>
            </a:r>
          </a:p>
          <a:p>
            <a:pPr marL="346075" indent="222250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err="1" smtClean="0">
                <a:latin typeface="Courier New"/>
                <a:cs typeface="Courier New"/>
              </a:rPr>
              <a:t>ip</a:t>
            </a:r>
            <a:r>
              <a:rPr lang="en-AU" sz="1800" dirty="0" smtClean="0">
                <a:latin typeface="Courier New"/>
                <a:cs typeface="Courier New"/>
              </a:rPr>
              <a:t> STRING COMMENT 'IP Address of the User')</a:t>
            </a:r>
            <a:br>
              <a:rPr lang="en-AU" sz="1800" dirty="0" smtClean="0">
                <a:latin typeface="Courier New"/>
                <a:cs typeface="Courier New"/>
              </a:rPr>
            </a:br>
            <a:r>
              <a:rPr lang="en-AU" sz="1800" dirty="0" smtClean="0">
                <a:latin typeface="Courier New"/>
                <a:cs typeface="Courier New"/>
              </a:rPr>
              <a:t>ROW FORMAT DELIMITED 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FIELDS TERMINATED BY '\t'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STORED AS TEXTFILE</a:t>
            </a:r>
          </a:p>
          <a:p>
            <a:pPr marL="747713" indent="-401638">
              <a:spcBef>
                <a:spcPts val="600"/>
              </a:spcBef>
              <a:buFont typeface="Wingdings" pitchFamily="2" charset="2"/>
              <a:buNone/>
            </a:pPr>
            <a:r>
              <a:rPr lang="en-AU" sz="1800" dirty="0" smtClean="0">
                <a:latin typeface="Courier New"/>
                <a:cs typeface="Courier New"/>
              </a:rPr>
              <a:t>LOCATION '/user/staging/</a:t>
            </a:r>
            <a:r>
              <a:rPr lang="en-AU" sz="1800" dirty="0" err="1" smtClean="0">
                <a:latin typeface="Courier New"/>
                <a:cs typeface="Courier New"/>
              </a:rPr>
              <a:t>page_view</a:t>
            </a:r>
            <a:r>
              <a:rPr lang="en-AU" sz="1800" dirty="0">
                <a:latin typeface="Courier New"/>
                <a:cs typeface="Courier New"/>
              </a:rPr>
              <a:t>'</a:t>
            </a:r>
            <a:r>
              <a:rPr lang="en-AU" sz="1800" dirty="0" smtClean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51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More About Tables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AU" dirty="0" smtClean="0">
                <a:cs typeface="Arial" pitchFamily="34" charset="0"/>
              </a:rPr>
              <a:t>CREATE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LOAD: file moved into Hive</a:t>
            </a:r>
            <a:r>
              <a:rPr lang="en-AU" altLang="en-US" dirty="0" smtClean="0">
                <a:cs typeface="Arial" pitchFamily="34" charset="0"/>
              </a:rPr>
              <a:t>’</a:t>
            </a:r>
            <a:r>
              <a:rPr lang="en-AU" dirty="0" smtClean="0">
                <a:cs typeface="Arial" pitchFamily="34" charset="0"/>
              </a:rPr>
              <a:t>s data warehouse directory</a:t>
            </a:r>
          </a:p>
          <a:p>
            <a:pPr lvl="1"/>
            <a:r>
              <a:rPr lang="en-AU" dirty="0" smtClean="0">
                <a:cs typeface="Arial" pitchFamily="34" charset="0"/>
              </a:rPr>
              <a:t>DROP: both metadata and data deleted</a:t>
            </a:r>
          </a:p>
          <a:p>
            <a:r>
              <a:rPr lang="en-AU" dirty="0" smtClean="0">
                <a:cs typeface="Arial" pitchFamily="34" charset="0"/>
              </a:rPr>
              <a:t>CREATE EXTERNAL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LOAD: no files moved</a:t>
            </a:r>
          </a:p>
          <a:p>
            <a:pPr lvl="1"/>
            <a:r>
              <a:rPr lang="en-AU" dirty="0" smtClean="0">
                <a:cs typeface="Arial" pitchFamily="34" charset="0"/>
              </a:rPr>
              <a:t>DROP: only metadata deleted</a:t>
            </a:r>
          </a:p>
          <a:p>
            <a:pPr lvl="1"/>
            <a:r>
              <a:rPr lang="en-AU" dirty="0" smtClean="0">
                <a:cs typeface="Arial" pitchFamily="34" charset="0"/>
              </a:rPr>
              <a:t>Use this when sharing with other </a:t>
            </a:r>
            <a:r>
              <a:rPr lang="en-AU" dirty="0" err="1" smtClean="0">
                <a:cs typeface="Arial" pitchFamily="34" charset="0"/>
              </a:rPr>
              <a:t>Hadoop</a:t>
            </a:r>
            <a:r>
              <a:rPr lang="en-AU" dirty="0" smtClean="0">
                <a:cs typeface="Arial" pitchFamily="34" charset="0"/>
              </a:rPr>
              <a:t> applications, or when you want to use multiple schemas on the same data</a:t>
            </a:r>
          </a:p>
        </p:txBody>
      </p:sp>
    </p:spTree>
    <p:extLst>
      <p:ext uri="{BB962C8B-B14F-4D97-AF65-F5344CB8AC3E}">
        <p14:creationId xmlns:p14="http://schemas.microsoft.com/office/powerpoint/2010/main" val="14033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Partitioning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Can make some queries faster</a:t>
            </a:r>
          </a:p>
          <a:p>
            <a:r>
              <a:rPr lang="en-AU" dirty="0" smtClean="0">
                <a:cs typeface="Arial" pitchFamily="34" charset="0"/>
              </a:rPr>
              <a:t>Divide data based on partition column</a:t>
            </a:r>
          </a:p>
          <a:p>
            <a:r>
              <a:rPr lang="en-AU" dirty="0" smtClean="0">
                <a:cs typeface="Arial" pitchFamily="34" charset="0"/>
              </a:rPr>
              <a:t>Use PARTITION BY clause when creating table</a:t>
            </a:r>
          </a:p>
          <a:p>
            <a:r>
              <a:rPr lang="en-AU" dirty="0" smtClean="0">
                <a:cs typeface="Arial" pitchFamily="34" charset="0"/>
              </a:rPr>
              <a:t>Use PARTITION clause when loading data</a:t>
            </a:r>
          </a:p>
          <a:p>
            <a:r>
              <a:rPr lang="en-AU" dirty="0" smtClean="0">
                <a:cs typeface="Arial" pitchFamily="34" charset="0"/>
              </a:rPr>
              <a:t>SHOW PARTITIONS will show a table</a:t>
            </a:r>
            <a:r>
              <a:rPr lang="en-AU" altLang="en-US" dirty="0" smtClean="0">
                <a:cs typeface="Arial" pitchFamily="34" charset="0"/>
              </a:rPr>
              <a:t>’</a:t>
            </a:r>
            <a:r>
              <a:rPr lang="en-AU" dirty="0" smtClean="0">
                <a:cs typeface="Arial" pitchFamily="34" charset="0"/>
              </a:rPr>
              <a:t>s partitions</a:t>
            </a:r>
          </a:p>
        </p:txBody>
      </p:sp>
    </p:spTree>
    <p:extLst>
      <p:ext uri="{BB962C8B-B14F-4D97-AF65-F5344CB8AC3E}">
        <p14:creationId xmlns:p14="http://schemas.microsoft.com/office/powerpoint/2010/main" val="6995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Bucketing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Can speed up queries that involve sampling the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Sampling works without bucketing, but Hive has to scan the entire dataset</a:t>
            </a:r>
          </a:p>
          <a:p>
            <a:r>
              <a:rPr lang="en-AU" dirty="0" smtClean="0">
                <a:cs typeface="Arial" pitchFamily="34" charset="0"/>
              </a:rPr>
              <a:t>Use CLUSTERED BY when creating table</a:t>
            </a:r>
          </a:p>
          <a:p>
            <a:pPr lvl="1"/>
            <a:r>
              <a:rPr lang="en-AU" dirty="0" smtClean="0">
                <a:cs typeface="Arial" pitchFamily="34" charset="0"/>
              </a:rPr>
              <a:t>For sorted buckets, add SORTED BY</a:t>
            </a:r>
          </a:p>
          <a:p>
            <a:r>
              <a:rPr lang="en-AU" dirty="0" smtClean="0">
                <a:cs typeface="Arial" pitchFamily="34" charset="0"/>
              </a:rPr>
              <a:t>To query a sample of your data, use TABLESAMPLE</a:t>
            </a:r>
          </a:p>
        </p:txBody>
      </p:sp>
    </p:spTree>
    <p:extLst>
      <p:ext uri="{BB962C8B-B14F-4D97-AF65-F5344CB8AC3E}">
        <p14:creationId xmlns:p14="http://schemas.microsoft.com/office/powerpoint/2010/main" val="31945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Browsing Tables And Partitions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00259"/>
              </p:ext>
            </p:extLst>
          </p:nvPr>
        </p:nvGraphicFramePr>
        <p:xfrm>
          <a:off x="186598" y="1313870"/>
          <a:ext cx="8763432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366"/>
                <a:gridCol w="4184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smtClean="0">
                          <a:latin typeface="+mn-lt"/>
                        </a:rPr>
                        <a:t>Command</a:t>
                      </a:r>
                      <a:endParaRPr lang="en-AU" sz="210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100" dirty="0" smtClean="0">
                          <a:latin typeface="+mn-lt"/>
                        </a:rPr>
                        <a:t>Comments</a:t>
                      </a:r>
                      <a:endParaRPr lang="en-AU" sz="210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SHOW TABLES;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smtClean="0">
                          <a:latin typeface="+mn-lt"/>
                        </a:rPr>
                        <a:t>Show all the tables in the database</a:t>
                      </a:r>
                      <a:endParaRPr lang="en-AU" sz="200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SHOW TABLES 'page.*';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Show tables matching the specification</a:t>
                      </a:r>
                      <a:r>
                        <a:rPr lang="en-AU" sz="2000" baseline="0" dirty="0" smtClean="0">
                          <a:latin typeface="+mn-lt"/>
                        </a:rPr>
                        <a:t>  ( uses </a:t>
                      </a:r>
                      <a:r>
                        <a:rPr lang="en-AU" sz="2000" baseline="0" dirty="0" err="1" smtClean="0">
                          <a:latin typeface="+mn-lt"/>
                        </a:rPr>
                        <a:t>regex</a:t>
                      </a:r>
                      <a:r>
                        <a:rPr lang="en-AU" sz="2000" baseline="0" dirty="0" smtClean="0">
                          <a:latin typeface="+mn-lt"/>
                        </a:rPr>
                        <a:t> syntax )</a:t>
                      </a:r>
                      <a:endParaRPr lang="en-AU" sz="200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SHOW PARTITIONS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Show the partitions of the </a:t>
                      </a:r>
                      <a:r>
                        <a:rPr lang="en-AU" sz="2000" dirty="0" err="1" smtClean="0">
                          <a:latin typeface="+mn-lt"/>
                          <a:cs typeface="Consolas" panose="020B0609020204030204" pitchFamily="49" charset="0"/>
                        </a:rPr>
                        <a:t>page_view</a:t>
                      </a:r>
                      <a:r>
                        <a:rPr lang="en-AU" sz="2000" dirty="0" smtClean="0">
                          <a:latin typeface="+mn-lt"/>
                        </a:rPr>
                        <a:t> table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DESCRIBE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smtClean="0">
                          <a:latin typeface="+mn-lt"/>
                        </a:rPr>
                        <a:t>List columns of the table</a:t>
                      </a: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DESCRIBE EXTENDED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More information</a:t>
                      </a:r>
                      <a:r>
                        <a:rPr lang="en-AU" sz="2000" baseline="0" dirty="0" smtClean="0">
                          <a:latin typeface="+mn-lt"/>
                        </a:rPr>
                        <a:t> on columns  (useful only for debugging )</a:t>
                      </a:r>
                      <a:endParaRPr lang="en-AU" sz="2000" dirty="0" smtClean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DESCRIBE </a:t>
                      </a:r>
                      <a:r>
                        <a:rPr lang="en-AU" sz="1800" dirty="0" err="1" smtClean="0">
                          <a:latin typeface="Courier New"/>
                          <a:cs typeface="Courier New"/>
                        </a:rPr>
                        <a:t>page_view</a:t>
                      </a:r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r>
                        <a:rPr lang="en-AU" sz="1800" dirty="0" smtClean="0">
                          <a:latin typeface="Courier New"/>
                          <a:cs typeface="Courier New"/>
                        </a:rPr>
                        <a:t>PARTITION  (ds='2008-10-31');</a:t>
                      </a:r>
                      <a:endParaRPr lang="en-AU" sz="180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latin typeface="+mn-lt"/>
                        </a:rPr>
                        <a:t>List information about a partition</a:t>
                      </a: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AU" dirty="0" smtClean="0">
                <a:cs typeface="Arial" pitchFamily="34" charset="0"/>
              </a:rPr>
              <a:t>Use LOAD DATA to load data from a file or directory</a:t>
            </a:r>
            <a:endParaRPr lang="en-AU" sz="1600" dirty="0" smtClean="0"/>
          </a:p>
          <a:p>
            <a:pPr lvl="1"/>
            <a:r>
              <a:rPr lang="en-AU" dirty="0" smtClean="0">
                <a:cs typeface="Arial" pitchFamily="34" charset="0"/>
              </a:rPr>
              <a:t>Will read from HDFS unless LOCAL keyword is specified</a:t>
            </a:r>
          </a:p>
          <a:p>
            <a:pPr lvl="1"/>
            <a:r>
              <a:rPr lang="en-AU" dirty="0" smtClean="0">
                <a:cs typeface="Arial" pitchFamily="34" charset="0"/>
              </a:rPr>
              <a:t>Will append data unless OVERWRITE specified</a:t>
            </a:r>
          </a:p>
          <a:p>
            <a:pPr lvl="1"/>
            <a:r>
              <a:rPr lang="en-AU" dirty="0" smtClean="0">
                <a:cs typeface="Arial" pitchFamily="34" charset="0"/>
              </a:rPr>
              <a:t>PARTITION required if destination table is partitioned</a:t>
            </a:r>
          </a:p>
          <a:p>
            <a:pPr lvl="1"/>
            <a:endParaRPr lang="en-AU" dirty="0" smtClean="0">
              <a:cs typeface="Arial" pitchFamily="34" charset="0"/>
            </a:endParaRPr>
          </a:p>
          <a:p>
            <a:pPr marL="747713" indent="0">
              <a:spcBef>
                <a:spcPts val="600"/>
              </a:spcBef>
              <a:buNone/>
            </a:pPr>
            <a:r>
              <a:rPr lang="en-AU" sz="2000" dirty="0" smtClean="0">
                <a:latin typeface="Courier New"/>
                <a:cs typeface="Courier New"/>
              </a:rPr>
              <a:t>LOAD DATA LOCAL INPATH '/</a:t>
            </a:r>
            <a:r>
              <a:rPr lang="en-AU" sz="2000" dirty="0" err="1" smtClean="0">
                <a:latin typeface="Courier New"/>
                <a:cs typeface="Courier New"/>
              </a:rPr>
              <a:t>tmp</a:t>
            </a:r>
            <a:r>
              <a:rPr lang="en-AU" sz="2000" dirty="0" smtClean="0">
                <a:latin typeface="Courier New"/>
                <a:cs typeface="Courier New"/>
              </a:rPr>
              <a:t>/pv_2008-06-8_us.txt'</a:t>
            </a:r>
          </a:p>
          <a:p>
            <a:pPr marL="747713" indent="277813">
              <a:spcBef>
                <a:spcPts val="600"/>
              </a:spcBef>
              <a:buNone/>
            </a:pPr>
            <a:r>
              <a:rPr lang="en-AU" sz="2000" dirty="0" smtClean="0">
                <a:latin typeface="Courier New"/>
                <a:cs typeface="Courier New"/>
              </a:rPr>
              <a:t>OVERWRITE INTO TABLE </a:t>
            </a:r>
            <a:r>
              <a:rPr lang="en-AU" sz="2000" dirty="0" err="1" smtClean="0">
                <a:latin typeface="Courier New"/>
                <a:cs typeface="Courier New"/>
              </a:rPr>
              <a:t>page_view</a:t>
            </a:r>
            <a:endParaRPr lang="en-AU" sz="2000" dirty="0" smtClean="0">
              <a:latin typeface="Courier New"/>
              <a:cs typeface="Courier New"/>
            </a:endParaRPr>
          </a:p>
          <a:p>
            <a:pPr marL="747713" indent="277813">
              <a:spcBef>
                <a:spcPts val="600"/>
              </a:spcBef>
              <a:buNone/>
            </a:pPr>
            <a:r>
              <a:rPr lang="en-AU" sz="2000" dirty="0" smtClean="0">
                <a:latin typeface="Courier New"/>
                <a:cs typeface="Courier New"/>
              </a:rPr>
              <a:t>PARTITION (date='2008-06-08', country='US')</a:t>
            </a:r>
          </a:p>
        </p:txBody>
      </p:sp>
    </p:spTree>
    <p:extLst>
      <p:ext uri="{BB962C8B-B14F-4D97-AF65-F5344CB8AC3E}">
        <p14:creationId xmlns:p14="http://schemas.microsoft.com/office/powerpoint/2010/main" val="30716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Use INSERT to load data from a Hive query</a:t>
            </a:r>
            <a:endParaRPr lang="en-AU" sz="1600" dirty="0" smtClean="0"/>
          </a:p>
          <a:p>
            <a:pPr lvl="1">
              <a:spcBef>
                <a:spcPts val="600"/>
              </a:spcBef>
            </a:pPr>
            <a:r>
              <a:rPr lang="en-AU" dirty="0" smtClean="0">
                <a:cs typeface="Arial" pitchFamily="34" charset="0"/>
              </a:rPr>
              <a:t>Will append data unless OVERWRITE specified</a:t>
            </a:r>
          </a:p>
          <a:p>
            <a:pPr marL="747713" lvl="1" indent="-290513">
              <a:spcBef>
                <a:spcPts val="600"/>
              </a:spcBef>
            </a:pPr>
            <a:r>
              <a:rPr lang="en-AU" dirty="0" smtClean="0">
                <a:cs typeface="Arial" pitchFamily="34" charset="0"/>
              </a:rPr>
              <a:t>PARTITION required if destination table is partitioned</a:t>
            </a:r>
            <a:br>
              <a:rPr lang="en-AU" dirty="0" smtClean="0">
                <a:cs typeface="Arial" pitchFamily="34" charset="0"/>
              </a:rPr>
            </a:br>
            <a:endParaRPr lang="en-AU" sz="2200" dirty="0" smtClean="0">
              <a:cs typeface="Arial" pitchFamily="34" charset="0"/>
            </a:endParaRPr>
          </a:p>
          <a:p>
            <a:pPr marL="747713" lvl="1" indent="0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FROM </a:t>
            </a:r>
            <a:r>
              <a:rPr lang="en-AU" sz="2200" dirty="0" err="1" smtClean="0">
                <a:latin typeface="Courier New"/>
                <a:cs typeface="Courier New"/>
              </a:rPr>
              <a:t>page_view_stg</a:t>
            </a:r>
            <a:r>
              <a:rPr lang="en-AU" sz="2200" dirty="0" smtClean="0">
                <a:latin typeface="Courier New"/>
                <a:cs typeface="Courier New"/>
              </a:rPr>
              <a:t> </a:t>
            </a:r>
            <a:r>
              <a:rPr lang="en-AU" sz="2200" dirty="0" err="1" smtClean="0">
                <a:latin typeface="Courier New"/>
                <a:cs typeface="Courier New"/>
              </a:rPr>
              <a:t>pvs</a:t>
            </a:r>
            <a:endParaRPr lang="en-AU" sz="2200" dirty="0" smtClean="0">
              <a:latin typeface="Courier New"/>
              <a:cs typeface="Courier New"/>
            </a:endParaRPr>
          </a:p>
          <a:p>
            <a:pPr indent="682625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INSERT OVERWRITE TABLE </a:t>
            </a:r>
            <a:r>
              <a:rPr lang="en-AU" sz="2200" dirty="0" err="1" smtClean="0">
                <a:latin typeface="Courier New"/>
                <a:cs typeface="Courier New"/>
              </a:rPr>
              <a:t>page_view</a:t>
            </a:r>
            <a:r>
              <a:rPr lang="en-AU" sz="2200" dirty="0" smtClean="0">
                <a:latin typeface="Courier New"/>
                <a:cs typeface="Courier New"/>
              </a:rPr>
              <a:t> </a:t>
            </a:r>
          </a:p>
          <a:p>
            <a:pPr indent="682625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PARTITION (</a:t>
            </a:r>
            <a:r>
              <a:rPr lang="en-AU" sz="2200" dirty="0" err="1" smtClean="0">
                <a:latin typeface="Courier New"/>
                <a:cs typeface="Courier New"/>
              </a:rPr>
              <a:t>dt</a:t>
            </a:r>
            <a:r>
              <a:rPr lang="en-AU" sz="2200" dirty="0" smtClean="0">
                <a:latin typeface="Courier New"/>
                <a:cs typeface="Courier New"/>
              </a:rPr>
              <a:t>='2008-06-08', country='US')</a:t>
            </a:r>
          </a:p>
          <a:p>
            <a:pPr marL="1995488" indent="-969963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SELECT </a:t>
            </a:r>
            <a:r>
              <a:rPr lang="en-AU" sz="2200" dirty="0" err="1" smtClean="0">
                <a:latin typeface="Courier New"/>
                <a:cs typeface="Courier New"/>
              </a:rPr>
              <a:t>pvs.viewTime</a:t>
            </a:r>
            <a:r>
              <a:rPr lang="en-AU" sz="2200" dirty="0" smtClean="0">
                <a:latin typeface="Courier New"/>
                <a:cs typeface="Courier New"/>
              </a:rPr>
              <a:t>, </a:t>
            </a:r>
            <a:r>
              <a:rPr lang="en-AU" sz="2200" dirty="0" err="1" smtClean="0">
                <a:latin typeface="Courier New"/>
                <a:cs typeface="Courier New"/>
              </a:rPr>
              <a:t>pvs.userid</a:t>
            </a:r>
            <a:r>
              <a:rPr lang="en-AU" sz="2200" dirty="0" smtClean="0">
                <a:latin typeface="Courier New"/>
                <a:cs typeface="Courier New"/>
              </a:rPr>
              <a:t>, </a:t>
            </a:r>
            <a:r>
              <a:rPr lang="en-AU" sz="2200" dirty="0" err="1" smtClean="0">
                <a:latin typeface="Courier New"/>
                <a:cs typeface="Courier New"/>
              </a:rPr>
              <a:t>pvs.page_url</a:t>
            </a:r>
            <a:r>
              <a:rPr lang="en-AU" sz="2200" dirty="0" smtClean="0">
                <a:latin typeface="Courier New"/>
                <a:cs typeface="Courier New"/>
              </a:rPr>
              <a:t>, </a:t>
            </a:r>
            <a:r>
              <a:rPr lang="en-AU" sz="2200" dirty="0" err="1" smtClean="0">
                <a:latin typeface="Courier New"/>
                <a:cs typeface="Courier New"/>
              </a:rPr>
              <a:t>pvs.referrer_url</a:t>
            </a:r>
            <a:endParaRPr lang="en-AU" sz="2200" dirty="0" smtClean="0">
              <a:latin typeface="Courier New"/>
              <a:cs typeface="Courier New"/>
            </a:endParaRPr>
          </a:p>
          <a:p>
            <a:pPr indent="682625">
              <a:spcBef>
                <a:spcPts val="600"/>
              </a:spcBef>
              <a:buNone/>
            </a:pPr>
            <a:r>
              <a:rPr lang="en-AU" sz="2200" dirty="0" smtClean="0">
                <a:latin typeface="Courier New"/>
                <a:cs typeface="Courier New"/>
              </a:rPr>
              <a:t>WHERE </a:t>
            </a:r>
            <a:r>
              <a:rPr lang="en-AU" sz="2200" dirty="0" err="1" smtClean="0">
                <a:latin typeface="Courier New"/>
                <a:cs typeface="Courier New"/>
              </a:rPr>
              <a:t>pvs.country</a:t>
            </a:r>
            <a:r>
              <a:rPr lang="en-AU" sz="2200" dirty="0" smtClean="0">
                <a:latin typeface="Courier New"/>
                <a:cs typeface="Courier New"/>
              </a:rPr>
              <a:t> = 'US';</a:t>
            </a:r>
          </a:p>
        </p:txBody>
      </p:sp>
    </p:spTree>
    <p:extLst>
      <p:ext uri="{BB962C8B-B14F-4D97-AF65-F5344CB8AC3E}">
        <p14:creationId xmlns:p14="http://schemas.microsoft.com/office/powerpoint/2010/main" val="42702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Basics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is a client application </a:t>
            </a:r>
          </a:p>
          <a:p>
            <a:pPr lvl="1"/>
            <a:r>
              <a:rPr lang="en-US" dirty="0" smtClean="0"/>
              <a:t>No cluster software is required</a:t>
            </a:r>
          </a:p>
          <a:p>
            <a:r>
              <a:rPr lang="en-US" dirty="0" smtClean="0"/>
              <a:t>Interprets Pig Latin scripts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lvl="1"/>
            <a:r>
              <a:rPr lang="en-US" dirty="0" smtClean="0"/>
              <a:t>Parses Pig Latin scripts</a:t>
            </a:r>
          </a:p>
          <a:p>
            <a:pPr lvl="1"/>
            <a:r>
              <a:rPr lang="en-US" dirty="0" smtClean="0"/>
              <a:t>Performs optimization</a:t>
            </a:r>
          </a:p>
          <a:p>
            <a:pPr lvl="1"/>
            <a:r>
              <a:rPr lang="en-US" dirty="0" smtClean="0"/>
              <a:t>Creates execution plan</a:t>
            </a:r>
          </a:p>
          <a:p>
            <a:r>
              <a:rPr lang="en-US" dirty="0" smtClean="0"/>
              <a:t>Submits </a:t>
            </a:r>
            <a:r>
              <a:rPr lang="en-US" dirty="0" err="1" smtClean="0"/>
              <a:t>MapReduce</a:t>
            </a:r>
            <a:r>
              <a:rPr lang="en-US" dirty="0" smtClean="0"/>
              <a:t> jobs to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AU" dirty="0" smtClean="0">
                <a:cs typeface="Arial" pitchFamily="34" charset="0"/>
              </a:rPr>
              <a:t>Loading And Inserting Data: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06415"/>
              </p:ext>
            </p:extLst>
          </p:nvPr>
        </p:nvGraphicFramePr>
        <p:xfrm>
          <a:off x="366714" y="1909635"/>
          <a:ext cx="841057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108"/>
                <a:gridCol w="4815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 smtClean="0">
                          <a:latin typeface="+mn-lt"/>
                        </a:rPr>
                        <a:t>Use this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0" dirty="0" smtClean="0">
                          <a:latin typeface="+mn-lt"/>
                        </a:rPr>
                        <a:t>For this purpose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latin typeface="Courier New"/>
                          <a:cs typeface="Courier New"/>
                        </a:rPr>
                        <a:t>LOAD</a:t>
                      </a:r>
                      <a:endParaRPr lang="en-AU" sz="1800" b="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smtClean="0">
                          <a:latin typeface="+mn-lt"/>
                        </a:rPr>
                        <a:t>Load data from</a:t>
                      </a:r>
                      <a:r>
                        <a:rPr lang="en-AU" sz="2000" b="0" baseline="0" smtClean="0">
                          <a:latin typeface="+mn-lt"/>
                        </a:rPr>
                        <a:t> a file or directory</a:t>
                      </a:r>
                      <a:endParaRPr lang="en-AU" sz="2000" b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latin typeface="Courier New"/>
                          <a:cs typeface="Courier New"/>
                        </a:rPr>
                        <a:t>INSERT</a:t>
                      </a:r>
                      <a:endParaRPr lang="en-AU" sz="1800" b="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dirty="0" smtClean="0">
                          <a:latin typeface="+mn-lt"/>
                        </a:rPr>
                        <a:t>Load</a:t>
                      </a:r>
                      <a:r>
                        <a:rPr lang="en-AU" sz="2000" b="0" baseline="0" dirty="0" smtClean="0">
                          <a:latin typeface="+mn-lt"/>
                        </a:rPr>
                        <a:t> data from a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000" b="0" baseline="0" dirty="0" smtClean="0">
                          <a:latin typeface="+mn-lt"/>
                        </a:rPr>
                        <a:t>One partition at a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2000" b="0" baseline="0" dirty="0" smtClean="0">
                          <a:latin typeface="+mn-lt"/>
                        </a:rPr>
                        <a:t>Use multiple INSERTs to insert into multiple partitions in the one query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lang="en-AU" sz="1800" b="0" baseline="0" dirty="0" smtClean="0">
                          <a:latin typeface="Courier New"/>
                          <a:cs typeface="Courier New"/>
                        </a:rPr>
                        <a:t> TABLE AS (CTAS)</a:t>
                      </a:r>
                      <a:endParaRPr lang="en-AU" sz="1800" b="0" dirty="0">
                        <a:latin typeface="Courier New"/>
                        <a:cs typeface="Courier New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smtClean="0">
                          <a:latin typeface="+mn-lt"/>
                        </a:rPr>
                        <a:t>Insert data while creating a table</a:t>
                      </a:r>
                      <a:endParaRPr lang="en-AU" sz="2000" b="0">
                        <a:latin typeface="+mn-lt"/>
                      </a:endParaRPr>
                    </a:p>
                  </a:txBody>
                  <a:tcPr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b="0" dirty="0" smtClean="0">
                          <a:latin typeface="+mn-lt"/>
                        </a:rPr>
                        <a:t>Add/modify external file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AU" sz="2000" b="0" dirty="0" smtClean="0">
                          <a:latin typeface="+mn-lt"/>
                        </a:rPr>
                        <a:t>Load</a:t>
                      </a:r>
                      <a:r>
                        <a:rPr lang="en-AU" sz="2000" b="0" baseline="0" dirty="0" smtClean="0">
                          <a:latin typeface="+mn-lt"/>
                        </a:rPr>
                        <a:t> new data into external table</a:t>
                      </a:r>
                      <a:endParaRPr lang="en-AU" sz="2000" b="0" dirty="0">
                        <a:latin typeface="+mn-lt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from a single table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sales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amount &gt; 10 AND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region = "US";</a:t>
            </a:r>
          </a:p>
          <a:p>
            <a:r>
              <a:rPr lang="en-US" dirty="0" smtClean="0"/>
              <a:t>Select from a partitioned table</a:t>
            </a:r>
          </a:p>
          <a:p>
            <a:pPr lvl="0" indent="3175" fontAlgn="base">
              <a:buClr>
                <a:srgbClr val="33928A"/>
              </a:buClr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SELECT page_views.*</a:t>
            </a:r>
          </a:p>
          <a:p>
            <a:pPr lvl="0" indent="280988" fontAlgn="base">
              <a:buClr>
                <a:srgbClr val="33928A"/>
              </a:buClr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page_views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280988" fontAlgn="base">
              <a:buClr>
                <a:srgbClr val="33928A"/>
              </a:buClr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page_views.date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&gt;= '2008-03-01' AND </a:t>
            </a:r>
          </a:p>
          <a:p>
            <a:pPr lvl="0" indent="1028700" fontAlgn="base">
              <a:buClr>
                <a:srgbClr val="33928A"/>
              </a:buClr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page_views.date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'2008-03-31'</a:t>
            </a:r>
            <a:endParaRPr lang="en-A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33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Courier New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AU" dirty="0" smtClean="0">
                <a:cs typeface="Arial" pitchFamily="34" charset="0"/>
              </a:rPr>
              <a:t>ALL and DISTINCT</a:t>
            </a:r>
          </a:p>
          <a:p>
            <a:pPr lvl="1"/>
            <a:r>
              <a:rPr lang="en-US" dirty="0" smtClean="0">
                <a:cs typeface="Arial" pitchFamily="34" charset="0"/>
              </a:rPr>
              <a:t>Specify whether duplicate rows should be returned</a:t>
            </a:r>
          </a:p>
          <a:p>
            <a:pPr lvl="1"/>
            <a:r>
              <a:rPr lang="en-US" dirty="0" smtClean="0">
                <a:cs typeface="Arial" pitchFamily="34" charset="0"/>
              </a:rPr>
              <a:t>ALL is the default  (all matching rows are returned)</a:t>
            </a:r>
          </a:p>
          <a:p>
            <a:pPr lvl="1"/>
            <a:r>
              <a:rPr lang="en-US" dirty="0" smtClean="0">
                <a:cs typeface="Arial" pitchFamily="34" charset="0"/>
              </a:rPr>
              <a:t>DISTINCT removes duplicate rows from the result set</a:t>
            </a:r>
            <a:endParaRPr lang="en-AU" dirty="0" smtClean="0">
              <a:cs typeface="Arial" pitchFamily="34" charset="0"/>
            </a:endParaRPr>
          </a:p>
          <a:p>
            <a:r>
              <a:rPr lang="en-AU" dirty="0" smtClean="0">
                <a:cs typeface="Arial" pitchFamily="34" charset="0"/>
              </a:rPr>
              <a:t>WHERE</a:t>
            </a:r>
          </a:p>
          <a:p>
            <a:pPr lvl="1"/>
            <a:r>
              <a:rPr lang="en-AU" dirty="0" smtClean="0">
                <a:cs typeface="Arial" pitchFamily="34" charset="0"/>
              </a:rPr>
              <a:t>Filters by expression</a:t>
            </a:r>
          </a:p>
          <a:p>
            <a:pPr lvl="1"/>
            <a:r>
              <a:rPr lang="en-AU" dirty="0" smtClean="0">
                <a:cs typeface="Arial" pitchFamily="34" charset="0"/>
              </a:rPr>
              <a:t>Does not support IN, EXISTS or sub-queries in the WHERE clause</a:t>
            </a:r>
          </a:p>
          <a:p>
            <a:r>
              <a:rPr lang="en-AU" dirty="0" smtClean="0">
                <a:cs typeface="Arial" pitchFamily="34" charset="0"/>
              </a:rPr>
              <a:t>LIMIT</a:t>
            </a:r>
          </a:p>
          <a:p>
            <a:pPr lvl="1"/>
            <a:r>
              <a:rPr lang="en-US" dirty="0" smtClean="0"/>
              <a:t>Indicates the number of rows to be returned </a:t>
            </a:r>
            <a:endParaRPr lang="en-AU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Relational Operators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AU" dirty="0" smtClean="0">
                <a:cs typeface="Arial" pitchFamily="34" charset="0"/>
              </a:rPr>
              <a:t>GROUP BY</a:t>
            </a:r>
          </a:p>
          <a:p>
            <a:pPr lvl="1"/>
            <a:r>
              <a:rPr lang="en-AU" dirty="0" smtClean="0">
                <a:cs typeface="Arial" pitchFamily="34" charset="0"/>
              </a:rPr>
              <a:t>Group data by column values</a:t>
            </a:r>
          </a:p>
          <a:p>
            <a:pPr lvl="1"/>
            <a:r>
              <a:rPr lang="en-AU" dirty="0" smtClean="0">
                <a:cs typeface="Arial" pitchFamily="34" charset="0"/>
              </a:rPr>
              <a:t>Select statement can only include columns included in the </a:t>
            </a:r>
            <a:br>
              <a:rPr lang="en-AU" dirty="0" smtClean="0">
                <a:cs typeface="Arial" pitchFamily="34" charset="0"/>
              </a:rPr>
            </a:br>
            <a:r>
              <a:rPr lang="en-AU" dirty="0" smtClean="0">
                <a:cs typeface="Arial" pitchFamily="34" charset="0"/>
              </a:rPr>
              <a:t>GROUP BY clause</a:t>
            </a:r>
          </a:p>
          <a:p>
            <a:r>
              <a:rPr lang="en-AU" dirty="0" smtClean="0">
                <a:cs typeface="Arial" pitchFamily="34" charset="0"/>
              </a:rPr>
              <a:t>ORDER BY / SORT BY</a:t>
            </a:r>
          </a:p>
          <a:p>
            <a:pPr lvl="1"/>
            <a:r>
              <a:rPr lang="en-AU" dirty="0" smtClean="0">
                <a:cs typeface="Arial" pitchFamily="34" charset="0"/>
              </a:rPr>
              <a:t>ORDER BY performs total ordering</a:t>
            </a:r>
          </a:p>
          <a:p>
            <a:pPr lvl="2"/>
            <a:r>
              <a:rPr lang="en-AU" dirty="0" smtClean="0">
                <a:cs typeface="Arial" pitchFamily="34" charset="0"/>
              </a:rPr>
              <a:t>Slow, poor performance</a:t>
            </a:r>
          </a:p>
          <a:p>
            <a:pPr lvl="1"/>
            <a:r>
              <a:rPr lang="en-AU" dirty="0" smtClean="0">
                <a:cs typeface="Arial" pitchFamily="34" charset="0"/>
              </a:rPr>
              <a:t>SORT BY performs partial ordering</a:t>
            </a:r>
          </a:p>
          <a:p>
            <a:pPr lvl="2"/>
            <a:r>
              <a:rPr lang="en-AU" dirty="0" smtClean="0">
                <a:cs typeface="Arial" pitchFamily="34" charset="0"/>
              </a:rPr>
              <a:t>Sorts output from each reducer</a:t>
            </a:r>
          </a:p>
        </p:txBody>
      </p:sp>
    </p:spTree>
    <p:extLst>
      <p:ext uri="{BB962C8B-B14F-4D97-AF65-F5344CB8AC3E}">
        <p14:creationId xmlns:p14="http://schemas.microsoft.com/office/powerpoint/2010/main" val="34370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Advanced Hive Operations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JOIN</a:t>
            </a:r>
          </a:p>
          <a:p>
            <a:pPr lvl="1"/>
            <a:r>
              <a:rPr lang="en-AU" dirty="0" smtClean="0">
                <a:cs typeface="Arial" pitchFamily="34" charset="0"/>
              </a:rPr>
              <a:t>If only one column in each table is used in the join, then only one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 will run</a:t>
            </a:r>
          </a:p>
          <a:p>
            <a:pPr lvl="2"/>
            <a:r>
              <a:rPr lang="en-AU" dirty="0" smtClean="0">
                <a:cs typeface="Arial" pitchFamily="34" charset="0"/>
              </a:rPr>
              <a:t>This results in 1 </a:t>
            </a:r>
            <a:r>
              <a:rPr lang="en-AU" dirty="0" err="1" smtClean="0">
                <a:cs typeface="Arial" pitchFamily="34" charset="0"/>
              </a:rPr>
              <a:t>MapReduce</a:t>
            </a:r>
            <a:r>
              <a:rPr lang="en-AU" dirty="0" smtClean="0">
                <a:cs typeface="Arial" pitchFamily="34" charset="0"/>
              </a:rPr>
              <a:t> job:</a:t>
            </a:r>
          </a:p>
          <a:p>
            <a:pPr marL="1149350" indent="3175">
              <a:buNone/>
            </a:pPr>
            <a:r>
              <a:rPr lang="en-AU" sz="1600" dirty="0" smtClean="0">
                <a:latin typeface="Courier New"/>
                <a:cs typeface="Courier New"/>
              </a:rPr>
              <a:t>SELECT * FROM a JOIN b ON </a:t>
            </a:r>
            <a:r>
              <a:rPr lang="en-AU" sz="1600" dirty="0" err="1" smtClean="0">
                <a:latin typeface="Courier New"/>
                <a:cs typeface="Courier New"/>
              </a:rPr>
              <a:t>a.key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b.key</a:t>
            </a:r>
            <a:r>
              <a:rPr lang="en-AU" sz="1600" dirty="0" smtClean="0">
                <a:latin typeface="Courier New"/>
                <a:cs typeface="Courier New"/>
              </a:rPr>
              <a:t> JOIN c ON </a:t>
            </a:r>
            <a:r>
              <a:rPr lang="en-AU" sz="1600" dirty="0" err="1" smtClean="0">
                <a:latin typeface="Courier New"/>
                <a:cs typeface="Courier New"/>
              </a:rPr>
              <a:t>b.key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c.key</a:t>
            </a:r>
            <a:r>
              <a:rPr lang="en-AU" sz="1600" dirty="0" smtClean="0">
                <a:latin typeface="Courier New"/>
                <a:cs typeface="Courier New"/>
              </a:rPr>
              <a:t/>
            </a:r>
            <a:br>
              <a:rPr lang="en-AU" sz="1600" dirty="0" smtClean="0">
                <a:latin typeface="Courier New"/>
                <a:cs typeface="Courier New"/>
              </a:rPr>
            </a:br>
            <a:endParaRPr lang="en-AU" sz="1600" dirty="0" smtClean="0">
              <a:latin typeface="Courier New"/>
              <a:cs typeface="Courier New"/>
            </a:endParaRPr>
          </a:p>
          <a:p>
            <a:pPr lvl="2"/>
            <a:r>
              <a:rPr lang="en-AU" dirty="0" smtClean="0"/>
              <a:t>This results in 2 </a:t>
            </a:r>
            <a:r>
              <a:rPr lang="en-AU" dirty="0" err="1" smtClean="0"/>
              <a:t>MapReduce</a:t>
            </a:r>
            <a:r>
              <a:rPr lang="en-AU" dirty="0" smtClean="0"/>
              <a:t> jobs:</a:t>
            </a:r>
          </a:p>
          <a:p>
            <a:pPr indent="806450">
              <a:buNone/>
            </a:pPr>
            <a:r>
              <a:rPr lang="en-AU" sz="1600" dirty="0" smtClean="0">
                <a:latin typeface="Courier New"/>
                <a:cs typeface="Courier New"/>
              </a:rPr>
              <a:t>SELECT </a:t>
            </a:r>
            <a:r>
              <a:rPr lang="en-AU" sz="1600" dirty="0">
                <a:latin typeface="Courier New"/>
                <a:cs typeface="Courier New"/>
              </a:rPr>
              <a:t>*</a:t>
            </a:r>
            <a:r>
              <a:rPr lang="en-AU" sz="1600" dirty="0" smtClean="0">
                <a:latin typeface="Courier New"/>
                <a:cs typeface="Courier New"/>
              </a:rPr>
              <a:t> FROM a JOIN b ON </a:t>
            </a:r>
            <a:r>
              <a:rPr lang="en-AU" sz="1600" dirty="0" err="1" smtClean="0">
                <a:latin typeface="Courier New"/>
                <a:cs typeface="Courier New"/>
              </a:rPr>
              <a:t>a.key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b.key</a:t>
            </a:r>
            <a:r>
              <a:rPr lang="en-AU" sz="1600" dirty="0" smtClean="0">
                <a:latin typeface="Courier New"/>
                <a:cs typeface="Courier New"/>
              </a:rPr>
              <a:t> JOIN c ON </a:t>
            </a:r>
            <a:r>
              <a:rPr lang="en-AU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b.key2</a:t>
            </a:r>
            <a:r>
              <a:rPr lang="en-AU" sz="1600" dirty="0" smtClean="0">
                <a:latin typeface="Courier New"/>
                <a:cs typeface="Courier New"/>
              </a:rPr>
              <a:t> = </a:t>
            </a:r>
            <a:r>
              <a:rPr lang="en-AU" sz="1600" dirty="0" err="1" smtClean="0">
                <a:latin typeface="Courier New"/>
                <a:cs typeface="Courier New"/>
              </a:rPr>
              <a:t>c.key</a:t>
            </a:r>
            <a:r>
              <a:rPr lang="en-AU" sz="1600" dirty="0" smtClean="0">
                <a:latin typeface="Courier New"/>
                <a:cs typeface="Courier New"/>
              </a:rPr>
              <a:t/>
            </a:r>
            <a:br>
              <a:rPr lang="en-AU" sz="1600" dirty="0" smtClean="0">
                <a:latin typeface="Courier New"/>
                <a:cs typeface="Courier New"/>
              </a:rPr>
            </a:br>
            <a:endParaRPr lang="en-AU" sz="1600" dirty="0" smtClean="0">
              <a:latin typeface="Courier New"/>
              <a:cs typeface="Courier New"/>
            </a:endParaRPr>
          </a:p>
          <a:p>
            <a:pPr lvl="1"/>
            <a:r>
              <a:rPr lang="en-AU" dirty="0" smtClean="0">
                <a:cs typeface="Arial" pitchFamily="34" charset="0"/>
              </a:rPr>
              <a:t>If multiple tables are joined, put the biggest table last and the reducer will stream the last table, buffer the others</a:t>
            </a:r>
          </a:p>
          <a:p>
            <a:pPr lvl="1">
              <a:defRPr/>
            </a:pPr>
            <a:r>
              <a:rPr lang="en-AU" dirty="0" smtClean="0"/>
              <a:t>Use left semi-joins to take the place of IN/EXISTS	</a:t>
            </a:r>
            <a:endParaRPr lang="en-AU" sz="1800" dirty="0" smtClean="0">
              <a:cs typeface="Consolas" panose="020B0609020204030204" pitchFamily="49" charset="0"/>
            </a:endParaRPr>
          </a:p>
          <a:p>
            <a:pPr marL="514350" lvl="1" indent="233363">
              <a:spcBef>
                <a:spcPts val="600"/>
              </a:spcBef>
              <a:buNone/>
              <a:defRPr/>
            </a:pPr>
            <a:r>
              <a:rPr lang="en-AU" sz="1800" dirty="0" smtClean="0">
                <a:latin typeface="Courier New"/>
                <a:cs typeface="Courier New"/>
              </a:rPr>
              <a:t>SELECT </a:t>
            </a:r>
            <a:r>
              <a:rPr lang="en-AU" sz="1800" dirty="0" err="1" smtClean="0">
                <a:latin typeface="Courier New"/>
                <a:cs typeface="Courier New"/>
              </a:rPr>
              <a:t>a.key</a:t>
            </a:r>
            <a:r>
              <a:rPr lang="en-AU" sz="1800" dirty="0" smtClean="0">
                <a:latin typeface="Courier New"/>
                <a:cs typeface="Courier New"/>
              </a:rPr>
              <a:t>, a.val FROM a LEFT SEMI JOIN b on </a:t>
            </a:r>
            <a:r>
              <a:rPr lang="en-AU" sz="1800" dirty="0" err="1" smtClean="0">
                <a:latin typeface="Courier New"/>
                <a:cs typeface="Courier New"/>
              </a:rPr>
              <a:t>a.key</a:t>
            </a:r>
            <a:r>
              <a:rPr lang="en-AU" sz="1800" dirty="0" smtClean="0">
                <a:latin typeface="Courier New"/>
                <a:cs typeface="Courier New"/>
              </a:rPr>
              <a:t> = </a:t>
            </a:r>
            <a:r>
              <a:rPr lang="en-AU" sz="1800" dirty="0" err="1" smtClean="0">
                <a:latin typeface="Courier New"/>
                <a:cs typeface="Courier New"/>
              </a:rPr>
              <a:t>b.key</a:t>
            </a:r>
            <a:r>
              <a:rPr lang="en-AU" sz="1800" dirty="0">
                <a:latin typeface="Courier New"/>
                <a:cs typeface="Courier New"/>
              </a:rPr>
              <a:t>;</a:t>
            </a:r>
            <a:endParaRPr lang="en-AU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76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Advanced Hive Operations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AU" dirty="0" smtClean="0">
                <a:cs typeface="Arial" pitchFamily="34" charset="0"/>
              </a:rPr>
              <a:t>JOIN</a:t>
            </a:r>
          </a:p>
          <a:p>
            <a:pPr lvl="1">
              <a:defRPr/>
            </a:pPr>
            <a:r>
              <a:rPr lang="en-AU" dirty="0" smtClean="0"/>
              <a:t>Do not specify join conditions in the WHERE clause</a:t>
            </a:r>
          </a:p>
          <a:p>
            <a:pPr lvl="2">
              <a:defRPr/>
            </a:pPr>
            <a:r>
              <a:rPr lang="en-AU" dirty="0" smtClean="0"/>
              <a:t>Hive does not know how to optimise such queries</a:t>
            </a:r>
          </a:p>
          <a:p>
            <a:pPr lvl="2">
              <a:defRPr/>
            </a:pPr>
            <a:r>
              <a:rPr lang="en-AU" dirty="0" smtClean="0"/>
              <a:t>Will compute a full Cartesian product before filtering it</a:t>
            </a:r>
          </a:p>
          <a:p>
            <a:pPr>
              <a:defRPr/>
            </a:pPr>
            <a:r>
              <a:rPr lang="en-AU" dirty="0" smtClean="0"/>
              <a:t>Join Example</a:t>
            </a:r>
          </a:p>
          <a:p>
            <a:pPr lvl="2">
              <a:buNone/>
              <a:defRPr/>
            </a:pPr>
            <a:endParaRPr lang="en-AU" dirty="0" smtClean="0">
              <a:latin typeface="Courier New"/>
              <a:cs typeface="Courier New"/>
            </a:endParaRP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SELECT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  a.ymd, </a:t>
            </a:r>
            <a:r>
              <a:rPr lang="en-AU" dirty="0" err="1" smtClean="0">
                <a:latin typeface="Courier New"/>
                <a:cs typeface="Courier New"/>
              </a:rPr>
              <a:t>a.price_close</a:t>
            </a:r>
            <a:r>
              <a:rPr lang="en-AU" dirty="0" smtClean="0">
                <a:latin typeface="Courier New"/>
                <a:cs typeface="Courier New"/>
              </a:rPr>
              <a:t>, </a:t>
            </a:r>
            <a:r>
              <a:rPr lang="en-AU" dirty="0" err="1" smtClean="0">
                <a:latin typeface="Courier New"/>
                <a:cs typeface="Courier New"/>
              </a:rPr>
              <a:t>b.price_close</a:t>
            </a:r>
            <a:endParaRPr lang="en-AU" dirty="0" smtClean="0">
              <a:latin typeface="Courier New"/>
              <a:cs typeface="Courier New"/>
            </a:endParaRP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FROM stocks a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JOIN stocks b ON a.ymd = b.ymd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WHERE </a:t>
            </a:r>
            <a:r>
              <a:rPr lang="en-AU" dirty="0" err="1" smtClean="0">
                <a:latin typeface="Courier New"/>
                <a:cs typeface="Courier New"/>
              </a:rPr>
              <a:t>a.symbol</a:t>
            </a:r>
            <a:r>
              <a:rPr lang="en-AU" dirty="0" smtClean="0">
                <a:latin typeface="Courier New"/>
                <a:cs typeface="Courier New"/>
              </a:rPr>
              <a:t> = 'AAPL' AND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      </a:t>
            </a:r>
            <a:r>
              <a:rPr lang="en-AU" dirty="0" err="1" smtClean="0">
                <a:latin typeface="Courier New"/>
                <a:cs typeface="Courier New"/>
              </a:rPr>
              <a:t>b.symbol</a:t>
            </a:r>
            <a:r>
              <a:rPr lang="en-AU" dirty="0" smtClean="0">
                <a:latin typeface="Courier New"/>
                <a:cs typeface="Courier New"/>
              </a:rPr>
              <a:t> = 'IBM' AND</a:t>
            </a:r>
          </a:p>
          <a:p>
            <a:pPr marL="400050" lvl="1" indent="-53975">
              <a:spcBef>
                <a:spcPts val="600"/>
              </a:spcBef>
              <a:buNone/>
            </a:pPr>
            <a:r>
              <a:rPr lang="en-AU" dirty="0" smtClean="0">
                <a:latin typeface="Courier New"/>
                <a:cs typeface="Courier New"/>
              </a:rPr>
              <a:t>      a.ymd &gt; '2010-01-01';</a:t>
            </a:r>
          </a:p>
        </p:txBody>
      </p:sp>
    </p:spTree>
    <p:extLst>
      <p:ext uri="{BB962C8B-B14F-4D97-AF65-F5344CB8AC3E}">
        <p14:creationId xmlns:p14="http://schemas.microsoft.com/office/powerpoint/2010/main" val="220598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Stinger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MPP-style execution of Hive queries</a:t>
            </a:r>
          </a:p>
          <a:p>
            <a:r>
              <a:rPr lang="en-US" dirty="0" smtClean="0"/>
              <a:t>Available since Hive 0.13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We will talk about this more when we get to SQL on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1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http://hive.apache.org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Pig has two execution modes</a:t>
            </a:r>
          </a:p>
          <a:p>
            <a:pPr lvl="1"/>
            <a:r>
              <a:rPr lang="en-US" dirty="0" smtClean="0"/>
              <a:t>Local Mode - all files are installed and run using your local host and file system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Mode - all files are installed and run on a </a:t>
            </a:r>
            <a:r>
              <a:rPr lang="en-US" dirty="0" err="1" smtClean="0"/>
              <a:t>Hadoop</a:t>
            </a:r>
            <a:r>
              <a:rPr lang="en-US" dirty="0" smtClean="0"/>
              <a:t> cluster and HDFS installation</a:t>
            </a:r>
          </a:p>
          <a:p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By using the Grunt shell by invoking Pig on the command line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</a:t>
            </a:r>
          </a:p>
          <a:p>
            <a:r>
              <a:rPr lang="en-US" dirty="0" smtClean="0"/>
              <a:t>Batch</a:t>
            </a:r>
          </a:p>
          <a:p>
            <a:pPr lvl="1"/>
            <a:r>
              <a:rPr lang="en-US" dirty="0" smtClean="0"/>
              <a:t>Run Pig in batch mode using Pig Scripts and the "pig" command</a:t>
            </a:r>
          </a:p>
          <a:p>
            <a:pPr lvl="2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id.pig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&gt;=&lt;value&gt; ...</a:t>
            </a:r>
          </a:p>
        </p:txBody>
      </p:sp>
    </p:spTree>
    <p:extLst>
      <p:ext uri="{BB962C8B-B14F-4D97-AF65-F5344CB8AC3E}">
        <p14:creationId xmlns:p14="http://schemas.microsoft.com/office/powerpoint/2010/main" val="2056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Pig Latin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AU" dirty="0" smtClean="0">
                <a:cs typeface="Arial" pitchFamily="34" charset="0"/>
              </a:rPr>
              <a:t>Pig Latin scripts are generally organized as follows</a:t>
            </a:r>
          </a:p>
          <a:p>
            <a:pPr lvl="1"/>
            <a:r>
              <a:rPr lang="en-AU" dirty="0" smtClean="0">
                <a:cs typeface="Arial" pitchFamily="34" charset="0"/>
              </a:rPr>
              <a:t>A LOAD statement reads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A series of </a:t>
            </a:r>
            <a:r>
              <a:rPr lang="en-AU" altLang="en-US" dirty="0" smtClean="0">
                <a:cs typeface="Arial" pitchFamily="34" charset="0"/>
              </a:rPr>
              <a:t>“</a:t>
            </a:r>
            <a:r>
              <a:rPr lang="en-AU" dirty="0" smtClean="0">
                <a:cs typeface="Arial" pitchFamily="34" charset="0"/>
              </a:rPr>
              <a:t>transformation</a:t>
            </a:r>
            <a:r>
              <a:rPr lang="en-AU" altLang="en-US" dirty="0" smtClean="0">
                <a:cs typeface="Arial" pitchFamily="34" charset="0"/>
              </a:rPr>
              <a:t>”</a:t>
            </a:r>
            <a:r>
              <a:rPr lang="en-AU" dirty="0" smtClean="0">
                <a:cs typeface="Arial" pitchFamily="34" charset="0"/>
              </a:rPr>
              <a:t> statements process the data</a:t>
            </a:r>
          </a:p>
          <a:p>
            <a:pPr lvl="1"/>
            <a:r>
              <a:rPr lang="en-AU" dirty="0" smtClean="0">
                <a:cs typeface="Arial" pitchFamily="34" charset="0"/>
              </a:rPr>
              <a:t>A STORE statement writes the output to the </a:t>
            </a:r>
            <a:r>
              <a:rPr lang="en-AU" dirty="0" err="1" smtClean="0">
                <a:cs typeface="Arial" pitchFamily="34" charset="0"/>
              </a:rPr>
              <a:t>filesystem</a:t>
            </a:r>
            <a:endParaRPr lang="en-AU" dirty="0" smtClean="0">
              <a:cs typeface="Arial" pitchFamily="34" charset="0"/>
            </a:endParaRPr>
          </a:p>
          <a:p>
            <a:pPr lvl="2"/>
            <a:r>
              <a:rPr lang="en-AU" dirty="0" smtClean="0">
                <a:cs typeface="Arial" pitchFamily="34" charset="0"/>
              </a:rPr>
              <a:t>A DUMP statement displays output on the screen</a:t>
            </a:r>
          </a:p>
          <a:p>
            <a:r>
              <a:rPr lang="en-AU" dirty="0" smtClean="0">
                <a:cs typeface="Arial" pitchFamily="34" charset="0"/>
              </a:rPr>
              <a:t>Logical vs. physical plans:</a:t>
            </a:r>
          </a:p>
          <a:p>
            <a:pPr lvl="1"/>
            <a:r>
              <a:rPr lang="en-AU" dirty="0" smtClean="0">
                <a:cs typeface="Arial" pitchFamily="34" charset="0"/>
              </a:rPr>
              <a:t>All statements are stored and validated as a logical plan</a:t>
            </a:r>
          </a:p>
          <a:p>
            <a:pPr lvl="1"/>
            <a:r>
              <a:rPr lang="en-AU" dirty="0" smtClean="0">
                <a:cs typeface="Arial" pitchFamily="34" charset="0"/>
              </a:rPr>
              <a:t>Once a STORE or DUMP statement is found the logical plan is executed</a:t>
            </a:r>
          </a:p>
        </p:txBody>
      </p:sp>
    </p:spTree>
    <p:extLst>
      <p:ext uri="{BB962C8B-B14F-4D97-AF65-F5344CB8AC3E}">
        <p14:creationId xmlns:p14="http://schemas.microsoft.com/office/powerpoint/2010/main" val="42262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AU" dirty="0" smtClean="0">
                <a:cs typeface="Arial" pitchFamily="34" charset="0"/>
              </a:rPr>
              <a:t>Example Pig Script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5578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Load the content of a file into a pig bag named ‘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tr-T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input_lines = LOAD </a:t>
            </a:r>
            <a:r>
              <a:rPr lang="tr-TR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 err="1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CHANGES.txt</a:t>
            </a:r>
            <a:r>
              <a:rPr lang="tr-TR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(line:chararray);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Extract words from each line and put them into a pig bag named ‘words’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words = FOREACH input_lines GENERATE FLATTEN(TOKENIZE(line))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filter out any words that are just white spaces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 = FILTER words BY word MATCHES </a:t>
            </a:r>
            <a:r>
              <a:rPr lang="nl-NL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'\\w+'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create a group for each word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count the entries in each group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word_groups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GENERATE COUNT(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filtered_words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count, group AS word;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order the records by count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ORDER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count DESC;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endParaRPr lang="en-US" sz="1200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200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Store the results ( executes the pig script )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ordered_word_count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200" dirty="0" smtClean="0">
                <a:solidFill>
                  <a:srgbClr val="F16F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'output’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40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“grunt” 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is available</a:t>
            </a:r>
          </a:p>
          <a:p>
            <a:pPr lvl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pig -h</a:t>
            </a:r>
          </a:p>
          <a:p>
            <a:r>
              <a:rPr lang="en-US" dirty="0" smtClean="0"/>
              <a:t>Pig supports HDFS commands</a:t>
            </a:r>
          </a:p>
          <a:p>
            <a:pPr lvl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grunt&gt;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put, get, cp,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mv, etc.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9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3093</Words>
  <Application>Microsoft Macintosh PowerPoint</Application>
  <PresentationFormat>On-screen Show (4:3)</PresentationFormat>
  <Paragraphs>568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Apache Pig</vt:lpstr>
      <vt:lpstr>What Is Pig?</vt:lpstr>
      <vt:lpstr>Pig Terms</vt:lpstr>
      <vt:lpstr>Pig Capabilities</vt:lpstr>
      <vt:lpstr>Pig Basics</vt:lpstr>
      <vt:lpstr>Execution Modes</vt:lpstr>
      <vt:lpstr>Pig Latin</vt:lpstr>
      <vt:lpstr>Example Pig Script</vt:lpstr>
      <vt:lpstr>Basic “grunt” Shell Commands</vt:lpstr>
      <vt:lpstr>About Pig Scripts</vt:lpstr>
      <vt:lpstr>Simple Data Types</vt:lpstr>
      <vt:lpstr>Complex Data Types</vt:lpstr>
      <vt:lpstr>Pig Data Formats</vt:lpstr>
      <vt:lpstr>Loading Data Into Pig</vt:lpstr>
      <vt:lpstr>Input And Output</vt:lpstr>
      <vt:lpstr>Relational Operators</vt:lpstr>
      <vt:lpstr>FOREACH . . .GENERATE</vt:lpstr>
      <vt:lpstr>FILTER. . .BY</vt:lpstr>
      <vt:lpstr>GROUP. . .ALL</vt:lpstr>
      <vt:lpstr>ORDER. . .BY</vt:lpstr>
      <vt:lpstr>DISTINCT. . .</vt:lpstr>
      <vt:lpstr>Relational Operators</vt:lpstr>
      <vt:lpstr>INNER JOIN. . .</vt:lpstr>
      <vt:lpstr>INNER JOIN Example </vt:lpstr>
      <vt:lpstr>OUTER JOIN. . .</vt:lpstr>
      <vt:lpstr>User-Defined Functions</vt:lpstr>
      <vt:lpstr>DEFINE</vt:lpstr>
      <vt:lpstr>References</vt:lpstr>
      <vt:lpstr>Apache Hive</vt:lpstr>
      <vt:lpstr>What Is Hive?</vt:lpstr>
      <vt:lpstr>What Hive Is Not</vt:lpstr>
      <vt:lpstr>Data Hierarchy</vt:lpstr>
      <vt:lpstr>HiveQL</vt:lpstr>
      <vt:lpstr>Primitive Data Types</vt:lpstr>
      <vt:lpstr>Complex Data Types</vt:lpstr>
      <vt:lpstr>HiveQL Limitations</vt:lpstr>
      <vt:lpstr>Hive Metastore</vt:lpstr>
      <vt:lpstr>Hive Warehouse</vt:lpstr>
      <vt:lpstr>Hive Schemas</vt:lpstr>
      <vt:lpstr>Create Table Syntax</vt:lpstr>
      <vt:lpstr>Simple Table</vt:lpstr>
      <vt:lpstr>More Complex Table</vt:lpstr>
      <vt:lpstr>External Table</vt:lpstr>
      <vt:lpstr>More About Tables</vt:lpstr>
      <vt:lpstr>Partitioning</vt:lpstr>
      <vt:lpstr>Bucketing</vt:lpstr>
      <vt:lpstr>Browsing Tables And Partitions</vt:lpstr>
      <vt:lpstr>Loading Data</vt:lpstr>
      <vt:lpstr>Inserting Data</vt:lpstr>
      <vt:lpstr>Loading And Inserting Data: Summary</vt:lpstr>
      <vt:lpstr>Sample Select Clauses</vt:lpstr>
      <vt:lpstr>Relational Operators</vt:lpstr>
      <vt:lpstr>Relational Operators</vt:lpstr>
      <vt:lpstr>Advanced Hive Operations</vt:lpstr>
      <vt:lpstr>Advanced Hive Operations</vt:lpstr>
      <vt:lpstr>Hive Stinger</vt:lpstr>
      <vt:lpstr>References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User</dc:creator>
  <cp:lastModifiedBy>G K</cp:lastModifiedBy>
  <cp:revision>84</cp:revision>
  <dcterms:created xsi:type="dcterms:W3CDTF">2014-02-26T23:42:35Z</dcterms:created>
  <dcterms:modified xsi:type="dcterms:W3CDTF">2017-04-14T19:12:42Z</dcterms:modified>
</cp:coreProperties>
</file>