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DCA"/>
          </a:solidFill>
        </a:fill>
      </a:tcStyle>
    </a:wholeTbl>
    <a:band2H>
      <a:tcTxStyle b="def" i="def"/>
      <a:tcStyle>
        <a:tcBdr/>
        <a:fill>
          <a:solidFill>
            <a:srgbClr val="FFEFE6"/>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Verdana"/>
          <a:ea typeface="Verdana"/>
          <a:cs typeface="Verdan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Verdana"/>
          <a:ea typeface="Verdana"/>
          <a:cs typeface="Verdan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grpSp>
        <p:nvGrpSpPr>
          <p:cNvPr id="21" name="Group"/>
          <p:cNvGrpSpPr/>
          <p:nvPr/>
        </p:nvGrpSpPr>
        <p:grpSpPr>
          <a:xfrm>
            <a:off x="228600" y="2889250"/>
            <a:ext cx="8610600" cy="201613"/>
            <a:chOff x="0" y="0"/>
            <a:chExt cx="8610600" cy="201612"/>
          </a:xfrm>
        </p:grpSpPr>
        <p:sp>
          <p:nvSpPr>
            <p:cNvPr id="18" name="Rectangle"/>
            <p:cNvSpPr/>
            <p:nvPr/>
          </p:nvSpPr>
          <p:spPr>
            <a:xfrm>
              <a:off x="0" y="0"/>
              <a:ext cx="2870200" cy="201613"/>
            </a:xfrm>
            <a:prstGeom prst="rect">
              <a:avLst/>
            </a:prstGeom>
            <a:solidFill>
              <a:srgbClr val="FFCC00"/>
            </a:solidFill>
            <a:ln w="12700" cap="flat">
              <a:noFill/>
              <a:miter lim="400000"/>
            </a:ln>
            <a:effectLst/>
          </p:spPr>
          <p:txBody>
            <a:bodyPr wrap="square" lIns="45719" tIns="45719" rIns="45719" bIns="45719" numCol="1" anchor="ctr">
              <a:noAutofit/>
            </a:bodyPr>
            <a:lstStyle/>
            <a:p>
              <a:pPr>
                <a:defRPr sz="1800"/>
              </a:pPr>
            </a:p>
          </p:txBody>
        </p:sp>
        <p:sp>
          <p:nvSpPr>
            <p:cNvPr id="19" name="Rectangle"/>
            <p:cNvSpPr/>
            <p:nvPr/>
          </p:nvSpPr>
          <p:spPr>
            <a:xfrm>
              <a:off x="2870200" y="0"/>
              <a:ext cx="2870200" cy="201613"/>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sz="1800"/>
              </a:pPr>
            </a:p>
          </p:txBody>
        </p:sp>
        <p:sp>
          <p:nvSpPr>
            <p:cNvPr id="20" name="Rectangle"/>
            <p:cNvSpPr/>
            <p:nvPr/>
          </p:nvSpPr>
          <p:spPr>
            <a:xfrm>
              <a:off x="5740400" y="0"/>
              <a:ext cx="2870200" cy="201613"/>
            </a:xfrm>
            <a:prstGeom prst="rect">
              <a:avLst/>
            </a:prstGeom>
            <a:solidFill>
              <a:srgbClr val="666699"/>
            </a:solidFill>
            <a:ln w="12700" cap="flat">
              <a:noFill/>
              <a:miter lim="400000"/>
            </a:ln>
            <a:effectLst/>
          </p:spPr>
          <p:txBody>
            <a:bodyPr wrap="square" lIns="45719" tIns="45719" rIns="45719" bIns="45719" numCol="1" anchor="ctr">
              <a:noAutofit/>
            </a:bodyPr>
            <a:lstStyle/>
            <a:p>
              <a:pPr>
                <a:defRPr sz="1800"/>
              </a:pPr>
            </a:p>
          </p:txBody>
        </p:sp>
      </p:grpSp>
      <p:sp>
        <p:nvSpPr>
          <p:cNvPr id="22" name="Slide Number"/>
          <p:cNvSpPr txBox="1"/>
          <p:nvPr>
            <p:ph type="sldNum" sz="quarter" idx="2"/>
          </p:nvPr>
        </p:nvSpPr>
        <p:spPr>
          <a:xfrm>
            <a:off x="8421181" y="6248400"/>
            <a:ext cx="265619" cy="243840"/>
          </a:xfrm>
          <a:prstGeom prst="rect">
            <a:avLst/>
          </a:prstGeom>
        </p:spPr>
        <p:txBody>
          <a:bodyPr anchor="t"/>
          <a:lstStyle>
            <a:lvl1pPr>
              <a:defRPr sz="10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8695273" y="334009"/>
            <a:ext cx="297915" cy="281941"/>
          </a:xfrm>
          <a:prstGeom prst="rect">
            <a:avLst/>
          </a:prstGeom>
          <a:ln w="12700">
            <a:miter lim="400000"/>
          </a:ln>
        </p:spPr>
        <p:txBody>
          <a:bodyPr wrap="none" lIns="45719" rIns="45719" anchor="b">
            <a:spAutoFit/>
          </a:bodyPr>
          <a:lstStyle>
            <a:lvl1pPr algn="r">
              <a:defRPr sz="1200"/>
            </a:lvl1pPr>
          </a:lstStyle>
          <a:p>
            <a:pPr/>
            <a:fld id="{86CB4B4D-7CA3-9044-876B-883B54F8677D}" type="slidenum"/>
          </a:p>
        </p:txBody>
      </p:sp>
      <p:sp>
        <p:nvSpPr>
          <p:cNvPr id="3" name="Title Text"/>
          <p:cNvSpPr txBox="1"/>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5pPr>
      <a:lvl6pPr marL="0" marR="0" indent="45720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6pPr>
      <a:lvl7pPr marL="0" marR="0" indent="91440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7pPr>
      <a:lvl8pPr marL="0" marR="0" indent="137160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8pPr>
      <a:lvl9pPr marL="0" marR="0" indent="1828800" algn="l" defTabSz="914400" rtl="0" latinLnBrk="0">
        <a:lnSpc>
          <a:spcPct val="100000"/>
        </a:lnSpc>
        <a:spcBef>
          <a:spcPts val="0"/>
        </a:spcBef>
        <a:spcAft>
          <a:spcPts val="0"/>
        </a:spcAft>
        <a:buClrTx/>
        <a:buSzTx/>
        <a:buFontTx/>
        <a:buNone/>
        <a:tabLst/>
        <a:defRPr b="0" baseline="0" cap="none" i="0" spc="0" strike="noStrike" sz="4400" u="none">
          <a:solidFill>
            <a:srgbClr val="666699"/>
          </a:solidFill>
          <a:uFillTx/>
          <a:latin typeface="Garamond"/>
          <a:ea typeface="Garamond"/>
          <a:cs typeface="Garamond"/>
          <a:sym typeface="Garamond"/>
        </a:defRPr>
      </a:lvl9pPr>
    </p:titleStyle>
    <p:bodyStyle>
      <a:lvl1pPr marL="342900" marR="0" indent="-342900"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1pPr>
      <a:lvl2pPr marL="790575" marR="0" indent="-333375"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2pPr>
      <a:lvl3pPr marL="1234439" marR="0" indent="-320039"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3pPr>
      <a:lvl4pPr marL="1727200" marR="0" indent="-355600"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4pPr>
      <a:lvl5pPr marL="2184400" marR="0" indent="-355600"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5pPr>
      <a:lvl6pPr marL="2641600" marR="0" indent="-355600"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6pPr>
      <a:lvl7pPr marL="3098800" marR="0" indent="-355600"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7pPr>
      <a:lvl8pPr marL="3556000" marR="0" indent="-355600"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8pPr>
      <a:lvl9pPr marL="4013200" marR="0" indent="-355600" algn="l" defTabSz="914400" rtl="0" latinLnBrk="0">
        <a:lnSpc>
          <a:spcPct val="100000"/>
        </a:lnSpc>
        <a:spcBef>
          <a:spcPts val="600"/>
        </a:spcBef>
        <a:spcAft>
          <a:spcPts val="0"/>
        </a:spcAft>
        <a:buClr>
          <a:srgbClr val="FFCC00"/>
        </a:buClr>
        <a:buSzPct val="100000"/>
        <a:buFontTx/>
        <a:buChar char=""/>
        <a:tabLst/>
        <a:defRPr b="0" baseline="0" cap="none" i="0" spc="0" strike="noStrike" sz="2800" u="none">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agilemodeling.com/essays/umlDiagrams.ht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Requirements Analysis and  Use-Case Diagrams"/>
          <p:cNvSpPr txBox="1"/>
          <p:nvPr>
            <p:ph type="title" idx="4294967295"/>
          </p:nvPr>
        </p:nvSpPr>
        <p:spPr>
          <a:xfrm>
            <a:off x="685800" y="685800"/>
            <a:ext cx="7772400" cy="2127250"/>
          </a:xfrm>
          <a:prstGeom prst="rect">
            <a:avLst/>
          </a:prstGeom>
        </p:spPr>
        <p:txBody>
          <a:bodyPr anchor="b">
            <a:normAutofit fontScale="100000" lnSpcReduction="0"/>
          </a:bodyPr>
          <a:lstStyle/>
          <a:p>
            <a:pPr algn="ctr">
              <a:defRPr b="1" sz="4000">
                <a:solidFill>
                  <a:srgbClr val="000000"/>
                </a:solidFill>
              </a:defRPr>
            </a:pPr>
            <a:r>
              <a:t>Requirements Analysis and </a:t>
            </a:r>
            <a:br/>
            <a:r>
              <a:t>Use-Case Diagrams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 name="Deployment Diagrams:…"/>
          <p:cNvSpPr txBox="1"/>
          <p:nvPr>
            <p:ph type="body" idx="4294967295"/>
          </p:nvPr>
        </p:nvSpPr>
        <p:spPr>
          <a:xfrm>
            <a:off x="457200" y="336549"/>
            <a:ext cx="7478713" cy="6332539"/>
          </a:xfrm>
          <a:prstGeom prst="rect">
            <a:avLst/>
          </a:prstGeom>
        </p:spPr>
        <p:txBody>
          <a:bodyPr>
            <a:normAutofit fontScale="100000" lnSpcReduction="0"/>
          </a:bodyPr>
          <a:lstStyle/>
          <a:p>
            <a:pPr>
              <a:spcBef>
                <a:spcPts val="500"/>
              </a:spcBef>
              <a:defRPr sz="2400">
                <a:solidFill>
                  <a:schemeClr val="accent2"/>
                </a:solidFill>
                <a:latin typeface="+mn-lt"/>
                <a:ea typeface="+mn-ea"/>
                <a:cs typeface="+mn-cs"/>
                <a:sym typeface="Arial"/>
              </a:defRPr>
            </a:pPr>
            <a:r>
              <a:t>Deployment Diagrams:</a:t>
            </a:r>
          </a:p>
          <a:p>
            <a:pPr lvl="1" marL="742950" indent="-285750">
              <a:spcBef>
                <a:spcPts val="0"/>
              </a:spcBef>
              <a:buClr>
                <a:srgbClr val="666699"/>
              </a:buClr>
              <a:defRPr sz="2000">
                <a:latin typeface="+mn-lt"/>
                <a:ea typeface="+mn-ea"/>
                <a:cs typeface="+mn-cs"/>
                <a:sym typeface="Arial"/>
              </a:defRPr>
            </a:pPr>
            <a:r>
              <a:t>Deployment diagrams show how complex software will be deployed across a complex distribution of computers and networks, and probably have the </a:t>
            </a:r>
            <a:r>
              <a:rPr>
                <a:solidFill>
                  <a:srgbClr val="0000FF"/>
                </a:solidFill>
              </a:rPr>
              <a:t>weakest syntax</a:t>
            </a:r>
            <a:r>
              <a:t> of all the diagram types (i.e. almost anything goes) </a:t>
            </a:r>
          </a:p>
          <a:p>
            <a:pPr lvl="1" marL="285750" indent="171450">
              <a:spcBef>
                <a:spcPts val="0"/>
              </a:spcBef>
              <a:buSzTx/>
              <a:buNone/>
              <a:defRPr sz="2000">
                <a:latin typeface="+mn-lt"/>
                <a:ea typeface="+mn-ea"/>
                <a:cs typeface="+mn-cs"/>
                <a:sym typeface="Arial"/>
              </a:defRPr>
            </a:pPr>
          </a:p>
          <a:p>
            <a:pPr lvl="1" marL="742950" indent="-285750">
              <a:spcBef>
                <a:spcPts val="0"/>
              </a:spcBef>
              <a:buClr>
                <a:srgbClr val="666699"/>
              </a:buClr>
              <a:defRPr sz="2000">
                <a:latin typeface="+mn-lt"/>
                <a:ea typeface="+mn-ea"/>
                <a:cs typeface="+mn-cs"/>
                <a:sym typeface="Arial"/>
              </a:defRPr>
            </a:pPr>
            <a:r>
              <a:t>They are essentially a sketch of the system’s </a:t>
            </a:r>
            <a:r>
              <a:rPr>
                <a:solidFill>
                  <a:srgbClr val="0000FF"/>
                </a:solidFill>
              </a:rPr>
              <a:t>physical architecture</a:t>
            </a:r>
            <a:r>
              <a:t> e.g. computers, disk drives, GUI’s, databases, hardware interfaces, networks, programs running on system X and Y.</a:t>
            </a:r>
            <a:br/>
          </a:p>
          <a:p>
            <a:pPr>
              <a:spcBef>
                <a:spcPts val="400"/>
              </a:spcBef>
              <a:defRPr sz="1800">
                <a:latin typeface="+mn-lt"/>
                <a:ea typeface="+mn-ea"/>
                <a:cs typeface="+mn-cs"/>
                <a:sym typeface="Arial"/>
              </a:defRPr>
            </a:pPr>
            <a:r>
              <a:t>(see </a:t>
            </a:r>
            <a:r>
              <a:rPr u="sng">
                <a:solidFill>
                  <a:srgbClr val="666699"/>
                </a:solidFill>
                <a:uFill>
                  <a:solidFill>
                    <a:srgbClr val="666699"/>
                  </a:solidFill>
                </a:uFill>
                <a:hlinkClick r:id="rId2" invalidUrl="" action="" tgtFrame="" tooltip="" history="1" highlightClick="0" endSnd="0"/>
              </a:rPr>
              <a:t>http://www.agilemodeling.com/essays/umlDiagrams.htm</a:t>
            </a: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 name="Rectangle"/>
          <p:cNvSpPr/>
          <p:nvPr/>
        </p:nvSpPr>
        <p:spPr>
          <a:xfrm>
            <a:off x="728662" y="4408487"/>
            <a:ext cx="7827963" cy="795339"/>
          </a:xfrm>
          <a:prstGeom prst="rect">
            <a:avLst/>
          </a:prstGeom>
          <a:solidFill>
            <a:srgbClr val="DDDDDD"/>
          </a:solidFill>
          <a:ln>
            <a:solidFill>
              <a:srgbClr val="000000"/>
            </a:solidFill>
          </a:ln>
        </p:spPr>
        <p:txBody>
          <a:bodyPr lIns="45719" rIns="45719" anchor="ctr"/>
          <a:lstStyle/>
          <a:p>
            <a:pPr>
              <a:defRPr sz="1800"/>
            </a:pPr>
          </a:p>
        </p:txBody>
      </p:sp>
      <p:sp>
        <p:nvSpPr>
          <p:cNvPr id="77" name="Object Oriented Analysis and the Role of Domain Experts…"/>
          <p:cNvSpPr txBox="1"/>
          <p:nvPr>
            <p:ph type="body" idx="4294967295"/>
          </p:nvPr>
        </p:nvSpPr>
        <p:spPr>
          <a:xfrm>
            <a:off x="457200" y="336549"/>
            <a:ext cx="8229600" cy="6332539"/>
          </a:xfrm>
          <a:prstGeom prst="rect">
            <a:avLst/>
          </a:prstGeom>
        </p:spPr>
        <p:txBody>
          <a:bodyPr>
            <a:normAutofit fontScale="100000" lnSpcReduction="0"/>
          </a:bodyPr>
          <a:lstStyle/>
          <a:p>
            <a:pPr>
              <a:lnSpc>
                <a:spcPct val="80000"/>
              </a:lnSpc>
              <a:spcBef>
                <a:spcPts val="400"/>
              </a:spcBef>
              <a:buSzTx/>
              <a:buNone/>
              <a:defRPr b="1" i="1" sz="2000">
                <a:latin typeface="+mn-lt"/>
                <a:ea typeface="+mn-ea"/>
                <a:cs typeface="+mn-cs"/>
                <a:sym typeface="Arial"/>
              </a:defRPr>
            </a:pPr>
            <a:r>
              <a:t>Object Oriented Analysis and the Role of </a:t>
            </a:r>
            <a:r>
              <a:rPr>
                <a:solidFill>
                  <a:srgbClr val="0000FF"/>
                </a:solidFill>
              </a:rPr>
              <a:t>Domain Experts</a:t>
            </a:r>
            <a:endParaRPr>
              <a:solidFill>
                <a:srgbClr val="0000FF"/>
              </a:solidFill>
            </a:endParaRPr>
          </a:p>
          <a:p>
            <a:pPr>
              <a:lnSpc>
                <a:spcPct val="80000"/>
              </a:lnSpc>
              <a:buSzTx/>
              <a:buNone/>
              <a:defRPr b="1" i="1" sz="2000">
                <a:latin typeface="+mn-lt"/>
                <a:ea typeface="+mn-ea"/>
                <a:cs typeface="+mn-cs"/>
                <a:sym typeface="Arial"/>
              </a:defRPr>
            </a:pPr>
          </a:p>
          <a:p>
            <a:pPr>
              <a:lnSpc>
                <a:spcPct val="80000"/>
              </a:lnSpc>
              <a:spcBef>
                <a:spcPts val="400"/>
              </a:spcBef>
              <a:defRPr sz="2000">
                <a:latin typeface="+mn-lt"/>
                <a:ea typeface="+mn-ea"/>
                <a:cs typeface="+mn-cs"/>
                <a:sym typeface="Arial"/>
              </a:defRPr>
            </a:pPr>
            <a:r>
              <a:t>During the early stages of any project development, much of your time will be spent in the </a:t>
            </a:r>
            <a:r>
              <a:rPr u="sng">
                <a:solidFill>
                  <a:schemeClr val="accent2"/>
                </a:solidFill>
              </a:rPr>
              <a:t>analysis phase</a:t>
            </a:r>
            <a:r>
              <a:t>, attempting to understand ‘</a:t>
            </a:r>
            <a:r>
              <a:rPr i="1">
                <a:solidFill>
                  <a:schemeClr val="accent2"/>
                </a:solidFill>
              </a:rPr>
              <a:t>what</a:t>
            </a:r>
            <a:r>
              <a:rPr i="1"/>
              <a:t>’</a:t>
            </a:r>
            <a:r>
              <a:t> the system must do and how it </a:t>
            </a:r>
            <a:r>
              <a:rPr u="sng">
                <a:solidFill>
                  <a:srgbClr val="0000FF"/>
                </a:solidFill>
              </a:rPr>
              <a:t>interacts</a:t>
            </a:r>
            <a:r>
              <a:t> with the real world.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That is, what </a:t>
            </a:r>
            <a:r>
              <a:rPr>
                <a:solidFill>
                  <a:schemeClr val="accent2"/>
                </a:solidFill>
              </a:rPr>
              <a:t>interfaces</a:t>
            </a:r>
            <a:r>
              <a:t>, </a:t>
            </a:r>
            <a:r>
              <a:rPr>
                <a:solidFill>
                  <a:schemeClr val="accent2"/>
                </a:solidFill>
              </a:rPr>
              <a:t>functionality</a:t>
            </a:r>
            <a:r>
              <a:t> and </a:t>
            </a:r>
            <a:r>
              <a:rPr>
                <a:solidFill>
                  <a:schemeClr val="accent2"/>
                </a:solidFill>
              </a:rPr>
              <a:t>behaviour</a:t>
            </a:r>
            <a:r>
              <a:t> the system should provide for your customer.</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Such analysis is often conducted in the presence of one or more ‘</a:t>
            </a:r>
            <a:r>
              <a:rPr i="1">
                <a:solidFill>
                  <a:schemeClr val="accent2"/>
                </a:solidFill>
              </a:rPr>
              <a:t>domain experts</a:t>
            </a:r>
            <a:r>
              <a:t>’, i.e. somebody who is intimately familiar with the </a:t>
            </a:r>
            <a:r>
              <a:rPr>
                <a:solidFill>
                  <a:schemeClr val="accent2"/>
                </a:solidFill>
              </a:rPr>
              <a:t>business process</a:t>
            </a:r>
            <a:r>
              <a:t> or procedures that you are trying to automate (i.e. the </a:t>
            </a:r>
            <a:r>
              <a:rPr>
                <a:solidFill>
                  <a:srgbClr val="0000FF"/>
                </a:solidFill>
              </a:rPr>
              <a:t>problem domain</a:t>
            </a:r>
            <a:r>
              <a:t>) and can describe them to somebody else, often in a non-technical way.</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In simple terms, a </a:t>
            </a:r>
            <a:r>
              <a:rPr>
                <a:solidFill>
                  <a:srgbClr val="0000FF"/>
                </a:solidFill>
              </a:rPr>
              <a:t>domain expert</a:t>
            </a:r>
            <a:r>
              <a:t> is somebody </a:t>
            </a:r>
            <a:r>
              <a:rPr>
                <a:solidFill>
                  <a:schemeClr val="accent2"/>
                </a:solidFill>
              </a:rPr>
              <a:t>who understands or knows </a:t>
            </a:r>
            <a:r>
              <a:t>how to do the job</a:t>
            </a:r>
            <a:r>
              <a:rPr>
                <a:solidFill>
                  <a:schemeClr val="accent2"/>
                </a:solidFill>
              </a:rPr>
              <a:t> before </a:t>
            </a:r>
            <a:r>
              <a:t>it has been</a:t>
            </a:r>
            <a:r>
              <a:rPr>
                <a:solidFill>
                  <a:schemeClr val="accent2"/>
                </a:solidFill>
              </a:rPr>
              <a:t> automated</a:t>
            </a: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0" name="dilbertreq.jpg" descr="dilbertreq.jpg"/>
          <p:cNvPicPr>
            <a:picLocks noChangeAspect="1"/>
          </p:cNvPicPr>
          <p:nvPr/>
        </p:nvPicPr>
        <p:blipFill>
          <a:blip r:embed="rId2">
            <a:extLst/>
          </a:blip>
          <a:stretch>
            <a:fillRect/>
          </a:stretch>
        </p:blipFill>
        <p:spPr>
          <a:xfrm>
            <a:off x="239712" y="285750"/>
            <a:ext cx="8605838" cy="624205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 name="Example Domain Experts…"/>
          <p:cNvSpPr txBox="1"/>
          <p:nvPr>
            <p:ph type="body" idx="4294967295"/>
          </p:nvPr>
        </p:nvSpPr>
        <p:spPr>
          <a:xfrm>
            <a:off x="457200" y="336549"/>
            <a:ext cx="8229600" cy="6332539"/>
          </a:xfrm>
          <a:prstGeom prst="rect">
            <a:avLst/>
          </a:prstGeom>
        </p:spPr>
        <p:txBody>
          <a:bodyPr>
            <a:normAutofit fontScale="100000" lnSpcReduction="0"/>
          </a:bodyPr>
          <a:lstStyle/>
          <a:p>
            <a:pPr>
              <a:lnSpc>
                <a:spcPct val="90000"/>
              </a:lnSpc>
              <a:spcBef>
                <a:spcPts val="400"/>
              </a:spcBef>
              <a:buSzTx/>
              <a:buNone/>
              <a:defRPr b="1" i="1" sz="2000">
                <a:latin typeface="+mn-lt"/>
                <a:ea typeface="+mn-ea"/>
                <a:cs typeface="+mn-cs"/>
                <a:sym typeface="Arial"/>
              </a:defRPr>
            </a:pPr>
            <a:r>
              <a:t>Example Domain Experts</a:t>
            </a:r>
          </a:p>
          <a:p>
            <a:pPr>
              <a:lnSpc>
                <a:spcPct val="90000"/>
              </a:lnSpc>
              <a:spcBef>
                <a:spcPts val="400"/>
              </a:spcBef>
              <a:defRPr sz="2000">
                <a:latin typeface="+mn-lt"/>
                <a:ea typeface="+mn-ea"/>
                <a:cs typeface="+mn-cs"/>
                <a:sym typeface="Arial"/>
              </a:defRPr>
            </a:pPr>
            <a:r>
              <a:t>An </a:t>
            </a:r>
            <a:r>
              <a:rPr i="1">
                <a:solidFill>
                  <a:schemeClr val="accent2"/>
                </a:solidFill>
              </a:rPr>
              <a:t>accountant</a:t>
            </a:r>
            <a:r>
              <a:t>, could be considered to be a </a:t>
            </a:r>
            <a:r>
              <a:rPr>
                <a:solidFill>
                  <a:srgbClr val="0000FF"/>
                </a:solidFill>
              </a:rPr>
              <a:t>domain expert</a:t>
            </a:r>
            <a:r>
              <a:t> in the sense that he/she knows intimately the </a:t>
            </a:r>
            <a:r>
              <a:rPr>
                <a:solidFill>
                  <a:srgbClr val="0000FF"/>
                </a:solidFill>
              </a:rPr>
              <a:t>procedures, forms, rules and regulations</a:t>
            </a:r>
            <a:r>
              <a:t> to be followed when dealing with the Revenue Canada. </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Likewise, </a:t>
            </a:r>
            <a:r>
              <a:rPr>
                <a:solidFill>
                  <a:schemeClr val="accent2"/>
                </a:solidFill>
              </a:rPr>
              <a:t>Architects</a:t>
            </a:r>
            <a:r>
              <a:t> and </a:t>
            </a:r>
            <a:r>
              <a:rPr>
                <a:solidFill>
                  <a:schemeClr val="accent2"/>
                </a:solidFill>
              </a:rPr>
              <a:t>Electricians</a:t>
            </a:r>
            <a:r>
              <a:t> are domain experts when it comes to obtaining advice on </a:t>
            </a:r>
            <a:r>
              <a:rPr>
                <a:solidFill>
                  <a:srgbClr val="0000FF"/>
                </a:solidFill>
              </a:rPr>
              <a:t>building and planning regulations</a:t>
            </a:r>
            <a:r>
              <a:t> and </a:t>
            </a:r>
            <a:r>
              <a:rPr>
                <a:solidFill>
                  <a:srgbClr val="0000FF"/>
                </a:solidFill>
              </a:rPr>
              <a:t>electrical installations</a:t>
            </a:r>
            <a:r>
              <a:t>.</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In a much simpler vein, </a:t>
            </a:r>
            <a:r>
              <a:rPr>
                <a:solidFill>
                  <a:schemeClr val="accent2"/>
                </a:solidFill>
              </a:rPr>
              <a:t>Mary</a:t>
            </a:r>
            <a:r>
              <a:t> sat at a </a:t>
            </a:r>
            <a:r>
              <a:rPr>
                <a:solidFill>
                  <a:schemeClr val="accent2"/>
                </a:solidFill>
              </a:rPr>
              <a:t>supermarket checkout</a:t>
            </a:r>
            <a:r>
              <a:t>, or </a:t>
            </a:r>
            <a:r>
              <a:rPr>
                <a:solidFill>
                  <a:schemeClr val="accent2"/>
                </a:solidFill>
              </a:rPr>
              <a:t>Fred</a:t>
            </a:r>
            <a:r>
              <a:t> </a:t>
            </a:r>
            <a:r>
              <a:rPr>
                <a:solidFill>
                  <a:schemeClr val="accent2"/>
                </a:solidFill>
              </a:rPr>
              <a:t>assembling engines</a:t>
            </a:r>
            <a:r>
              <a:t> for Toyota are also </a:t>
            </a:r>
            <a:r>
              <a:rPr i="1"/>
              <a:t>domain experts</a:t>
            </a:r>
            <a:r>
              <a:t> since their </a:t>
            </a:r>
            <a:r>
              <a:rPr>
                <a:solidFill>
                  <a:srgbClr val="0000FF"/>
                </a:solidFill>
              </a:rPr>
              <a:t>experience</a:t>
            </a:r>
            <a:r>
              <a:t> makes them uniquely qualified to comment on the processes involved. </a:t>
            </a:r>
            <a:br/>
            <a:br/>
            <a:r>
              <a:rPr i="1"/>
              <a:t>In fact Mary and Fred's experience makes them especially useful, since they may well have evolved </a:t>
            </a:r>
            <a:r>
              <a:rPr i="1">
                <a:solidFill>
                  <a:schemeClr val="accent2"/>
                </a:solidFill>
              </a:rPr>
              <a:t>new tips-and-techniques</a:t>
            </a:r>
            <a:r>
              <a:rPr i="1"/>
              <a:t> for ‘getting the job done’ that may only exist inside their head (as opposed to a procedures manual) and as such, it is very important to get them working with you.</a:t>
            </a:r>
            <a:r>
              <a:rPr i="1"/>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User Interaction Analysis – Use Cases…"/>
          <p:cNvSpPr txBox="1"/>
          <p:nvPr>
            <p:ph type="body" idx="4294967295"/>
          </p:nvPr>
        </p:nvSpPr>
        <p:spPr>
          <a:xfrm>
            <a:off x="457200" y="336549"/>
            <a:ext cx="8229600" cy="6332539"/>
          </a:xfrm>
          <a:prstGeom prst="rect">
            <a:avLst/>
          </a:prstGeom>
        </p:spPr>
        <p:txBody>
          <a:bodyPr>
            <a:normAutofit fontScale="100000" lnSpcReduction="0"/>
          </a:bodyPr>
          <a:lstStyle/>
          <a:p>
            <a:pPr>
              <a:lnSpc>
                <a:spcPct val="90000"/>
              </a:lnSpc>
              <a:spcBef>
                <a:spcPts val="500"/>
              </a:spcBef>
              <a:buSzTx/>
              <a:buNone/>
              <a:defRPr b="1" i="1" sz="2400">
                <a:latin typeface="+mn-lt"/>
                <a:ea typeface="+mn-ea"/>
                <a:cs typeface="+mn-cs"/>
                <a:sym typeface="Arial"/>
              </a:defRPr>
            </a:pPr>
            <a:r>
              <a:t>User Interaction Analysis – </a:t>
            </a:r>
            <a:r>
              <a:rPr>
                <a:solidFill>
                  <a:srgbClr val="0000FF"/>
                </a:solidFill>
              </a:rPr>
              <a:t>Use Cases</a:t>
            </a:r>
            <a:endParaRPr>
              <a:solidFill>
                <a:srgbClr val="0000FF"/>
              </a:solidFill>
            </a:endParaRPr>
          </a:p>
          <a:p>
            <a:pPr>
              <a:lnSpc>
                <a:spcPct val="90000"/>
              </a:lnSpc>
              <a:spcBef>
                <a:spcPts val="400"/>
              </a:spcBef>
              <a:defRPr sz="2000">
                <a:latin typeface="+mn-lt"/>
                <a:ea typeface="+mn-ea"/>
                <a:cs typeface="+mn-cs"/>
                <a:sym typeface="Arial"/>
              </a:defRPr>
            </a:pPr>
            <a:r>
              <a:t>There are a number of different techniques that can be used to uncover this </a:t>
            </a:r>
            <a:r>
              <a:rPr>
                <a:solidFill>
                  <a:schemeClr val="accent2"/>
                </a:solidFill>
              </a:rPr>
              <a:t>expertise</a:t>
            </a:r>
            <a:r>
              <a:t> or </a:t>
            </a:r>
            <a:r>
              <a:rPr>
                <a:solidFill>
                  <a:schemeClr val="accent2"/>
                </a:solidFill>
              </a:rPr>
              <a:t>functionality</a:t>
            </a:r>
            <a:r>
              <a:t>, (</a:t>
            </a:r>
            <a:r>
              <a:rPr i="1"/>
              <a:t>see analysis techniques in SE readings</a:t>
            </a:r>
            <a:r>
              <a:t>) but one of the most powerful is to concentrate on </a:t>
            </a:r>
            <a:r>
              <a:rPr i="1" u="sng">
                <a:solidFill>
                  <a:schemeClr val="accent2"/>
                </a:solidFill>
              </a:rPr>
              <a:t>user interactions</a:t>
            </a:r>
            <a:r>
              <a:t> that will take place within the system.</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For example, consider the process of </a:t>
            </a:r>
            <a:r>
              <a:rPr>
                <a:solidFill>
                  <a:schemeClr val="accent2"/>
                </a:solidFill>
              </a:rPr>
              <a:t>automating </a:t>
            </a:r>
            <a:r>
              <a:t>an</a:t>
            </a:r>
            <a:r>
              <a:rPr>
                <a:solidFill>
                  <a:schemeClr val="accent2"/>
                </a:solidFill>
              </a:rPr>
              <a:t> antiquated library</a:t>
            </a:r>
            <a:r>
              <a:t> where all </a:t>
            </a:r>
            <a:r>
              <a:rPr>
                <a:solidFill>
                  <a:srgbClr val="0000FF"/>
                </a:solidFill>
              </a:rPr>
              <a:t>books</a:t>
            </a:r>
            <a:r>
              <a:t>, </a:t>
            </a:r>
            <a:r>
              <a:rPr>
                <a:solidFill>
                  <a:srgbClr val="0000FF"/>
                </a:solidFill>
              </a:rPr>
              <a:t>membership</a:t>
            </a:r>
            <a:r>
              <a:t> and </a:t>
            </a:r>
            <a:r>
              <a:rPr>
                <a:solidFill>
                  <a:srgbClr val="0000FF"/>
                </a:solidFill>
              </a:rPr>
              <a:t>loan details</a:t>
            </a:r>
            <a:r>
              <a:t> are stored on some kind of paper based </a:t>
            </a:r>
            <a:r>
              <a:rPr>
                <a:solidFill>
                  <a:srgbClr val="0000FF"/>
                </a:solidFill>
              </a:rPr>
              <a:t>card indexing</a:t>
            </a:r>
            <a:r>
              <a:t> system that is maintained manually by a librarian. </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A </a:t>
            </a:r>
            <a:r>
              <a:rPr>
                <a:solidFill>
                  <a:schemeClr val="accent2"/>
                </a:solidFill>
              </a:rPr>
              <a:t>librarian</a:t>
            </a:r>
            <a:r>
              <a:t> represents one particular kind of </a:t>
            </a:r>
            <a:r>
              <a:rPr>
                <a:solidFill>
                  <a:schemeClr val="accent2"/>
                </a:solidFill>
              </a:rPr>
              <a:t>domain expert,</a:t>
            </a:r>
            <a:r>
              <a:t> as he or she understands the </a:t>
            </a:r>
            <a:r>
              <a:rPr>
                <a:solidFill>
                  <a:srgbClr val="0000FF"/>
                </a:solidFill>
              </a:rPr>
              <a:t>rules</a:t>
            </a:r>
            <a:r>
              <a:t> and </a:t>
            </a:r>
            <a:r>
              <a:rPr>
                <a:solidFill>
                  <a:srgbClr val="0000FF"/>
                </a:solidFill>
              </a:rPr>
              <a:t>regulations</a:t>
            </a:r>
            <a:r>
              <a:t> governing how the library </a:t>
            </a:r>
            <a:r>
              <a:rPr>
                <a:solidFill>
                  <a:srgbClr val="0000FF"/>
                </a:solidFill>
              </a:rPr>
              <a:t>does business</a:t>
            </a:r>
            <a:r>
              <a:t> i.e. rules for </a:t>
            </a:r>
            <a:r>
              <a:rPr>
                <a:solidFill>
                  <a:srgbClr val="0000FF"/>
                </a:solidFill>
              </a:rPr>
              <a:t>loaning/returning books, fines associated with late returns etc.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9" name="Rectangle"/>
          <p:cNvSpPr/>
          <p:nvPr/>
        </p:nvSpPr>
        <p:spPr>
          <a:xfrm>
            <a:off x="809625" y="1981200"/>
            <a:ext cx="7978775" cy="2622550"/>
          </a:xfrm>
          <a:prstGeom prst="rect">
            <a:avLst/>
          </a:prstGeom>
          <a:solidFill>
            <a:srgbClr val="FFFF99"/>
          </a:solidFill>
          <a:ln>
            <a:solidFill>
              <a:srgbClr val="000000"/>
            </a:solidFill>
          </a:ln>
        </p:spPr>
        <p:txBody>
          <a:bodyPr lIns="45719" rIns="45719" anchor="ctr"/>
          <a:lstStyle/>
          <a:p>
            <a:pPr>
              <a:defRPr sz="1800"/>
            </a:pPr>
          </a:p>
        </p:txBody>
      </p:sp>
      <p:sp>
        <p:nvSpPr>
          <p:cNvPr id="90" name="Library Use-cases"/>
          <p:cNvSpPr txBox="1"/>
          <p:nvPr/>
        </p:nvSpPr>
        <p:spPr>
          <a:xfrm>
            <a:off x="6721475" y="1797050"/>
            <a:ext cx="1906588" cy="659765"/>
          </a:xfrm>
          <a:prstGeom prst="rect">
            <a:avLst/>
          </a:prstGeom>
          <a:solidFill>
            <a:srgbClr val="99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Library Use-cases</a:t>
            </a:r>
          </a:p>
        </p:txBody>
      </p:sp>
      <p:sp>
        <p:nvSpPr>
          <p:cNvPr id="91" name="Example Library user Interaction - Use Cases…"/>
          <p:cNvSpPr txBox="1"/>
          <p:nvPr>
            <p:ph type="body" idx="4294967295"/>
          </p:nvPr>
        </p:nvSpPr>
        <p:spPr>
          <a:xfrm>
            <a:off x="457200" y="336549"/>
            <a:ext cx="8229600" cy="6332539"/>
          </a:xfrm>
          <a:prstGeom prst="rect">
            <a:avLst/>
          </a:prstGeom>
        </p:spPr>
        <p:txBody>
          <a:bodyPr>
            <a:normAutofit fontScale="100000" lnSpcReduction="0"/>
          </a:bodyPr>
          <a:lstStyle/>
          <a:p>
            <a:pPr>
              <a:lnSpc>
                <a:spcPct val="90000"/>
              </a:lnSpc>
              <a:spcBef>
                <a:spcPts val="400"/>
              </a:spcBef>
              <a:buSzTx/>
              <a:buNone/>
              <a:defRPr b="1" i="1" sz="2000">
                <a:latin typeface="+mn-lt"/>
                <a:ea typeface="+mn-ea"/>
                <a:cs typeface="+mn-cs"/>
                <a:sym typeface="Arial"/>
              </a:defRPr>
            </a:pPr>
            <a:r>
              <a:t>Example Library user Interaction - </a:t>
            </a:r>
            <a:r>
              <a:rPr>
                <a:solidFill>
                  <a:srgbClr val="0000FF"/>
                </a:solidFill>
              </a:rPr>
              <a:t>Use Cases</a:t>
            </a:r>
            <a:br>
              <a:rPr>
                <a:solidFill>
                  <a:srgbClr val="0000FF"/>
                </a:solidFill>
              </a:rPr>
            </a:br>
            <a:endParaRPr>
              <a:solidFill>
                <a:srgbClr val="0000FF"/>
              </a:solidFill>
            </a:endParaRPr>
          </a:p>
          <a:p>
            <a:pPr>
              <a:lnSpc>
                <a:spcPct val="90000"/>
              </a:lnSpc>
              <a:spcBef>
                <a:spcPts val="400"/>
              </a:spcBef>
              <a:defRPr sz="1800">
                <a:latin typeface="+mn-lt"/>
                <a:ea typeface="+mn-ea"/>
                <a:cs typeface="+mn-cs"/>
                <a:sym typeface="Arial"/>
              </a:defRPr>
            </a:pPr>
            <a:r>
              <a:t>As a </a:t>
            </a:r>
            <a:r>
              <a:rPr>
                <a:solidFill>
                  <a:srgbClr val="0000FF"/>
                </a:solidFill>
              </a:rPr>
              <a:t>user</a:t>
            </a:r>
            <a:r>
              <a:t>, you expect a library to offer you the following </a:t>
            </a:r>
            <a:r>
              <a:rPr>
                <a:solidFill>
                  <a:srgbClr val="0000FF"/>
                </a:solidFill>
              </a:rPr>
              <a:t>services</a:t>
            </a:r>
            <a:r>
              <a:t> and the librarian, being a domain expert will know how to perform these tasks.</a:t>
            </a:r>
            <a:br/>
          </a:p>
          <a:p>
            <a:pPr>
              <a:lnSpc>
                <a:spcPct val="90000"/>
              </a:lnSpc>
              <a:defRPr sz="1800">
                <a:latin typeface="+mn-lt"/>
                <a:ea typeface="+mn-ea"/>
                <a:cs typeface="+mn-cs"/>
                <a:sym typeface="Arial"/>
              </a:defRPr>
            </a:pPr>
          </a:p>
          <a:p>
            <a:pPr lvl="1" marL="742950" indent="-285750">
              <a:lnSpc>
                <a:spcPct val="90000"/>
              </a:lnSpc>
              <a:spcBef>
                <a:spcPts val="0"/>
              </a:spcBef>
              <a:buClr>
                <a:srgbClr val="666699"/>
              </a:buClr>
              <a:defRPr sz="1800">
                <a:latin typeface="+mn-lt"/>
                <a:ea typeface="+mn-ea"/>
                <a:cs typeface="+mn-cs"/>
                <a:sym typeface="Arial"/>
              </a:defRPr>
            </a:pPr>
            <a:r>
              <a:t>Checking out a book for loan.</a:t>
            </a:r>
          </a:p>
          <a:p>
            <a:pPr lvl="1" marL="742950" indent="-285750">
              <a:lnSpc>
                <a:spcPct val="90000"/>
              </a:lnSpc>
              <a:spcBef>
                <a:spcPts val="0"/>
              </a:spcBef>
              <a:buClr>
                <a:srgbClr val="666699"/>
              </a:buClr>
              <a:defRPr sz="1800">
                <a:latin typeface="+mn-lt"/>
                <a:ea typeface="+mn-ea"/>
                <a:cs typeface="+mn-cs"/>
                <a:sym typeface="Arial"/>
              </a:defRPr>
            </a:pPr>
            <a:r>
              <a:t>Checking in a returned book.</a:t>
            </a:r>
          </a:p>
          <a:p>
            <a:pPr lvl="1" marL="742950" indent="-285750">
              <a:lnSpc>
                <a:spcPct val="90000"/>
              </a:lnSpc>
              <a:spcBef>
                <a:spcPts val="0"/>
              </a:spcBef>
              <a:buClr>
                <a:srgbClr val="666699"/>
              </a:buClr>
              <a:defRPr sz="1800">
                <a:latin typeface="+mn-lt"/>
                <a:ea typeface="+mn-ea"/>
                <a:cs typeface="+mn-cs"/>
                <a:sym typeface="Arial"/>
              </a:defRPr>
            </a:pPr>
            <a:r>
              <a:t>Checking if a book is in stock and where to find it.</a:t>
            </a:r>
          </a:p>
          <a:p>
            <a:pPr lvl="1" marL="742950" indent="-285750">
              <a:lnSpc>
                <a:spcPct val="90000"/>
              </a:lnSpc>
              <a:spcBef>
                <a:spcPts val="0"/>
              </a:spcBef>
              <a:buClr>
                <a:srgbClr val="666699"/>
              </a:buClr>
              <a:defRPr sz="1800">
                <a:latin typeface="+mn-lt"/>
                <a:ea typeface="+mn-ea"/>
                <a:cs typeface="+mn-cs"/>
                <a:sym typeface="Arial"/>
              </a:defRPr>
            </a:pPr>
            <a:r>
              <a:t>Reserving a book that is currently out on loan.</a:t>
            </a:r>
          </a:p>
          <a:p>
            <a:pPr lvl="1" marL="742950" indent="-285750">
              <a:lnSpc>
                <a:spcPct val="90000"/>
              </a:lnSpc>
              <a:spcBef>
                <a:spcPts val="0"/>
              </a:spcBef>
              <a:buClr>
                <a:srgbClr val="666699"/>
              </a:buClr>
              <a:defRPr sz="1800">
                <a:latin typeface="+mn-lt"/>
                <a:ea typeface="+mn-ea"/>
                <a:cs typeface="+mn-cs"/>
                <a:sym typeface="Arial"/>
              </a:defRPr>
            </a:pPr>
            <a:r>
              <a:t>Dealing with payment of overdue fines.</a:t>
            </a:r>
          </a:p>
          <a:p>
            <a:pPr lvl="1" marL="742950" indent="-285750">
              <a:lnSpc>
                <a:spcPct val="90000"/>
              </a:lnSpc>
              <a:spcBef>
                <a:spcPts val="0"/>
              </a:spcBef>
              <a:buClr>
                <a:srgbClr val="666699"/>
              </a:buClr>
              <a:defRPr sz="1800">
                <a:latin typeface="+mn-lt"/>
                <a:ea typeface="+mn-ea"/>
                <a:cs typeface="+mn-cs"/>
                <a:sym typeface="Arial"/>
              </a:defRPr>
            </a:pPr>
            <a:r>
              <a:t>Adding new members to the library.</a:t>
            </a:r>
          </a:p>
          <a:p>
            <a:pPr lvl="1" marL="742950" indent="-285750">
              <a:lnSpc>
                <a:spcPct val="90000"/>
              </a:lnSpc>
              <a:spcBef>
                <a:spcPts val="0"/>
              </a:spcBef>
              <a:buClr>
                <a:srgbClr val="666699"/>
              </a:buClr>
              <a:defRPr sz="1800">
                <a:latin typeface="+mn-lt"/>
                <a:ea typeface="+mn-ea"/>
                <a:cs typeface="+mn-cs"/>
                <a:sym typeface="Arial"/>
              </a:defRPr>
            </a:pPr>
            <a:r>
              <a:t>Deleting old members from the library.</a:t>
            </a:r>
          </a:p>
          <a:p>
            <a:pPr lvl="1" marL="742950" indent="-285750">
              <a:lnSpc>
                <a:spcPct val="90000"/>
              </a:lnSpc>
              <a:spcBef>
                <a:spcPts val="0"/>
              </a:spcBef>
              <a:buClr>
                <a:srgbClr val="666699"/>
              </a:buClr>
              <a:defRPr sz="1800">
                <a:latin typeface="+mn-lt"/>
                <a:ea typeface="+mn-ea"/>
                <a:cs typeface="+mn-cs"/>
                <a:sym typeface="Arial"/>
              </a:defRPr>
            </a:pPr>
            <a:r>
              <a:t>Dealing with changes of members details e.g. name address etc.</a:t>
            </a:r>
          </a:p>
          <a:p>
            <a:pPr lvl="1" marL="742950" indent="-285750">
              <a:lnSpc>
                <a:spcPct val="90000"/>
              </a:lnSpc>
              <a:spcBef>
                <a:spcPts val="0"/>
              </a:spcBef>
              <a:buClr>
                <a:srgbClr val="666699"/>
              </a:buClr>
              <a:defRPr sz="1800">
                <a:latin typeface="+mn-lt"/>
                <a:ea typeface="+mn-ea"/>
                <a:cs typeface="+mn-cs"/>
                <a:sym typeface="Arial"/>
              </a:defRPr>
            </a:pPr>
          </a:p>
          <a:p>
            <a:pPr>
              <a:lnSpc>
                <a:spcPct val="90000"/>
              </a:lnSpc>
              <a:defRPr sz="1800">
                <a:latin typeface="+mn-lt"/>
                <a:ea typeface="+mn-ea"/>
                <a:cs typeface="+mn-cs"/>
                <a:sym typeface="Arial"/>
              </a:defRPr>
            </a:pPr>
          </a:p>
          <a:p>
            <a:pPr>
              <a:lnSpc>
                <a:spcPct val="90000"/>
              </a:lnSpc>
              <a:spcBef>
                <a:spcPts val="400"/>
              </a:spcBef>
              <a:defRPr sz="1800">
                <a:latin typeface="+mn-lt"/>
                <a:ea typeface="+mn-ea"/>
                <a:cs typeface="+mn-cs"/>
                <a:sym typeface="Arial"/>
              </a:defRPr>
            </a:pPr>
            <a:r>
              <a:t>In this case the </a:t>
            </a:r>
            <a:r>
              <a:rPr>
                <a:solidFill>
                  <a:srgbClr val="0000FF"/>
                </a:solidFill>
              </a:rPr>
              <a:t>librarian</a:t>
            </a:r>
            <a:r>
              <a:t> is part of the </a:t>
            </a:r>
            <a:r>
              <a:rPr u="sng">
                <a:solidFill>
                  <a:srgbClr val="0000FF"/>
                </a:solidFill>
              </a:rPr>
              <a:t>system</a:t>
            </a:r>
            <a:r>
              <a:t> that we are trying to automate and he/she may or may not be present in the automated version or at the very least he or she may find their job has changed</a:t>
            </a:r>
          </a:p>
          <a:p>
            <a:pPr>
              <a:lnSpc>
                <a:spcPct val="90000"/>
              </a:lnSpc>
              <a:defRPr sz="1800">
                <a:latin typeface="+mn-lt"/>
                <a:ea typeface="+mn-ea"/>
                <a:cs typeface="+mn-cs"/>
                <a:sym typeface="Arial"/>
              </a:defRPr>
            </a:pPr>
          </a:p>
          <a:p>
            <a:pPr>
              <a:lnSpc>
                <a:spcPct val="90000"/>
              </a:lnSpc>
              <a:spcBef>
                <a:spcPts val="400"/>
              </a:spcBef>
              <a:defRPr sz="1800">
                <a:latin typeface="+mn-lt"/>
                <a:ea typeface="+mn-ea"/>
                <a:cs typeface="+mn-cs"/>
                <a:sym typeface="Arial"/>
              </a:defRPr>
            </a:pPr>
            <a:r>
              <a:t>So we need to interview him/her to gain the knowledge inside their head.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Rectangle"/>
          <p:cNvSpPr/>
          <p:nvPr/>
        </p:nvSpPr>
        <p:spPr>
          <a:xfrm>
            <a:off x="881062" y="1900237"/>
            <a:ext cx="5756276" cy="1176338"/>
          </a:xfrm>
          <a:prstGeom prst="rect">
            <a:avLst/>
          </a:prstGeom>
          <a:solidFill>
            <a:srgbClr val="FFFF99"/>
          </a:solidFill>
          <a:ln>
            <a:solidFill>
              <a:srgbClr val="000000"/>
            </a:solidFill>
          </a:ln>
        </p:spPr>
        <p:txBody>
          <a:bodyPr lIns="45719" rIns="45719" anchor="ctr"/>
          <a:lstStyle/>
          <a:p>
            <a:pPr>
              <a:defRPr sz="1800"/>
            </a:pPr>
          </a:p>
        </p:txBody>
      </p:sp>
      <p:sp>
        <p:nvSpPr>
          <p:cNvPr id="95" name="User Interaction Analysis – Use Cases…"/>
          <p:cNvSpPr txBox="1"/>
          <p:nvPr>
            <p:ph type="body" idx="4294967295"/>
          </p:nvPr>
        </p:nvSpPr>
        <p:spPr>
          <a:xfrm>
            <a:off x="457200" y="336549"/>
            <a:ext cx="8229600" cy="6332539"/>
          </a:xfrm>
          <a:prstGeom prst="rect">
            <a:avLst/>
          </a:prstGeom>
        </p:spPr>
        <p:txBody>
          <a:bodyPr>
            <a:normAutofit fontScale="100000" lnSpcReduction="0"/>
          </a:bodyPr>
          <a:lstStyle/>
          <a:p>
            <a:pPr>
              <a:lnSpc>
                <a:spcPct val="90000"/>
              </a:lnSpc>
              <a:spcBef>
                <a:spcPts val="500"/>
              </a:spcBef>
              <a:buSzTx/>
              <a:buNone/>
              <a:defRPr b="1" i="1" sz="2400">
                <a:latin typeface="+mn-lt"/>
                <a:ea typeface="+mn-ea"/>
                <a:cs typeface="+mn-cs"/>
                <a:sym typeface="Arial"/>
              </a:defRPr>
            </a:pPr>
            <a:r>
              <a:t>User Interaction Analysis – </a:t>
            </a:r>
            <a:r>
              <a:rPr>
                <a:solidFill>
                  <a:srgbClr val="0000FF"/>
                </a:solidFill>
              </a:rPr>
              <a:t>Use Cases</a:t>
            </a:r>
            <a:endParaRPr>
              <a:solidFill>
                <a:srgbClr val="0000FF"/>
              </a:solidFill>
            </a:endParaRPr>
          </a:p>
          <a:p>
            <a:pPr>
              <a:lnSpc>
                <a:spcPct val="90000"/>
              </a:lnSpc>
              <a:spcBef>
                <a:spcPts val="400"/>
              </a:spcBef>
              <a:defRPr sz="2000">
                <a:latin typeface="+mn-lt"/>
                <a:ea typeface="+mn-ea"/>
                <a:cs typeface="+mn-cs"/>
                <a:sym typeface="Arial"/>
              </a:defRPr>
            </a:pPr>
            <a:r>
              <a:t>Likewise a </a:t>
            </a:r>
            <a:r>
              <a:rPr>
                <a:solidFill>
                  <a:schemeClr val="accent2"/>
                </a:solidFill>
              </a:rPr>
              <a:t>head librarian</a:t>
            </a:r>
            <a:r>
              <a:t> (</a:t>
            </a:r>
            <a:r>
              <a:rPr i="1"/>
              <a:t>who is a more specialised librarian</a:t>
            </a:r>
            <a:r>
              <a:t>) represents another kind of a </a:t>
            </a:r>
            <a:r>
              <a:rPr>
                <a:solidFill>
                  <a:srgbClr val="0000FF"/>
                </a:solidFill>
              </a:rPr>
              <a:t>domain expert</a:t>
            </a:r>
            <a:r>
              <a:t> but from a different perspective.</a:t>
            </a:r>
          </a:p>
          <a:p>
            <a:pPr>
              <a:lnSpc>
                <a:spcPct val="90000"/>
              </a:lnSpc>
              <a:defRPr sz="2000">
                <a:latin typeface="+mn-lt"/>
                <a:ea typeface="+mn-ea"/>
                <a:cs typeface="+mn-cs"/>
                <a:sym typeface="Arial"/>
              </a:defRPr>
            </a:pPr>
          </a:p>
          <a:p>
            <a:pPr lvl="1" marL="742950" indent="-285750">
              <a:lnSpc>
                <a:spcPct val="90000"/>
              </a:lnSpc>
              <a:spcBef>
                <a:spcPts val="0"/>
              </a:spcBef>
              <a:buClr>
                <a:srgbClr val="666699"/>
              </a:buClr>
              <a:defRPr sz="2000">
                <a:latin typeface="+mn-lt"/>
                <a:ea typeface="+mn-ea"/>
                <a:cs typeface="+mn-cs"/>
                <a:sym typeface="Arial"/>
              </a:defRPr>
            </a:pPr>
            <a:r>
              <a:t>Adding new copies of a book to the library.</a:t>
            </a:r>
          </a:p>
          <a:p>
            <a:pPr lvl="1" marL="742950" indent="-285750">
              <a:lnSpc>
                <a:spcPct val="90000"/>
              </a:lnSpc>
              <a:spcBef>
                <a:spcPts val="0"/>
              </a:spcBef>
              <a:buClr>
                <a:srgbClr val="666699"/>
              </a:buClr>
              <a:defRPr sz="2000">
                <a:latin typeface="+mn-lt"/>
                <a:ea typeface="+mn-ea"/>
                <a:cs typeface="+mn-cs"/>
                <a:sym typeface="Arial"/>
              </a:defRPr>
            </a:pPr>
            <a:r>
              <a:t>Deleting old copies of a book from the library.</a:t>
            </a:r>
          </a:p>
          <a:p>
            <a:pPr lvl="1" marL="742950" indent="-285750">
              <a:lnSpc>
                <a:spcPct val="90000"/>
              </a:lnSpc>
              <a:spcBef>
                <a:spcPts val="0"/>
              </a:spcBef>
              <a:buClr>
                <a:srgbClr val="666699"/>
              </a:buClr>
              <a:defRPr sz="2000">
                <a:latin typeface="+mn-lt"/>
                <a:ea typeface="+mn-ea"/>
                <a:cs typeface="+mn-cs"/>
                <a:sym typeface="Arial"/>
              </a:defRPr>
            </a:pPr>
            <a:r>
              <a:t>Issuing ‘Book Overdue’ letters and fines. </a:t>
            </a:r>
          </a:p>
          <a:p>
            <a:pPr>
              <a:lnSpc>
                <a:spcPct val="90000"/>
              </a:lnSpc>
              <a:buSzTx/>
              <a:buNone/>
              <a:defRPr sz="2400">
                <a:latin typeface="+mn-lt"/>
                <a:ea typeface="+mn-ea"/>
                <a:cs typeface="+mn-cs"/>
                <a:sym typeface="Arial"/>
              </a:defRPr>
            </a:pPr>
          </a:p>
          <a:p>
            <a:pPr>
              <a:lnSpc>
                <a:spcPct val="90000"/>
              </a:lnSpc>
              <a:spcBef>
                <a:spcPts val="400"/>
              </a:spcBef>
              <a:defRPr sz="2000">
                <a:latin typeface="+mn-lt"/>
                <a:ea typeface="+mn-ea"/>
                <a:cs typeface="+mn-cs"/>
                <a:sym typeface="Arial"/>
              </a:defRPr>
            </a:pPr>
            <a:r>
              <a:t>Each of the previous bulleted points represents in UML terminology, a specific ‘</a:t>
            </a:r>
            <a:r>
              <a:rPr i="1">
                <a:solidFill>
                  <a:srgbClr val="0000FF"/>
                </a:solidFill>
              </a:rPr>
              <a:t>Use-Case</a:t>
            </a:r>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 name="Rectangle"/>
          <p:cNvSpPr/>
          <p:nvPr/>
        </p:nvSpPr>
        <p:spPr>
          <a:xfrm>
            <a:off x="495300" y="3078162"/>
            <a:ext cx="7808913" cy="1054101"/>
          </a:xfrm>
          <a:prstGeom prst="rect">
            <a:avLst/>
          </a:prstGeom>
          <a:solidFill>
            <a:srgbClr val="FFFF99"/>
          </a:solidFill>
          <a:ln>
            <a:solidFill>
              <a:srgbClr val="000000"/>
            </a:solidFill>
          </a:ln>
        </p:spPr>
        <p:txBody>
          <a:bodyPr lIns="45719" rIns="45719" anchor="ctr"/>
          <a:lstStyle/>
          <a:p>
            <a:pPr>
              <a:defRPr sz="1800"/>
            </a:pPr>
          </a:p>
        </p:txBody>
      </p:sp>
      <p:sp>
        <p:nvSpPr>
          <p:cNvPr id="99" name="Rectangle"/>
          <p:cNvSpPr/>
          <p:nvPr/>
        </p:nvSpPr>
        <p:spPr>
          <a:xfrm>
            <a:off x="479425" y="788987"/>
            <a:ext cx="7808913" cy="1054101"/>
          </a:xfrm>
          <a:prstGeom prst="rect">
            <a:avLst/>
          </a:prstGeom>
          <a:solidFill>
            <a:srgbClr val="FFFF99"/>
          </a:solidFill>
          <a:ln>
            <a:solidFill>
              <a:srgbClr val="000000"/>
            </a:solidFill>
          </a:ln>
        </p:spPr>
        <p:txBody>
          <a:bodyPr lIns="45719" rIns="45719" anchor="ctr"/>
          <a:lstStyle/>
          <a:p>
            <a:pPr>
              <a:defRPr sz="1800"/>
            </a:pPr>
          </a:p>
        </p:txBody>
      </p:sp>
      <p:sp>
        <p:nvSpPr>
          <p:cNvPr id="100" name="Definition of a Use-Case…"/>
          <p:cNvSpPr txBox="1"/>
          <p:nvPr>
            <p:ph type="body" idx="4294967295"/>
          </p:nvPr>
        </p:nvSpPr>
        <p:spPr>
          <a:xfrm>
            <a:off x="457200" y="336549"/>
            <a:ext cx="8229600" cy="6332539"/>
          </a:xfrm>
          <a:prstGeom prst="rect">
            <a:avLst/>
          </a:prstGeom>
        </p:spPr>
        <p:txBody>
          <a:bodyPr>
            <a:normAutofit fontScale="100000" lnSpcReduction="0"/>
          </a:bodyPr>
          <a:lstStyle/>
          <a:p>
            <a:pPr>
              <a:spcBef>
                <a:spcPts val="500"/>
              </a:spcBef>
              <a:buSzTx/>
              <a:buNone/>
              <a:defRPr b="1" i="1" sz="2400">
                <a:latin typeface="+mn-lt"/>
                <a:ea typeface="+mn-ea"/>
                <a:cs typeface="+mn-cs"/>
                <a:sym typeface="Arial"/>
              </a:defRPr>
            </a:pPr>
            <a:r>
              <a:t>Definition of a </a:t>
            </a:r>
            <a:r>
              <a:rPr>
                <a:solidFill>
                  <a:srgbClr val="0000FF"/>
                </a:solidFill>
              </a:rPr>
              <a:t>Use-Case</a:t>
            </a:r>
            <a:endParaRPr>
              <a:solidFill>
                <a:srgbClr val="0000FF"/>
              </a:solidFill>
            </a:endParaRPr>
          </a:p>
          <a:p>
            <a:pPr>
              <a:spcBef>
                <a:spcPts val="400"/>
              </a:spcBef>
              <a:defRPr sz="2000">
                <a:latin typeface="+mn-lt"/>
                <a:ea typeface="+mn-ea"/>
                <a:cs typeface="+mn-cs"/>
                <a:sym typeface="Arial"/>
              </a:defRPr>
            </a:pPr>
            <a:r>
              <a:t>A </a:t>
            </a:r>
            <a:r>
              <a:rPr>
                <a:solidFill>
                  <a:schemeClr val="accent2"/>
                </a:solidFill>
              </a:rPr>
              <a:t>process</a:t>
            </a:r>
            <a:r>
              <a:t> or </a:t>
            </a:r>
            <a:r>
              <a:rPr>
                <a:solidFill>
                  <a:schemeClr val="accent2"/>
                </a:solidFill>
              </a:rPr>
              <a:t>procedure</a:t>
            </a:r>
            <a:r>
              <a:t>, describing a </a:t>
            </a:r>
            <a:r>
              <a:rPr i="1">
                <a:solidFill>
                  <a:schemeClr val="accent2"/>
                </a:solidFill>
              </a:rPr>
              <a:t>user’s</a:t>
            </a:r>
            <a:r>
              <a:rPr>
                <a:solidFill>
                  <a:schemeClr val="accent2"/>
                </a:solidFill>
              </a:rPr>
              <a:t> </a:t>
            </a:r>
            <a:r>
              <a:rPr i="1">
                <a:solidFill>
                  <a:schemeClr val="accent2"/>
                </a:solidFill>
              </a:rPr>
              <a:t>interaction</a:t>
            </a:r>
            <a:r>
              <a:t> with the system (e.g. library) for a </a:t>
            </a:r>
            <a:r>
              <a:rPr i="1">
                <a:solidFill>
                  <a:schemeClr val="accent2"/>
                </a:solidFill>
              </a:rPr>
              <a:t>specified, identifiable purpose.</a:t>
            </a:r>
            <a:r>
              <a:t> (e.g. borrowing a book). </a:t>
            </a:r>
          </a:p>
          <a:p>
            <a:pPr>
              <a:defRPr sz="2000">
                <a:latin typeface="+mn-lt"/>
                <a:ea typeface="+mn-ea"/>
                <a:cs typeface="+mn-cs"/>
                <a:sym typeface="Arial"/>
              </a:defRPr>
            </a:pPr>
          </a:p>
          <a:p>
            <a:pPr>
              <a:spcBef>
                <a:spcPts val="400"/>
              </a:spcBef>
              <a:defRPr sz="2000">
                <a:latin typeface="+mn-lt"/>
                <a:ea typeface="+mn-ea"/>
                <a:cs typeface="+mn-cs"/>
                <a:sym typeface="Arial"/>
              </a:defRPr>
            </a:pPr>
            <a:r>
              <a:t>As such, each Use-Case describes a </a:t>
            </a:r>
            <a:r>
              <a:rPr>
                <a:solidFill>
                  <a:srgbClr val="0000FF"/>
                </a:solidFill>
              </a:rPr>
              <a:t>step-by-step</a:t>
            </a:r>
            <a:r>
              <a:t> sequence of </a:t>
            </a:r>
            <a:r>
              <a:rPr>
                <a:solidFill>
                  <a:schemeClr val="accent2"/>
                </a:solidFill>
              </a:rPr>
              <a:t>operations, iterations </a:t>
            </a:r>
            <a:r>
              <a:t>and</a:t>
            </a:r>
            <a:r>
              <a:rPr>
                <a:solidFill>
                  <a:schemeClr val="accent2"/>
                </a:solidFill>
              </a:rPr>
              <a:t> events</a:t>
            </a:r>
            <a:r>
              <a:t> that document</a:t>
            </a:r>
            <a:br/>
            <a:r>
              <a:t> </a:t>
            </a:r>
          </a:p>
          <a:p>
            <a:pPr lvl="1" marL="742950" indent="-285750">
              <a:spcBef>
                <a:spcPts val="0"/>
              </a:spcBef>
              <a:buClr>
                <a:srgbClr val="666699"/>
              </a:buClr>
              <a:defRPr sz="1800">
                <a:latin typeface="+mn-lt"/>
                <a:ea typeface="+mn-ea"/>
                <a:cs typeface="+mn-cs"/>
                <a:sym typeface="Arial"/>
              </a:defRPr>
            </a:pPr>
            <a:r>
              <a:t>The </a:t>
            </a:r>
            <a:r>
              <a:rPr>
                <a:solidFill>
                  <a:srgbClr val="0000FF"/>
                </a:solidFill>
              </a:rPr>
              <a:t>Interaction</a:t>
            </a:r>
            <a:r>
              <a:t> taking place. </a:t>
            </a:r>
          </a:p>
          <a:p>
            <a:pPr lvl="1" marL="742950" indent="-285750">
              <a:spcBef>
                <a:spcPts val="0"/>
              </a:spcBef>
              <a:buClr>
                <a:srgbClr val="666699"/>
              </a:buClr>
              <a:defRPr sz="1800">
                <a:latin typeface="+mn-lt"/>
                <a:ea typeface="+mn-ea"/>
                <a:cs typeface="+mn-cs"/>
                <a:sym typeface="Arial"/>
              </a:defRPr>
            </a:pPr>
            <a:r>
              <a:t>The </a:t>
            </a:r>
            <a:r>
              <a:rPr>
                <a:solidFill>
                  <a:srgbClr val="0000FF"/>
                </a:solidFill>
              </a:rPr>
              <a:t>Measurable Benefits</a:t>
            </a:r>
            <a:r>
              <a:t> to the user interacting with the system.</a:t>
            </a:r>
          </a:p>
          <a:p>
            <a:pPr lvl="1" marL="742950" indent="-285750">
              <a:spcBef>
                <a:spcPts val="0"/>
              </a:spcBef>
              <a:buClr>
                <a:srgbClr val="666699"/>
              </a:buClr>
              <a:defRPr sz="1800">
                <a:latin typeface="+mn-lt"/>
                <a:ea typeface="+mn-ea"/>
                <a:cs typeface="+mn-cs"/>
                <a:sym typeface="Arial"/>
              </a:defRPr>
            </a:pPr>
            <a:r>
              <a:t>The </a:t>
            </a:r>
            <a:r>
              <a:rPr>
                <a:solidFill>
                  <a:srgbClr val="0000FF"/>
                </a:solidFill>
              </a:rPr>
              <a:t>Effect of that Interaction</a:t>
            </a:r>
            <a:r>
              <a:t> on the system.</a:t>
            </a:r>
          </a:p>
          <a:p>
            <a:pPr>
              <a:defRPr sz="2000">
                <a:latin typeface="+mn-lt"/>
                <a:ea typeface="+mn-ea"/>
                <a:cs typeface="+mn-cs"/>
                <a:sym typeface="Arial"/>
              </a:defRPr>
            </a:pPr>
          </a:p>
          <a:p>
            <a:pPr>
              <a:spcBef>
                <a:spcPts val="400"/>
              </a:spcBef>
              <a:defRPr sz="2000">
                <a:latin typeface="+mn-lt"/>
                <a:ea typeface="+mn-ea"/>
                <a:cs typeface="+mn-cs"/>
                <a:sym typeface="Arial"/>
              </a:defRPr>
            </a:pPr>
            <a:r>
              <a:t>It is important to document these use-cases as fully as possible as each use-case captures some </a:t>
            </a:r>
            <a:r>
              <a:rPr>
                <a:solidFill>
                  <a:srgbClr val="0000FF"/>
                </a:solidFill>
              </a:rPr>
              <a:t>important functionality</a:t>
            </a:r>
            <a:r>
              <a:t> that our system will have to </a:t>
            </a:r>
            <a:r>
              <a:rPr>
                <a:solidFill>
                  <a:srgbClr val="0000FF"/>
                </a:solidFill>
              </a:rPr>
              <a:t>provide</a:t>
            </a:r>
            <a:r>
              <a:t> in the automated version of the library.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 name="Documenting an Example Use-case…"/>
          <p:cNvSpPr txBox="1"/>
          <p:nvPr>
            <p:ph type="body" idx="4294967295"/>
          </p:nvPr>
        </p:nvSpPr>
        <p:spPr>
          <a:xfrm>
            <a:off x="457200" y="336549"/>
            <a:ext cx="8229600" cy="6332539"/>
          </a:xfrm>
          <a:prstGeom prst="rect">
            <a:avLst/>
          </a:prstGeom>
        </p:spPr>
        <p:txBody>
          <a:bodyPr>
            <a:normAutofit fontScale="100000" lnSpcReduction="0"/>
          </a:bodyPr>
          <a:lstStyle/>
          <a:p>
            <a:pPr>
              <a:lnSpc>
                <a:spcPct val="80000"/>
              </a:lnSpc>
              <a:spcBef>
                <a:spcPts val="500"/>
              </a:spcBef>
              <a:buSzTx/>
              <a:buNone/>
              <a:defRPr b="1" sz="2400">
                <a:latin typeface="+mn-lt"/>
                <a:ea typeface="+mn-ea"/>
                <a:cs typeface="+mn-cs"/>
                <a:sym typeface="Arial"/>
              </a:defRPr>
            </a:pPr>
            <a:r>
              <a:t>Documenting an </a:t>
            </a:r>
            <a:r>
              <a:rPr>
                <a:solidFill>
                  <a:srgbClr val="0000FF"/>
                </a:solidFill>
              </a:rPr>
              <a:t>Example Use-case</a:t>
            </a:r>
            <a:endParaRPr>
              <a:solidFill>
                <a:srgbClr val="0000FF"/>
              </a:solidFill>
            </a:endParaRPr>
          </a:p>
          <a:p>
            <a:pPr>
              <a:lnSpc>
                <a:spcPct val="80000"/>
              </a:lnSpc>
              <a:spcBef>
                <a:spcPts val="400"/>
              </a:spcBef>
              <a:defRPr sz="2000">
                <a:latin typeface="+mn-lt"/>
                <a:ea typeface="+mn-ea"/>
                <a:cs typeface="+mn-cs"/>
                <a:sym typeface="Arial"/>
              </a:defRPr>
            </a:pPr>
            <a:r>
              <a:t>Let’s consider one of the library ‘Use-Cases’ given previously, e.g. </a:t>
            </a:r>
            <a:r>
              <a:rPr>
                <a:solidFill>
                  <a:schemeClr val="accent2"/>
                </a:solidFill>
              </a:rPr>
              <a:t>borrowing a book</a:t>
            </a:r>
            <a:r>
              <a:t>, and document the </a:t>
            </a:r>
            <a:r>
              <a:rPr>
                <a:solidFill>
                  <a:schemeClr val="accent2"/>
                </a:solidFill>
              </a:rPr>
              <a:t>step-by-step</a:t>
            </a:r>
            <a:r>
              <a:t> </a:t>
            </a:r>
            <a:r>
              <a:rPr>
                <a:solidFill>
                  <a:schemeClr val="accent2"/>
                </a:solidFill>
              </a:rPr>
              <a:t>interaction</a:t>
            </a:r>
            <a:r>
              <a:t> that takes place between a </a:t>
            </a:r>
            <a:r>
              <a:rPr>
                <a:solidFill>
                  <a:srgbClr val="0000FF"/>
                </a:solidFill>
              </a:rPr>
              <a:t>user</a:t>
            </a:r>
            <a:r>
              <a:t> (</a:t>
            </a:r>
            <a:r>
              <a:rPr i="1"/>
              <a:t>the library member or person wishing to borrow the book</a:t>
            </a:r>
            <a:r>
              <a:t>) and the </a:t>
            </a:r>
            <a:r>
              <a:rPr>
                <a:solidFill>
                  <a:srgbClr val="0000FF"/>
                </a:solidFill>
              </a:rPr>
              <a:t>System</a:t>
            </a:r>
            <a:r>
              <a:t> (</a:t>
            </a:r>
            <a:r>
              <a:rPr i="1"/>
              <a:t>in this case the librarian with his/her card indexing system which represents the system in its current </a:t>
            </a:r>
            <a:r>
              <a:rPr i="1">
                <a:solidFill>
                  <a:srgbClr val="0000FF"/>
                </a:solidFill>
              </a:rPr>
              <a:t>manual</a:t>
            </a:r>
            <a:r>
              <a:rPr i="1"/>
              <a:t> state – i.e. prior to automation</a:t>
            </a:r>
            <a:r>
              <a:t>).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A simple statement of the </a:t>
            </a:r>
            <a:r>
              <a:rPr u="sng">
                <a:solidFill>
                  <a:schemeClr val="accent2"/>
                </a:solidFill>
              </a:rPr>
              <a:t>overall</a:t>
            </a:r>
            <a:r>
              <a:rPr>
                <a:solidFill>
                  <a:schemeClr val="accent2"/>
                </a:solidFill>
              </a:rPr>
              <a:t> objective</a:t>
            </a:r>
            <a:r>
              <a:t> of this use-case is often the place to start and could be obtained by </a:t>
            </a:r>
            <a:r>
              <a:rPr>
                <a:solidFill>
                  <a:schemeClr val="accent2"/>
                </a:solidFill>
              </a:rPr>
              <a:t>interviewing a domain expert</a:t>
            </a:r>
            <a:r>
              <a:t> to uncover what he/she knows about the rules and procedures for carrying out that task manually.</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Initially we start off by seeking only to define the </a:t>
            </a:r>
            <a:r>
              <a:rPr>
                <a:solidFill>
                  <a:schemeClr val="accent2"/>
                </a:solidFill>
              </a:rPr>
              <a:t>objectives</a:t>
            </a:r>
            <a:r>
              <a:t> of the use-case, from the point of view of the </a:t>
            </a:r>
            <a:r>
              <a:rPr>
                <a:solidFill>
                  <a:srgbClr val="0000FF"/>
                </a:solidFill>
              </a:rPr>
              <a:t>user</a:t>
            </a:r>
            <a:r>
              <a:t>. i.e. </a:t>
            </a:r>
            <a:r>
              <a:rPr u="sng">
                <a:solidFill>
                  <a:schemeClr val="accent2"/>
                </a:solidFill>
              </a:rPr>
              <a:t>who</a:t>
            </a:r>
            <a:r>
              <a:t> is the user, </a:t>
            </a:r>
            <a:r>
              <a:rPr u="sng">
                <a:solidFill>
                  <a:schemeClr val="accent2"/>
                </a:solidFill>
              </a:rPr>
              <a:t>what</a:t>
            </a:r>
            <a:r>
              <a:t> interaction takes place from their perspective and </a:t>
            </a:r>
            <a:r>
              <a:rPr u="sng">
                <a:solidFill>
                  <a:schemeClr val="accent2"/>
                </a:solidFill>
              </a:rPr>
              <a:t>what</a:t>
            </a:r>
            <a:r>
              <a:t> benefits the user gets from that interaction?</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How much detail you capture in this initial statement of objective is down to the individual, as analysis is an </a:t>
            </a:r>
            <a:r>
              <a:rPr>
                <a:solidFill>
                  <a:srgbClr val="0000FF"/>
                </a:solidFill>
              </a:rPr>
              <a:t>iterative process</a:t>
            </a:r>
            <a:r>
              <a:t> which we revisit many times before we are happy with the results of it.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Rectangle"/>
          <p:cNvSpPr/>
          <p:nvPr/>
        </p:nvSpPr>
        <p:spPr>
          <a:xfrm>
            <a:off x="395287" y="981075"/>
            <a:ext cx="8497888" cy="4098925"/>
          </a:xfrm>
          <a:prstGeom prst="rect">
            <a:avLst/>
          </a:prstGeom>
          <a:solidFill>
            <a:srgbClr val="FFFF99"/>
          </a:solidFill>
          <a:ln>
            <a:solidFill>
              <a:srgbClr val="000000"/>
            </a:solidFill>
          </a:ln>
        </p:spPr>
        <p:txBody>
          <a:bodyPr lIns="45719" rIns="45719" anchor="ctr"/>
          <a:lstStyle/>
          <a:p>
            <a:pPr>
              <a:defRPr sz="1800"/>
            </a:pPr>
          </a:p>
        </p:txBody>
      </p:sp>
      <p:sp>
        <p:nvSpPr>
          <p:cNvPr id="107" name="General Statement of Objective - Use-Case “Borrow Book”…"/>
          <p:cNvSpPr txBox="1"/>
          <p:nvPr>
            <p:ph type="body" idx="4294967295"/>
          </p:nvPr>
        </p:nvSpPr>
        <p:spPr>
          <a:xfrm>
            <a:off x="457200" y="336549"/>
            <a:ext cx="8429625" cy="6332539"/>
          </a:xfrm>
          <a:prstGeom prst="rect">
            <a:avLst/>
          </a:prstGeom>
        </p:spPr>
        <p:txBody>
          <a:bodyPr>
            <a:normAutofit fontScale="100000" lnSpcReduction="0"/>
          </a:bodyPr>
          <a:lstStyle/>
          <a:p>
            <a:pPr>
              <a:spcBef>
                <a:spcPts val="400"/>
              </a:spcBef>
              <a:buSzTx/>
              <a:buNone/>
              <a:defRPr b="1" sz="2000">
                <a:solidFill>
                  <a:srgbClr val="0000FF"/>
                </a:solidFill>
                <a:latin typeface="+mn-lt"/>
                <a:ea typeface="+mn-ea"/>
                <a:cs typeface="+mn-cs"/>
                <a:sym typeface="Arial"/>
              </a:defRPr>
            </a:pPr>
            <a:r>
              <a:t>General Statement of Objective</a:t>
            </a:r>
            <a:r>
              <a:rPr>
                <a:solidFill>
                  <a:srgbClr val="000000"/>
                </a:solidFill>
              </a:rPr>
              <a:t> - Use-Case “</a:t>
            </a:r>
            <a:r>
              <a:rPr>
                <a:solidFill>
                  <a:schemeClr val="accent2"/>
                </a:solidFill>
              </a:rPr>
              <a:t>Borrow Book</a:t>
            </a:r>
            <a:r>
              <a:rPr>
                <a:solidFill>
                  <a:srgbClr val="000000"/>
                </a:solidFill>
              </a:rPr>
              <a:t>”</a:t>
            </a:r>
            <a:endParaRPr i="1"/>
          </a:p>
          <a:p>
            <a:pPr>
              <a:defRPr i="1" sz="2000">
                <a:latin typeface="+mn-lt"/>
                <a:ea typeface="+mn-ea"/>
                <a:cs typeface="+mn-cs"/>
                <a:sym typeface="Arial"/>
              </a:defRPr>
            </a:pPr>
          </a:p>
          <a:p>
            <a:pPr>
              <a:spcBef>
                <a:spcPts val="400"/>
              </a:spcBef>
              <a:defRPr i="1" sz="2000">
                <a:latin typeface="+mn-lt"/>
                <a:ea typeface="+mn-ea"/>
                <a:cs typeface="+mn-cs"/>
                <a:sym typeface="Arial"/>
              </a:defRPr>
            </a:pPr>
            <a:r>
              <a:t>The member</a:t>
            </a:r>
            <a:r>
              <a:rPr>
                <a:solidFill>
                  <a:srgbClr val="0000FF"/>
                </a:solidFill>
              </a:rPr>
              <a:t> identifies him or herself to the librarian and indicates which</a:t>
            </a:r>
            <a:r>
              <a:t> books they wish to borrow. </a:t>
            </a:r>
            <a:br/>
          </a:p>
          <a:p>
            <a:pPr>
              <a:spcBef>
                <a:spcPts val="400"/>
              </a:spcBef>
              <a:defRPr i="1" sz="2000">
                <a:latin typeface="+mn-lt"/>
                <a:ea typeface="+mn-ea"/>
                <a:cs typeface="+mn-cs"/>
                <a:sym typeface="Arial"/>
              </a:defRPr>
            </a:pPr>
            <a:r>
              <a:t>If it is </a:t>
            </a:r>
            <a:r>
              <a:rPr>
                <a:solidFill>
                  <a:srgbClr val="0000FF"/>
                </a:solidFill>
              </a:rPr>
              <a:t>acceptable</a:t>
            </a:r>
            <a:r>
              <a:t> for them to borrow these books, i.e. they are not marked “</a:t>
            </a:r>
            <a:r>
              <a:rPr>
                <a:solidFill>
                  <a:schemeClr val="accent2"/>
                </a:solidFill>
              </a:rPr>
              <a:t>for reference only</a:t>
            </a:r>
            <a:r>
              <a:t>”, or the </a:t>
            </a:r>
            <a:r>
              <a:rPr>
                <a:solidFill>
                  <a:schemeClr val="accent2"/>
                </a:solidFill>
              </a:rPr>
              <a:t>number of books</a:t>
            </a:r>
            <a:r>
              <a:t> on loan to the customer is less than some </a:t>
            </a:r>
            <a:r>
              <a:rPr>
                <a:solidFill>
                  <a:schemeClr val="accent2"/>
                </a:solidFill>
              </a:rPr>
              <a:t>predetermined maximum</a:t>
            </a:r>
            <a:r>
              <a:t>, then the books are loaned to the customer for a specified </a:t>
            </a:r>
            <a:r>
              <a:rPr>
                <a:solidFill>
                  <a:schemeClr val="accent2"/>
                </a:solidFill>
              </a:rPr>
              <a:t>loan period</a:t>
            </a:r>
            <a:r>
              <a:t>.</a:t>
            </a:r>
            <a:br/>
          </a:p>
          <a:p>
            <a:pPr>
              <a:spcBef>
                <a:spcPts val="400"/>
              </a:spcBef>
              <a:defRPr i="1" sz="2000">
                <a:latin typeface="+mn-lt"/>
                <a:ea typeface="+mn-ea"/>
                <a:cs typeface="+mn-cs"/>
                <a:sym typeface="Arial"/>
              </a:defRPr>
            </a:pPr>
            <a:r>
              <a:t>The members </a:t>
            </a:r>
            <a:r>
              <a:rPr>
                <a:solidFill>
                  <a:srgbClr val="0000FF"/>
                </a:solidFill>
              </a:rPr>
              <a:t>loan record</a:t>
            </a:r>
            <a:r>
              <a:t> is updated to reflect the loaned books.</a:t>
            </a:r>
            <a:br/>
          </a:p>
          <a:p>
            <a:pPr>
              <a:spcBef>
                <a:spcPts val="400"/>
              </a:spcBef>
              <a:defRPr i="1" sz="2000">
                <a:latin typeface="+mn-lt"/>
                <a:ea typeface="+mn-ea"/>
                <a:cs typeface="+mn-cs"/>
                <a:sym typeface="Arial"/>
              </a:defRPr>
            </a:pPr>
            <a:r>
              <a:t>The libraries </a:t>
            </a:r>
            <a:r>
              <a:rPr>
                <a:solidFill>
                  <a:srgbClr val="0000FF"/>
                </a:solidFill>
              </a:rPr>
              <a:t>card index system</a:t>
            </a:r>
            <a:r>
              <a:t> is updated to show who has borrowed the books.</a:t>
            </a:r>
          </a:p>
          <a:p>
            <a:pPr>
              <a:defRPr sz="2000">
                <a:latin typeface="+mn-lt"/>
                <a:ea typeface="+mn-ea"/>
                <a:cs typeface="+mn-cs"/>
                <a:sym typeface="Arial"/>
              </a:defRPr>
            </a:pPr>
          </a:p>
          <a:p>
            <a:pPr>
              <a:spcBef>
                <a:spcPts val="400"/>
              </a:spcBef>
              <a:defRPr sz="2000">
                <a:latin typeface="+mn-lt"/>
                <a:ea typeface="+mn-ea"/>
                <a:cs typeface="+mn-cs"/>
                <a:sym typeface="Arial"/>
              </a:defRPr>
            </a:pPr>
            <a:r>
              <a:t>Once a general statement of objective has been documented, we could attempt to ‘</a:t>
            </a:r>
            <a:r>
              <a:rPr>
                <a:solidFill>
                  <a:schemeClr val="accent2"/>
                </a:solidFill>
              </a:rPr>
              <a:t>flesh-out</a:t>
            </a:r>
            <a:r>
              <a:t>’ the detail by </a:t>
            </a:r>
            <a:r>
              <a:rPr>
                <a:solidFill>
                  <a:srgbClr val="0000FF"/>
                </a:solidFill>
              </a:rPr>
              <a:t>re-interviewing</a:t>
            </a:r>
            <a:r>
              <a:t> all interested parties, and attempt to expand our understanding of these objectives in </a:t>
            </a:r>
            <a:r>
              <a:rPr>
                <a:solidFill>
                  <a:srgbClr val="0000FF"/>
                </a:solidFill>
              </a:rPr>
              <a:t>more detail</a:t>
            </a:r>
            <a:r>
              <a:t> perhaps including the library’s business logic.</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Slide Number"/>
          <p:cNvSpPr txBox="1"/>
          <p:nvPr>
            <p:ph type="sldNum" sz="quarter" idx="2"/>
          </p:nvPr>
        </p:nvSpPr>
        <p:spPr>
          <a:xfrm>
            <a:off x="8792160" y="334010"/>
            <a:ext cx="20102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 name="How are design ideas communicated in a team environment?…"/>
          <p:cNvSpPr txBox="1"/>
          <p:nvPr>
            <p:ph type="body" idx="4294967295"/>
          </p:nvPr>
        </p:nvSpPr>
        <p:spPr>
          <a:xfrm>
            <a:off x="457200" y="336549"/>
            <a:ext cx="8229600" cy="6332539"/>
          </a:xfrm>
          <a:prstGeom prst="rect">
            <a:avLst/>
          </a:prstGeom>
        </p:spPr>
        <p:txBody>
          <a:bodyPr>
            <a:normAutofit fontScale="100000" lnSpcReduction="0"/>
          </a:bodyPr>
          <a:lstStyle/>
          <a:p>
            <a:pPr>
              <a:spcBef>
                <a:spcPts val="300"/>
              </a:spcBef>
              <a:buSzTx/>
              <a:buNone/>
              <a:defRPr b="1" sz="1600"/>
            </a:pPr>
            <a:r>
              <a:t>How are design ideas </a:t>
            </a:r>
            <a:r>
              <a:rPr>
                <a:solidFill>
                  <a:srgbClr val="0000FF"/>
                </a:solidFill>
              </a:rPr>
              <a:t>communicated</a:t>
            </a:r>
            <a:r>
              <a:t> in a team environment?</a:t>
            </a:r>
          </a:p>
          <a:p>
            <a:pPr>
              <a:spcBef>
                <a:spcPts val="300"/>
              </a:spcBef>
              <a:defRPr sz="1600"/>
            </a:pPr>
            <a:r>
              <a:t>If the software is large scale, employing perhaps dozens of developers over several years, it is important that all members of the development team </a:t>
            </a:r>
            <a:r>
              <a:rPr>
                <a:solidFill>
                  <a:srgbClr val="0000FF"/>
                </a:solidFill>
              </a:rPr>
              <a:t>communicate</a:t>
            </a:r>
            <a:r>
              <a:t> using a </a:t>
            </a:r>
            <a:r>
              <a:rPr>
                <a:solidFill>
                  <a:schemeClr val="accent2"/>
                </a:solidFill>
              </a:rPr>
              <a:t>common language</a:t>
            </a:r>
            <a:r>
              <a:t>. </a:t>
            </a:r>
          </a:p>
          <a:p>
            <a:pPr>
              <a:defRPr sz="1600"/>
            </a:pPr>
          </a:p>
          <a:p>
            <a:pPr>
              <a:spcBef>
                <a:spcPts val="300"/>
              </a:spcBef>
              <a:defRPr sz="1600"/>
            </a:pPr>
            <a:r>
              <a:t>This isn’t meant to imply that they all need to be fluent in </a:t>
            </a:r>
            <a:r>
              <a:rPr>
                <a:solidFill>
                  <a:srgbClr val="0000FF"/>
                </a:solidFill>
              </a:rPr>
              <a:t>English</a:t>
            </a:r>
            <a:r>
              <a:t> or </a:t>
            </a:r>
            <a:r>
              <a:rPr>
                <a:solidFill>
                  <a:srgbClr val="0000FF"/>
                </a:solidFill>
              </a:rPr>
              <a:t>C++,</a:t>
            </a:r>
            <a:r>
              <a:t> but it does mean that they need to be able to describe their software’s operation and design to another person.</a:t>
            </a:r>
          </a:p>
          <a:p>
            <a:pPr>
              <a:defRPr sz="1600"/>
            </a:pPr>
          </a:p>
          <a:p>
            <a:pPr>
              <a:spcBef>
                <a:spcPts val="300"/>
              </a:spcBef>
              <a:defRPr sz="1600"/>
            </a:pPr>
            <a:r>
              <a:t>That is, the ideas in the head of say the </a:t>
            </a:r>
            <a:r>
              <a:rPr>
                <a:solidFill>
                  <a:srgbClr val="0000FF"/>
                </a:solidFill>
              </a:rPr>
              <a:t>analyst</a:t>
            </a:r>
            <a:r>
              <a:t> have to be conveyed to the </a:t>
            </a:r>
            <a:r>
              <a:rPr>
                <a:solidFill>
                  <a:srgbClr val="0000FF"/>
                </a:solidFill>
              </a:rPr>
              <a:t>designer</a:t>
            </a:r>
            <a:r>
              <a:t> in some way so that he/she can implement that idea in code.</a:t>
            </a:r>
          </a:p>
          <a:p>
            <a:pPr>
              <a:defRPr sz="1600"/>
            </a:pPr>
          </a:p>
          <a:p>
            <a:pPr>
              <a:spcBef>
                <a:spcPts val="300"/>
              </a:spcBef>
              <a:defRPr sz="1600"/>
            </a:pPr>
            <a:r>
              <a:t>Just as mathematicians use algebra and electronics engineers have evolved circuit notation and theory to describe their ideas, software engineers have evolved their own notation for describing the architecture and behaviour of software system. </a:t>
            </a:r>
          </a:p>
          <a:p>
            <a:pPr>
              <a:defRPr sz="1600"/>
            </a:pPr>
          </a:p>
          <a:p>
            <a:pPr>
              <a:spcBef>
                <a:spcPts val="300"/>
              </a:spcBef>
              <a:defRPr sz="1600"/>
            </a:pPr>
            <a:r>
              <a:t>That notation is called </a:t>
            </a:r>
            <a:r>
              <a:rPr>
                <a:solidFill>
                  <a:srgbClr val="0000FF"/>
                </a:solidFill>
              </a:rPr>
              <a:t>UML. </a:t>
            </a:r>
            <a:r>
              <a:t>The </a:t>
            </a:r>
            <a:r>
              <a:rPr>
                <a:solidFill>
                  <a:srgbClr val="0000FF"/>
                </a:solidFill>
              </a:rPr>
              <a:t>Unified Modelling Language</a:t>
            </a:r>
            <a:r>
              <a:t>. Some might prefer the title Universal Modelling language since it can be used to model many things besides software.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Rectangle"/>
          <p:cNvSpPr/>
          <p:nvPr/>
        </p:nvSpPr>
        <p:spPr>
          <a:xfrm>
            <a:off x="750887" y="877887"/>
            <a:ext cx="8169276" cy="4027488"/>
          </a:xfrm>
          <a:prstGeom prst="rect">
            <a:avLst/>
          </a:prstGeom>
          <a:solidFill>
            <a:srgbClr val="FFFFCC"/>
          </a:solidFill>
          <a:ln>
            <a:solidFill>
              <a:srgbClr val="000000"/>
            </a:solidFill>
          </a:ln>
        </p:spPr>
        <p:txBody>
          <a:bodyPr lIns="45719" rIns="45719" anchor="ctr"/>
          <a:lstStyle/>
          <a:p>
            <a:pPr>
              <a:defRPr sz="1800"/>
            </a:pPr>
          </a:p>
        </p:txBody>
      </p:sp>
      <p:sp>
        <p:nvSpPr>
          <p:cNvPr id="111" name="More Detailed Description  - Use-Case “Borrow Book”…"/>
          <p:cNvSpPr txBox="1"/>
          <p:nvPr>
            <p:ph type="body" idx="4294967295"/>
          </p:nvPr>
        </p:nvSpPr>
        <p:spPr>
          <a:xfrm>
            <a:off x="457200" y="336549"/>
            <a:ext cx="8464550" cy="6332539"/>
          </a:xfrm>
          <a:prstGeom prst="rect">
            <a:avLst/>
          </a:prstGeom>
        </p:spPr>
        <p:txBody>
          <a:bodyPr>
            <a:normAutofit fontScale="100000" lnSpcReduction="0"/>
          </a:bodyPr>
          <a:lstStyle/>
          <a:p>
            <a:pPr>
              <a:lnSpc>
                <a:spcPct val="80000"/>
              </a:lnSpc>
              <a:spcBef>
                <a:spcPts val="400"/>
              </a:spcBef>
              <a:buSzTx/>
              <a:buNone/>
              <a:defRPr b="1" sz="2000">
                <a:solidFill>
                  <a:srgbClr val="0000FF"/>
                </a:solidFill>
                <a:latin typeface="+mn-lt"/>
                <a:ea typeface="+mn-ea"/>
                <a:cs typeface="+mn-cs"/>
                <a:sym typeface="Arial"/>
              </a:defRPr>
            </a:pPr>
            <a:r>
              <a:t>More Detailed Description</a:t>
            </a:r>
            <a:r>
              <a:rPr>
                <a:solidFill>
                  <a:srgbClr val="000000"/>
                </a:solidFill>
              </a:rPr>
              <a:t>  - Use-Case “</a:t>
            </a:r>
            <a:r>
              <a:rPr>
                <a:solidFill>
                  <a:schemeClr val="accent2"/>
                </a:solidFill>
              </a:rPr>
              <a:t>Borrow Book</a:t>
            </a:r>
            <a:r>
              <a:rPr>
                <a:solidFill>
                  <a:srgbClr val="000000"/>
                </a:solidFill>
              </a:rPr>
              <a:t>”</a:t>
            </a:r>
          </a:p>
          <a:p>
            <a:pPr>
              <a:lnSpc>
                <a:spcPct val="80000"/>
              </a:lnSpc>
              <a:buSzTx/>
              <a:buNone/>
              <a:defRPr sz="2000">
                <a:latin typeface="+mn-lt"/>
                <a:ea typeface="+mn-ea"/>
                <a:cs typeface="+mn-cs"/>
                <a:sym typeface="Arial"/>
              </a:defRPr>
            </a:pPr>
          </a:p>
          <a:p>
            <a:pPr lvl="1" marL="285750" indent="171450">
              <a:lnSpc>
                <a:spcPct val="80000"/>
              </a:lnSpc>
              <a:spcBef>
                <a:spcPts val="0"/>
              </a:spcBef>
              <a:buSzTx/>
              <a:buNone/>
              <a:defRPr b="1" sz="2000">
                <a:latin typeface="+mn-lt"/>
                <a:ea typeface="+mn-ea"/>
                <a:cs typeface="+mn-cs"/>
                <a:sym typeface="Arial"/>
              </a:defRPr>
            </a:pPr>
            <a:r>
              <a:t>Use-Case: </a:t>
            </a:r>
            <a:r>
              <a:rPr>
                <a:solidFill>
                  <a:schemeClr val="accent2"/>
                </a:solidFill>
              </a:rPr>
              <a:t>Borrow Book</a:t>
            </a:r>
            <a:endParaRPr>
              <a:solidFill>
                <a:schemeClr val="accent2"/>
              </a:solidFill>
            </a:endParaRPr>
          </a:p>
          <a:p>
            <a:pPr lvl="1" marL="742950" indent="-285750">
              <a:lnSpc>
                <a:spcPct val="80000"/>
              </a:lnSpc>
              <a:spcBef>
                <a:spcPts val="0"/>
              </a:spcBef>
              <a:buClr>
                <a:srgbClr val="666699"/>
              </a:buClr>
              <a:defRPr sz="1800">
                <a:latin typeface="+mn-lt"/>
                <a:ea typeface="+mn-ea"/>
                <a:cs typeface="+mn-cs"/>
                <a:sym typeface="Arial"/>
              </a:defRPr>
            </a:pPr>
            <a:r>
              <a:t>The borrower/member identifies himself or herself to the librarian using their membership card.</a:t>
            </a:r>
          </a:p>
          <a:p>
            <a:pPr lvl="1" marL="742950" indent="-285750">
              <a:lnSpc>
                <a:spcPct val="80000"/>
              </a:lnSpc>
              <a:spcBef>
                <a:spcPts val="0"/>
              </a:spcBef>
              <a:buClr>
                <a:srgbClr val="666699"/>
              </a:buClr>
              <a:defRPr sz="1800">
                <a:latin typeface="+mn-lt"/>
                <a:ea typeface="+mn-ea"/>
                <a:cs typeface="+mn-cs"/>
                <a:sym typeface="Arial"/>
              </a:defRPr>
            </a:pPr>
            <a:r>
              <a:t>The borrower/member presents one or more books to the Librarian.</a:t>
            </a:r>
          </a:p>
          <a:p>
            <a:pPr lvl="1" marL="742950" indent="-285750">
              <a:lnSpc>
                <a:spcPct val="80000"/>
              </a:lnSpc>
              <a:spcBef>
                <a:spcPts val="0"/>
              </a:spcBef>
              <a:buClr>
                <a:srgbClr val="666699"/>
              </a:buClr>
              <a:defRPr sz="1800">
                <a:latin typeface="+mn-lt"/>
                <a:ea typeface="+mn-ea"/>
                <a:cs typeface="+mn-cs"/>
                <a:sym typeface="Arial"/>
              </a:defRPr>
            </a:pPr>
            <a:r>
              <a:t>The Librarian checks the books to make sure they can be loaned.</a:t>
            </a:r>
          </a:p>
          <a:p>
            <a:pPr lvl="1" marL="742950" indent="-285750">
              <a:lnSpc>
                <a:spcPct val="80000"/>
              </a:lnSpc>
              <a:spcBef>
                <a:spcPts val="0"/>
              </a:spcBef>
              <a:buClr>
                <a:srgbClr val="666699"/>
              </a:buClr>
              <a:defRPr sz="1800">
                <a:latin typeface="+mn-lt"/>
                <a:ea typeface="+mn-ea"/>
                <a:cs typeface="+mn-cs"/>
                <a:sym typeface="Arial"/>
              </a:defRPr>
            </a:pPr>
            <a:r>
              <a:t>The Librarian checks the membership card to make sure it is valid.</a:t>
            </a:r>
          </a:p>
          <a:p>
            <a:pPr lvl="1" marL="742950" indent="-285750">
              <a:lnSpc>
                <a:spcPct val="80000"/>
              </a:lnSpc>
              <a:spcBef>
                <a:spcPts val="0"/>
              </a:spcBef>
              <a:buClr>
                <a:srgbClr val="666699"/>
              </a:buClr>
              <a:defRPr sz="1800">
                <a:latin typeface="+mn-lt"/>
                <a:ea typeface="+mn-ea"/>
                <a:cs typeface="+mn-cs"/>
                <a:sym typeface="Arial"/>
              </a:defRPr>
            </a:pPr>
            <a:r>
              <a:t>The Librarian looks up the member’s records in his/her card indexing system and checks that the number of loaned books will be less than </a:t>
            </a:r>
            <a:r>
              <a:rPr>
                <a:solidFill>
                  <a:srgbClr val="0000FF"/>
                </a:solidFill>
              </a:rPr>
              <a:t>6</a:t>
            </a:r>
            <a:r>
              <a:t> </a:t>
            </a:r>
            <a:br/>
            <a:r>
              <a:t>(the maximum that can be loaned at any time to a library member).</a:t>
            </a:r>
          </a:p>
          <a:p>
            <a:pPr lvl="1" marL="742950" indent="-285750">
              <a:lnSpc>
                <a:spcPct val="80000"/>
              </a:lnSpc>
              <a:spcBef>
                <a:spcPts val="0"/>
              </a:spcBef>
              <a:buClr>
                <a:srgbClr val="666699"/>
              </a:buClr>
              <a:defRPr sz="1800">
                <a:latin typeface="+mn-lt"/>
                <a:ea typeface="+mn-ea"/>
                <a:cs typeface="+mn-cs"/>
                <a:sym typeface="Arial"/>
              </a:defRPr>
            </a:pPr>
            <a:r>
              <a:t>If acceptable, each book is then stamped with the appropriate return date (</a:t>
            </a:r>
            <a:r>
              <a:rPr>
                <a:solidFill>
                  <a:srgbClr val="0000FF"/>
                </a:solidFill>
              </a:rPr>
              <a:t>2 weeks from today</a:t>
            </a:r>
            <a:r>
              <a:t>).</a:t>
            </a:r>
          </a:p>
          <a:p>
            <a:pPr lvl="1" marL="742950" indent="-285750">
              <a:lnSpc>
                <a:spcPct val="80000"/>
              </a:lnSpc>
              <a:spcBef>
                <a:spcPts val="0"/>
              </a:spcBef>
              <a:buClr>
                <a:srgbClr val="666699"/>
              </a:buClr>
              <a:defRPr sz="1800">
                <a:latin typeface="+mn-lt"/>
                <a:ea typeface="+mn-ea"/>
                <a:cs typeface="+mn-cs"/>
                <a:sym typeface="Arial"/>
              </a:defRPr>
            </a:pPr>
            <a:r>
              <a:t>Each book has its identifying card removed from the inside cover.</a:t>
            </a:r>
          </a:p>
          <a:p>
            <a:pPr lvl="1" marL="742950" indent="-285750">
              <a:lnSpc>
                <a:spcPct val="80000"/>
              </a:lnSpc>
              <a:spcBef>
                <a:spcPts val="0"/>
              </a:spcBef>
              <a:buClr>
                <a:srgbClr val="666699"/>
              </a:buClr>
              <a:defRPr sz="1800">
                <a:latin typeface="+mn-lt"/>
                <a:ea typeface="+mn-ea"/>
                <a:cs typeface="+mn-cs"/>
                <a:sym typeface="Arial"/>
              </a:defRPr>
            </a:pPr>
            <a:r>
              <a:t>The Librarian updates the member’s loan details by placing the identifying cards into that members record maintained by the library.</a:t>
            </a:r>
          </a:p>
          <a:p>
            <a:pPr lvl="1" marL="285750" indent="171450">
              <a:lnSpc>
                <a:spcPct val="80000"/>
              </a:lnSpc>
              <a:spcBef>
                <a:spcPts val="0"/>
              </a:spcBef>
              <a:buSzTx/>
              <a:buNone/>
              <a:defRPr b="1" sz="1800">
                <a:latin typeface="+mn-lt"/>
                <a:ea typeface="+mn-ea"/>
                <a:cs typeface="+mn-cs"/>
                <a:sym typeface="Arial"/>
              </a:defRPr>
            </a:pPr>
            <a:r>
              <a:t>End</a:t>
            </a:r>
          </a:p>
          <a:p>
            <a:pPr>
              <a:lnSpc>
                <a:spcPct val="80000"/>
              </a:lnSpc>
              <a:defRPr b="1" sz="1800">
                <a:latin typeface="+mn-lt"/>
                <a:ea typeface="+mn-ea"/>
                <a:cs typeface="+mn-cs"/>
                <a:sym typeface="Arial"/>
              </a:defRPr>
            </a:pPr>
          </a:p>
          <a:p>
            <a:pPr>
              <a:lnSpc>
                <a:spcPct val="80000"/>
              </a:lnSpc>
              <a:spcBef>
                <a:spcPts val="400"/>
              </a:spcBef>
              <a:defRPr sz="1800">
                <a:latin typeface="+mn-lt"/>
                <a:ea typeface="+mn-ea"/>
                <a:cs typeface="+mn-cs"/>
                <a:sym typeface="Arial"/>
              </a:defRPr>
            </a:pPr>
            <a:r>
              <a:t>Once we have a good understanding of how users borrow books and the libraries business logic and rules, we can then think about how a </a:t>
            </a:r>
            <a:r>
              <a:rPr>
                <a:solidFill>
                  <a:schemeClr val="accent2"/>
                </a:solidFill>
              </a:rPr>
              <a:t>machine</a:t>
            </a:r>
            <a:r>
              <a:t> may be able to </a:t>
            </a:r>
            <a:r>
              <a:rPr>
                <a:solidFill>
                  <a:schemeClr val="accent2"/>
                </a:solidFill>
              </a:rPr>
              <a:t>automate</a:t>
            </a:r>
            <a:r>
              <a:t> some of these procedures, e.g. </a:t>
            </a:r>
            <a:r>
              <a:rPr>
                <a:solidFill>
                  <a:srgbClr val="0000FF"/>
                </a:solidFill>
              </a:rPr>
              <a:t>Bar codes</a:t>
            </a:r>
            <a:r>
              <a:t> to identify </a:t>
            </a:r>
            <a:r>
              <a:rPr>
                <a:solidFill>
                  <a:srgbClr val="0000FF"/>
                </a:solidFill>
              </a:rPr>
              <a:t>members</a:t>
            </a:r>
            <a:r>
              <a:t> and </a:t>
            </a:r>
            <a:r>
              <a:rPr>
                <a:solidFill>
                  <a:srgbClr val="0000FF"/>
                </a:solidFill>
              </a:rPr>
              <a:t>books</a:t>
            </a:r>
            <a:r>
              <a:t>, a </a:t>
            </a:r>
            <a:r>
              <a:rPr>
                <a:solidFill>
                  <a:srgbClr val="0000FF"/>
                </a:solidFill>
              </a:rPr>
              <a:t>database</a:t>
            </a:r>
            <a:r>
              <a:t> to replace the </a:t>
            </a:r>
            <a:r>
              <a:rPr>
                <a:solidFill>
                  <a:srgbClr val="0000FF"/>
                </a:solidFill>
              </a:rPr>
              <a:t>card indexing system</a:t>
            </a:r>
            <a:r>
              <a:t> and maybe even the </a:t>
            </a:r>
            <a:r>
              <a:rPr>
                <a:solidFill>
                  <a:srgbClr val="0000FF"/>
                </a:solidFill>
              </a:rPr>
              <a:t>librarian</a:t>
            </a:r>
            <a:r>
              <a:t> (</a:t>
            </a:r>
            <a:r>
              <a:rPr i="1"/>
              <a:t>either completely or in part</a:t>
            </a: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Rectangle"/>
          <p:cNvSpPr/>
          <p:nvPr/>
        </p:nvSpPr>
        <p:spPr>
          <a:xfrm>
            <a:off x="762000" y="4332287"/>
            <a:ext cx="7954963" cy="1577976"/>
          </a:xfrm>
          <a:prstGeom prst="rect">
            <a:avLst/>
          </a:prstGeom>
          <a:solidFill>
            <a:srgbClr val="FFFF99"/>
          </a:solidFill>
          <a:ln>
            <a:solidFill>
              <a:srgbClr val="000000"/>
            </a:solidFill>
          </a:ln>
        </p:spPr>
        <p:txBody>
          <a:bodyPr lIns="45719" rIns="45719" anchor="ctr"/>
          <a:lstStyle/>
          <a:p>
            <a:pPr>
              <a:defRPr sz="1800"/>
            </a:pPr>
          </a:p>
        </p:txBody>
      </p:sp>
      <p:sp>
        <p:nvSpPr>
          <p:cNvPr id="115" name="Rectangle"/>
          <p:cNvSpPr/>
          <p:nvPr/>
        </p:nvSpPr>
        <p:spPr>
          <a:xfrm>
            <a:off x="763587" y="2171700"/>
            <a:ext cx="7954963" cy="1577975"/>
          </a:xfrm>
          <a:prstGeom prst="rect">
            <a:avLst/>
          </a:prstGeom>
          <a:solidFill>
            <a:srgbClr val="FFFF99"/>
          </a:solidFill>
          <a:ln>
            <a:solidFill>
              <a:srgbClr val="000000"/>
            </a:solidFill>
          </a:ln>
        </p:spPr>
        <p:txBody>
          <a:bodyPr lIns="45719" rIns="45719" anchor="ctr"/>
          <a:lstStyle/>
          <a:p>
            <a:pPr>
              <a:defRPr sz="1800"/>
            </a:pPr>
          </a:p>
        </p:txBody>
      </p:sp>
      <p:sp>
        <p:nvSpPr>
          <p:cNvPr id="116" name="Exercise:…"/>
          <p:cNvSpPr txBox="1"/>
          <p:nvPr>
            <p:ph type="body" idx="4294967295"/>
          </p:nvPr>
        </p:nvSpPr>
        <p:spPr>
          <a:xfrm>
            <a:off x="598487" y="336549"/>
            <a:ext cx="8088313" cy="6332539"/>
          </a:xfrm>
          <a:prstGeom prst="rect">
            <a:avLst/>
          </a:prstGeom>
        </p:spPr>
        <p:txBody>
          <a:bodyPr>
            <a:normAutofit fontScale="100000" lnSpcReduction="0"/>
          </a:bodyPr>
          <a:lstStyle/>
          <a:p>
            <a:pPr>
              <a:spcBef>
                <a:spcPts val="500"/>
              </a:spcBef>
              <a:buSzTx/>
              <a:buNone/>
              <a:defRPr b="1" sz="2400">
                <a:solidFill>
                  <a:srgbClr val="0000FF"/>
                </a:solidFill>
                <a:latin typeface="+mn-lt"/>
                <a:ea typeface="+mn-ea"/>
                <a:cs typeface="+mn-cs"/>
                <a:sym typeface="Arial"/>
              </a:defRPr>
            </a:pPr>
            <a:r>
              <a:t>Exercise</a:t>
            </a:r>
            <a:r>
              <a:rPr b="0">
                <a:solidFill>
                  <a:srgbClr val="000000"/>
                </a:solidFill>
              </a:rPr>
              <a:t>: </a:t>
            </a:r>
          </a:p>
          <a:p>
            <a:pPr>
              <a:spcBef>
                <a:spcPts val="400"/>
              </a:spcBef>
              <a:defRPr sz="2000">
                <a:latin typeface="+mn-lt"/>
                <a:ea typeface="+mn-ea"/>
                <a:cs typeface="+mn-cs"/>
                <a:sym typeface="Arial"/>
              </a:defRPr>
            </a:pPr>
            <a:r>
              <a:t>See if you can describe </a:t>
            </a:r>
            <a:r>
              <a:rPr>
                <a:solidFill>
                  <a:schemeClr val="accent2"/>
                </a:solidFill>
              </a:rPr>
              <a:t>overall objectives</a:t>
            </a:r>
            <a:r>
              <a:t> and detailed </a:t>
            </a:r>
            <a:r>
              <a:rPr>
                <a:solidFill>
                  <a:schemeClr val="accent2"/>
                </a:solidFill>
              </a:rPr>
              <a:t>use-case descriptions</a:t>
            </a:r>
            <a:r>
              <a:t> for the other use cases associated with the library system. In particular identify</a:t>
            </a:r>
          </a:p>
          <a:p>
            <a:pPr lvl="1" marL="742950" indent="-285750">
              <a:spcBef>
                <a:spcPts val="0"/>
              </a:spcBef>
              <a:buClr>
                <a:srgbClr val="666699"/>
              </a:buClr>
              <a:defRPr sz="2000">
                <a:solidFill>
                  <a:srgbClr val="0000FF"/>
                </a:solidFill>
                <a:latin typeface="+mn-lt"/>
                <a:ea typeface="+mn-ea"/>
                <a:cs typeface="+mn-cs"/>
                <a:sym typeface="Arial"/>
              </a:defRPr>
            </a:pPr>
          </a:p>
          <a:p>
            <a:pPr lvl="1" marL="742950" indent="-285750">
              <a:spcBef>
                <a:spcPts val="0"/>
              </a:spcBef>
              <a:buClr>
                <a:srgbClr val="666699"/>
              </a:buClr>
              <a:defRPr sz="2000">
                <a:solidFill>
                  <a:srgbClr val="0000FF"/>
                </a:solidFill>
                <a:latin typeface="+mn-lt"/>
                <a:ea typeface="+mn-ea"/>
                <a:cs typeface="+mn-cs"/>
                <a:sym typeface="Arial"/>
              </a:defRPr>
            </a:pPr>
            <a:r>
              <a:t>Who</a:t>
            </a:r>
            <a:r>
              <a:rPr>
                <a:solidFill>
                  <a:srgbClr val="000000"/>
                </a:solidFill>
              </a:rPr>
              <a:t> are the </a:t>
            </a:r>
            <a:r>
              <a:rPr>
                <a:solidFill>
                  <a:schemeClr val="accent2"/>
                </a:solidFill>
              </a:rPr>
              <a:t>users</a:t>
            </a:r>
            <a:r>
              <a:rPr>
                <a:solidFill>
                  <a:srgbClr val="000000"/>
                </a:solidFill>
              </a:rPr>
              <a:t> that initiate the interaction, </a:t>
            </a:r>
          </a:p>
          <a:p>
            <a:pPr lvl="1" marL="742950" indent="-285750">
              <a:spcBef>
                <a:spcPts val="0"/>
              </a:spcBef>
              <a:buClr>
                <a:srgbClr val="666699"/>
              </a:buClr>
              <a:defRPr sz="2000">
                <a:solidFill>
                  <a:srgbClr val="0000FF"/>
                </a:solidFill>
                <a:latin typeface="+mn-lt"/>
                <a:ea typeface="+mn-ea"/>
                <a:cs typeface="+mn-cs"/>
                <a:sym typeface="Arial"/>
              </a:defRPr>
            </a:pPr>
            <a:r>
              <a:t>What</a:t>
            </a:r>
            <a:r>
              <a:rPr>
                <a:solidFill>
                  <a:srgbClr val="000000"/>
                </a:solidFill>
              </a:rPr>
              <a:t> are the </a:t>
            </a:r>
            <a:r>
              <a:t>benefits</a:t>
            </a:r>
            <a:r>
              <a:rPr>
                <a:solidFill>
                  <a:srgbClr val="000000"/>
                </a:solidFill>
              </a:rPr>
              <a:t> to the user from that interaction and </a:t>
            </a:r>
          </a:p>
          <a:p>
            <a:pPr lvl="1" marL="742950" indent="-285750">
              <a:spcBef>
                <a:spcPts val="0"/>
              </a:spcBef>
              <a:buClr>
                <a:srgbClr val="666699"/>
              </a:buClr>
              <a:defRPr sz="2000">
                <a:solidFill>
                  <a:srgbClr val="0000FF"/>
                </a:solidFill>
                <a:latin typeface="+mn-lt"/>
                <a:ea typeface="+mn-ea"/>
                <a:cs typeface="+mn-cs"/>
                <a:sym typeface="Arial"/>
              </a:defRPr>
            </a:pPr>
            <a:r>
              <a:t>What</a:t>
            </a:r>
            <a:r>
              <a:rPr>
                <a:solidFill>
                  <a:srgbClr val="000000"/>
                </a:solidFill>
              </a:rPr>
              <a:t> is the </a:t>
            </a:r>
            <a:r>
              <a:t>effect</a:t>
            </a:r>
            <a:r>
              <a:rPr>
                <a:solidFill>
                  <a:srgbClr val="000000"/>
                </a:solidFill>
              </a:rPr>
              <a:t> on the system, i.e. how is it updated or changed by this interaction.</a:t>
            </a:r>
          </a:p>
          <a:p>
            <a:pPr lvl="1" marL="742950" indent="-285750">
              <a:lnSpc>
                <a:spcPct val="90000"/>
              </a:lnSpc>
              <a:spcBef>
                <a:spcPts val="0"/>
              </a:spcBef>
              <a:buClr>
                <a:srgbClr val="666699"/>
              </a:buClr>
              <a:defRPr sz="1800">
                <a:latin typeface="+mn-lt"/>
                <a:ea typeface="+mn-ea"/>
                <a:cs typeface="+mn-cs"/>
                <a:sym typeface="Arial"/>
              </a:defRPr>
            </a:pPr>
          </a:p>
          <a:p>
            <a:pPr lvl="1" marL="742950" indent="-285750">
              <a:lnSpc>
                <a:spcPct val="90000"/>
              </a:lnSpc>
              <a:spcBef>
                <a:spcPts val="0"/>
              </a:spcBef>
              <a:buClr>
                <a:srgbClr val="666699"/>
              </a:buClr>
              <a:defRPr sz="1800">
                <a:latin typeface="+mn-lt"/>
                <a:ea typeface="+mn-ea"/>
                <a:cs typeface="+mn-cs"/>
                <a:sym typeface="Arial"/>
              </a:defRPr>
            </a:pPr>
          </a:p>
          <a:p>
            <a:pPr lvl="1" marL="742950" indent="-285750">
              <a:lnSpc>
                <a:spcPct val="90000"/>
              </a:lnSpc>
              <a:spcBef>
                <a:spcPts val="0"/>
              </a:spcBef>
              <a:buClr>
                <a:srgbClr val="666699"/>
              </a:buClr>
              <a:defRPr sz="1800">
                <a:latin typeface="+mn-lt"/>
                <a:ea typeface="+mn-ea"/>
                <a:cs typeface="+mn-cs"/>
                <a:sym typeface="Arial"/>
              </a:defRPr>
            </a:pPr>
          </a:p>
          <a:p>
            <a:pPr>
              <a:lnSpc>
                <a:spcPct val="90000"/>
              </a:lnSpc>
              <a:spcBef>
                <a:spcPts val="500"/>
              </a:spcBef>
              <a:defRPr sz="2200">
                <a:latin typeface="+mn-lt"/>
                <a:ea typeface="+mn-ea"/>
                <a:cs typeface="+mn-cs"/>
                <a:sym typeface="Arial"/>
              </a:defRPr>
            </a:pPr>
            <a:r>
              <a:t>Some other use cases:</a:t>
            </a:r>
          </a:p>
          <a:p>
            <a:pPr lvl="1" marL="742950" indent="-285750">
              <a:lnSpc>
                <a:spcPct val="90000"/>
              </a:lnSpc>
              <a:spcBef>
                <a:spcPts val="0"/>
              </a:spcBef>
              <a:buClr>
                <a:srgbClr val="666699"/>
              </a:buClr>
              <a:defRPr sz="1800">
                <a:latin typeface="+mn-lt"/>
                <a:ea typeface="+mn-ea"/>
                <a:cs typeface="+mn-cs"/>
                <a:sym typeface="Arial"/>
              </a:defRPr>
            </a:pPr>
            <a:r>
              <a:t>Checking in a returned book.</a:t>
            </a:r>
          </a:p>
          <a:p>
            <a:pPr lvl="1" marL="742950" indent="-285750">
              <a:lnSpc>
                <a:spcPct val="90000"/>
              </a:lnSpc>
              <a:spcBef>
                <a:spcPts val="0"/>
              </a:spcBef>
              <a:buClr>
                <a:srgbClr val="666699"/>
              </a:buClr>
              <a:defRPr sz="1800">
                <a:latin typeface="+mn-lt"/>
                <a:ea typeface="+mn-ea"/>
                <a:cs typeface="+mn-cs"/>
                <a:sym typeface="Arial"/>
              </a:defRPr>
            </a:pPr>
            <a:r>
              <a:t>Checking if a book is in stock and where to find it.</a:t>
            </a:r>
          </a:p>
          <a:p>
            <a:pPr lvl="1" marL="742950" indent="-285750">
              <a:lnSpc>
                <a:spcPct val="90000"/>
              </a:lnSpc>
              <a:spcBef>
                <a:spcPts val="0"/>
              </a:spcBef>
              <a:buClr>
                <a:srgbClr val="666699"/>
              </a:buClr>
              <a:defRPr sz="1800">
                <a:latin typeface="+mn-lt"/>
                <a:ea typeface="+mn-ea"/>
                <a:cs typeface="+mn-cs"/>
                <a:sym typeface="Arial"/>
              </a:defRPr>
            </a:pPr>
            <a:r>
              <a:t>Reserving a book that is currently out on loan.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 name="Rectangle"/>
          <p:cNvSpPr/>
          <p:nvPr/>
        </p:nvSpPr>
        <p:spPr>
          <a:xfrm>
            <a:off x="884237" y="2249487"/>
            <a:ext cx="3452813" cy="1476376"/>
          </a:xfrm>
          <a:prstGeom prst="rect">
            <a:avLst/>
          </a:prstGeom>
          <a:solidFill>
            <a:srgbClr val="FFFF99"/>
          </a:solidFill>
          <a:ln>
            <a:solidFill>
              <a:srgbClr val="000000"/>
            </a:solidFill>
          </a:ln>
        </p:spPr>
        <p:txBody>
          <a:bodyPr lIns="45719" rIns="45719" anchor="ctr"/>
          <a:lstStyle/>
          <a:p>
            <a:pPr>
              <a:defRPr sz="1800"/>
            </a:pPr>
          </a:p>
        </p:txBody>
      </p:sp>
      <p:sp>
        <p:nvSpPr>
          <p:cNvPr id="120" name="Example 2. A Cash Dispenser/ATM.…"/>
          <p:cNvSpPr txBox="1"/>
          <p:nvPr>
            <p:ph type="body" idx="4294967295"/>
          </p:nvPr>
        </p:nvSpPr>
        <p:spPr>
          <a:xfrm>
            <a:off x="457200" y="336549"/>
            <a:ext cx="8229600" cy="6332539"/>
          </a:xfrm>
          <a:prstGeom prst="rect">
            <a:avLst/>
          </a:prstGeom>
        </p:spPr>
        <p:txBody>
          <a:bodyPr>
            <a:normAutofit fontScale="100000" lnSpcReduction="0"/>
          </a:bodyPr>
          <a:lstStyle/>
          <a:p>
            <a:pPr>
              <a:lnSpc>
                <a:spcPct val="80000"/>
              </a:lnSpc>
              <a:spcBef>
                <a:spcPts val="400"/>
              </a:spcBef>
              <a:buSzTx/>
              <a:buNone/>
              <a:defRPr b="1" i="1" sz="2000">
                <a:solidFill>
                  <a:srgbClr val="0000FF"/>
                </a:solidFill>
                <a:latin typeface="+mn-lt"/>
                <a:ea typeface="+mn-ea"/>
                <a:cs typeface="+mn-cs"/>
                <a:sym typeface="Arial"/>
              </a:defRPr>
            </a:pPr>
            <a:r>
              <a:t>Example 2</a:t>
            </a:r>
            <a:r>
              <a:rPr>
                <a:solidFill>
                  <a:srgbClr val="000000"/>
                </a:solidFill>
              </a:rPr>
              <a:t>. </a:t>
            </a:r>
            <a:r>
              <a:rPr>
                <a:solidFill>
                  <a:schemeClr val="accent2"/>
                </a:solidFill>
              </a:rPr>
              <a:t>A Cash Dispenser/ATM</a:t>
            </a:r>
            <a:r>
              <a:rPr>
                <a:solidFill>
                  <a:srgbClr val="000000"/>
                </a:solidFill>
              </a:rPr>
              <a:t>.</a:t>
            </a:r>
          </a:p>
          <a:p>
            <a:pPr>
              <a:lnSpc>
                <a:spcPct val="80000"/>
              </a:lnSpc>
              <a:spcBef>
                <a:spcPts val="400"/>
              </a:spcBef>
              <a:defRPr sz="2000">
                <a:latin typeface="+mn-lt"/>
                <a:ea typeface="+mn-ea"/>
                <a:cs typeface="+mn-cs"/>
                <a:sym typeface="Arial"/>
              </a:defRPr>
            </a:pPr>
            <a:r>
              <a:t>As another example of use-case analysis, let’s attempt to identify a user interaction with a cash dispenser or ATM.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In essence, this system (a completely automated system, as opposed to a manual one) provides the following functionality.</a:t>
            </a:r>
          </a:p>
          <a:p>
            <a:pPr>
              <a:lnSpc>
                <a:spcPct val="80000"/>
              </a:lnSpc>
              <a:defRPr sz="2000">
                <a:latin typeface="+mn-lt"/>
                <a:ea typeface="+mn-ea"/>
                <a:cs typeface="+mn-cs"/>
                <a:sym typeface="Arial"/>
              </a:defRPr>
            </a:pPr>
          </a:p>
          <a:p>
            <a:pPr lvl="1" marL="742950" indent="-285750">
              <a:lnSpc>
                <a:spcPct val="80000"/>
              </a:lnSpc>
              <a:spcBef>
                <a:spcPts val="0"/>
              </a:spcBef>
              <a:buClr>
                <a:srgbClr val="666699"/>
              </a:buClr>
              <a:defRPr sz="2000">
                <a:latin typeface="+mn-lt"/>
                <a:ea typeface="+mn-ea"/>
                <a:cs typeface="+mn-cs"/>
                <a:sym typeface="Arial"/>
              </a:defRPr>
            </a:pPr>
            <a:r>
              <a:t>Request Cash</a:t>
            </a:r>
          </a:p>
          <a:p>
            <a:pPr lvl="1" marL="742950" indent="-285750">
              <a:lnSpc>
                <a:spcPct val="80000"/>
              </a:lnSpc>
              <a:spcBef>
                <a:spcPts val="0"/>
              </a:spcBef>
              <a:buClr>
                <a:srgbClr val="666699"/>
              </a:buClr>
              <a:defRPr sz="2000">
                <a:latin typeface="+mn-lt"/>
                <a:ea typeface="+mn-ea"/>
                <a:cs typeface="+mn-cs"/>
                <a:sym typeface="Arial"/>
              </a:defRPr>
            </a:pPr>
            <a:r>
              <a:t>Request Balance</a:t>
            </a:r>
          </a:p>
          <a:p>
            <a:pPr lvl="1" marL="742950" indent="-285750">
              <a:lnSpc>
                <a:spcPct val="80000"/>
              </a:lnSpc>
              <a:spcBef>
                <a:spcPts val="0"/>
              </a:spcBef>
              <a:buClr>
                <a:srgbClr val="666699"/>
              </a:buClr>
              <a:defRPr sz="2000">
                <a:latin typeface="+mn-lt"/>
                <a:ea typeface="+mn-ea"/>
                <a:cs typeface="+mn-cs"/>
                <a:sym typeface="Arial"/>
              </a:defRPr>
            </a:pPr>
            <a:r>
              <a:t>Request Statement</a:t>
            </a:r>
          </a:p>
          <a:p>
            <a:pPr lvl="1" marL="742950" indent="-285750">
              <a:lnSpc>
                <a:spcPct val="80000"/>
              </a:lnSpc>
              <a:spcBef>
                <a:spcPts val="0"/>
              </a:spcBef>
              <a:buClr>
                <a:srgbClr val="666699"/>
              </a:buClr>
              <a:defRPr sz="2000">
                <a:latin typeface="+mn-lt"/>
                <a:ea typeface="+mn-ea"/>
                <a:cs typeface="+mn-cs"/>
                <a:sym typeface="Arial"/>
              </a:defRPr>
            </a:pPr>
            <a:r>
              <a:t>Request Cheque book</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Let’s take the ‘</a:t>
            </a:r>
            <a:r>
              <a:rPr>
                <a:solidFill>
                  <a:schemeClr val="accent2"/>
                </a:solidFill>
              </a:rPr>
              <a:t>Request Cash</a:t>
            </a:r>
            <a:r>
              <a:t>’ use-case and identify the interaction that takes place between </a:t>
            </a:r>
            <a:r>
              <a:rPr>
                <a:solidFill>
                  <a:srgbClr val="0000FF"/>
                </a:solidFill>
              </a:rPr>
              <a:t>user</a:t>
            </a:r>
            <a:r>
              <a:t> (a person with an ID card wishing to borrow money) and the </a:t>
            </a:r>
            <a:r>
              <a:rPr>
                <a:solidFill>
                  <a:srgbClr val="0000FF"/>
                </a:solidFill>
              </a:rPr>
              <a:t>system</a:t>
            </a:r>
            <a:r>
              <a:t> (the cash dispenser/ATM).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 name="Rectangle"/>
          <p:cNvSpPr/>
          <p:nvPr/>
        </p:nvSpPr>
        <p:spPr>
          <a:xfrm>
            <a:off x="820737" y="900112"/>
            <a:ext cx="8007351" cy="2341563"/>
          </a:xfrm>
          <a:prstGeom prst="rect">
            <a:avLst/>
          </a:prstGeom>
          <a:solidFill>
            <a:srgbClr val="FFFF99"/>
          </a:solidFill>
          <a:ln>
            <a:solidFill>
              <a:srgbClr val="000000"/>
            </a:solidFill>
          </a:ln>
        </p:spPr>
        <p:txBody>
          <a:bodyPr lIns="45719" rIns="45719" anchor="ctr"/>
          <a:lstStyle/>
          <a:p>
            <a:pPr>
              <a:defRPr sz="1800"/>
            </a:pPr>
          </a:p>
        </p:txBody>
      </p:sp>
      <p:sp>
        <p:nvSpPr>
          <p:cNvPr id="124" name="General Statement of Objective - Use-Case “Request Cash”…"/>
          <p:cNvSpPr txBox="1"/>
          <p:nvPr>
            <p:ph type="body" idx="4294967295"/>
          </p:nvPr>
        </p:nvSpPr>
        <p:spPr>
          <a:xfrm>
            <a:off x="457200" y="336549"/>
            <a:ext cx="8229600" cy="6332539"/>
          </a:xfrm>
          <a:prstGeom prst="rect">
            <a:avLst/>
          </a:prstGeom>
        </p:spPr>
        <p:txBody>
          <a:bodyPr>
            <a:normAutofit fontScale="100000" lnSpcReduction="0"/>
          </a:bodyPr>
          <a:lstStyle/>
          <a:p>
            <a:pPr>
              <a:spcBef>
                <a:spcPts val="400"/>
              </a:spcBef>
              <a:buSzTx/>
              <a:buNone/>
              <a:defRPr b="1" sz="2000">
                <a:solidFill>
                  <a:srgbClr val="0000FF"/>
                </a:solidFill>
                <a:latin typeface="+mn-lt"/>
                <a:ea typeface="+mn-ea"/>
                <a:cs typeface="+mn-cs"/>
                <a:sym typeface="Arial"/>
              </a:defRPr>
            </a:pPr>
            <a:r>
              <a:t>General Statement of Objective</a:t>
            </a:r>
            <a:r>
              <a:rPr>
                <a:solidFill>
                  <a:srgbClr val="000000"/>
                </a:solidFill>
              </a:rPr>
              <a:t> - Use-Case “</a:t>
            </a:r>
            <a:r>
              <a:rPr>
                <a:solidFill>
                  <a:schemeClr val="accent2"/>
                </a:solidFill>
              </a:rPr>
              <a:t>Request Cash</a:t>
            </a:r>
            <a:r>
              <a:rPr>
                <a:solidFill>
                  <a:srgbClr val="000000"/>
                </a:solidFill>
              </a:rPr>
              <a:t>”</a:t>
            </a:r>
          </a:p>
          <a:p>
            <a:pPr>
              <a:defRPr i="1" sz="2000">
                <a:latin typeface="+mn-lt"/>
                <a:ea typeface="+mn-ea"/>
                <a:cs typeface="+mn-cs"/>
                <a:sym typeface="Arial"/>
              </a:defRPr>
            </a:pPr>
          </a:p>
          <a:p>
            <a:pPr lvl="1" marL="742950" indent="-285750">
              <a:spcBef>
                <a:spcPts val="0"/>
              </a:spcBef>
              <a:buClr>
                <a:srgbClr val="666699"/>
              </a:buClr>
              <a:defRPr i="1" sz="2000">
                <a:latin typeface="+mn-lt"/>
                <a:ea typeface="+mn-ea"/>
                <a:cs typeface="+mn-cs"/>
                <a:sym typeface="Arial"/>
              </a:defRPr>
            </a:pPr>
            <a:r>
              <a:t>The user </a:t>
            </a:r>
            <a:r>
              <a:rPr>
                <a:solidFill>
                  <a:srgbClr val="0000FF"/>
                </a:solidFill>
              </a:rPr>
              <a:t>identifies him/her self</a:t>
            </a:r>
            <a:r>
              <a:t> to the system and requests a </a:t>
            </a:r>
            <a:r>
              <a:rPr>
                <a:solidFill>
                  <a:srgbClr val="0000FF"/>
                </a:solidFill>
              </a:rPr>
              <a:t>withdrawal</a:t>
            </a:r>
            <a:r>
              <a:t> for an amount of cash. </a:t>
            </a:r>
          </a:p>
          <a:p>
            <a:pPr lvl="1" marL="742950" indent="-285750">
              <a:spcBef>
                <a:spcPts val="0"/>
              </a:spcBef>
              <a:buClr>
                <a:srgbClr val="666699"/>
              </a:buClr>
              <a:defRPr i="1" sz="2000">
                <a:latin typeface="+mn-lt"/>
                <a:ea typeface="+mn-ea"/>
                <a:cs typeface="+mn-cs"/>
                <a:sym typeface="Arial"/>
              </a:defRPr>
            </a:pPr>
          </a:p>
          <a:p>
            <a:pPr lvl="1" marL="742950" indent="-285750">
              <a:spcBef>
                <a:spcPts val="0"/>
              </a:spcBef>
              <a:buClr>
                <a:srgbClr val="666699"/>
              </a:buClr>
              <a:defRPr i="1" sz="2000">
                <a:latin typeface="+mn-lt"/>
                <a:ea typeface="+mn-ea"/>
                <a:cs typeface="+mn-cs"/>
                <a:sym typeface="Arial"/>
              </a:defRPr>
            </a:pPr>
            <a:r>
              <a:t>A check is made, to make sure their account would </a:t>
            </a:r>
            <a:r>
              <a:rPr>
                <a:solidFill>
                  <a:srgbClr val="0000FF"/>
                </a:solidFill>
              </a:rPr>
              <a:t>remain in credit</a:t>
            </a:r>
            <a:r>
              <a:t> after the withdrawal, and if so, they are dispensed the cash and their account is </a:t>
            </a:r>
            <a:r>
              <a:rPr>
                <a:solidFill>
                  <a:srgbClr val="0000FF"/>
                </a:solidFill>
              </a:rPr>
              <a:t>debited</a:t>
            </a:r>
            <a:r>
              <a:t> accordingly.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7" name="Rectangle"/>
          <p:cNvSpPr/>
          <p:nvPr/>
        </p:nvSpPr>
        <p:spPr>
          <a:xfrm>
            <a:off x="862012" y="841374"/>
            <a:ext cx="7951788" cy="4572002"/>
          </a:xfrm>
          <a:prstGeom prst="rect">
            <a:avLst/>
          </a:prstGeom>
          <a:solidFill>
            <a:srgbClr val="FFFF99"/>
          </a:solidFill>
          <a:ln>
            <a:solidFill>
              <a:srgbClr val="000000"/>
            </a:solidFill>
          </a:ln>
        </p:spPr>
        <p:txBody>
          <a:bodyPr lIns="45719" rIns="45719" anchor="ctr"/>
          <a:lstStyle/>
          <a:p>
            <a:pPr>
              <a:defRPr sz="1800"/>
            </a:pPr>
          </a:p>
        </p:txBody>
      </p:sp>
      <p:sp>
        <p:nvSpPr>
          <p:cNvPr id="128" name="More Detailed Description - Use-Case “Request Cash”…"/>
          <p:cNvSpPr txBox="1"/>
          <p:nvPr>
            <p:ph type="body" idx="4294967295"/>
          </p:nvPr>
        </p:nvSpPr>
        <p:spPr>
          <a:xfrm>
            <a:off x="457200" y="336549"/>
            <a:ext cx="8229600" cy="6332539"/>
          </a:xfrm>
          <a:prstGeom prst="rect">
            <a:avLst/>
          </a:prstGeom>
        </p:spPr>
        <p:txBody>
          <a:bodyPr>
            <a:normAutofit fontScale="100000" lnSpcReduction="0"/>
          </a:bodyPr>
          <a:lstStyle/>
          <a:p>
            <a:pPr>
              <a:lnSpc>
                <a:spcPct val="80000"/>
              </a:lnSpc>
              <a:spcBef>
                <a:spcPts val="400"/>
              </a:spcBef>
              <a:buSzTx/>
              <a:buNone/>
              <a:defRPr b="1" sz="1800">
                <a:solidFill>
                  <a:srgbClr val="0000FF"/>
                </a:solidFill>
                <a:latin typeface="+mn-lt"/>
                <a:ea typeface="+mn-ea"/>
                <a:cs typeface="+mn-cs"/>
                <a:sym typeface="Arial"/>
              </a:defRPr>
            </a:pPr>
            <a:r>
              <a:t>More Detailed Description</a:t>
            </a:r>
            <a:r>
              <a:rPr>
                <a:solidFill>
                  <a:srgbClr val="000000"/>
                </a:solidFill>
              </a:rPr>
              <a:t> - Use-Case “</a:t>
            </a:r>
            <a:r>
              <a:rPr>
                <a:solidFill>
                  <a:schemeClr val="accent2"/>
                </a:solidFill>
              </a:rPr>
              <a:t>Request Cash</a:t>
            </a:r>
            <a:r>
              <a:rPr>
                <a:solidFill>
                  <a:srgbClr val="000000"/>
                </a:solidFill>
              </a:rPr>
              <a:t>”</a:t>
            </a:r>
          </a:p>
          <a:p>
            <a:pPr>
              <a:lnSpc>
                <a:spcPct val="80000"/>
              </a:lnSpc>
              <a:defRPr sz="1800">
                <a:latin typeface="+mn-lt"/>
                <a:ea typeface="+mn-ea"/>
                <a:cs typeface="+mn-cs"/>
                <a:sym typeface="Arial"/>
              </a:defRPr>
            </a:pPr>
          </a:p>
          <a:p>
            <a:pPr lvl="1" marL="285750" indent="171450">
              <a:lnSpc>
                <a:spcPct val="80000"/>
              </a:lnSpc>
              <a:spcBef>
                <a:spcPts val="0"/>
              </a:spcBef>
              <a:buSzTx/>
              <a:buNone/>
              <a:defRPr b="1" sz="1600">
                <a:latin typeface="+mn-lt"/>
                <a:ea typeface="+mn-ea"/>
                <a:cs typeface="+mn-cs"/>
                <a:sym typeface="Arial"/>
              </a:defRPr>
            </a:pPr>
            <a:r>
              <a:t>Use Case Request cash</a:t>
            </a:r>
          </a:p>
          <a:p>
            <a:pPr lvl="1" marL="742950" indent="-285750">
              <a:lnSpc>
                <a:spcPct val="80000"/>
              </a:lnSpc>
              <a:spcBef>
                <a:spcPts val="0"/>
              </a:spcBef>
              <a:buClr>
                <a:srgbClr val="666699"/>
              </a:buClr>
              <a:defRPr sz="1600">
                <a:latin typeface="+mn-lt"/>
                <a:ea typeface="+mn-ea"/>
                <a:cs typeface="+mn-cs"/>
                <a:sym typeface="Arial"/>
              </a:defRPr>
            </a:pPr>
            <a:r>
              <a:t>The user inserts their ID card into the system.</a:t>
            </a:r>
          </a:p>
          <a:p>
            <a:pPr lvl="1" marL="742950" indent="-285750">
              <a:lnSpc>
                <a:spcPct val="80000"/>
              </a:lnSpc>
              <a:spcBef>
                <a:spcPts val="0"/>
              </a:spcBef>
              <a:buClr>
                <a:srgbClr val="666699"/>
              </a:buClr>
              <a:defRPr sz="1600">
                <a:latin typeface="+mn-lt"/>
                <a:ea typeface="+mn-ea"/>
                <a:cs typeface="+mn-cs"/>
                <a:sym typeface="Arial"/>
              </a:defRPr>
            </a:pPr>
            <a:r>
              <a:t>The system reads the magnetic strip from the card to identify </a:t>
            </a:r>
            <a:r>
              <a:rPr>
                <a:solidFill>
                  <a:srgbClr val="0000FF"/>
                </a:solidFill>
              </a:rPr>
              <a:t>user &amp; account</a:t>
            </a:r>
            <a:r>
              <a:t>.</a:t>
            </a:r>
          </a:p>
          <a:p>
            <a:pPr lvl="1" marL="742950" indent="-285750">
              <a:lnSpc>
                <a:spcPct val="80000"/>
              </a:lnSpc>
              <a:spcBef>
                <a:spcPts val="0"/>
              </a:spcBef>
              <a:buClr>
                <a:srgbClr val="666699"/>
              </a:buClr>
              <a:defRPr sz="1600">
                <a:latin typeface="+mn-lt"/>
                <a:ea typeface="+mn-ea"/>
                <a:cs typeface="+mn-cs"/>
                <a:sym typeface="Arial"/>
              </a:defRPr>
            </a:pPr>
            <a:r>
              <a:t>The system contacts the banks central computer to request the </a:t>
            </a:r>
            <a:r>
              <a:rPr>
                <a:solidFill>
                  <a:srgbClr val="0000FF"/>
                </a:solidFill>
              </a:rPr>
              <a:t>PIN</a:t>
            </a:r>
            <a:r>
              <a:t> number for the card and their account details.</a:t>
            </a:r>
          </a:p>
          <a:p>
            <a:pPr lvl="1" marL="742950" indent="-285750">
              <a:lnSpc>
                <a:spcPct val="80000"/>
              </a:lnSpc>
              <a:spcBef>
                <a:spcPts val="0"/>
              </a:spcBef>
              <a:buClr>
                <a:srgbClr val="666699"/>
              </a:buClr>
              <a:defRPr sz="1600">
                <a:latin typeface="+mn-lt"/>
                <a:ea typeface="+mn-ea"/>
                <a:cs typeface="+mn-cs"/>
                <a:sym typeface="Arial"/>
              </a:defRPr>
            </a:pPr>
            <a:r>
              <a:t>The system prompts the user to enter their </a:t>
            </a:r>
            <a:r>
              <a:rPr>
                <a:solidFill>
                  <a:srgbClr val="0000FF"/>
                </a:solidFill>
              </a:rPr>
              <a:t>PIN</a:t>
            </a:r>
            <a:r>
              <a:t>.</a:t>
            </a:r>
          </a:p>
          <a:p>
            <a:pPr lvl="1" marL="742950" indent="-285750">
              <a:lnSpc>
                <a:spcPct val="80000"/>
              </a:lnSpc>
              <a:spcBef>
                <a:spcPts val="0"/>
              </a:spcBef>
              <a:buClr>
                <a:srgbClr val="666699"/>
              </a:buClr>
              <a:defRPr sz="1600">
                <a:latin typeface="+mn-lt"/>
                <a:ea typeface="+mn-ea"/>
                <a:cs typeface="+mn-cs"/>
                <a:sym typeface="Arial"/>
              </a:defRPr>
            </a:pPr>
            <a:r>
              <a:t>The user enters their </a:t>
            </a:r>
            <a:r>
              <a:rPr>
                <a:solidFill>
                  <a:srgbClr val="0000FF"/>
                </a:solidFill>
              </a:rPr>
              <a:t>PIN.</a:t>
            </a:r>
            <a:endParaRPr>
              <a:solidFill>
                <a:srgbClr val="0000FF"/>
              </a:solidFill>
            </a:endParaRPr>
          </a:p>
          <a:p>
            <a:pPr lvl="1" marL="742950" indent="-285750">
              <a:lnSpc>
                <a:spcPct val="80000"/>
              </a:lnSpc>
              <a:spcBef>
                <a:spcPts val="0"/>
              </a:spcBef>
              <a:buClr>
                <a:srgbClr val="666699"/>
              </a:buClr>
              <a:defRPr sz="1600">
                <a:latin typeface="+mn-lt"/>
                <a:ea typeface="+mn-ea"/>
                <a:cs typeface="+mn-cs"/>
                <a:sym typeface="Arial"/>
              </a:defRPr>
            </a:pPr>
            <a:r>
              <a:t>If </a:t>
            </a:r>
            <a:r>
              <a:rPr>
                <a:solidFill>
                  <a:srgbClr val="0000FF"/>
                </a:solidFill>
              </a:rPr>
              <a:t>PIN</a:t>
            </a:r>
            <a:r>
              <a:t> is </a:t>
            </a:r>
            <a:r>
              <a:rPr>
                <a:solidFill>
                  <a:srgbClr val="0000FF"/>
                </a:solidFill>
              </a:rPr>
              <a:t>authenticated </a:t>
            </a:r>
            <a:r>
              <a:t>the user is prompted for the amount of the withdrawal. If not, the card is returned to the user with an appropriate </a:t>
            </a:r>
            <a:r>
              <a:rPr>
                <a:solidFill>
                  <a:schemeClr val="accent2"/>
                </a:solidFill>
              </a:rPr>
              <a:t>failed identification</a:t>
            </a:r>
            <a:r>
              <a:t> message.</a:t>
            </a:r>
          </a:p>
          <a:p>
            <a:pPr lvl="1" marL="742950" indent="-285750">
              <a:lnSpc>
                <a:spcPct val="80000"/>
              </a:lnSpc>
              <a:spcBef>
                <a:spcPts val="0"/>
              </a:spcBef>
              <a:buClr>
                <a:srgbClr val="666699"/>
              </a:buClr>
              <a:defRPr sz="1600">
                <a:latin typeface="+mn-lt"/>
                <a:ea typeface="+mn-ea"/>
                <a:cs typeface="+mn-cs"/>
                <a:sym typeface="Arial"/>
              </a:defRPr>
            </a:pPr>
            <a:r>
              <a:t>The system prompts for the amount of the cash withdrawal.</a:t>
            </a:r>
          </a:p>
          <a:p>
            <a:pPr lvl="1" marL="742950" indent="-285750">
              <a:lnSpc>
                <a:spcPct val="80000"/>
              </a:lnSpc>
              <a:spcBef>
                <a:spcPts val="0"/>
              </a:spcBef>
              <a:buClr>
                <a:srgbClr val="666699"/>
              </a:buClr>
              <a:defRPr sz="1600">
                <a:latin typeface="+mn-lt"/>
                <a:ea typeface="+mn-ea"/>
                <a:cs typeface="+mn-cs"/>
                <a:sym typeface="Arial"/>
              </a:defRPr>
            </a:pPr>
            <a:r>
              <a:t>The user enters the amount of the cash withdrawal.</a:t>
            </a:r>
          </a:p>
          <a:p>
            <a:pPr lvl="1" marL="742950" indent="-285750">
              <a:lnSpc>
                <a:spcPct val="80000"/>
              </a:lnSpc>
              <a:spcBef>
                <a:spcPts val="0"/>
              </a:spcBef>
              <a:buClr>
                <a:srgbClr val="666699"/>
              </a:buClr>
              <a:defRPr sz="1600">
                <a:latin typeface="+mn-lt"/>
                <a:ea typeface="+mn-ea"/>
                <a:cs typeface="+mn-cs"/>
                <a:sym typeface="Arial"/>
              </a:defRPr>
            </a:pPr>
            <a:r>
              <a:t>The system checks with the banks central computer to ensure that the user has sufficient funds to make the cash withdrawal.</a:t>
            </a:r>
          </a:p>
          <a:p>
            <a:pPr lvl="1" marL="742950" indent="-285750">
              <a:lnSpc>
                <a:spcPct val="80000"/>
              </a:lnSpc>
              <a:spcBef>
                <a:spcPts val="0"/>
              </a:spcBef>
              <a:buClr>
                <a:srgbClr val="666699"/>
              </a:buClr>
              <a:defRPr sz="1600">
                <a:latin typeface="+mn-lt"/>
                <a:ea typeface="+mn-ea"/>
                <a:cs typeface="+mn-cs"/>
                <a:sym typeface="Arial"/>
              </a:defRPr>
            </a:pPr>
            <a:r>
              <a:t>If there are sufficient funds, the </a:t>
            </a:r>
            <a:r>
              <a:rPr>
                <a:solidFill>
                  <a:srgbClr val="0000FF"/>
                </a:solidFill>
              </a:rPr>
              <a:t>cash is dispensed</a:t>
            </a:r>
            <a:r>
              <a:t> and the customer’s account at the Bank Central Computer is </a:t>
            </a:r>
            <a:r>
              <a:rPr>
                <a:solidFill>
                  <a:srgbClr val="0000FF"/>
                </a:solidFill>
              </a:rPr>
              <a:t>debited</a:t>
            </a:r>
            <a:r>
              <a:t> accordingly, otherwise an appropriate “</a:t>
            </a:r>
            <a:r>
              <a:rPr>
                <a:solidFill>
                  <a:schemeClr val="accent2"/>
                </a:solidFill>
              </a:rPr>
              <a:t>insufficient funds</a:t>
            </a:r>
            <a:r>
              <a:t>” message is displayed</a:t>
            </a:r>
          </a:p>
          <a:p>
            <a:pPr lvl="1" marL="742950" indent="-285750">
              <a:lnSpc>
                <a:spcPct val="80000"/>
              </a:lnSpc>
              <a:spcBef>
                <a:spcPts val="0"/>
              </a:spcBef>
              <a:buClr>
                <a:srgbClr val="666699"/>
              </a:buClr>
              <a:defRPr sz="1600">
                <a:latin typeface="+mn-lt"/>
                <a:ea typeface="+mn-ea"/>
                <a:cs typeface="+mn-cs"/>
                <a:sym typeface="Arial"/>
              </a:defRPr>
            </a:pPr>
            <a:r>
              <a:t>The card is returned to the user and a </a:t>
            </a:r>
            <a:r>
              <a:rPr>
                <a:solidFill>
                  <a:schemeClr val="accent2"/>
                </a:solidFill>
              </a:rPr>
              <a:t>receipt</a:t>
            </a:r>
            <a:r>
              <a:t> is printed.</a:t>
            </a:r>
          </a:p>
          <a:p>
            <a:pPr lvl="1" marL="285750" indent="171450">
              <a:lnSpc>
                <a:spcPct val="80000"/>
              </a:lnSpc>
              <a:spcBef>
                <a:spcPts val="0"/>
              </a:spcBef>
              <a:buSzTx/>
              <a:buNone/>
              <a:defRPr b="1" sz="1600">
                <a:latin typeface="+mn-lt"/>
                <a:ea typeface="+mn-ea"/>
                <a:cs typeface="+mn-cs"/>
                <a:sym typeface="Arial"/>
              </a:defRPr>
            </a:pPr>
            <a:r>
              <a:t>End</a:t>
            </a:r>
          </a:p>
          <a:p>
            <a:pPr>
              <a:lnSpc>
                <a:spcPct val="80000"/>
              </a:lnSpc>
              <a:defRPr b="1" sz="1800">
                <a:latin typeface="+mn-lt"/>
                <a:ea typeface="+mn-ea"/>
                <a:cs typeface="+mn-cs"/>
                <a:sym typeface="Arial"/>
              </a:defRPr>
            </a:pPr>
          </a:p>
          <a:p>
            <a:pPr>
              <a:lnSpc>
                <a:spcPct val="80000"/>
              </a:lnSpc>
              <a:spcBef>
                <a:spcPts val="300"/>
              </a:spcBef>
              <a:buSzTx/>
              <a:buNone/>
              <a:defRPr b="1" sz="1600">
                <a:solidFill>
                  <a:srgbClr val="0000FF"/>
                </a:solidFill>
                <a:latin typeface="+mn-lt"/>
                <a:ea typeface="+mn-ea"/>
                <a:cs typeface="+mn-cs"/>
                <a:sym typeface="Arial"/>
              </a:defRPr>
            </a:pPr>
            <a:r>
              <a:t>Question</a:t>
            </a:r>
            <a:r>
              <a:rPr b="0">
                <a:solidFill>
                  <a:srgbClr val="000000"/>
                </a:solidFill>
              </a:rPr>
              <a:t>: How much detail should we include in a use-case? What about </a:t>
            </a:r>
            <a:br>
              <a:rPr b="0">
                <a:solidFill>
                  <a:srgbClr val="000000"/>
                </a:solidFill>
              </a:rPr>
            </a:br>
            <a:r>
              <a:rPr b="0">
                <a:solidFill>
                  <a:srgbClr val="000000"/>
                </a:solidFill>
              </a:rPr>
              <a:t>           descriptions of data, e.g. </a:t>
            </a:r>
            <a:r>
              <a:rPr b="0"/>
              <a:t>PIN, Magnetic Strip, Account Details</a:t>
            </a:r>
            <a:r>
              <a:rPr b="0">
                <a:solidFill>
                  <a:srgbClr val="000000"/>
                </a:solidFill>
              </a:rPr>
              <a:t> etc, are these 	 important to document?</a:t>
            </a:r>
          </a:p>
          <a:p>
            <a:pPr>
              <a:lnSpc>
                <a:spcPct val="80000"/>
              </a:lnSpc>
              <a:spcBef>
                <a:spcPts val="300"/>
              </a:spcBef>
              <a:buSzTx/>
              <a:buNone/>
              <a:defRPr b="1" sz="1600">
                <a:solidFill>
                  <a:srgbClr val="0000FF"/>
                </a:solidFill>
                <a:latin typeface="+mn-lt"/>
                <a:ea typeface="+mn-ea"/>
                <a:cs typeface="+mn-cs"/>
                <a:sym typeface="Arial"/>
              </a:defRPr>
            </a:pPr>
            <a:r>
              <a:t>Exercise</a:t>
            </a:r>
            <a:r>
              <a:rPr b="0">
                <a:solidFill>
                  <a:srgbClr val="000000"/>
                </a:solidFill>
              </a:rPr>
              <a:t>: See if you can describe in detail the other use cases for an ATM.</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 name="Capturing Use-Cases: The Use Case Diagram…"/>
          <p:cNvSpPr txBox="1"/>
          <p:nvPr>
            <p:ph type="body" idx="4294967295"/>
          </p:nvPr>
        </p:nvSpPr>
        <p:spPr>
          <a:xfrm>
            <a:off x="369887" y="336549"/>
            <a:ext cx="8521701" cy="6332539"/>
          </a:xfrm>
          <a:prstGeom prst="rect">
            <a:avLst/>
          </a:prstGeom>
        </p:spPr>
        <p:txBody>
          <a:bodyPr>
            <a:normAutofit fontScale="100000" lnSpcReduction="0"/>
          </a:bodyPr>
          <a:lstStyle/>
          <a:p>
            <a:pPr>
              <a:spcBef>
                <a:spcPts val="300"/>
              </a:spcBef>
              <a:buSzTx/>
              <a:buNone/>
              <a:defRPr b="1" i="1" sz="1600">
                <a:latin typeface="+mn-lt"/>
                <a:ea typeface="+mn-ea"/>
                <a:cs typeface="+mn-cs"/>
                <a:sym typeface="Arial"/>
              </a:defRPr>
            </a:pPr>
            <a:r>
              <a:t>Capturing Use-Cases: The </a:t>
            </a:r>
            <a:r>
              <a:rPr>
                <a:solidFill>
                  <a:srgbClr val="0000FF"/>
                </a:solidFill>
              </a:rPr>
              <a:t>Use Case Diagram</a:t>
            </a:r>
            <a:endParaRPr>
              <a:solidFill>
                <a:srgbClr val="0000FF"/>
              </a:solidFill>
            </a:endParaRPr>
          </a:p>
          <a:p>
            <a:pPr>
              <a:spcBef>
                <a:spcPts val="400"/>
              </a:spcBef>
              <a:defRPr sz="1800">
                <a:latin typeface="+mn-lt"/>
                <a:ea typeface="+mn-ea"/>
                <a:cs typeface="+mn-cs"/>
                <a:sym typeface="Arial"/>
              </a:defRPr>
            </a:pPr>
            <a:r>
              <a:t>Use cases are captured in UML on a ‘</a:t>
            </a:r>
            <a:r>
              <a:rPr i="1">
                <a:solidFill>
                  <a:schemeClr val="accent2"/>
                </a:solidFill>
              </a:rPr>
              <a:t>Use-Case Diagram</a:t>
            </a:r>
            <a:r>
              <a:rPr i="1"/>
              <a:t>’</a:t>
            </a:r>
            <a:r>
              <a:t>, as shown below.</a:t>
            </a:r>
          </a:p>
          <a:p>
            <a:pPr>
              <a:spcBef>
                <a:spcPts val="400"/>
              </a:spcBef>
              <a:defRPr sz="1800">
                <a:latin typeface="+mn-lt"/>
                <a:ea typeface="+mn-ea"/>
                <a:cs typeface="+mn-cs"/>
                <a:sym typeface="Arial"/>
              </a:defRPr>
            </a:pPr>
            <a:r>
              <a:t>You will notice that it is a </a:t>
            </a:r>
            <a:r>
              <a:rPr b="1" i="1" u="sng"/>
              <a:t>very simple diagram</a:t>
            </a:r>
            <a:r>
              <a:t>, involving just two symbols, a stick figure referred to as an ‘</a:t>
            </a:r>
            <a:r>
              <a:rPr>
                <a:solidFill>
                  <a:schemeClr val="accent2"/>
                </a:solidFill>
              </a:rPr>
              <a:t>actor</a:t>
            </a:r>
            <a:r>
              <a:t>’, and a named </a:t>
            </a:r>
            <a:r>
              <a:rPr>
                <a:solidFill>
                  <a:schemeClr val="accent2"/>
                </a:solidFill>
              </a:rPr>
              <a:t>oval</a:t>
            </a:r>
            <a:r>
              <a:t> representing each of the identified </a:t>
            </a:r>
            <a:r>
              <a:rPr>
                <a:solidFill>
                  <a:schemeClr val="accent2"/>
                </a:solidFill>
              </a:rPr>
              <a:t>use-cases</a:t>
            </a:r>
            <a:r>
              <a:t>.</a:t>
            </a:r>
          </a:p>
        </p:txBody>
      </p:sp>
      <p:pic>
        <p:nvPicPr>
          <p:cNvPr id="132" name="image.pdf" descr="image.pdf"/>
          <p:cNvPicPr>
            <a:picLocks noChangeAspect="1"/>
          </p:cNvPicPr>
          <p:nvPr/>
        </p:nvPicPr>
        <p:blipFill>
          <a:blip r:embed="rId2">
            <a:extLst/>
          </a:blip>
          <a:stretch>
            <a:fillRect/>
          </a:stretch>
        </p:blipFill>
        <p:spPr>
          <a:xfrm>
            <a:off x="882650" y="2547937"/>
            <a:ext cx="6904038" cy="3621088"/>
          </a:xfrm>
          <a:prstGeom prst="rect">
            <a:avLst/>
          </a:prstGeom>
          <a:ln w="12700">
            <a:miter lim="400000"/>
          </a:ln>
        </p:spPr>
      </p:pic>
      <p:sp>
        <p:nvSpPr>
          <p:cNvPr id="133" name="ATM Use-Case Diagram"/>
          <p:cNvSpPr txBox="1"/>
          <p:nvPr/>
        </p:nvSpPr>
        <p:spPr>
          <a:xfrm>
            <a:off x="2933700" y="6262687"/>
            <a:ext cx="2524125" cy="659766"/>
          </a:xfrm>
          <a:prstGeom prst="rect">
            <a:avLst/>
          </a:prstGeom>
          <a:solidFill>
            <a:srgbClr val="99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ATM Use-Case Diagram</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6" name="image.pdf" descr="image.pdf"/>
          <p:cNvPicPr>
            <a:picLocks noChangeAspect="1"/>
          </p:cNvPicPr>
          <p:nvPr/>
        </p:nvPicPr>
        <p:blipFill>
          <a:blip r:embed="rId2">
            <a:extLst/>
          </a:blip>
          <a:srcRect l="0" t="0" r="0" b="6990"/>
          <a:stretch>
            <a:fillRect/>
          </a:stretch>
        </p:blipFill>
        <p:spPr>
          <a:xfrm>
            <a:off x="754062" y="2571749"/>
            <a:ext cx="7123113" cy="3475039"/>
          </a:xfrm>
          <a:prstGeom prst="rect">
            <a:avLst/>
          </a:prstGeom>
          <a:ln w="12700">
            <a:miter lim="400000"/>
          </a:ln>
        </p:spPr>
      </p:pic>
      <p:sp>
        <p:nvSpPr>
          <p:cNvPr id="137" name="What does the Oval represent?…"/>
          <p:cNvSpPr txBox="1"/>
          <p:nvPr>
            <p:ph type="body" idx="4294967295"/>
          </p:nvPr>
        </p:nvSpPr>
        <p:spPr>
          <a:xfrm>
            <a:off x="295275" y="203200"/>
            <a:ext cx="8513763" cy="3294063"/>
          </a:xfrm>
          <a:prstGeom prst="rect">
            <a:avLst/>
          </a:prstGeom>
        </p:spPr>
        <p:txBody>
          <a:bodyPr>
            <a:normAutofit fontScale="100000" lnSpcReduction="0"/>
          </a:bodyPr>
          <a:lstStyle/>
          <a:p>
            <a:pPr>
              <a:spcBef>
                <a:spcPts val="400"/>
              </a:spcBef>
              <a:buSzTx/>
              <a:buNone/>
              <a:defRPr b="1" i="1" sz="2000">
                <a:latin typeface="+mn-lt"/>
                <a:ea typeface="+mn-ea"/>
                <a:cs typeface="+mn-cs"/>
                <a:sym typeface="Arial"/>
              </a:defRPr>
            </a:pPr>
            <a:r>
              <a:t>What does the Oval represent?</a:t>
            </a:r>
          </a:p>
          <a:p>
            <a:pPr>
              <a:spcBef>
                <a:spcPts val="400"/>
              </a:spcBef>
              <a:defRPr sz="2000">
                <a:latin typeface="+mn-lt"/>
                <a:ea typeface="+mn-ea"/>
                <a:cs typeface="+mn-cs"/>
                <a:sym typeface="Arial"/>
              </a:defRPr>
            </a:pPr>
            <a:r>
              <a:t>The oval represents a unique </a:t>
            </a:r>
            <a:r>
              <a:rPr i="1">
                <a:solidFill>
                  <a:schemeClr val="accent2"/>
                </a:solidFill>
              </a:rPr>
              <a:t>use-case</a:t>
            </a:r>
            <a:r>
              <a:t> which attempts to capture high level </a:t>
            </a:r>
            <a:r>
              <a:rPr>
                <a:solidFill>
                  <a:schemeClr val="accent2"/>
                </a:solidFill>
              </a:rPr>
              <a:t>requirements or functionality</a:t>
            </a:r>
            <a:r>
              <a:t> that our system must provide to its users. As such, all use-cases must be </a:t>
            </a:r>
            <a:r>
              <a:rPr>
                <a:solidFill>
                  <a:srgbClr val="0000FF"/>
                </a:solidFill>
              </a:rPr>
              <a:t>initiated by Actors</a:t>
            </a:r>
            <a:r>
              <a:t>.</a:t>
            </a:r>
          </a:p>
          <a:p>
            <a:pPr>
              <a:spcBef>
                <a:spcPts val="400"/>
              </a:spcBef>
              <a:defRPr sz="2000">
                <a:latin typeface="+mn-lt"/>
                <a:ea typeface="+mn-ea"/>
                <a:cs typeface="+mn-cs"/>
                <a:sym typeface="Arial"/>
              </a:defRPr>
            </a:pPr>
            <a:r>
              <a:t>Each use-case is </a:t>
            </a:r>
            <a:r>
              <a:rPr>
                <a:solidFill>
                  <a:srgbClr val="0000FF"/>
                </a:solidFill>
              </a:rPr>
              <a:t>documented</a:t>
            </a:r>
            <a:r>
              <a:t> elsewhere with a detailed description of the interaction between user and system and the benefits to the user.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image.pdf" descr="image.pdf"/>
          <p:cNvPicPr>
            <a:picLocks noChangeAspect="1"/>
          </p:cNvPicPr>
          <p:nvPr/>
        </p:nvPicPr>
        <p:blipFill>
          <a:blip r:embed="rId2">
            <a:extLst/>
          </a:blip>
          <a:srcRect l="0" t="0" r="0" b="6990"/>
          <a:stretch>
            <a:fillRect/>
          </a:stretch>
        </p:blipFill>
        <p:spPr>
          <a:xfrm>
            <a:off x="1158875" y="3435350"/>
            <a:ext cx="5889625" cy="3217863"/>
          </a:xfrm>
          <a:prstGeom prst="rect">
            <a:avLst/>
          </a:prstGeom>
          <a:ln w="12700">
            <a:miter lim="400000"/>
          </a:ln>
        </p:spPr>
      </p:pic>
      <p:sp>
        <p:nvSpPr>
          <p:cNvPr id="141" name="What is an Actor?…"/>
          <p:cNvSpPr txBox="1"/>
          <p:nvPr>
            <p:ph type="body" idx="4294967295"/>
          </p:nvPr>
        </p:nvSpPr>
        <p:spPr>
          <a:xfrm>
            <a:off x="295275" y="203200"/>
            <a:ext cx="8685213" cy="3294063"/>
          </a:xfrm>
          <a:prstGeom prst="rect">
            <a:avLst/>
          </a:prstGeom>
        </p:spPr>
        <p:txBody>
          <a:bodyPr>
            <a:normAutofit fontScale="100000" lnSpcReduction="0"/>
          </a:bodyPr>
          <a:lstStyle/>
          <a:p>
            <a:pPr>
              <a:lnSpc>
                <a:spcPct val="80000"/>
              </a:lnSpc>
              <a:spcBef>
                <a:spcPts val="400"/>
              </a:spcBef>
              <a:buSzTx/>
              <a:buNone/>
              <a:defRPr b="1" i="1" sz="1800">
                <a:latin typeface="+mn-lt"/>
                <a:ea typeface="+mn-ea"/>
                <a:cs typeface="+mn-cs"/>
                <a:sym typeface="Arial"/>
              </a:defRPr>
            </a:pPr>
            <a:r>
              <a:t>What is an Actor?</a:t>
            </a:r>
          </a:p>
          <a:p>
            <a:pPr>
              <a:lnSpc>
                <a:spcPct val="80000"/>
              </a:lnSpc>
              <a:spcBef>
                <a:spcPts val="400"/>
              </a:spcBef>
              <a:defRPr sz="1800">
                <a:latin typeface="+mn-lt"/>
                <a:ea typeface="+mn-ea"/>
                <a:cs typeface="+mn-cs"/>
                <a:sym typeface="Arial"/>
              </a:defRPr>
            </a:pPr>
            <a:r>
              <a:t>An actor represents an </a:t>
            </a:r>
            <a:r>
              <a:rPr i="1">
                <a:solidFill>
                  <a:schemeClr val="accent2"/>
                </a:solidFill>
              </a:rPr>
              <a:t>external</a:t>
            </a:r>
            <a:r>
              <a:rPr>
                <a:solidFill>
                  <a:schemeClr val="accent2"/>
                </a:solidFill>
              </a:rPr>
              <a:t> </a:t>
            </a:r>
            <a:r>
              <a:rPr i="1">
                <a:solidFill>
                  <a:schemeClr val="accent2"/>
                </a:solidFill>
              </a:rPr>
              <a:t>entity</a:t>
            </a:r>
            <a:r>
              <a:t> outside the </a:t>
            </a:r>
            <a:r>
              <a:rPr>
                <a:solidFill>
                  <a:schemeClr val="accent2"/>
                </a:solidFill>
              </a:rPr>
              <a:t>domain</a:t>
            </a:r>
            <a:r>
              <a:t> of the system we are modelling. Most commonly these are the </a:t>
            </a:r>
            <a:r>
              <a:rPr>
                <a:solidFill>
                  <a:srgbClr val="0000FF"/>
                </a:solidFill>
              </a:rPr>
              <a:t>users</a:t>
            </a:r>
            <a:r>
              <a:t> of the system who </a:t>
            </a:r>
            <a:r>
              <a:rPr u="sng">
                <a:solidFill>
                  <a:srgbClr val="0000FF"/>
                </a:solidFill>
              </a:rPr>
              <a:t>initiate</a:t>
            </a:r>
            <a:r>
              <a:t> one or more use-cases and are typically people, but could be other hardware.</a:t>
            </a:r>
            <a:br/>
            <a:r>
              <a:t> </a:t>
            </a:r>
          </a:p>
          <a:p>
            <a:pPr>
              <a:lnSpc>
                <a:spcPct val="80000"/>
              </a:lnSpc>
              <a:spcBef>
                <a:spcPts val="400"/>
              </a:spcBef>
              <a:defRPr sz="1800">
                <a:latin typeface="+mn-lt"/>
                <a:ea typeface="+mn-ea"/>
                <a:cs typeface="+mn-cs"/>
                <a:sym typeface="Arial"/>
              </a:defRPr>
            </a:pPr>
            <a:r>
              <a:t>Note that some people involved in the </a:t>
            </a:r>
            <a:r>
              <a:rPr>
                <a:solidFill>
                  <a:srgbClr val="0000FF"/>
                </a:solidFill>
              </a:rPr>
              <a:t>execution</a:t>
            </a:r>
            <a:r>
              <a:t> of a use-case are NOT necessarily actors. For example, we would probably not show people that happen to </a:t>
            </a:r>
            <a:r>
              <a:rPr i="1">
                <a:solidFill>
                  <a:srgbClr val="0000FF"/>
                </a:solidFill>
              </a:rPr>
              <a:t>take part</a:t>
            </a:r>
            <a:r>
              <a:t> in the execution of a use case as an actor, (such as </a:t>
            </a:r>
            <a:r>
              <a:rPr>
                <a:solidFill>
                  <a:srgbClr val="0000FF"/>
                </a:solidFill>
              </a:rPr>
              <a:t>a librarian </a:t>
            </a:r>
            <a:r>
              <a:t>or the staff who refill the ATM with cash). </a:t>
            </a:r>
          </a:p>
          <a:p>
            <a:pPr>
              <a:lnSpc>
                <a:spcPct val="80000"/>
              </a:lnSpc>
              <a:defRPr sz="1800">
                <a:latin typeface="+mn-lt"/>
                <a:ea typeface="+mn-ea"/>
                <a:cs typeface="+mn-cs"/>
                <a:sym typeface="Arial"/>
              </a:defRPr>
            </a:pPr>
          </a:p>
          <a:p>
            <a:pPr>
              <a:lnSpc>
                <a:spcPct val="80000"/>
              </a:lnSpc>
              <a:spcBef>
                <a:spcPts val="400"/>
              </a:spcBef>
              <a:defRPr sz="1800">
                <a:latin typeface="+mn-lt"/>
                <a:ea typeface="+mn-ea"/>
                <a:cs typeface="+mn-cs"/>
                <a:sym typeface="Arial"/>
              </a:defRPr>
            </a:pPr>
            <a:r>
              <a:t>The UML is quite clear about this, </a:t>
            </a:r>
            <a:r>
              <a:rPr>
                <a:solidFill>
                  <a:srgbClr val="0000FF"/>
                </a:solidFill>
              </a:rPr>
              <a:t>an Actor must be somebody/something that initiates</a:t>
            </a:r>
            <a:r>
              <a:t> an interaction with the system and gets some </a:t>
            </a:r>
            <a:r>
              <a:rPr>
                <a:solidFill>
                  <a:srgbClr val="0000FF"/>
                </a:solidFill>
              </a:rPr>
              <a:t>measurable benefit</a:t>
            </a:r>
            <a:r>
              <a:t> from that interaction.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Would we show the Bank Computer and Printer as Actors?…"/>
          <p:cNvSpPr txBox="1"/>
          <p:nvPr>
            <p:ph type="body" idx="4294967295"/>
          </p:nvPr>
        </p:nvSpPr>
        <p:spPr>
          <a:xfrm>
            <a:off x="263525" y="336550"/>
            <a:ext cx="8639175" cy="3040063"/>
          </a:xfrm>
          <a:prstGeom prst="rect">
            <a:avLst/>
          </a:prstGeom>
        </p:spPr>
        <p:txBody>
          <a:bodyPr>
            <a:normAutofit fontScale="100000" lnSpcReduction="0"/>
          </a:bodyPr>
          <a:lstStyle/>
          <a:p>
            <a:pPr>
              <a:spcBef>
                <a:spcPts val="300"/>
              </a:spcBef>
              <a:buSzTx/>
              <a:buNone/>
              <a:defRPr b="1" i="1" sz="1600"/>
            </a:pPr>
            <a:r>
              <a:t>Would we show the Bank Computer and Printer as Actors?</a:t>
            </a:r>
          </a:p>
          <a:p>
            <a:pPr>
              <a:spcBef>
                <a:spcPts val="300"/>
              </a:spcBef>
              <a:defRPr sz="1600">
                <a:latin typeface="+mn-lt"/>
                <a:ea typeface="+mn-ea"/>
                <a:cs typeface="+mn-cs"/>
                <a:sym typeface="Arial"/>
              </a:defRPr>
            </a:pPr>
            <a:r>
              <a:t>Possibly, but because they do not </a:t>
            </a:r>
            <a:r>
              <a:rPr i="1"/>
              <a:t>initiate</a:t>
            </a:r>
            <a:r>
              <a:t> a use-case, the UML refers to them as “secondary” actors, a bit like a librarian in an automated library system, he or she is </a:t>
            </a:r>
            <a:r>
              <a:rPr i="1"/>
              <a:t>involved</a:t>
            </a:r>
            <a:r>
              <a:t> when a user (</a:t>
            </a:r>
            <a:r>
              <a:rPr i="1"/>
              <a:t>the primary actor</a:t>
            </a:r>
            <a:r>
              <a:t>) borrows a book, but does not initiate the borrowing.</a:t>
            </a:r>
          </a:p>
        </p:txBody>
      </p:sp>
      <p:pic>
        <p:nvPicPr>
          <p:cNvPr id="145" name="image.pdf" descr="image.pdf"/>
          <p:cNvPicPr>
            <a:picLocks noChangeAspect="1"/>
          </p:cNvPicPr>
          <p:nvPr/>
        </p:nvPicPr>
        <p:blipFill>
          <a:blip r:embed="rId2">
            <a:extLst/>
          </a:blip>
          <a:srcRect l="9103" t="4063" r="5580" b="7247"/>
          <a:stretch>
            <a:fillRect/>
          </a:stretch>
        </p:blipFill>
        <p:spPr>
          <a:xfrm>
            <a:off x="1192212" y="1970087"/>
            <a:ext cx="6616701" cy="4627564"/>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8" name="What if a computer did initiate a use-case?…"/>
          <p:cNvSpPr txBox="1"/>
          <p:nvPr>
            <p:ph type="body" idx="4294967295"/>
          </p:nvPr>
        </p:nvSpPr>
        <p:spPr>
          <a:xfrm>
            <a:off x="223837" y="285749"/>
            <a:ext cx="8485188" cy="6332539"/>
          </a:xfrm>
          <a:prstGeom prst="rect">
            <a:avLst/>
          </a:prstGeom>
        </p:spPr>
        <p:txBody>
          <a:bodyPr>
            <a:normAutofit fontScale="100000" lnSpcReduction="0"/>
          </a:bodyPr>
          <a:lstStyle/>
          <a:p>
            <a:pPr>
              <a:spcBef>
                <a:spcPts val="300"/>
              </a:spcBef>
              <a:buSzTx/>
              <a:buNone/>
              <a:defRPr b="1" i="1" sz="1600">
                <a:latin typeface="+mn-lt"/>
                <a:ea typeface="+mn-ea"/>
                <a:cs typeface="+mn-cs"/>
                <a:sym typeface="Arial"/>
              </a:defRPr>
            </a:pPr>
            <a:r>
              <a:t>What if a computer did initiate a use-case?</a:t>
            </a:r>
          </a:p>
          <a:p>
            <a:pPr>
              <a:spcBef>
                <a:spcPts val="300"/>
              </a:spcBef>
              <a:defRPr sz="1600">
                <a:latin typeface="+mn-lt"/>
                <a:ea typeface="+mn-ea"/>
                <a:cs typeface="+mn-cs"/>
                <a:sym typeface="Arial"/>
              </a:defRPr>
            </a:pPr>
            <a:r>
              <a:t>Suppose another use-case exists which allows the bank central computer to request the ATM upload details of all the transactions that had taken place that day.</a:t>
            </a:r>
          </a:p>
          <a:p>
            <a:pPr>
              <a:defRPr sz="1600">
                <a:latin typeface="+mn-lt"/>
                <a:ea typeface="+mn-ea"/>
                <a:cs typeface="+mn-cs"/>
                <a:sym typeface="Arial"/>
              </a:defRPr>
            </a:pPr>
          </a:p>
          <a:p>
            <a:pPr>
              <a:spcBef>
                <a:spcPts val="300"/>
              </a:spcBef>
              <a:defRPr sz="1600">
                <a:latin typeface="+mn-lt"/>
                <a:ea typeface="+mn-ea"/>
                <a:cs typeface="+mn-cs"/>
                <a:sym typeface="Arial"/>
              </a:defRPr>
            </a:pPr>
            <a:r>
              <a:t>Suppose also a new use case called  ‘</a:t>
            </a:r>
            <a:r>
              <a:rPr i="1">
                <a:solidFill>
                  <a:schemeClr val="accent2"/>
                </a:solidFill>
              </a:rPr>
              <a:t>Diagnostic Check</a:t>
            </a:r>
            <a:r>
              <a:t>’ which is run by a new actor called </a:t>
            </a:r>
            <a:r>
              <a:rPr>
                <a:solidFill>
                  <a:srgbClr val="0000FF"/>
                </a:solidFill>
              </a:rPr>
              <a:t>Technician</a:t>
            </a:r>
            <a:r>
              <a:t>, which involves the use of the Bank Central Computer.</a:t>
            </a:r>
          </a:p>
        </p:txBody>
      </p:sp>
      <p:pic>
        <p:nvPicPr>
          <p:cNvPr id="149" name="image.png" descr="image.png"/>
          <p:cNvPicPr>
            <a:picLocks noChangeAspect="1"/>
          </p:cNvPicPr>
          <p:nvPr/>
        </p:nvPicPr>
        <p:blipFill>
          <a:blip r:embed="rId2">
            <a:extLst/>
          </a:blip>
          <a:stretch>
            <a:fillRect/>
          </a:stretch>
        </p:blipFill>
        <p:spPr>
          <a:xfrm>
            <a:off x="1200150" y="2373312"/>
            <a:ext cx="3792538" cy="437197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Slide Number"/>
          <p:cNvSpPr txBox="1"/>
          <p:nvPr>
            <p:ph type="sldNum" sz="quarter" idx="2"/>
          </p:nvPr>
        </p:nvSpPr>
        <p:spPr>
          <a:xfrm>
            <a:off x="8792160" y="334010"/>
            <a:ext cx="20102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 name="What is UML ?…"/>
          <p:cNvSpPr txBox="1"/>
          <p:nvPr>
            <p:ph type="body" idx="4294967295"/>
          </p:nvPr>
        </p:nvSpPr>
        <p:spPr>
          <a:xfrm>
            <a:off x="457200" y="238125"/>
            <a:ext cx="8229600" cy="6353175"/>
          </a:xfrm>
          <a:prstGeom prst="rect">
            <a:avLst/>
          </a:prstGeom>
        </p:spPr>
        <p:txBody>
          <a:bodyPr>
            <a:normAutofit fontScale="100000" lnSpcReduction="0"/>
          </a:bodyPr>
          <a:lstStyle/>
          <a:p>
            <a:pPr>
              <a:lnSpc>
                <a:spcPct val="80000"/>
              </a:lnSpc>
              <a:spcBef>
                <a:spcPts val="400"/>
              </a:spcBef>
              <a:buSzTx/>
              <a:buNone/>
              <a:defRPr b="1" i="1" sz="1800">
                <a:latin typeface="+mn-lt"/>
                <a:ea typeface="+mn-ea"/>
                <a:cs typeface="+mn-cs"/>
                <a:sym typeface="Arial"/>
              </a:defRPr>
            </a:pPr>
            <a:r>
              <a:t>What is UML ?</a:t>
            </a:r>
          </a:p>
          <a:p>
            <a:pPr>
              <a:lnSpc>
                <a:spcPct val="80000"/>
              </a:lnSpc>
              <a:spcBef>
                <a:spcPts val="400"/>
              </a:spcBef>
              <a:defRPr sz="1800">
                <a:latin typeface="+mn-lt"/>
                <a:ea typeface="+mn-ea"/>
                <a:cs typeface="+mn-cs"/>
                <a:sym typeface="Arial"/>
              </a:defRPr>
            </a:pPr>
            <a:r>
              <a:t>UML is not a language in the same way that we view programming languages such as ‘C++’, ‘Java’ or ‘Basic’.</a:t>
            </a:r>
          </a:p>
          <a:p>
            <a:pPr>
              <a:lnSpc>
                <a:spcPct val="80000"/>
              </a:lnSpc>
              <a:defRPr sz="1800">
                <a:latin typeface="+mn-lt"/>
                <a:ea typeface="+mn-ea"/>
                <a:cs typeface="+mn-cs"/>
                <a:sym typeface="Arial"/>
              </a:defRPr>
            </a:pPr>
          </a:p>
          <a:p>
            <a:pPr>
              <a:lnSpc>
                <a:spcPct val="80000"/>
              </a:lnSpc>
              <a:spcBef>
                <a:spcPts val="400"/>
              </a:spcBef>
              <a:defRPr sz="1800">
                <a:latin typeface="+mn-lt"/>
                <a:ea typeface="+mn-ea"/>
                <a:cs typeface="+mn-cs"/>
                <a:sym typeface="Arial"/>
              </a:defRPr>
            </a:pPr>
            <a:r>
              <a:t>UML is however a language in the sense that it has </a:t>
            </a:r>
            <a:r>
              <a:rPr>
                <a:solidFill>
                  <a:schemeClr val="accent2"/>
                </a:solidFill>
              </a:rPr>
              <a:t>syntax</a:t>
            </a:r>
            <a:r>
              <a:t> and </a:t>
            </a:r>
            <a:r>
              <a:rPr>
                <a:solidFill>
                  <a:schemeClr val="accent2"/>
                </a:solidFill>
              </a:rPr>
              <a:t>semantics</a:t>
            </a:r>
            <a:r>
              <a:t> which convey meaning, understanding and constraints (i.e. what is </a:t>
            </a:r>
            <a:r>
              <a:rPr>
                <a:solidFill>
                  <a:srgbClr val="0000FF"/>
                </a:solidFill>
              </a:rPr>
              <a:t>right</a:t>
            </a:r>
            <a:r>
              <a:t> and </a:t>
            </a:r>
            <a:r>
              <a:rPr>
                <a:solidFill>
                  <a:srgbClr val="0000FF"/>
                </a:solidFill>
              </a:rPr>
              <a:t>wrong</a:t>
            </a:r>
            <a:r>
              <a:t> and the limitations of those decisions) to the reader and thereby allows two people fluent in that language to communicate and understand the intention of the other.</a:t>
            </a:r>
          </a:p>
          <a:p>
            <a:pPr>
              <a:lnSpc>
                <a:spcPct val="80000"/>
              </a:lnSpc>
              <a:defRPr sz="1800">
                <a:latin typeface="+mn-lt"/>
                <a:ea typeface="+mn-ea"/>
                <a:cs typeface="+mn-cs"/>
                <a:sym typeface="Arial"/>
              </a:defRPr>
            </a:pPr>
          </a:p>
          <a:p>
            <a:pPr>
              <a:lnSpc>
                <a:spcPct val="80000"/>
              </a:lnSpc>
              <a:spcBef>
                <a:spcPts val="400"/>
              </a:spcBef>
              <a:defRPr sz="1800">
                <a:latin typeface="+mn-lt"/>
                <a:ea typeface="+mn-ea"/>
                <a:cs typeface="+mn-cs"/>
                <a:sym typeface="Arial"/>
              </a:defRPr>
            </a:pPr>
            <a:r>
              <a:t>UML represents a collection of </a:t>
            </a:r>
            <a:r>
              <a:rPr>
                <a:solidFill>
                  <a:srgbClr val="0000FF"/>
                </a:solidFill>
              </a:rPr>
              <a:t>13</a:t>
            </a:r>
            <a:r>
              <a:t> essentially </a:t>
            </a:r>
            <a:r>
              <a:rPr>
                <a:solidFill>
                  <a:schemeClr val="accent2"/>
                </a:solidFill>
              </a:rPr>
              <a:t>graphical</a:t>
            </a:r>
            <a:r>
              <a:t> (i.e. drawing) notations supplemented by textual descriptions designed to capture </a:t>
            </a:r>
            <a:r>
              <a:rPr>
                <a:solidFill>
                  <a:srgbClr val="0000FF"/>
                </a:solidFill>
              </a:rPr>
              <a:t>requirements</a:t>
            </a:r>
            <a:r>
              <a:t> and </a:t>
            </a:r>
            <a:r>
              <a:rPr>
                <a:solidFill>
                  <a:srgbClr val="0000FF"/>
                </a:solidFill>
              </a:rPr>
              <a:t>design alternatives</a:t>
            </a:r>
            <a:r>
              <a:t>. You don’t have to use them all, you just chose the ones that capture important information about the system you are working on.</a:t>
            </a:r>
          </a:p>
          <a:p>
            <a:pPr>
              <a:lnSpc>
                <a:spcPct val="80000"/>
              </a:lnSpc>
              <a:defRPr sz="1800">
                <a:latin typeface="+mn-lt"/>
                <a:ea typeface="+mn-ea"/>
                <a:cs typeface="+mn-cs"/>
                <a:sym typeface="Arial"/>
              </a:defRPr>
            </a:pPr>
          </a:p>
          <a:p>
            <a:pPr>
              <a:lnSpc>
                <a:spcPct val="80000"/>
              </a:lnSpc>
              <a:spcBef>
                <a:spcPts val="400"/>
              </a:spcBef>
              <a:defRPr sz="1800">
                <a:latin typeface="+mn-lt"/>
                <a:ea typeface="+mn-ea"/>
                <a:cs typeface="+mn-cs"/>
                <a:sym typeface="Arial"/>
              </a:defRPr>
            </a:pPr>
            <a:r>
              <a:t>UML is to software engineers what building plans are to an architect and an electrical circuit diagrams is to an electrician. </a:t>
            </a:r>
          </a:p>
          <a:p>
            <a:pPr>
              <a:lnSpc>
                <a:spcPct val="80000"/>
              </a:lnSpc>
              <a:defRPr sz="1800">
                <a:latin typeface="+mn-lt"/>
                <a:ea typeface="+mn-ea"/>
                <a:cs typeface="+mn-cs"/>
                <a:sym typeface="Arial"/>
              </a:defRPr>
            </a:pPr>
          </a:p>
          <a:p>
            <a:pPr>
              <a:lnSpc>
                <a:spcPct val="80000"/>
              </a:lnSpc>
              <a:spcBef>
                <a:spcPts val="400"/>
              </a:spcBef>
              <a:defRPr b="1" sz="1800">
                <a:latin typeface="+mn-lt"/>
                <a:ea typeface="+mn-ea"/>
                <a:cs typeface="+mn-cs"/>
                <a:sym typeface="Arial"/>
              </a:defRPr>
            </a:pPr>
            <a:r>
              <a:t>Note</a:t>
            </a:r>
            <a:r>
              <a:rPr b="0"/>
              <a:t>: UML does not work well for small projects or projects where just a few developers are involved. If you attempt to use it in this environment it will seem more of a burden than an aid, but then it was never intended for that. It works best for very complex systems involving dozens of developers over a long period of time where it is impossible for one or two people to maintain the structure of the software in their head as they develop it.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2" name="A Use case diagram looks so simple, why bother with it?…"/>
          <p:cNvSpPr txBox="1"/>
          <p:nvPr>
            <p:ph type="body" idx="4294967295"/>
          </p:nvPr>
        </p:nvSpPr>
        <p:spPr>
          <a:xfrm>
            <a:off x="457200" y="336549"/>
            <a:ext cx="8485188" cy="6332539"/>
          </a:xfrm>
          <a:prstGeom prst="rect">
            <a:avLst/>
          </a:prstGeom>
        </p:spPr>
        <p:txBody>
          <a:bodyPr>
            <a:normAutofit fontScale="100000" lnSpcReduction="0"/>
          </a:bodyPr>
          <a:lstStyle/>
          <a:p>
            <a:pPr>
              <a:lnSpc>
                <a:spcPct val="80000"/>
              </a:lnSpc>
              <a:spcBef>
                <a:spcPts val="400"/>
              </a:spcBef>
              <a:buSzTx/>
              <a:buNone/>
              <a:defRPr b="1" i="1" sz="2000">
                <a:latin typeface="+mn-lt"/>
                <a:ea typeface="+mn-ea"/>
                <a:cs typeface="+mn-cs"/>
                <a:sym typeface="Arial"/>
              </a:defRPr>
            </a:pPr>
            <a:r>
              <a:t>A Use case diagram looks so simple, why bother with it?</a:t>
            </a:r>
          </a:p>
          <a:p>
            <a:pPr>
              <a:lnSpc>
                <a:spcPct val="80000"/>
              </a:lnSpc>
              <a:buSzTx/>
              <a:buNone/>
              <a:defRPr b="1" i="1" sz="2000">
                <a:latin typeface="+mn-lt"/>
                <a:ea typeface="+mn-ea"/>
                <a:cs typeface="+mn-cs"/>
                <a:sym typeface="Arial"/>
              </a:defRPr>
            </a:pPr>
          </a:p>
          <a:p>
            <a:pPr>
              <a:lnSpc>
                <a:spcPct val="80000"/>
              </a:lnSpc>
              <a:spcBef>
                <a:spcPts val="400"/>
              </a:spcBef>
              <a:defRPr sz="2000">
                <a:latin typeface="+mn-lt"/>
                <a:ea typeface="+mn-ea"/>
                <a:cs typeface="+mn-cs"/>
                <a:sym typeface="Arial"/>
              </a:defRPr>
            </a:pPr>
            <a:r>
              <a:t>Firstly it shows the </a:t>
            </a:r>
            <a:r>
              <a:rPr>
                <a:solidFill>
                  <a:schemeClr val="accent2"/>
                </a:solidFill>
              </a:rPr>
              <a:t>BIG-PICTURE</a:t>
            </a:r>
            <a:r>
              <a:t> without getting bogged down in the details of design and implementation (i.e. It’s pretty much </a:t>
            </a:r>
            <a:r>
              <a:rPr>
                <a:solidFill>
                  <a:srgbClr val="0000FF"/>
                </a:solidFill>
              </a:rPr>
              <a:t>independent of hardware, OS, GUI, programming language, databases, networks etc</a:t>
            </a:r>
            <a:r>
              <a:t>) so it focuses on </a:t>
            </a:r>
            <a:r>
              <a:rPr>
                <a:solidFill>
                  <a:srgbClr val="0000FF"/>
                </a:solidFill>
              </a:rPr>
              <a:t>what</a:t>
            </a:r>
            <a:r>
              <a:t> needs to be done, </a:t>
            </a:r>
            <a:r>
              <a:rPr>
                <a:solidFill>
                  <a:srgbClr val="0000FF"/>
                </a:solidFill>
              </a:rPr>
              <a:t>not on how</a:t>
            </a:r>
            <a:r>
              <a:t> it will be done.</a:t>
            </a:r>
            <a:br/>
          </a:p>
          <a:p>
            <a:pPr>
              <a:lnSpc>
                <a:spcPct val="80000"/>
              </a:lnSpc>
              <a:spcBef>
                <a:spcPts val="400"/>
              </a:spcBef>
              <a:defRPr sz="2000">
                <a:latin typeface="+mn-lt"/>
                <a:ea typeface="+mn-ea"/>
                <a:cs typeface="+mn-cs"/>
                <a:sym typeface="Arial"/>
              </a:defRPr>
            </a:pPr>
            <a:r>
              <a:t>Secondly, the </a:t>
            </a:r>
            <a:r>
              <a:rPr>
                <a:solidFill>
                  <a:schemeClr val="accent2"/>
                </a:solidFill>
              </a:rPr>
              <a:t>customer</a:t>
            </a:r>
            <a:r>
              <a:t> can easily </a:t>
            </a:r>
            <a:r>
              <a:rPr>
                <a:solidFill>
                  <a:schemeClr val="accent2"/>
                </a:solidFill>
              </a:rPr>
              <a:t>relate</a:t>
            </a:r>
            <a:r>
              <a:t> to a use-case diagram and identify the </a:t>
            </a:r>
            <a:r>
              <a:rPr>
                <a:solidFill>
                  <a:schemeClr val="accent2"/>
                </a:solidFill>
              </a:rPr>
              <a:t>major</a:t>
            </a:r>
            <a:r>
              <a:t> </a:t>
            </a:r>
            <a:r>
              <a:rPr>
                <a:solidFill>
                  <a:schemeClr val="accent2"/>
                </a:solidFill>
              </a:rPr>
              <a:t>objectives</a:t>
            </a:r>
            <a:r>
              <a:t> of their business within it.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This means that any </a:t>
            </a:r>
            <a:r>
              <a:rPr>
                <a:solidFill>
                  <a:srgbClr val="0000FF"/>
                </a:solidFill>
              </a:rPr>
              <a:t>major</a:t>
            </a:r>
            <a:r>
              <a:t> or </a:t>
            </a:r>
            <a:r>
              <a:rPr>
                <a:solidFill>
                  <a:srgbClr val="0000FF"/>
                </a:solidFill>
              </a:rPr>
              <a:t>miss-understood </a:t>
            </a:r>
            <a:r>
              <a:t>functionality required from the system is less likely to be </a:t>
            </a:r>
            <a:r>
              <a:rPr>
                <a:solidFill>
                  <a:srgbClr val="0000FF"/>
                </a:solidFill>
              </a:rPr>
              <a:t>overlooked</a:t>
            </a:r>
            <a:r>
              <a:t> during analysis (very important) or incorrectly interpreted.</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From a </a:t>
            </a:r>
            <a:r>
              <a:rPr>
                <a:solidFill>
                  <a:srgbClr val="0000FF"/>
                </a:solidFill>
              </a:rPr>
              <a:t>developers</a:t>
            </a:r>
            <a:r>
              <a:t> point of view they can immediately assess the </a:t>
            </a:r>
            <a:r>
              <a:rPr>
                <a:solidFill>
                  <a:schemeClr val="accent2"/>
                </a:solidFill>
              </a:rPr>
              <a:t>functionality required</a:t>
            </a:r>
            <a:r>
              <a:t> and </a:t>
            </a:r>
            <a:r>
              <a:rPr>
                <a:solidFill>
                  <a:schemeClr val="accent2"/>
                </a:solidFill>
              </a:rPr>
              <a:t>assess the risk involved</a:t>
            </a:r>
            <a:r>
              <a:t> in implementing each use case. Resources, hiring and training can then be allocated appropriately as part of the project planning.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The software development manager can also begin to plan delivery schedules, estimate costs, hire new developers, buy the tools and training needed to successfully deliver the product.…"/>
          <p:cNvSpPr txBox="1"/>
          <p:nvPr>
            <p:ph type="body" idx="4294967295"/>
          </p:nvPr>
        </p:nvSpPr>
        <p:spPr>
          <a:xfrm>
            <a:off x="457200" y="336549"/>
            <a:ext cx="8229600" cy="6332539"/>
          </a:xfrm>
          <a:prstGeom prst="rect">
            <a:avLst/>
          </a:prstGeom>
        </p:spPr>
        <p:txBody>
          <a:bodyPr>
            <a:normAutofit fontScale="100000" lnSpcReduction="0"/>
          </a:bodyPr>
          <a:lstStyle/>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The software development manager can also begin to plan </a:t>
            </a:r>
            <a:r>
              <a:rPr>
                <a:solidFill>
                  <a:srgbClr val="0000FF"/>
                </a:solidFill>
              </a:rPr>
              <a:t>delivery schedules, estimate costs, hire new developers, buy the tools and training needed</a:t>
            </a:r>
            <a:r>
              <a:t> to successfully deliver the product.</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Because modern software development follows an </a:t>
            </a:r>
            <a:r>
              <a:rPr i="1">
                <a:solidFill>
                  <a:schemeClr val="accent2"/>
                </a:solidFill>
              </a:rPr>
              <a:t>iterative</a:t>
            </a:r>
            <a:r>
              <a:t> approach, each new release of the software can be based around the implementation of </a:t>
            </a:r>
            <a:r>
              <a:rPr>
                <a:solidFill>
                  <a:schemeClr val="accent2"/>
                </a:solidFill>
              </a:rPr>
              <a:t>one or more</a:t>
            </a:r>
            <a:r>
              <a:t> use-cases. </a:t>
            </a:r>
            <a:br/>
            <a:br/>
            <a:r>
              <a:t>Thus it is easy to identify what </a:t>
            </a:r>
            <a:r>
              <a:rPr>
                <a:solidFill>
                  <a:srgbClr val="0000FF"/>
                </a:solidFill>
              </a:rPr>
              <a:t>functionality</a:t>
            </a:r>
            <a:r>
              <a:t> is required </a:t>
            </a:r>
            <a:r>
              <a:rPr>
                <a:solidFill>
                  <a:srgbClr val="0000FF"/>
                </a:solidFill>
              </a:rPr>
              <a:t>with each new release.</a:t>
            </a:r>
            <a:r>
              <a:t> </a:t>
            </a:r>
            <a:br/>
            <a:br/>
            <a:r>
              <a:t>In fact, the customer should be actively involved in the </a:t>
            </a:r>
            <a:r>
              <a:rPr>
                <a:solidFill>
                  <a:schemeClr val="accent2"/>
                </a:solidFill>
              </a:rPr>
              <a:t>planning and release process</a:t>
            </a:r>
            <a:r>
              <a:t> by prioritising the use cases in terms of </a:t>
            </a:r>
            <a:r>
              <a:rPr>
                <a:solidFill>
                  <a:schemeClr val="accent2"/>
                </a:solidFill>
              </a:rPr>
              <a:t>must-haves</a:t>
            </a:r>
            <a:r>
              <a:t> and </a:t>
            </a:r>
            <a:r>
              <a:rPr>
                <a:solidFill>
                  <a:schemeClr val="accent2"/>
                </a:solidFill>
              </a:rPr>
              <a:t>nice-to-haves</a:t>
            </a:r>
            <a:r>
              <a:t>, thus they get to chose the functionality of each new release.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Use-Case Scenarios…"/>
          <p:cNvSpPr txBox="1"/>
          <p:nvPr>
            <p:ph type="body" idx="4294967295"/>
          </p:nvPr>
        </p:nvSpPr>
        <p:spPr>
          <a:xfrm>
            <a:off x="357187" y="336549"/>
            <a:ext cx="8393113" cy="6332539"/>
          </a:xfrm>
          <a:prstGeom prst="rect">
            <a:avLst/>
          </a:prstGeom>
        </p:spPr>
        <p:txBody>
          <a:bodyPr>
            <a:normAutofit fontScale="100000" lnSpcReduction="0"/>
          </a:bodyPr>
          <a:lstStyle/>
          <a:p>
            <a:pPr>
              <a:lnSpc>
                <a:spcPct val="90000"/>
              </a:lnSpc>
              <a:spcBef>
                <a:spcPts val="400"/>
              </a:spcBef>
              <a:buSzTx/>
              <a:buNone/>
              <a:defRPr b="1" i="1" sz="2000">
                <a:latin typeface="+mn-lt"/>
                <a:ea typeface="+mn-ea"/>
                <a:cs typeface="+mn-cs"/>
                <a:sym typeface="Arial"/>
              </a:defRPr>
            </a:pPr>
            <a:r>
              <a:t>Use-Case </a:t>
            </a:r>
            <a:r>
              <a:rPr>
                <a:solidFill>
                  <a:schemeClr val="accent2"/>
                </a:solidFill>
              </a:rPr>
              <a:t>Scenarios</a:t>
            </a:r>
            <a:endParaRPr>
              <a:solidFill>
                <a:schemeClr val="accent2"/>
              </a:solidFill>
            </a:endParaRPr>
          </a:p>
          <a:p>
            <a:pPr>
              <a:lnSpc>
                <a:spcPct val="90000"/>
              </a:lnSpc>
              <a:spcBef>
                <a:spcPts val="400"/>
              </a:spcBef>
              <a:defRPr sz="2000">
                <a:latin typeface="+mn-lt"/>
                <a:ea typeface="+mn-ea"/>
                <a:cs typeface="+mn-cs"/>
                <a:sym typeface="Arial"/>
              </a:defRPr>
            </a:pPr>
            <a:r>
              <a:t>When we talk about use-cases, we always end up discussing </a:t>
            </a:r>
            <a:r>
              <a:rPr>
                <a:solidFill>
                  <a:schemeClr val="accent2"/>
                </a:solidFill>
              </a:rPr>
              <a:t>scenarios</a:t>
            </a:r>
            <a:r>
              <a:t>. </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In essence, a scenario is a </a:t>
            </a:r>
            <a:r>
              <a:rPr i="1">
                <a:solidFill>
                  <a:schemeClr val="accent2"/>
                </a:solidFill>
              </a:rPr>
              <a:t>specific instance</a:t>
            </a:r>
            <a:r>
              <a:t> of a use case that is </a:t>
            </a:r>
            <a:r>
              <a:rPr>
                <a:solidFill>
                  <a:srgbClr val="0000FF"/>
                </a:solidFill>
              </a:rPr>
              <a:t>played out</a:t>
            </a:r>
            <a:r>
              <a:t> between actor and system at run time. What does this mean? </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Well take for example the ATM </a:t>
            </a:r>
            <a:r>
              <a:rPr i="1">
                <a:solidFill>
                  <a:schemeClr val="accent2"/>
                </a:solidFill>
              </a:rPr>
              <a:t>Request Cash</a:t>
            </a:r>
            <a:r>
              <a:t> use-case. What </a:t>
            </a:r>
            <a:r>
              <a:rPr i="1">
                <a:solidFill>
                  <a:srgbClr val="0000FF"/>
                </a:solidFill>
              </a:rPr>
              <a:t>could</a:t>
            </a:r>
            <a:r>
              <a:t> happen when a particular customer comes to make a cash withdrawal.</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Well ideally, we would like the user to enter the </a:t>
            </a:r>
            <a:r>
              <a:rPr>
                <a:solidFill>
                  <a:srgbClr val="0000FF"/>
                </a:solidFill>
              </a:rPr>
              <a:t>correct PIN</a:t>
            </a:r>
            <a:r>
              <a:t> and have </a:t>
            </a:r>
            <a:r>
              <a:rPr>
                <a:solidFill>
                  <a:srgbClr val="0000FF"/>
                </a:solidFill>
              </a:rPr>
              <a:t>sufficient money</a:t>
            </a:r>
            <a:r>
              <a:t> in their account to make the requested withdrawal. </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This is certainly one </a:t>
            </a:r>
            <a:r>
              <a:rPr i="1">
                <a:solidFill>
                  <a:schemeClr val="accent2"/>
                </a:solidFill>
              </a:rPr>
              <a:t>particular</a:t>
            </a:r>
            <a:r>
              <a:rPr>
                <a:solidFill>
                  <a:schemeClr val="accent2"/>
                </a:solidFill>
              </a:rPr>
              <a:t> </a:t>
            </a:r>
            <a:r>
              <a:rPr i="1">
                <a:solidFill>
                  <a:schemeClr val="accent2"/>
                </a:solidFill>
              </a:rPr>
              <a:t>scenario</a:t>
            </a:r>
            <a:r>
              <a:t> that could be played out between user and system and is probably the </a:t>
            </a:r>
            <a:r>
              <a:rPr u="sng">
                <a:solidFill>
                  <a:schemeClr val="accent2"/>
                </a:solidFill>
              </a:rPr>
              <a:t>primary</a:t>
            </a:r>
            <a:r>
              <a:t> or most </a:t>
            </a:r>
            <a:r>
              <a:rPr>
                <a:solidFill>
                  <a:schemeClr val="accent2"/>
                </a:solidFill>
              </a:rPr>
              <a:t>commonly</a:t>
            </a:r>
            <a:r>
              <a:t> acted out scenario for this use case. Certainly it is the one the bank had in mind when it decided to offer the cash withdrawal functionality inside their ATM.</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Rectangle"/>
          <p:cNvSpPr/>
          <p:nvPr/>
        </p:nvSpPr>
        <p:spPr>
          <a:xfrm>
            <a:off x="892175" y="3019425"/>
            <a:ext cx="7969250" cy="1816100"/>
          </a:xfrm>
          <a:prstGeom prst="rect">
            <a:avLst/>
          </a:prstGeom>
          <a:solidFill>
            <a:srgbClr val="FFFF99"/>
          </a:solidFill>
          <a:ln>
            <a:solidFill>
              <a:srgbClr val="000000"/>
            </a:solidFill>
          </a:ln>
        </p:spPr>
        <p:txBody>
          <a:bodyPr lIns="45719" rIns="45719" anchor="ctr"/>
          <a:lstStyle/>
          <a:p>
            <a:pPr>
              <a:defRPr sz="1800"/>
            </a:pPr>
          </a:p>
        </p:txBody>
      </p:sp>
      <p:sp>
        <p:nvSpPr>
          <p:cNvPr id="162" name="However, it is easy to envisage a different scenario whereby the customer incorrectly enters their PIN and the transaction is aborted.…"/>
          <p:cNvSpPr txBox="1"/>
          <p:nvPr>
            <p:ph type="body" idx="4294967295"/>
          </p:nvPr>
        </p:nvSpPr>
        <p:spPr>
          <a:xfrm>
            <a:off x="457200" y="336549"/>
            <a:ext cx="8350250" cy="6332539"/>
          </a:xfrm>
          <a:prstGeom prst="rect">
            <a:avLst/>
          </a:prstGeom>
        </p:spPr>
        <p:txBody>
          <a:bodyPr>
            <a:normAutofit fontScale="100000" lnSpcReduction="0"/>
          </a:bodyPr>
          <a:lstStyle/>
          <a:p>
            <a:pPr>
              <a:lnSpc>
                <a:spcPct val="80000"/>
              </a:lnSpc>
              <a:spcBef>
                <a:spcPts val="400"/>
              </a:spcBef>
              <a:defRPr sz="2000">
                <a:latin typeface="+mn-lt"/>
                <a:ea typeface="+mn-ea"/>
                <a:cs typeface="+mn-cs"/>
                <a:sym typeface="Arial"/>
              </a:defRPr>
            </a:pPr>
            <a:r>
              <a:t>However, it is easy to envisage a different scenario whereby the customer </a:t>
            </a:r>
            <a:r>
              <a:rPr>
                <a:solidFill>
                  <a:schemeClr val="accent2"/>
                </a:solidFill>
              </a:rPr>
              <a:t>incorrectly</a:t>
            </a:r>
            <a:r>
              <a:t> </a:t>
            </a:r>
            <a:r>
              <a:rPr>
                <a:solidFill>
                  <a:srgbClr val="0000FF"/>
                </a:solidFill>
              </a:rPr>
              <a:t>enters their PIN</a:t>
            </a:r>
            <a:r>
              <a:t> and the transaction is </a:t>
            </a:r>
            <a:r>
              <a:rPr>
                <a:solidFill>
                  <a:schemeClr val="accent2"/>
                </a:solidFill>
              </a:rPr>
              <a:t>aborted</a:t>
            </a:r>
            <a:r>
              <a:t>.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This is a </a:t>
            </a:r>
            <a:r>
              <a:rPr>
                <a:solidFill>
                  <a:schemeClr val="accent2"/>
                </a:solidFill>
              </a:rPr>
              <a:t>different</a:t>
            </a:r>
            <a:r>
              <a:t> use-case scenario since the user </a:t>
            </a:r>
            <a:r>
              <a:rPr>
                <a:solidFill>
                  <a:schemeClr val="accent2"/>
                </a:solidFill>
              </a:rPr>
              <a:t>interaction</a:t>
            </a:r>
            <a:r>
              <a:t> and </a:t>
            </a:r>
            <a:r>
              <a:rPr>
                <a:solidFill>
                  <a:schemeClr val="accent2"/>
                </a:solidFill>
              </a:rPr>
              <a:t>outcome are </a:t>
            </a:r>
            <a:r>
              <a:rPr u="sng">
                <a:solidFill>
                  <a:schemeClr val="accent2"/>
                </a:solidFill>
              </a:rPr>
              <a:t>not the same</a:t>
            </a:r>
            <a:r>
              <a:t> as someone who interacts and successfully </a:t>
            </a:r>
            <a:r>
              <a:rPr>
                <a:solidFill>
                  <a:schemeClr val="accent2"/>
                </a:solidFill>
              </a:rPr>
              <a:t>obtains</a:t>
            </a:r>
            <a:r>
              <a:t> money.</a:t>
            </a:r>
          </a:p>
          <a:p>
            <a:pPr>
              <a:lnSpc>
                <a:spcPct val="80000"/>
              </a:lnSpc>
              <a:buSzTx/>
              <a:buNone/>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Put simply, you will probably have a </a:t>
            </a:r>
            <a:r>
              <a:rPr>
                <a:solidFill>
                  <a:srgbClr val="0000FF"/>
                </a:solidFill>
              </a:rPr>
              <a:t>scenario</a:t>
            </a:r>
            <a:r>
              <a:t> for every ‘</a:t>
            </a:r>
            <a:r>
              <a:rPr>
                <a:solidFill>
                  <a:schemeClr val="accent2"/>
                </a:solidFill>
              </a:rPr>
              <a:t>what-if</a:t>
            </a:r>
            <a:r>
              <a:t>’ type question that can be posed during analysis. For example </a:t>
            </a:r>
          </a:p>
          <a:p>
            <a:pPr>
              <a:lnSpc>
                <a:spcPct val="80000"/>
              </a:lnSpc>
              <a:defRPr sz="2000">
                <a:latin typeface="+mn-lt"/>
                <a:ea typeface="+mn-ea"/>
                <a:cs typeface="+mn-cs"/>
                <a:sym typeface="Arial"/>
              </a:defRPr>
            </a:pPr>
          </a:p>
          <a:p>
            <a:pPr lvl="1" marL="742950" indent="-285750">
              <a:lnSpc>
                <a:spcPct val="80000"/>
              </a:lnSpc>
              <a:spcBef>
                <a:spcPts val="0"/>
              </a:spcBef>
              <a:buClr>
                <a:srgbClr val="666699"/>
              </a:buClr>
              <a:defRPr sz="2000">
                <a:latin typeface="+mn-lt"/>
                <a:ea typeface="+mn-ea"/>
                <a:cs typeface="+mn-cs"/>
                <a:sym typeface="Arial"/>
              </a:defRPr>
            </a:pPr>
            <a:r>
              <a:t>What if the users </a:t>
            </a:r>
            <a:r>
              <a:rPr>
                <a:solidFill>
                  <a:srgbClr val="0000FF"/>
                </a:solidFill>
              </a:rPr>
              <a:t>PIN</a:t>
            </a:r>
            <a:r>
              <a:t> is </a:t>
            </a:r>
            <a:r>
              <a:rPr>
                <a:solidFill>
                  <a:srgbClr val="0000FF"/>
                </a:solidFill>
              </a:rPr>
              <a:t>incorrectly entered</a:t>
            </a:r>
            <a:r>
              <a:t>?</a:t>
            </a:r>
          </a:p>
          <a:p>
            <a:pPr lvl="1" marL="742950" indent="-285750">
              <a:lnSpc>
                <a:spcPct val="80000"/>
              </a:lnSpc>
              <a:spcBef>
                <a:spcPts val="0"/>
              </a:spcBef>
              <a:buClr>
                <a:srgbClr val="666699"/>
              </a:buClr>
              <a:defRPr sz="2000">
                <a:latin typeface="+mn-lt"/>
                <a:ea typeface="+mn-ea"/>
                <a:cs typeface="+mn-cs"/>
                <a:sym typeface="Arial"/>
              </a:defRPr>
            </a:pPr>
            <a:r>
              <a:t>What if the user has </a:t>
            </a:r>
            <a:r>
              <a:rPr>
                <a:solidFill>
                  <a:srgbClr val="0000FF"/>
                </a:solidFill>
              </a:rPr>
              <a:t>insufficient funds</a:t>
            </a:r>
            <a:r>
              <a:t> in their account?</a:t>
            </a:r>
          </a:p>
          <a:p>
            <a:pPr lvl="1" marL="742950" indent="-285750">
              <a:lnSpc>
                <a:spcPct val="80000"/>
              </a:lnSpc>
              <a:spcBef>
                <a:spcPts val="0"/>
              </a:spcBef>
              <a:buClr>
                <a:srgbClr val="666699"/>
              </a:buClr>
              <a:defRPr sz="2000">
                <a:latin typeface="+mn-lt"/>
                <a:ea typeface="+mn-ea"/>
                <a:cs typeface="+mn-cs"/>
                <a:sym typeface="Arial"/>
              </a:defRPr>
            </a:pPr>
            <a:r>
              <a:t>What if the cash dispenser cannot </a:t>
            </a:r>
            <a:r>
              <a:rPr>
                <a:solidFill>
                  <a:srgbClr val="0000FF"/>
                </a:solidFill>
              </a:rPr>
              <a:t>read the cards magnetic strip</a:t>
            </a:r>
            <a:r>
              <a:t>?</a:t>
            </a:r>
          </a:p>
          <a:p>
            <a:pPr lvl="1" marL="742950" indent="-285750">
              <a:lnSpc>
                <a:spcPct val="80000"/>
              </a:lnSpc>
              <a:spcBef>
                <a:spcPts val="0"/>
              </a:spcBef>
              <a:buClr>
                <a:srgbClr val="666699"/>
              </a:buClr>
              <a:defRPr sz="2000">
                <a:latin typeface="+mn-lt"/>
                <a:ea typeface="+mn-ea"/>
                <a:cs typeface="+mn-cs"/>
                <a:sym typeface="Arial"/>
              </a:defRPr>
            </a:pPr>
            <a:r>
              <a:t>What if the cash dispenser is </a:t>
            </a:r>
            <a:r>
              <a:rPr>
                <a:solidFill>
                  <a:srgbClr val="0000FF"/>
                </a:solidFill>
              </a:rPr>
              <a:t>out of money</a:t>
            </a:r>
            <a:r>
              <a:t>?</a:t>
            </a:r>
          </a:p>
          <a:p>
            <a:pPr lvl="1" marL="742950" indent="-285750">
              <a:lnSpc>
                <a:spcPct val="80000"/>
              </a:lnSpc>
              <a:spcBef>
                <a:spcPts val="0"/>
              </a:spcBef>
              <a:buClr>
                <a:srgbClr val="666699"/>
              </a:buClr>
              <a:defRPr sz="2000">
                <a:latin typeface="+mn-lt"/>
                <a:ea typeface="+mn-ea"/>
                <a:cs typeface="+mn-cs"/>
                <a:sym typeface="Arial"/>
              </a:defRPr>
            </a:pPr>
            <a:r>
              <a:t>What if the bank central computer is </a:t>
            </a:r>
            <a:r>
              <a:rPr>
                <a:solidFill>
                  <a:srgbClr val="0000FF"/>
                </a:solidFill>
              </a:rPr>
              <a:t>off-line</a:t>
            </a: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It’s important to realise that scenarios are NOT Errors since they may well reflect important business logic and rules of operation for the customers business and thus the system must be made aware of the different outcomes and be able to deal with them."/>
          <p:cNvSpPr txBox="1"/>
          <p:nvPr>
            <p:ph type="body" idx="4294967295"/>
          </p:nvPr>
        </p:nvSpPr>
        <p:spPr>
          <a:xfrm>
            <a:off x="457200" y="336549"/>
            <a:ext cx="8229600" cy="6332539"/>
          </a:xfrm>
          <a:prstGeom prst="rect">
            <a:avLst/>
          </a:prstGeom>
        </p:spPr>
        <p:txBody>
          <a:bodyPr>
            <a:normAutofit fontScale="100000" lnSpcReduction="0"/>
          </a:bodyPr>
          <a:lstStyle/>
          <a:p>
            <a:pPr>
              <a:lnSpc>
                <a:spcPct val="90000"/>
              </a:lnSpc>
              <a:spcBef>
                <a:spcPts val="400"/>
              </a:spcBef>
              <a:defRPr sz="2000">
                <a:latin typeface="+mn-lt"/>
                <a:ea typeface="+mn-ea"/>
                <a:cs typeface="+mn-cs"/>
                <a:sym typeface="Arial"/>
              </a:defRPr>
            </a:pPr>
            <a:r>
              <a:t>It’s important to realise that scenarios are </a:t>
            </a:r>
            <a:r>
              <a:rPr>
                <a:solidFill>
                  <a:schemeClr val="accent2"/>
                </a:solidFill>
              </a:rPr>
              <a:t>NOT Errors </a:t>
            </a:r>
            <a:r>
              <a:t>since they may well reflect important </a:t>
            </a:r>
            <a:r>
              <a:rPr>
                <a:solidFill>
                  <a:srgbClr val="0000FF"/>
                </a:solidFill>
              </a:rPr>
              <a:t>business logic</a:t>
            </a:r>
            <a:r>
              <a:t> and </a:t>
            </a:r>
            <a:r>
              <a:rPr>
                <a:solidFill>
                  <a:srgbClr val="0000FF"/>
                </a:solidFill>
              </a:rPr>
              <a:t>rules of operation</a:t>
            </a:r>
            <a:r>
              <a:t> for the customers business and thus the system must be made aware of the different outcomes and be able to deal with them.</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A scenario then </a:t>
            </a:r>
            <a:r>
              <a:rPr>
                <a:solidFill>
                  <a:srgbClr val="0000FF"/>
                </a:solidFill>
              </a:rPr>
              <a:t>captures the many different possible interactions and outcomes</a:t>
            </a:r>
            <a:r>
              <a:t> that could occur when executing a specific use-case. </a:t>
            </a:r>
          </a:p>
          <a:p>
            <a:pPr>
              <a:lnSpc>
                <a:spcPct val="90000"/>
              </a:lnSpc>
              <a:defRPr sz="2000">
                <a:latin typeface="+mn-lt"/>
                <a:ea typeface="+mn-ea"/>
                <a:cs typeface="+mn-cs"/>
                <a:sym typeface="Arial"/>
              </a:defRPr>
            </a:pPr>
          </a:p>
          <a:p>
            <a:pPr>
              <a:lnSpc>
                <a:spcPct val="90000"/>
              </a:lnSpc>
              <a:spcBef>
                <a:spcPts val="400"/>
              </a:spcBef>
              <a:defRPr sz="2000">
                <a:latin typeface="+mn-lt"/>
                <a:ea typeface="+mn-ea"/>
                <a:cs typeface="+mn-cs"/>
                <a:sym typeface="Arial"/>
              </a:defRPr>
            </a:pPr>
            <a:r>
              <a:t>Put another way, </a:t>
            </a:r>
            <a:r>
              <a:rPr>
                <a:solidFill>
                  <a:srgbClr val="0000FF"/>
                </a:solidFill>
              </a:rPr>
              <a:t>a use-case binds together a set of scenarios</a:t>
            </a:r>
            <a:r>
              <a:t> that a user could face when interacting with the system for a specific goal, objective or aim.</a:t>
            </a:r>
          </a:p>
          <a:p>
            <a:pPr>
              <a:lnSpc>
                <a:spcPct val="80000"/>
              </a:lnSpc>
              <a:buSzTx/>
              <a:buNone/>
              <a:defRPr b="1" i="1" sz="2000">
                <a:latin typeface="+mn-lt"/>
                <a:ea typeface="+mn-ea"/>
                <a:cs typeface="+mn-cs"/>
                <a:sym typeface="Arial"/>
              </a:defRPr>
            </a:pPr>
          </a:p>
          <a:p>
            <a:pPr>
              <a:lnSpc>
                <a:spcPct val="80000"/>
              </a:lnSpc>
              <a:spcBef>
                <a:spcPts val="400"/>
              </a:spcBef>
              <a:buSzTx/>
              <a:buNone/>
              <a:defRPr b="1" i="1" sz="2000">
                <a:latin typeface="+mn-lt"/>
                <a:ea typeface="+mn-ea"/>
                <a:cs typeface="+mn-cs"/>
                <a:sym typeface="Arial"/>
              </a:defRPr>
            </a:pPr>
            <a:r>
              <a:t>Documenting Scenarios in a Use Case</a:t>
            </a:r>
          </a:p>
          <a:p>
            <a:pPr>
              <a:lnSpc>
                <a:spcPct val="80000"/>
              </a:lnSpc>
              <a:spcBef>
                <a:spcPts val="400"/>
              </a:spcBef>
              <a:defRPr sz="2000">
                <a:latin typeface="+mn-lt"/>
                <a:ea typeface="+mn-ea"/>
                <a:cs typeface="+mn-cs"/>
                <a:sym typeface="Arial"/>
              </a:defRPr>
            </a:pPr>
            <a:r>
              <a:t>There are many different ways to document scenarios in a use-case.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The important thing obviously is to document all those ‘</a:t>
            </a:r>
            <a:r>
              <a:rPr>
                <a:solidFill>
                  <a:schemeClr val="accent2"/>
                </a:solidFill>
              </a:rPr>
              <a:t>what-happens-if</a:t>
            </a:r>
            <a:r>
              <a:t>’ type situations that could arise so that the developers implement them. </a:t>
            </a:r>
            <a:r>
              <a:rPr>
                <a:solidFill>
                  <a:schemeClr val="accent2"/>
                </a:solidFill>
              </a:rPr>
              <a:t>Don’t</a:t>
            </a:r>
            <a:r>
              <a:t> get hung up trying to evolve a clever formal procedure for documenting them, just chose the one that best captures the type of scenario you are faced with documenting.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Rectangle"/>
          <p:cNvSpPr/>
          <p:nvPr/>
        </p:nvSpPr>
        <p:spPr>
          <a:xfrm>
            <a:off x="773112" y="1741487"/>
            <a:ext cx="7862888" cy="2359026"/>
          </a:xfrm>
          <a:prstGeom prst="rect">
            <a:avLst/>
          </a:prstGeom>
          <a:solidFill>
            <a:srgbClr val="FFFF99"/>
          </a:solidFill>
          <a:ln>
            <a:solidFill>
              <a:srgbClr val="000000"/>
            </a:solidFill>
          </a:ln>
        </p:spPr>
        <p:txBody>
          <a:bodyPr lIns="45719" rIns="45719" anchor="ctr"/>
          <a:lstStyle/>
          <a:p>
            <a:pPr>
              <a:defRPr sz="1800"/>
            </a:pPr>
          </a:p>
        </p:txBody>
      </p:sp>
      <p:sp>
        <p:nvSpPr>
          <p:cNvPr id="169" name="One simple way to document a scenario is to use structured pseudo-code in your use-case description as shown (next slide) for the cash dispenser use-case ‘Request Cash’, although other means are acceptable to for example…"/>
          <p:cNvSpPr txBox="1"/>
          <p:nvPr>
            <p:ph type="body" idx="4294967295"/>
          </p:nvPr>
        </p:nvSpPr>
        <p:spPr>
          <a:xfrm>
            <a:off x="457200" y="336549"/>
            <a:ext cx="8229600" cy="6332539"/>
          </a:xfrm>
          <a:prstGeom prst="rect">
            <a:avLst/>
          </a:prstGeom>
        </p:spPr>
        <p:txBody>
          <a:bodyPr>
            <a:normAutofit fontScale="100000" lnSpcReduction="0"/>
          </a:bodyPr>
          <a:lstStyle/>
          <a:p>
            <a:pPr>
              <a:lnSpc>
                <a:spcPct val="80000"/>
              </a:lnSpc>
              <a:defRPr sz="1800">
                <a:latin typeface="+mn-lt"/>
                <a:ea typeface="+mn-ea"/>
                <a:cs typeface="+mn-cs"/>
                <a:sym typeface="Arial"/>
              </a:defRPr>
            </a:pPr>
          </a:p>
          <a:p>
            <a:pPr>
              <a:lnSpc>
                <a:spcPct val="80000"/>
              </a:lnSpc>
              <a:spcBef>
                <a:spcPts val="400"/>
              </a:spcBef>
              <a:defRPr sz="2000">
                <a:latin typeface="+mn-lt"/>
                <a:ea typeface="+mn-ea"/>
                <a:cs typeface="+mn-cs"/>
                <a:sym typeface="Arial"/>
              </a:defRPr>
            </a:pPr>
            <a:r>
              <a:t>One simple way to document a scenario is to use </a:t>
            </a:r>
            <a:r>
              <a:rPr>
                <a:solidFill>
                  <a:schemeClr val="accent2"/>
                </a:solidFill>
              </a:rPr>
              <a:t>structured pseudo-code</a:t>
            </a:r>
            <a:r>
              <a:t> in your use-case description as shown (next slide) for the cash dispenser use-case ‘</a:t>
            </a:r>
            <a:r>
              <a:rPr>
                <a:solidFill>
                  <a:srgbClr val="0000FF"/>
                </a:solidFill>
              </a:rPr>
              <a:t>Request Cash</a:t>
            </a:r>
            <a:r>
              <a:t>’, although other means are acceptable to for example</a:t>
            </a:r>
          </a:p>
          <a:p>
            <a:pPr>
              <a:lnSpc>
                <a:spcPct val="80000"/>
              </a:lnSpc>
              <a:buSzTx/>
              <a:buNone/>
              <a:defRPr sz="2000">
                <a:latin typeface="+mn-lt"/>
                <a:ea typeface="+mn-ea"/>
                <a:cs typeface="+mn-cs"/>
                <a:sym typeface="Arial"/>
              </a:defRPr>
            </a:pPr>
          </a:p>
          <a:p>
            <a:pPr lvl="1" marL="742950" indent="-285750">
              <a:lnSpc>
                <a:spcPct val="80000"/>
              </a:lnSpc>
              <a:spcBef>
                <a:spcPts val="0"/>
              </a:spcBef>
              <a:buClr>
                <a:srgbClr val="666699"/>
              </a:buClr>
              <a:defRPr sz="2000">
                <a:solidFill>
                  <a:srgbClr val="0000FF"/>
                </a:solidFill>
                <a:latin typeface="+mn-lt"/>
                <a:ea typeface="+mn-ea"/>
                <a:cs typeface="+mn-cs"/>
                <a:sym typeface="Arial"/>
              </a:defRPr>
            </a:pPr>
            <a:r>
              <a:t>Formulas (e.g. cost of heating a home based on square feet)</a:t>
            </a:r>
          </a:p>
          <a:p>
            <a:pPr lvl="1" marL="742950" indent="-285750">
              <a:lnSpc>
                <a:spcPct val="80000"/>
              </a:lnSpc>
              <a:spcBef>
                <a:spcPts val="0"/>
              </a:spcBef>
              <a:buClr>
                <a:srgbClr val="666699"/>
              </a:buClr>
              <a:defRPr sz="2000">
                <a:solidFill>
                  <a:srgbClr val="0000FF"/>
                </a:solidFill>
                <a:latin typeface="+mn-lt"/>
                <a:ea typeface="+mn-ea"/>
                <a:cs typeface="+mn-cs"/>
                <a:sym typeface="Arial"/>
              </a:defRPr>
            </a:pPr>
            <a:r>
              <a:t>Look up tables: A mapping of inputs to outputs (e.g. income tax bands (e.g. $10-25k = 20%, $25-50k = 25% etc.)</a:t>
            </a:r>
          </a:p>
          <a:p>
            <a:pPr lvl="1" marL="742950" indent="-285750">
              <a:lnSpc>
                <a:spcPct val="80000"/>
              </a:lnSpc>
              <a:spcBef>
                <a:spcPts val="0"/>
              </a:spcBef>
              <a:buClr>
                <a:srgbClr val="666699"/>
              </a:buClr>
              <a:defRPr sz="2000">
                <a:solidFill>
                  <a:srgbClr val="0000FF"/>
                </a:solidFill>
                <a:latin typeface="+mn-lt"/>
                <a:ea typeface="+mn-ea"/>
                <a:cs typeface="+mn-cs"/>
                <a:sym typeface="Arial"/>
              </a:defRPr>
            </a:pPr>
            <a:r>
              <a:t>Algorithms (description of step-by-step method for working something out) </a:t>
            </a:r>
          </a:p>
          <a:p>
            <a:pPr lvl="1" marL="742950" indent="-285750">
              <a:lnSpc>
                <a:spcPct val="80000"/>
              </a:lnSpc>
              <a:spcBef>
                <a:spcPts val="0"/>
              </a:spcBef>
              <a:buClr>
                <a:srgbClr val="666699"/>
              </a:buClr>
              <a:defRPr sz="2000">
                <a:solidFill>
                  <a:srgbClr val="0000FF"/>
                </a:solidFill>
                <a:latin typeface="+mn-lt"/>
                <a:ea typeface="+mn-ea"/>
                <a:cs typeface="+mn-cs"/>
                <a:sym typeface="Arial"/>
              </a:defRPr>
            </a:pPr>
            <a:r>
              <a:t>Flowcharts</a:t>
            </a:r>
            <a:r>
              <a:rPr>
                <a:solidFill>
                  <a:srgbClr val="000000"/>
                </a:solidFill>
              </a:rPr>
              <a:t> </a:t>
            </a:r>
            <a:r>
              <a:t>(describing business rules etc.)</a:t>
            </a:r>
          </a:p>
          <a:p>
            <a:pPr lvl="1" marL="742950" indent="-285750">
              <a:lnSpc>
                <a:spcPct val="80000"/>
              </a:lnSpc>
              <a:spcBef>
                <a:spcPts val="0"/>
              </a:spcBef>
              <a:buClr>
                <a:srgbClr val="666699"/>
              </a:buClr>
              <a:defRPr sz="2000">
                <a:solidFill>
                  <a:srgbClr val="0000FF"/>
                </a:solidFill>
                <a:latin typeface="+mn-lt"/>
                <a:ea typeface="+mn-ea"/>
                <a:cs typeface="+mn-cs"/>
                <a:sym typeface="Arial"/>
              </a:defRPr>
            </a:pPr>
            <a:r>
              <a:t>Decision Trees: (a cross between a look up table and flowchart)</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Ask yourself one simple question. Is my description reasonably </a:t>
            </a:r>
            <a:r>
              <a:rPr>
                <a:solidFill>
                  <a:schemeClr val="accent2"/>
                </a:solidFill>
              </a:rPr>
              <a:t>unambiguous, complete,</a:t>
            </a:r>
            <a:r>
              <a:t> and </a:t>
            </a:r>
            <a:r>
              <a:rPr>
                <a:solidFill>
                  <a:schemeClr val="accent2"/>
                </a:solidFill>
              </a:rPr>
              <a:t>understandable</a:t>
            </a:r>
            <a:r>
              <a:t> by others? If so, then it’s good enough (</a:t>
            </a:r>
            <a:r>
              <a:rPr i="1"/>
              <a:t>at least to start with</a:t>
            </a:r>
            <a:r>
              <a:t>), it doesn’t have to be perfect, (</a:t>
            </a:r>
            <a:r>
              <a:rPr i="1"/>
              <a:t>analysis like most other software development activities, is an iterative technique</a:t>
            </a:r>
            <a:r>
              <a:t>).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Rectangle"/>
          <p:cNvSpPr/>
          <p:nvPr/>
        </p:nvSpPr>
        <p:spPr>
          <a:xfrm>
            <a:off x="460375" y="804862"/>
            <a:ext cx="8420100" cy="5676901"/>
          </a:xfrm>
          <a:prstGeom prst="rect">
            <a:avLst/>
          </a:prstGeom>
          <a:solidFill>
            <a:srgbClr val="FFFF99"/>
          </a:solidFill>
          <a:ln>
            <a:solidFill>
              <a:srgbClr val="000000"/>
            </a:solidFill>
          </a:ln>
        </p:spPr>
        <p:txBody>
          <a:bodyPr lIns="45719" rIns="45719" anchor="ctr"/>
          <a:lstStyle/>
          <a:p>
            <a:pPr>
              <a:defRPr sz="1800"/>
            </a:pPr>
          </a:p>
        </p:txBody>
      </p:sp>
      <p:sp>
        <p:nvSpPr>
          <p:cNvPr id="173" name="Documenting Simple Scenarios in the Use-Case Request Cash…"/>
          <p:cNvSpPr txBox="1"/>
          <p:nvPr>
            <p:ph type="body" idx="4294967295"/>
          </p:nvPr>
        </p:nvSpPr>
        <p:spPr>
          <a:xfrm>
            <a:off x="457200" y="336549"/>
            <a:ext cx="8229600" cy="6332539"/>
          </a:xfrm>
          <a:prstGeom prst="rect">
            <a:avLst/>
          </a:prstGeom>
        </p:spPr>
        <p:txBody>
          <a:bodyPr>
            <a:normAutofit fontScale="100000" lnSpcReduction="0"/>
          </a:bodyPr>
          <a:lstStyle/>
          <a:p>
            <a:pPr>
              <a:lnSpc>
                <a:spcPct val="80000"/>
              </a:lnSpc>
              <a:spcBef>
                <a:spcPts val="300"/>
              </a:spcBef>
              <a:buSzTx/>
              <a:buNone/>
              <a:defRPr b="1" i="1" sz="1600"/>
            </a:pPr>
            <a:r>
              <a:t>Documenting Simple </a:t>
            </a:r>
            <a:r>
              <a:rPr>
                <a:solidFill>
                  <a:srgbClr val="0000FF"/>
                </a:solidFill>
              </a:rPr>
              <a:t>Scenarios</a:t>
            </a:r>
            <a:r>
              <a:t> in the Use-Case </a:t>
            </a:r>
            <a:r>
              <a:rPr>
                <a:solidFill>
                  <a:srgbClr val="0000FF"/>
                </a:solidFill>
              </a:rPr>
              <a:t>Request Cash</a:t>
            </a:r>
            <a:endParaRPr>
              <a:solidFill>
                <a:srgbClr val="0000FF"/>
              </a:solidFill>
            </a:endParaRPr>
          </a:p>
          <a:p>
            <a:pPr>
              <a:lnSpc>
                <a:spcPct val="80000"/>
              </a:lnSpc>
              <a:buSzTx/>
              <a:buNone/>
              <a:defRPr sz="1600"/>
            </a:pPr>
          </a:p>
          <a:p>
            <a:pPr>
              <a:lnSpc>
                <a:spcPct val="80000"/>
              </a:lnSpc>
              <a:spcBef>
                <a:spcPts val="300"/>
              </a:spcBef>
              <a:buSzTx/>
              <a:buNone/>
              <a:defRPr b="1" sz="1400"/>
            </a:pPr>
            <a:r>
              <a:t>Start of Primary scenario/transaction</a:t>
            </a:r>
          </a:p>
          <a:p>
            <a:pPr lvl="1" marL="742950" indent="-285750">
              <a:lnSpc>
                <a:spcPct val="80000"/>
              </a:lnSpc>
              <a:spcBef>
                <a:spcPts val="0"/>
              </a:spcBef>
              <a:buClr>
                <a:srgbClr val="666699"/>
              </a:buClr>
              <a:buAutoNum type="arabicPeriod" startAt="1"/>
              <a:defRPr sz="1400"/>
            </a:pPr>
            <a:r>
              <a:t>The user inserts their ID card into the system.</a:t>
            </a:r>
          </a:p>
          <a:p>
            <a:pPr lvl="1" marL="742950" indent="-285750">
              <a:lnSpc>
                <a:spcPct val="80000"/>
              </a:lnSpc>
              <a:spcBef>
                <a:spcPts val="0"/>
              </a:spcBef>
              <a:buClr>
                <a:srgbClr val="666699"/>
              </a:buClr>
              <a:buAutoNum type="arabicPeriod" startAt="1"/>
              <a:defRPr sz="1400"/>
            </a:pPr>
            <a:r>
              <a:t>The system reads the magnetic strip from the card.</a:t>
            </a:r>
          </a:p>
          <a:p>
            <a:pPr lvl="1" marL="742950" indent="-285750">
              <a:lnSpc>
                <a:spcPct val="80000"/>
              </a:lnSpc>
              <a:spcBef>
                <a:spcPts val="0"/>
              </a:spcBef>
              <a:buClr>
                <a:srgbClr val="666699"/>
              </a:buClr>
              <a:buAutoNum type="arabicPeriod" startAt="1"/>
              <a:defRPr sz="1400">
                <a:solidFill>
                  <a:srgbClr val="0000FF"/>
                </a:solidFill>
              </a:defRPr>
            </a:pPr>
            <a:r>
              <a:t>If</a:t>
            </a:r>
            <a:r>
              <a:rPr>
                <a:solidFill>
                  <a:srgbClr val="000000"/>
                </a:solidFill>
              </a:rPr>
              <a:t> the system </a:t>
            </a:r>
            <a:r>
              <a:t>cannot read the card</a:t>
            </a:r>
            <a:r>
              <a:rPr>
                <a:solidFill>
                  <a:srgbClr val="000000"/>
                </a:solidFill>
              </a:rPr>
              <a:t> then </a:t>
            </a:r>
            <a:r>
              <a:rPr b="1">
                <a:solidFill>
                  <a:srgbClr val="000000"/>
                </a:solidFill>
              </a:rPr>
              <a:t>&lt;&lt;</a:t>
            </a:r>
            <a:r>
              <a:rPr b="1">
                <a:solidFill>
                  <a:schemeClr val="accent2"/>
                </a:solidFill>
              </a:rPr>
              <a:t>Scenario 1</a:t>
            </a:r>
            <a:r>
              <a:rPr b="1">
                <a:solidFill>
                  <a:srgbClr val="000000"/>
                </a:solidFill>
              </a:rPr>
              <a:t>&gt;&gt;</a:t>
            </a:r>
          </a:p>
          <a:p>
            <a:pPr lvl="1" marL="742950" indent="-285750">
              <a:lnSpc>
                <a:spcPct val="80000"/>
              </a:lnSpc>
              <a:spcBef>
                <a:spcPts val="0"/>
              </a:spcBef>
              <a:buClr>
                <a:srgbClr val="666699"/>
              </a:buClr>
              <a:buAutoNum type="arabicPeriod" startAt="1"/>
              <a:defRPr sz="1400"/>
            </a:pPr>
            <a:r>
              <a:t>The system contacts the banks central computer to request the PIN number for the card and their account details.</a:t>
            </a:r>
          </a:p>
          <a:p>
            <a:pPr lvl="1" marL="742950" indent="-285750">
              <a:lnSpc>
                <a:spcPct val="80000"/>
              </a:lnSpc>
              <a:spcBef>
                <a:spcPts val="0"/>
              </a:spcBef>
              <a:buClr>
                <a:srgbClr val="666699"/>
              </a:buClr>
              <a:buAutoNum type="arabicPeriod" startAt="1"/>
              <a:defRPr sz="1400">
                <a:solidFill>
                  <a:srgbClr val="0000FF"/>
                </a:solidFill>
              </a:defRPr>
            </a:pPr>
            <a:r>
              <a:t>If </a:t>
            </a:r>
            <a:r>
              <a:rPr>
                <a:solidFill>
                  <a:srgbClr val="000000"/>
                </a:solidFill>
              </a:rPr>
              <a:t>bank central computer </a:t>
            </a:r>
            <a:r>
              <a:t>cannot access users account</a:t>
            </a:r>
            <a:r>
              <a:rPr>
                <a:solidFill>
                  <a:srgbClr val="000000"/>
                </a:solidFill>
              </a:rPr>
              <a:t> then </a:t>
            </a:r>
            <a:r>
              <a:rPr b="1">
                <a:solidFill>
                  <a:srgbClr val="000000"/>
                </a:solidFill>
              </a:rPr>
              <a:t>&lt;&lt;</a:t>
            </a:r>
            <a:r>
              <a:rPr b="1">
                <a:solidFill>
                  <a:schemeClr val="accent2"/>
                </a:solidFill>
              </a:rPr>
              <a:t>Scenario 2</a:t>
            </a:r>
            <a:r>
              <a:rPr b="1">
                <a:solidFill>
                  <a:srgbClr val="000000"/>
                </a:solidFill>
              </a:rPr>
              <a:t>&gt;&gt;</a:t>
            </a:r>
          </a:p>
          <a:p>
            <a:pPr lvl="1" marL="742950" indent="-285750">
              <a:lnSpc>
                <a:spcPct val="80000"/>
              </a:lnSpc>
              <a:spcBef>
                <a:spcPts val="0"/>
              </a:spcBef>
              <a:buClr>
                <a:srgbClr val="666699"/>
              </a:buClr>
              <a:buAutoNum type="arabicPeriod" startAt="1"/>
              <a:defRPr sz="1400"/>
            </a:pPr>
            <a:r>
              <a:t>The system prompts the user for their PIN.</a:t>
            </a:r>
          </a:p>
          <a:p>
            <a:pPr lvl="1" marL="742950" indent="-285750">
              <a:lnSpc>
                <a:spcPct val="80000"/>
              </a:lnSpc>
              <a:spcBef>
                <a:spcPts val="0"/>
              </a:spcBef>
              <a:buClr>
                <a:srgbClr val="666699"/>
              </a:buClr>
              <a:buAutoNum type="arabicPeriod" startAt="1"/>
              <a:defRPr sz="1400"/>
            </a:pPr>
            <a:r>
              <a:t>The user enters their PIN.</a:t>
            </a:r>
          </a:p>
          <a:p>
            <a:pPr lvl="1" marL="742950" indent="-285750">
              <a:lnSpc>
                <a:spcPct val="80000"/>
              </a:lnSpc>
              <a:spcBef>
                <a:spcPts val="0"/>
              </a:spcBef>
              <a:buClr>
                <a:srgbClr val="666699"/>
              </a:buClr>
              <a:buAutoNum type="arabicPeriod" startAt="1"/>
              <a:defRPr sz="1400">
                <a:solidFill>
                  <a:srgbClr val="0000FF"/>
                </a:solidFill>
              </a:defRPr>
            </a:pPr>
            <a:r>
              <a:t>If</a:t>
            </a:r>
            <a:r>
              <a:rPr>
                <a:solidFill>
                  <a:srgbClr val="000000"/>
                </a:solidFill>
              </a:rPr>
              <a:t> PIN </a:t>
            </a:r>
            <a:r>
              <a:t>cannot be authenticated</a:t>
            </a:r>
            <a:r>
              <a:rPr>
                <a:solidFill>
                  <a:srgbClr val="000000"/>
                </a:solidFill>
              </a:rPr>
              <a:t> </a:t>
            </a:r>
            <a:r>
              <a:rPr b="1">
                <a:solidFill>
                  <a:srgbClr val="000000"/>
                </a:solidFill>
              </a:rPr>
              <a:t>&lt;&lt;</a:t>
            </a:r>
            <a:r>
              <a:rPr b="1">
                <a:solidFill>
                  <a:schemeClr val="accent2"/>
                </a:solidFill>
              </a:rPr>
              <a:t>Scenario 3</a:t>
            </a:r>
            <a:r>
              <a:rPr b="1">
                <a:solidFill>
                  <a:srgbClr val="000000"/>
                </a:solidFill>
              </a:rPr>
              <a:t>&gt;&gt;</a:t>
            </a:r>
          </a:p>
          <a:p>
            <a:pPr lvl="1" marL="742950" indent="-285750">
              <a:lnSpc>
                <a:spcPct val="80000"/>
              </a:lnSpc>
              <a:spcBef>
                <a:spcPts val="0"/>
              </a:spcBef>
              <a:buClr>
                <a:srgbClr val="666699"/>
              </a:buClr>
              <a:buAutoNum type="arabicPeriod" startAt="1"/>
              <a:defRPr sz="1400"/>
            </a:pPr>
            <a:r>
              <a:t>The user is prompted for the amount of the withdrawal. </a:t>
            </a:r>
          </a:p>
          <a:p>
            <a:pPr lvl="1" marL="742950" indent="-285750">
              <a:lnSpc>
                <a:spcPct val="80000"/>
              </a:lnSpc>
              <a:spcBef>
                <a:spcPts val="0"/>
              </a:spcBef>
              <a:buClr>
                <a:srgbClr val="666699"/>
              </a:buClr>
              <a:buAutoNum type="arabicPeriod" startAt="1"/>
              <a:defRPr sz="1400"/>
            </a:pPr>
            <a:r>
              <a:t>The user enters the amount of withdrawal.</a:t>
            </a:r>
          </a:p>
          <a:p>
            <a:pPr lvl="1" marL="742950" indent="-285750">
              <a:lnSpc>
                <a:spcPct val="80000"/>
              </a:lnSpc>
              <a:spcBef>
                <a:spcPts val="0"/>
              </a:spcBef>
              <a:buClr>
                <a:srgbClr val="666699"/>
              </a:buClr>
              <a:buAutoNum type="arabicPeriod" startAt="1"/>
              <a:defRPr sz="1400"/>
            </a:pPr>
            <a:r>
              <a:t>The system checks with the banks central computer </a:t>
            </a:r>
          </a:p>
          <a:p>
            <a:pPr lvl="1" marL="742950" indent="-285750">
              <a:lnSpc>
                <a:spcPct val="80000"/>
              </a:lnSpc>
              <a:spcBef>
                <a:spcPts val="0"/>
              </a:spcBef>
              <a:buClr>
                <a:srgbClr val="666699"/>
              </a:buClr>
              <a:buAutoNum type="arabicPeriod" startAt="1"/>
              <a:defRPr sz="1400">
                <a:solidFill>
                  <a:srgbClr val="0000FF"/>
                </a:solidFill>
              </a:defRPr>
            </a:pPr>
            <a:r>
              <a:t>If</a:t>
            </a:r>
            <a:r>
              <a:rPr>
                <a:solidFill>
                  <a:srgbClr val="000000"/>
                </a:solidFill>
              </a:rPr>
              <a:t> the user has </a:t>
            </a:r>
            <a:r>
              <a:t>insufficient funds</a:t>
            </a:r>
            <a:r>
              <a:rPr>
                <a:solidFill>
                  <a:srgbClr val="000000"/>
                </a:solidFill>
              </a:rPr>
              <a:t> </a:t>
            </a:r>
            <a:r>
              <a:rPr b="1">
                <a:solidFill>
                  <a:srgbClr val="000000"/>
                </a:solidFill>
              </a:rPr>
              <a:t>&lt;&lt;</a:t>
            </a:r>
            <a:r>
              <a:rPr b="1">
                <a:solidFill>
                  <a:schemeClr val="accent2"/>
                </a:solidFill>
              </a:rPr>
              <a:t>Scenario 4</a:t>
            </a:r>
            <a:r>
              <a:rPr b="1">
                <a:solidFill>
                  <a:srgbClr val="000000"/>
                </a:solidFill>
              </a:rPr>
              <a:t>&gt;&gt;</a:t>
            </a:r>
          </a:p>
          <a:p>
            <a:pPr lvl="1" marL="742950" indent="-285750">
              <a:lnSpc>
                <a:spcPct val="80000"/>
              </a:lnSpc>
              <a:spcBef>
                <a:spcPts val="0"/>
              </a:spcBef>
              <a:buClr>
                <a:srgbClr val="666699"/>
              </a:buClr>
              <a:buAutoNum type="arabicPeriod" startAt="1"/>
              <a:defRPr sz="1400"/>
            </a:pPr>
            <a:r>
              <a:t>The cash is dispensed and the customer’s account at the Bank Central Computer is debited with the withdrawal amount.</a:t>
            </a:r>
          </a:p>
          <a:p>
            <a:pPr lvl="1" marL="742950" indent="-285750">
              <a:lnSpc>
                <a:spcPct val="80000"/>
              </a:lnSpc>
              <a:spcBef>
                <a:spcPts val="0"/>
              </a:spcBef>
              <a:buClr>
                <a:srgbClr val="666699"/>
              </a:buClr>
              <a:buAutoNum type="arabicPeriod" startAt="1"/>
              <a:defRPr sz="1400"/>
            </a:pPr>
            <a:r>
              <a:t>The card is returned to the user and a receipt issued</a:t>
            </a:r>
            <a:r>
              <a:rPr sz="1200"/>
              <a:t>.</a:t>
            </a:r>
            <a:endParaRPr sz="1200"/>
          </a:p>
          <a:p>
            <a:pPr>
              <a:lnSpc>
                <a:spcPct val="80000"/>
              </a:lnSpc>
              <a:spcBef>
                <a:spcPts val="300"/>
              </a:spcBef>
              <a:buSzTx/>
              <a:buNone/>
              <a:defRPr b="1" sz="1400"/>
            </a:pPr>
            <a:r>
              <a:t>End-Of-Transaction</a:t>
            </a:r>
          </a:p>
          <a:p>
            <a:pPr>
              <a:lnSpc>
                <a:spcPct val="80000"/>
              </a:lnSpc>
              <a:buSzTx/>
              <a:buNone/>
              <a:defRPr b="1" sz="1400"/>
            </a:pPr>
          </a:p>
          <a:p>
            <a:pPr>
              <a:lnSpc>
                <a:spcPct val="80000"/>
              </a:lnSpc>
              <a:spcBef>
                <a:spcPts val="300"/>
              </a:spcBef>
              <a:buSzTx/>
              <a:buNone/>
              <a:defRPr b="1" sz="1400">
                <a:solidFill>
                  <a:schemeClr val="accent2"/>
                </a:solidFill>
              </a:defRPr>
            </a:pPr>
            <a:r>
              <a:t>Scenario 1:</a:t>
            </a:r>
            <a:r>
              <a:rPr b="0">
                <a:solidFill>
                  <a:srgbClr val="000000"/>
                </a:solidFill>
              </a:rPr>
              <a:t> The users card is returned. End of Transaction</a:t>
            </a:r>
          </a:p>
          <a:p>
            <a:pPr>
              <a:lnSpc>
                <a:spcPct val="80000"/>
              </a:lnSpc>
              <a:spcBef>
                <a:spcPts val="300"/>
              </a:spcBef>
              <a:buSzTx/>
              <a:buNone/>
              <a:defRPr b="1" sz="1400">
                <a:solidFill>
                  <a:schemeClr val="accent2"/>
                </a:solidFill>
              </a:defRPr>
            </a:pPr>
            <a:r>
              <a:t>Scenario 2:</a:t>
            </a:r>
            <a:r>
              <a:rPr b="0">
                <a:solidFill>
                  <a:srgbClr val="000000"/>
                </a:solidFill>
              </a:rPr>
              <a:t> The users card is returned. End of Transaction</a:t>
            </a:r>
          </a:p>
          <a:p>
            <a:pPr>
              <a:lnSpc>
                <a:spcPct val="80000"/>
              </a:lnSpc>
              <a:spcBef>
                <a:spcPts val="300"/>
              </a:spcBef>
              <a:buSzTx/>
              <a:buNone/>
              <a:defRPr b="1" sz="1400">
                <a:solidFill>
                  <a:schemeClr val="accent2"/>
                </a:solidFill>
              </a:defRPr>
            </a:pPr>
            <a:r>
              <a:t>Scenario 3:</a:t>
            </a:r>
            <a:r>
              <a:rPr b="0">
                <a:solidFill>
                  <a:srgbClr val="000000"/>
                </a:solidFill>
              </a:rPr>
              <a:t> The user is given two more attempts to enter a correct PIN.</a:t>
            </a:r>
            <a:br>
              <a:rPr b="0">
                <a:solidFill>
                  <a:srgbClr val="000000"/>
                </a:solidFill>
              </a:rPr>
            </a:br>
            <a:r>
              <a:rPr b="0">
                <a:solidFill>
                  <a:srgbClr val="000000"/>
                </a:solidFill>
              </a:rPr>
              <a:t>	     If this fails the card is kept and the transaction ends. </a:t>
            </a:r>
            <a:br>
              <a:rPr b="0">
                <a:solidFill>
                  <a:srgbClr val="000000"/>
                </a:solidFill>
              </a:rPr>
            </a:br>
            <a:r>
              <a:rPr b="0">
                <a:solidFill>
                  <a:srgbClr val="000000"/>
                </a:solidFill>
              </a:rPr>
              <a:t> 	     Otherwise resume primary scenario.</a:t>
            </a:r>
          </a:p>
          <a:p>
            <a:pPr>
              <a:lnSpc>
                <a:spcPct val="80000"/>
              </a:lnSpc>
              <a:spcBef>
                <a:spcPts val="300"/>
              </a:spcBef>
              <a:buSzTx/>
              <a:buNone/>
              <a:defRPr b="1" sz="1400">
                <a:solidFill>
                  <a:schemeClr val="accent2"/>
                </a:solidFill>
              </a:defRPr>
            </a:pPr>
            <a:r>
              <a:t>Scenario 4:</a:t>
            </a:r>
            <a:r>
              <a:rPr b="0">
                <a:solidFill>
                  <a:srgbClr val="000000"/>
                </a:solidFill>
              </a:rPr>
              <a:t> The user is given the opportunity to enter a lesser amount or cancel the 	     transaction. If cancel is chosen, the card is returned and the transaction 	     ends. If the lesser amount is acceptable then resume primary scenario.</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Rectangle"/>
          <p:cNvSpPr/>
          <p:nvPr/>
        </p:nvSpPr>
        <p:spPr>
          <a:xfrm>
            <a:off x="866775" y="2065337"/>
            <a:ext cx="3087688" cy="1220788"/>
          </a:xfrm>
          <a:prstGeom prst="rect">
            <a:avLst/>
          </a:prstGeom>
          <a:solidFill>
            <a:srgbClr val="FFFF99"/>
          </a:solidFill>
          <a:ln>
            <a:solidFill>
              <a:srgbClr val="000000"/>
            </a:solidFill>
          </a:ln>
        </p:spPr>
        <p:txBody>
          <a:bodyPr lIns="45719" rIns="45719" anchor="ctr"/>
          <a:lstStyle/>
          <a:p>
            <a:pPr>
              <a:defRPr sz="1800"/>
            </a:pPr>
          </a:p>
        </p:txBody>
      </p:sp>
      <p:sp>
        <p:nvSpPr>
          <p:cNvPr id="177" name="Use Case Relationships – Includes…"/>
          <p:cNvSpPr txBox="1"/>
          <p:nvPr>
            <p:ph type="body" idx="4294967295"/>
          </p:nvPr>
        </p:nvSpPr>
        <p:spPr>
          <a:xfrm>
            <a:off x="457200" y="336549"/>
            <a:ext cx="8451850" cy="6332539"/>
          </a:xfrm>
          <a:prstGeom prst="rect">
            <a:avLst/>
          </a:prstGeom>
        </p:spPr>
        <p:txBody>
          <a:bodyPr>
            <a:normAutofit fontScale="100000" lnSpcReduction="0"/>
          </a:bodyPr>
          <a:lstStyle/>
          <a:p>
            <a:pPr>
              <a:lnSpc>
                <a:spcPct val="80000"/>
              </a:lnSpc>
              <a:spcBef>
                <a:spcPts val="400"/>
              </a:spcBef>
              <a:buSzTx/>
              <a:buNone/>
              <a:defRPr b="1" i="1" sz="2000">
                <a:latin typeface="+mn-lt"/>
                <a:ea typeface="+mn-ea"/>
                <a:cs typeface="+mn-cs"/>
                <a:sym typeface="Arial"/>
              </a:defRPr>
            </a:pPr>
            <a:r>
              <a:t>Use Case </a:t>
            </a:r>
            <a:r>
              <a:rPr>
                <a:solidFill>
                  <a:srgbClr val="0000FF"/>
                </a:solidFill>
              </a:rPr>
              <a:t>Relationships</a:t>
            </a:r>
            <a:r>
              <a:t> – </a:t>
            </a:r>
            <a:r>
              <a:rPr>
                <a:solidFill>
                  <a:schemeClr val="accent2"/>
                </a:solidFill>
              </a:rPr>
              <a:t>Includes</a:t>
            </a:r>
            <a:endParaRPr>
              <a:solidFill>
                <a:schemeClr val="accent2"/>
              </a:solidFill>
            </a:endParaRPr>
          </a:p>
          <a:p>
            <a:pPr>
              <a:lnSpc>
                <a:spcPct val="80000"/>
              </a:lnSpc>
              <a:spcBef>
                <a:spcPts val="400"/>
              </a:spcBef>
              <a:defRPr sz="1800">
                <a:latin typeface="+mn-lt"/>
                <a:ea typeface="+mn-ea"/>
                <a:cs typeface="+mn-cs"/>
                <a:sym typeface="Arial"/>
              </a:defRPr>
            </a:pPr>
            <a:r>
              <a:t>When designing use-cases it is sometimes apparent that there exists some </a:t>
            </a:r>
            <a:r>
              <a:rPr>
                <a:solidFill>
                  <a:schemeClr val="accent2"/>
                </a:solidFill>
              </a:rPr>
              <a:t>commonality</a:t>
            </a:r>
            <a:r>
              <a:t> or </a:t>
            </a:r>
            <a:r>
              <a:rPr>
                <a:solidFill>
                  <a:schemeClr val="accent2"/>
                </a:solidFill>
              </a:rPr>
              <a:t>replication</a:t>
            </a:r>
            <a:r>
              <a:t> between the steps involved in the execution of one or more use cases. For example take the ATM once again. </a:t>
            </a:r>
          </a:p>
          <a:p>
            <a:pPr>
              <a:lnSpc>
                <a:spcPct val="80000"/>
              </a:lnSpc>
              <a:defRPr sz="1800">
                <a:latin typeface="+mn-lt"/>
                <a:ea typeface="+mn-ea"/>
                <a:cs typeface="+mn-cs"/>
                <a:sym typeface="Arial"/>
              </a:defRPr>
            </a:pPr>
          </a:p>
          <a:p>
            <a:pPr>
              <a:lnSpc>
                <a:spcPct val="80000"/>
              </a:lnSpc>
              <a:spcBef>
                <a:spcPts val="400"/>
              </a:spcBef>
              <a:defRPr sz="1800">
                <a:latin typeface="+mn-lt"/>
                <a:ea typeface="+mn-ea"/>
                <a:cs typeface="+mn-cs"/>
                <a:sym typeface="Arial"/>
              </a:defRPr>
            </a:pPr>
            <a:r>
              <a:t>In each one of the four use cases below: </a:t>
            </a:r>
            <a:br/>
          </a:p>
          <a:p>
            <a:pPr lvl="1" marL="742950" indent="-285750">
              <a:lnSpc>
                <a:spcPct val="80000"/>
              </a:lnSpc>
              <a:spcBef>
                <a:spcPts val="0"/>
              </a:spcBef>
              <a:buClr>
                <a:srgbClr val="666699"/>
              </a:buClr>
              <a:defRPr i="1" sz="1800">
                <a:latin typeface="+mn-lt"/>
                <a:ea typeface="+mn-ea"/>
                <a:cs typeface="+mn-cs"/>
                <a:sym typeface="Arial"/>
              </a:defRPr>
            </a:pPr>
            <a:r>
              <a:t>Request Cash</a:t>
            </a:r>
            <a:r>
              <a:rPr i="0"/>
              <a:t> </a:t>
            </a:r>
          </a:p>
          <a:p>
            <a:pPr lvl="1" marL="742950" indent="-285750">
              <a:lnSpc>
                <a:spcPct val="80000"/>
              </a:lnSpc>
              <a:spcBef>
                <a:spcPts val="0"/>
              </a:spcBef>
              <a:buClr>
                <a:srgbClr val="666699"/>
              </a:buClr>
              <a:defRPr i="1" sz="1800">
                <a:latin typeface="+mn-lt"/>
                <a:ea typeface="+mn-ea"/>
                <a:cs typeface="+mn-cs"/>
                <a:sym typeface="Arial"/>
              </a:defRPr>
            </a:pPr>
            <a:r>
              <a:t>Request Balance</a:t>
            </a:r>
            <a:r>
              <a:rPr i="0"/>
              <a:t> </a:t>
            </a:r>
          </a:p>
          <a:p>
            <a:pPr lvl="1" marL="742950" indent="-285750">
              <a:lnSpc>
                <a:spcPct val="80000"/>
              </a:lnSpc>
              <a:spcBef>
                <a:spcPts val="0"/>
              </a:spcBef>
              <a:buClr>
                <a:srgbClr val="666699"/>
              </a:buClr>
              <a:defRPr i="1" sz="1800">
                <a:latin typeface="+mn-lt"/>
                <a:ea typeface="+mn-ea"/>
                <a:cs typeface="+mn-cs"/>
                <a:sym typeface="Arial"/>
              </a:defRPr>
            </a:pPr>
            <a:r>
              <a:t>Request Statement</a:t>
            </a:r>
          </a:p>
          <a:p>
            <a:pPr lvl="1" marL="742950" indent="-285750">
              <a:lnSpc>
                <a:spcPct val="80000"/>
              </a:lnSpc>
              <a:spcBef>
                <a:spcPts val="0"/>
              </a:spcBef>
              <a:buClr>
                <a:srgbClr val="666699"/>
              </a:buClr>
              <a:defRPr i="1" sz="1800">
                <a:latin typeface="+mn-lt"/>
                <a:ea typeface="+mn-ea"/>
                <a:cs typeface="+mn-cs"/>
                <a:sym typeface="Arial"/>
              </a:defRPr>
            </a:pPr>
            <a:r>
              <a:t>Request Cheque Book</a:t>
            </a:r>
            <a:r>
              <a:rPr i="0"/>
              <a:t> </a:t>
            </a:r>
          </a:p>
          <a:p>
            <a:pPr>
              <a:lnSpc>
                <a:spcPct val="80000"/>
              </a:lnSpc>
              <a:defRPr sz="1800">
                <a:latin typeface="+mn-lt"/>
                <a:ea typeface="+mn-ea"/>
                <a:cs typeface="+mn-cs"/>
                <a:sym typeface="Arial"/>
              </a:defRPr>
            </a:pPr>
          </a:p>
          <a:p>
            <a:pPr>
              <a:lnSpc>
                <a:spcPct val="80000"/>
              </a:lnSpc>
              <a:spcBef>
                <a:spcPts val="400"/>
              </a:spcBef>
              <a:buSzTx/>
              <a:buNone/>
              <a:defRPr sz="1800">
                <a:latin typeface="+mn-lt"/>
                <a:ea typeface="+mn-ea"/>
                <a:cs typeface="+mn-cs"/>
                <a:sym typeface="Arial"/>
              </a:defRPr>
            </a:pPr>
            <a:r>
              <a:t>	the user is required to </a:t>
            </a:r>
            <a:r>
              <a:rPr>
                <a:solidFill>
                  <a:schemeClr val="accent2"/>
                </a:solidFill>
              </a:rPr>
              <a:t>insert their ID card</a:t>
            </a:r>
            <a:r>
              <a:t> and </a:t>
            </a:r>
            <a:r>
              <a:rPr>
                <a:solidFill>
                  <a:schemeClr val="accent2"/>
                </a:solidFill>
              </a:rPr>
              <a:t>enter their PIN</a:t>
            </a:r>
            <a:r>
              <a:t>, which is then verified by the bank central computer.</a:t>
            </a:r>
          </a:p>
          <a:p>
            <a:pPr>
              <a:lnSpc>
                <a:spcPct val="80000"/>
              </a:lnSpc>
              <a:buSzTx/>
              <a:buNone/>
              <a:defRPr sz="1800">
                <a:latin typeface="+mn-lt"/>
                <a:ea typeface="+mn-ea"/>
                <a:cs typeface="+mn-cs"/>
                <a:sym typeface="Arial"/>
              </a:defRPr>
            </a:pPr>
          </a:p>
          <a:p>
            <a:pPr>
              <a:lnSpc>
                <a:spcPct val="80000"/>
              </a:lnSpc>
              <a:spcBef>
                <a:spcPts val="400"/>
              </a:spcBef>
              <a:defRPr sz="1800">
                <a:latin typeface="+mn-lt"/>
                <a:ea typeface="+mn-ea"/>
                <a:cs typeface="+mn-cs"/>
                <a:sym typeface="Arial"/>
              </a:defRPr>
            </a:pPr>
            <a:r>
              <a:t>Rather than duplicate this common </a:t>
            </a:r>
            <a:r>
              <a:rPr u="sng">
                <a:solidFill>
                  <a:schemeClr val="accent2"/>
                </a:solidFill>
              </a:rPr>
              <a:t>user interaction</a:t>
            </a:r>
            <a:r>
              <a:t> within each of the above four use-case descriptions, we might extract it and chose to represent it with a </a:t>
            </a:r>
            <a:r>
              <a:rPr>
                <a:solidFill>
                  <a:schemeClr val="accent2"/>
                </a:solidFill>
              </a:rPr>
              <a:t>mini-use-case</a:t>
            </a:r>
            <a:r>
              <a:t> called</a:t>
            </a:r>
            <a:r>
              <a:rPr i="1"/>
              <a:t> ‘</a:t>
            </a:r>
            <a:r>
              <a:rPr i="1">
                <a:solidFill>
                  <a:schemeClr val="accent2"/>
                </a:solidFill>
              </a:rPr>
              <a:t>identify user</a:t>
            </a:r>
            <a:r>
              <a:rPr i="1"/>
              <a:t>’</a:t>
            </a:r>
            <a:r>
              <a:t> whose functionality is </a:t>
            </a:r>
            <a:r>
              <a:rPr i="1" u="sng">
                <a:solidFill>
                  <a:schemeClr val="accent2"/>
                </a:solidFill>
              </a:rPr>
              <a:t>included</a:t>
            </a:r>
            <a:r>
              <a:t> as part of the other four use-cases. </a:t>
            </a:r>
          </a:p>
          <a:p>
            <a:pPr>
              <a:lnSpc>
                <a:spcPct val="80000"/>
              </a:lnSpc>
              <a:defRPr sz="1800">
                <a:latin typeface="+mn-lt"/>
                <a:ea typeface="+mn-ea"/>
                <a:cs typeface="+mn-cs"/>
                <a:sym typeface="Arial"/>
              </a:defRPr>
            </a:pPr>
          </a:p>
          <a:p>
            <a:pPr>
              <a:lnSpc>
                <a:spcPct val="80000"/>
              </a:lnSpc>
              <a:spcBef>
                <a:spcPts val="400"/>
              </a:spcBef>
              <a:defRPr sz="1800">
                <a:latin typeface="+mn-lt"/>
                <a:ea typeface="+mn-ea"/>
                <a:cs typeface="+mn-cs"/>
                <a:sym typeface="Arial"/>
              </a:defRPr>
            </a:pPr>
            <a:r>
              <a:t>Such an ‘</a:t>
            </a:r>
            <a:r>
              <a:rPr i="1">
                <a:solidFill>
                  <a:schemeClr val="accent2"/>
                </a:solidFill>
              </a:rPr>
              <a:t>includes</a:t>
            </a:r>
            <a:r>
              <a:rPr i="1"/>
              <a:t>’</a:t>
            </a:r>
            <a:r>
              <a:t> relationship is shown in the simplified diagram (next slide). The dashed line indicates a </a:t>
            </a:r>
            <a:r>
              <a:rPr>
                <a:solidFill>
                  <a:srgbClr val="0000FF"/>
                </a:solidFill>
              </a:rPr>
              <a:t>dependency</a:t>
            </a:r>
            <a:r>
              <a:t> relationship i.e. one use-case depending upon another. The arrow points to the use-case that will be included, thus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VERY Important Note:…"/>
          <p:cNvSpPr txBox="1"/>
          <p:nvPr>
            <p:ph type="body" sz="half" idx="4294967295"/>
          </p:nvPr>
        </p:nvSpPr>
        <p:spPr>
          <a:xfrm>
            <a:off x="219075" y="4302125"/>
            <a:ext cx="8782050" cy="2389188"/>
          </a:xfrm>
          <a:prstGeom prst="rect">
            <a:avLst/>
          </a:prstGeom>
        </p:spPr>
        <p:txBody>
          <a:bodyPr>
            <a:normAutofit fontScale="100000" lnSpcReduction="0"/>
          </a:bodyPr>
          <a:lstStyle/>
          <a:p>
            <a:pPr>
              <a:lnSpc>
                <a:spcPct val="80000"/>
              </a:lnSpc>
              <a:spcBef>
                <a:spcPts val="300"/>
              </a:spcBef>
              <a:buSzTx/>
              <a:buNone/>
              <a:defRPr b="1" sz="1600">
                <a:latin typeface="+mn-lt"/>
                <a:ea typeface="+mn-ea"/>
                <a:cs typeface="+mn-cs"/>
                <a:sym typeface="Arial"/>
              </a:defRPr>
            </a:pPr>
            <a:r>
              <a:t>VERY Important Note</a:t>
            </a:r>
            <a:r>
              <a:rPr b="0"/>
              <a:t>: </a:t>
            </a:r>
          </a:p>
          <a:p>
            <a:pPr>
              <a:lnSpc>
                <a:spcPct val="80000"/>
              </a:lnSpc>
              <a:spcBef>
                <a:spcPts val="300"/>
              </a:spcBef>
              <a:defRPr sz="1600">
                <a:solidFill>
                  <a:schemeClr val="accent2"/>
                </a:solidFill>
                <a:latin typeface="+mn-lt"/>
                <a:ea typeface="+mn-ea"/>
                <a:cs typeface="+mn-cs"/>
                <a:sym typeface="Arial"/>
              </a:defRPr>
            </a:pPr>
            <a:r>
              <a:t>Don’t</a:t>
            </a:r>
            <a:r>
              <a:rPr>
                <a:solidFill>
                  <a:srgbClr val="000000"/>
                </a:solidFill>
              </a:rPr>
              <a:t> fall into the trap of treating use-cases like </a:t>
            </a:r>
            <a:r>
              <a:t>functions</a:t>
            </a:r>
            <a:r>
              <a:rPr>
                <a:solidFill>
                  <a:srgbClr val="000000"/>
                </a:solidFill>
              </a:rPr>
              <a:t> in a program where you continually apply hierarchical decomposition to break them down into smaller entities.</a:t>
            </a:r>
          </a:p>
          <a:p>
            <a:pPr>
              <a:lnSpc>
                <a:spcPct val="80000"/>
              </a:lnSpc>
              <a:spcBef>
                <a:spcPts val="300"/>
              </a:spcBef>
              <a:defRPr sz="1600">
                <a:latin typeface="+mn-lt"/>
                <a:ea typeface="+mn-ea"/>
                <a:cs typeface="+mn-cs"/>
                <a:sym typeface="Arial"/>
              </a:defRPr>
            </a:pPr>
            <a:r>
              <a:t>Use-cases, (even mini ones like ‘</a:t>
            </a:r>
            <a:r>
              <a:rPr>
                <a:solidFill>
                  <a:srgbClr val="0000FF"/>
                </a:solidFill>
              </a:rPr>
              <a:t>Identify-User</a:t>
            </a:r>
            <a:r>
              <a:t>’), should always involve some </a:t>
            </a:r>
            <a:r>
              <a:rPr>
                <a:solidFill>
                  <a:schemeClr val="accent2"/>
                </a:solidFill>
              </a:rPr>
              <a:t>documentable interaction</a:t>
            </a:r>
            <a:r>
              <a:t> between the </a:t>
            </a:r>
            <a:r>
              <a:rPr>
                <a:solidFill>
                  <a:schemeClr val="accent2"/>
                </a:solidFill>
              </a:rPr>
              <a:t>actor</a:t>
            </a:r>
            <a:r>
              <a:t> and the </a:t>
            </a:r>
            <a:r>
              <a:rPr>
                <a:solidFill>
                  <a:schemeClr val="accent2"/>
                </a:solidFill>
              </a:rPr>
              <a:t>system</a:t>
            </a:r>
            <a:r>
              <a:t> and be able to describe the </a:t>
            </a:r>
            <a:r>
              <a:rPr>
                <a:solidFill>
                  <a:schemeClr val="accent2"/>
                </a:solidFill>
              </a:rPr>
              <a:t>measurable benefit</a:t>
            </a:r>
            <a:r>
              <a:t> to the user and </a:t>
            </a:r>
            <a:r>
              <a:rPr>
                <a:solidFill>
                  <a:schemeClr val="accent2"/>
                </a:solidFill>
              </a:rPr>
              <a:t>effect</a:t>
            </a:r>
            <a:r>
              <a:t> on system, otherwise they simply </a:t>
            </a:r>
            <a:r>
              <a:rPr>
                <a:solidFill>
                  <a:schemeClr val="accent2"/>
                </a:solidFill>
              </a:rPr>
              <a:t>aren’t</a:t>
            </a:r>
            <a:r>
              <a:t> use-cases. </a:t>
            </a:r>
          </a:p>
          <a:p>
            <a:pPr>
              <a:lnSpc>
                <a:spcPct val="80000"/>
              </a:lnSpc>
              <a:spcBef>
                <a:spcPts val="300"/>
              </a:spcBef>
              <a:defRPr sz="1600">
                <a:latin typeface="+mn-lt"/>
                <a:ea typeface="+mn-ea"/>
                <a:cs typeface="+mn-cs"/>
                <a:sym typeface="Arial"/>
              </a:defRPr>
            </a:pPr>
            <a:r>
              <a:t>Although not always a definitive question, try asking yourself if the customer would be happy to pay for a release of the software involving your new use case. If not then it’s probably not very interesting to them because it’s an </a:t>
            </a:r>
            <a:r>
              <a:rPr>
                <a:solidFill>
                  <a:srgbClr val="0000FF"/>
                </a:solidFill>
              </a:rPr>
              <a:t>implementation</a:t>
            </a:r>
            <a:r>
              <a:t> </a:t>
            </a:r>
            <a:r>
              <a:rPr>
                <a:solidFill>
                  <a:srgbClr val="0000FF"/>
                </a:solidFill>
              </a:rPr>
              <a:t>detail</a:t>
            </a:r>
            <a:r>
              <a:t> or functionality that is simple just a part of a bigger use-case and probably </a:t>
            </a:r>
            <a:r>
              <a:rPr u="sng">
                <a:solidFill>
                  <a:srgbClr val="0000FF"/>
                </a:solidFill>
              </a:rPr>
              <a:t>not</a:t>
            </a:r>
            <a:r>
              <a:t> a use-case in its own right.</a:t>
            </a:r>
          </a:p>
        </p:txBody>
      </p:sp>
      <p:pic>
        <p:nvPicPr>
          <p:cNvPr id="181" name="image.pdf" descr="image.pdf"/>
          <p:cNvPicPr>
            <a:picLocks noChangeAspect="1"/>
          </p:cNvPicPr>
          <p:nvPr/>
        </p:nvPicPr>
        <p:blipFill>
          <a:blip r:embed="rId2">
            <a:extLst/>
          </a:blip>
          <a:srcRect l="0" t="3944" r="0" b="7519"/>
          <a:stretch>
            <a:fillRect/>
          </a:stretch>
        </p:blipFill>
        <p:spPr>
          <a:xfrm>
            <a:off x="1149350" y="425450"/>
            <a:ext cx="6265863" cy="3286125"/>
          </a:xfrm>
          <a:prstGeom prst="rect">
            <a:avLst/>
          </a:prstGeom>
          <a:ln w="12700">
            <a:miter lim="400000"/>
          </a:ln>
        </p:spPr>
      </p:pic>
      <p:sp>
        <p:nvSpPr>
          <p:cNvPr id="182" name="Exercise: See if you can document this new mini use-case.  What changes would you now make to the documentation of the other use cases?"/>
          <p:cNvSpPr/>
          <p:nvPr/>
        </p:nvSpPr>
        <p:spPr>
          <a:xfrm>
            <a:off x="6062662" y="2584450"/>
            <a:ext cx="2928938" cy="1482725"/>
          </a:xfrm>
          <a:prstGeom prst="rect">
            <a:avLst/>
          </a:prstGeom>
          <a:solidFill>
            <a:srgbClr val="FF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300"/>
              </a:spcBef>
              <a:defRPr b="1" sz="1400"/>
            </a:pPr>
            <a:r>
              <a:t>Exercise</a:t>
            </a:r>
            <a:r>
              <a:rPr b="0"/>
              <a:t>: See if you can document this new mini use-case.</a:t>
            </a:r>
            <a:br>
              <a:rPr b="0"/>
            </a:br>
            <a:br>
              <a:rPr b="0"/>
            </a:br>
            <a:r>
              <a:rPr b="0"/>
              <a:t>What changes would you now make to the documentation of the other use cases?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For example, The mini-use case below ‘Verify User with main computer’ may be something that is essential to the success of the use-case ‘Identify User’ and similarly, “Get Balance of Account” may be common to both request cash’ and ‘request balance’,   b"/>
          <p:cNvSpPr txBox="1"/>
          <p:nvPr>
            <p:ph type="body" idx="4294967295"/>
          </p:nvPr>
        </p:nvSpPr>
        <p:spPr>
          <a:xfrm>
            <a:off x="274637" y="203200"/>
            <a:ext cx="8353426" cy="6453188"/>
          </a:xfrm>
          <a:prstGeom prst="rect">
            <a:avLst/>
          </a:prstGeom>
        </p:spPr>
        <p:txBody>
          <a:bodyPr>
            <a:normAutofit fontScale="100000" lnSpcReduction="0"/>
          </a:bodyPr>
          <a:lstStyle/>
          <a:p>
            <a:pPr marL="528066" indent="-528066" defTabSz="905255">
              <a:lnSpc>
                <a:spcPct val="80000"/>
              </a:lnSpc>
              <a:spcBef>
                <a:spcPts val="300"/>
              </a:spcBef>
              <a:defRPr sz="1485">
                <a:latin typeface="+mn-lt"/>
                <a:ea typeface="+mn-ea"/>
                <a:cs typeface="+mn-cs"/>
                <a:sym typeface="Arial"/>
              </a:defRPr>
            </a:pPr>
            <a:r>
              <a:t>For example, The mini-use case below ‘</a:t>
            </a:r>
            <a:r>
              <a:rPr i="1">
                <a:solidFill>
                  <a:schemeClr val="accent2"/>
                </a:solidFill>
              </a:rPr>
              <a:t>Verify User with main computer</a:t>
            </a:r>
            <a:r>
              <a:t>’ may be something that is </a:t>
            </a:r>
            <a:r>
              <a:rPr b="1" i="1" u="sng"/>
              <a:t>essential</a:t>
            </a:r>
            <a:r>
              <a:t> to the success of the use-case ‘</a:t>
            </a:r>
            <a:r>
              <a:rPr>
                <a:solidFill>
                  <a:srgbClr val="0000FF"/>
                </a:solidFill>
              </a:rPr>
              <a:t>Identify User</a:t>
            </a:r>
            <a:r>
              <a:t>’ and similarly, “</a:t>
            </a:r>
            <a:r>
              <a:rPr>
                <a:solidFill>
                  <a:srgbClr val="0000FF"/>
                </a:solidFill>
              </a:rPr>
              <a:t>Get Balance of Account</a:t>
            </a:r>
            <a:r>
              <a:t>” may be common to both </a:t>
            </a:r>
            <a:r>
              <a:rPr>
                <a:solidFill>
                  <a:srgbClr val="0000FF"/>
                </a:solidFill>
              </a:rPr>
              <a:t>request cash</a:t>
            </a:r>
            <a:r>
              <a:t>’ and ‘</a:t>
            </a:r>
            <a:r>
              <a:rPr>
                <a:solidFill>
                  <a:srgbClr val="0000FF"/>
                </a:solidFill>
              </a:rPr>
              <a:t>request balance</a:t>
            </a:r>
            <a:r>
              <a:t>’, </a:t>
            </a:r>
            <a:br/>
            <a:br/>
            <a:r>
              <a:t>but neither of these two should be shown as mini-use cases because</a:t>
            </a:r>
            <a:br/>
          </a:p>
          <a:p>
            <a:pPr lvl="2" marL="1282446" indent="-377190" defTabSz="905255">
              <a:lnSpc>
                <a:spcPct val="80000"/>
              </a:lnSpc>
              <a:spcBef>
                <a:spcPts val="0"/>
              </a:spcBef>
              <a:buClr>
                <a:schemeClr val="accent1"/>
              </a:buClr>
              <a:buAutoNum type="arabicPeriod" startAt="1"/>
              <a:defRPr sz="1386">
                <a:latin typeface="+mn-lt"/>
                <a:ea typeface="+mn-ea"/>
                <a:cs typeface="+mn-cs"/>
                <a:sym typeface="Arial"/>
              </a:defRPr>
            </a:pPr>
            <a:r>
              <a:t>There is </a:t>
            </a:r>
            <a:r>
              <a:rPr>
                <a:solidFill>
                  <a:schemeClr val="accent2"/>
                </a:solidFill>
              </a:rPr>
              <a:t>no user interaction</a:t>
            </a:r>
            <a:r>
              <a:t> in either use-case.</a:t>
            </a:r>
          </a:p>
          <a:p>
            <a:pPr lvl="2" marL="1282446" indent="-377190" defTabSz="905255">
              <a:lnSpc>
                <a:spcPct val="80000"/>
              </a:lnSpc>
              <a:spcBef>
                <a:spcPts val="0"/>
              </a:spcBef>
              <a:buClr>
                <a:schemeClr val="accent1"/>
              </a:buClr>
              <a:buAutoNum type="arabicPeriod" startAt="1"/>
              <a:defRPr sz="1386">
                <a:latin typeface="+mn-lt"/>
                <a:ea typeface="+mn-ea"/>
                <a:cs typeface="+mn-cs"/>
                <a:sym typeface="Arial"/>
              </a:defRPr>
            </a:pPr>
            <a:r>
              <a:t>There is </a:t>
            </a:r>
            <a:r>
              <a:rPr>
                <a:solidFill>
                  <a:schemeClr val="accent2"/>
                </a:solidFill>
              </a:rPr>
              <a:t>no direct, immediate, measurable benefit</a:t>
            </a:r>
            <a:r>
              <a:t> to the user from the execution of that use-case. If the user is not aware of the execution or outcome of the use-case, then it simply isn’t a use-case because there </a:t>
            </a:r>
            <a:r>
              <a:rPr b="1" u="sng"/>
              <a:t>IS NO USER</a:t>
            </a:r>
            <a:r>
              <a:t>.</a:t>
            </a:r>
          </a:p>
          <a:p>
            <a:pPr lvl="2" marL="1282446" indent="-377190" defTabSz="905255">
              <a:lnSpc>
                <a:spcPct val="80000"/>
              </a:lnSpc>
              <a:spcBef>
                <a:spcPts val="0"/>
              </a:spcBef>
              <a:buClr>
                <a:schemeClr val="accent1"/>
              </a:buClr>
              <a:buAutoNum type="arabicPeriod" startAt="1"/>
              <a:defRPr sz="1386">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defRPr sz="1485">
                <a:latin typeface="+mn-lt"/>
                <a:ea typeface="+mn-ea"/>
                <a:cs typeface="+mn-cs"/>
                <a:sym typeface="Arial"/>
              </a:defRPr>
            </a:pPr>
          </a:p>
          <a:p>
            <a:pPr marL="528066" indent="-528066" defTabSz="905255">
              <a:lnSpc>
                <a:spcPct val="80000"/>
              </a:lnSpc>
              <a:spcBef>
                <a:spcPts val="300"/>
              </a:spcBef>
              <a:defRPr sz="1485">
                <a:latin typeface="+mn-lt"/>
                <a:ea typeface="+mn-ea"/>
                <a:cs typeface="+mn-cs"/>
                <a:sym typeface="Arial"/>
              </a:defRPr>
            </a:pPr>
            <a:r>
              <a:t>In summary, if a use-case does </a:t>
            </a:r>
            <a:r>
              <a:rPr>
                <a:solidFill>
                  <a:schemeClr val="accent2"/>
                </a:solidFill>
              </a:rPr>
              <a:t>not</a:t>
            </a:r>
            <a:r>
              <a:t> contain any </a:t>
            </a:r>
            <a:r>
              <a:rPr>
                <a:solidFill>
                  <a:schemeClr val="accent2"/>
                </a:solidFill>
              </a:rPr>
              <a:t>user-interaction</a:t>
            </a:r>
            <a:r>
              <a:t> </a:t>
            </a:r>
            <a:r>
              <a:rPr>
                <a:solidFill>
                  <a:schemeClr val="accent2"/>
                </a:solidFill>
              </a:rPr>
              <a:t>OR</a:t>
            </a:r>
            <a:r>
              <a:t>, does </a:t>
            </a:r>
            <a:r>
              <a:rPr>
                <a:solidFill>
                  <a:schemeClr val="accent2"/>
                </a:solidFill>
              </a:rPr>
              <a:t>not</a:t>
            </a:r>
            <a:r>
              <a:t> lead to any </a:t>
            </a:r>
            <a:r>
              <a:rPr>
                <a:solidFill>
                  <a:schemeClr val="accent2"/>
                </a:solidFill>
              </a:rPr>
              <a:t>direct, measurable benefit</a:t>
            </a:r>
            <a:r>
              <a:t> for the user, then it is </a:t>
            </a:r>
            <a:r>
              <a:rPr>
                <a:solidFill>
                  <a:schemeClr val="accent2"/>
                </a:solidFill>
              </a:rPr>
              <a:t>NOT</a:t>
            </a:r>
            <a:r>
              <a:t> a use-case, it is simple functionality that will eventually be embedded or hidden </a:t>
            </a:r>
            <a:r>
              <a:rPr i="1" u="sng"/>
              <a:t>within</a:t>
            </a:r>
            <a:r>
              <a:t> another larger use-case and should not appear on a use-case diagram.</a:t>
            </a:r>
          </a:p>
        </p:txBody>
      </p:sp>
      <p:grpSp>
        <p:nvGrpSpPr>
          <p:cNvPr id="205" name="Group"/>
          <p:cNvGrpSpPr/>
          <p:nvPr/>
        </p:nvGrpSpPr>
        <p:grpSpPr>
          <a:xfrm>
            <a:off x="856097" y="2489200"/>
            <a:ext cx="6578314" cy="3286125"/>
            <a:chOff x="0" y="0"/>
            <a:chExt cx="6578312" cy="3286125"/>
          </a:xfrm>
        </p:grpSpPr>
        <p:grpSp>
          <p:nvGrpSpPr>
            <p:cNvPr id="193" name="Group"/>
            <p:cNvGrpSpPr/>
            <p:nvPr/>
          </p:nvGrpSpPr>
          <p:grpSpPr>
            <a:xfrm>
              <a:off x="-1" y="1368424"/>
              <a:ext cx="719856" cy="749778"/>
              <a:chOff x="0" y="0"/>
              <a:chExt cx="719854" cy="749776"/>
            </a:xfrm>
          </p:grpSpPr>
          <p:grpSp>
            <p:nvGrpSpPr>
              <p:cNvPr id="191" name="Group"/>
              <p:cNvGrpSpPr/>
              <p:nvPr/>
            </p:nvGrpSpPr>
            <p:grpSpPr>
              <a:xfrm>
                <a:off x="198002" y="0"/>
                <a:ext cx="333376" cy="468313"/>
                <a:chOff x="0" y="0"/>
                <a:chExt cx="333375" cy="468312"/>
              </a:xfrm>
            </p:grpSpPr>
            <p:sp>
              <p:nvSpPr>
                <p:cNvPr id="186" name="Oval"/>
                <p:cNvSpPr/>
                <p:nvPr/>
              </p:nvSpPr>
              <p:spPr>
                <a:xfrm>
                  <a:off x="85725" y="0"/>
                  <a:ext cx="176213" cy="147638"/>
                </a:xfrm>
                <a:prstGeom prst="ellipse">
                  <a:avLst/>
                </a:prstGeom>
                <a:solidFill>
                  <a:srgbClr val="FFFFFF"/>
                </a:solidFill>
                <a:ln w="9525" cap="flat">
                  <a:solidFill>
                    <a:srgbClr val="993366"/>
                  </a:solidFill>
                  <a:prstDash val="solid"/>
                  <a:round/>
                </a:ln>
                <a:effectLst/>
              </p:spPr>
              <p:txBody>
                <a:bodyPr wrap="square" lIns="45719" tIns="45719" rIns="45719" bIns="45719" numCol="1" anchor="ctr">
                  <a:noAutofit/>
                </a:bodyPr>
                <a:lstStyle/>
                <a:p>
                  <a:pPr>
                    <a:defRPr sz="1800"/>
                  </a:pPr>
                </a:p>
              </p:txBody>
            </p:sp>
            <p:sp>
              <p:nvSpPr>
                <p:cNvPr id="187" name="Line"/>
                <p:cNvSpPr/>
                <p:nvPr/>
              </p:nvSpPr>
              <p:spPr>
                <a:xfrm flipH="1">
                  <a:off x="169862" y="149225"/>
                  <a:ext cx="1" cy="155576"/>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sp>
              <p:nvSpPr>
                <p:cNvPr id="188" name="Line"/>
                <p:cNvSpPr/>
                <p:nvPr/>
              </p:nvSpPr>
              <p:spPr>
                <a:xfrm flipH="1">
                  <a:off x="-1" y="298450"/>
                  <a:ext cx="169864" cy="169863"/>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sp>
              <p:nvSpPr>
                <p:cNvPr id="189" name="Line"/>
                <p:cNvSpPr/>
                <p:nvPr/>
              </p:nvSpPr>
              <p:spPr>
                <a:xfrm>
                  <a:off x="169862" y="304799"/>
                  <a:ext cx="163514" cy="163514"/>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sp>
              <p:nvSpPr>
                <p:cNvPr id="190" name="Line"/>
                <p:cNvSpPr/>
                <p:nvPr/>
              </p:nvSpPr>
              <p:spPr>
                <a:xfrm>
                  <a:off x="47625" y="192087"/>
                  <a:ext cx="239713" cy="1"/>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grpSp>
          <p:sp>
            <p:nvSpPr>
              <p:cNvPr id="192" name="Customer"/>
              <p:cNvSpPr txBox="1"/>
              <p:nvPr/>
            </p:nvSpPr>
            <p:spPr>
              <a:xfrm>
                <a:off x="0" y="505936"/>
                <a:ext cx="719855"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000"/>
                </a:lvl1pPr>
              </a:lstStyle>
              <a:p>
                <a:pPr/>
                <a:r>
                  <a:t>Customer</a:t>
                </a:r>
              </a:p>
            </p:txBody>
          </p:sp>
        </p:grpSp>
        <p:pic>
          <p:nvPicPr>
            <p:cNvPr id="194" name="image.pdf" descr="image.pdf"/>
            <p:cNvPicPr>
              <a:picLocks noChangeAspect="1"/>
            </p:cNvPicPr>
            <p:nvPr/>
          </p:nvPicPr>
          <p:blipFill>
            <a:blip r:embed="rId2">
              <a:extLst/>
            </a:blip>
            <a:srcRect l="17709" t="3944" r="0" b="7519"/>
            <a:stretch>
              <a:fillRect/>
            </a:stretch>
          </p:blipFill>
          <p:spPr>
            <a:xfrm>
              <a:off x="639327" y="0"/>
              <a:ext cx="5156201" cy="3286125"/>
            </a:xfrm>
            <a:prstGeom prst="rect">
              <a:avLst/>
            </a:prstGeom>
            <a:ln w="12700" cap="flat">
              <a:noFill/>
              <a:miter lim="400000"/>
            </a:ln>
            <a:effectLst/>
          </p:spPr>
        </p:pic>
        <p:sp>
          <p:nvSpPr>
            <p:cNvPr id="195" name="Oval"/>
            <p:cNvSpPr/>
            <p:nvPr/>
          </p:nvSpPr>
          <p:spPr>
            <a:xfrm>
              <a:off x="5500252" y="57149"/>
              <a:ext cx="787401" cy="379414"/>
            </a:xfrm>
            <a:prstGeom prst="ellipse">
              <a:avLst/>
            </a:prstGeom>
            <a:solidFill>
              <a:srgbClr val="FFFFCC"/>
            </a:solidFill>
            <a:ln w="9525" cap="flat">
              <a:solidFill>
                <a:srgbClr val="993366"/>
              </a:solidFill>
              <a:prstDash val="solid"/>
              <a:round/>
            </a:ln>
            <a:effectLst/>
          </p:spPr>
          <p:txBody>
            <a:bodyPr wrap="square" lIns="45719" tIns="45719" rIns="45719" bIns="45719" numCol="1" anchor="ctr">
              <a:noAutofit/>
            </a:bodyPr>
            <a:lstStyle/>
            <a:p>
              <a:pPr algn="ctr">
                <a:defRPr sz="1800"/>
              </a:pPr>
            </a:p>
          </p:txBody>
        </p:sp>
        <p:sp>
          <p:nvSpPr>
            <p:cNvPr id="196" name="Verify User with  Main Computer"/>
            <p:cNvSpPr txBox="1"/>
            <p:nvPr/>
          </p:nvSpPr>
          <p:spPr>
            <a:xfrm>
              <a:off x="5417554" y="477361"/>
              <a:ext cx="1160759"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sz="1000"/>
              </a:pPr>
              <a:r>
                <a:t>Verify User with </a:t>
              </a:r>
              <a:br/>
              <a:r>
                <a:t>Main Computer</a:t>
              </a:r>
            </a:p>
          </p:txBody>
        </p:sp>
        <p:sp>
          <p:nvSpPr>
            <p:cNvPr id="197" name="Line"/>
            <p:cNvSpPr/>
            <p:nvPr/>
          </p:nvSpPr>
          <p:spPr>
            <a:xfrm flipV="1">
              <a:off x="4877952" y="323849"/>
              <a:ext cx="639763" cy="393701"/>
            </a:xfrm>
            <a:prstGeom prst="line">
              <a:avLst/>
            </a:prstGeom>
            <a:noFill/>
            <a:ln w="6350" cap="flat">
              <a:solidFill>
                <a:srgbClr val="993366"/>
              </a:solidFill>
              <a:prstDash val="dash"/>
              <a:round/>
              <a:tailEnd type="triangle" w="med" len="med"/>
            </a:ln>
            <a:effectLst/>
          </p:spPr>
          <p:txBody>
            <a:bodyPr wrap="square" lIns="45719" tIns="45719" rIns="45719" bIns="45719" numCol="1" anchor="t">
              <a:noAutofit/>
            </a:bodyPr>
            <a:lstStyle/>
            <a:p>
              <a:pPr/>
            </a:p>
          </p:txBody>
        </p:sp>
        <p:sp>
          <p:nvSpPr>
            <p:cNvPr id="198" name="Oval"/>
            <p:cNvSpPr/>
            <p:nvPr/>
          </p:nvSpPr>
          <p:spPr>
            <a:xfrm>
              <a:off x="5500252" y="1770062"/>
              <a:ext cx="787401" cy="379413"/>
            </a:xfrm>
            <a:prstGeom prst="ellipse">
              <a:avLst/>
            </a:prstGeom>
            <a:solidFill>
              <a:srgbClr val="FFFFCC"/>
            </a:solidFill>
            <a:ln w="9525" cap="flat">
              <a:solidFill>
                <a:srgbClr val="993366"/>
              </a:solidFill>
              <a:prstDash val="solid"/>
              <a:round/>
            </a:ln>
            <a:effectLst/>
          </p:spPr>
          <p:txBody>
            <a:bodyPr wrap="square" lIns="45719" tIns="45719" rIns="45719" bIns="45719" numCol="1" anchor="ctr">
              <a:noAutofit/>
            </a:bodyPr>
            <a:lstStyle/>
            <a:p>
              <a:pPr algn="ctr">
                <a:defRPr sz="1800"/>
              </a:pPr>
            </a:p>
          </p:txBody>
        </p:sp>
        <p:sp>
          <p:nvSpPr>
            <p:cNvPr id="199" name="Get Balance of Account"/>
            <p:cNvSpPr txBox="1"/>
            <p:nvPr/>
          </p:nvSpPr>
          <p:spPr>
            <a:xfrm>
              <a:off x="5591702" y="2175986"/>
              <a:ext cx="869613"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sz="1000"/>
              </a:pPr>
              <a:r>
                <a:t>Get Balance</a:t>
              </a:r>
              <a:br/>
              <a:r>
                <a:t>of Account</a:t>
              </a:r>
            </a:p>
          </p:txBody>
        </p:sp>
        <p:sp>
          <p:nvSpPr>
            <p:cNvPr id="200" name="Line"/>
            <p:cNvSpPr/>
            <p:nvPr/>
          </p:nvSpPr>
          <p:spPr>
            <a:xfrm flipV="1">
              <a:off x="2420502" y="2001837"/>
              <a:ext cx="3022601" cy="788988"/>
            </a:xfrm>
            <a:prstGeom prst="line">
              <a:avLst/>
            </a:prstGeom>
            <a:noFill/>
            <a:ln w="6350" cap="flat">
              <a:solidFill>
                <a:srgbClr val="993366"/>
              </a:solidFill>
              <a:prstDash val="dash"/>
              <a:round/>
              <a:tailEnd type="triangle" w="med" len="med"/>
            </a:ln>
            <a:effectLst/>
          </p:spPr>
          <p:txBody>
            <a:bodyPr wrap="square" lIns="45719" tIns="45719" rIns="45719" bIns="45719" numCol="1" anchor="t">
              <a:noAutofit/>
            </a:bodyPr>
            <a:lstStyle/>
            <a:p>
              <a:pPr/>
            </a:p>
          </p:txBody>
        </p:sp>
        <p:sp>
          <p:nvSpPr>
            <p:cNvPr id="201" name="Line"/>
            <p:cNvSpPr/>
            <p:nvPr/>
          </p:nvSpPr>
          <p:spPr>
            <a:xfrm>
              <a:off x="2445902" y="1204912"/>
              <a:ext cx="3038476" cy="677863"/>
            </a:xfrm>
            <a:prstGeom prst="line">
              <a:avLst/>
            </a:prstGeom>
            <a:noFill/>
            <a:ln w="6350" cap="flat">
              <a:solidFill>
                <a:srgbClr val="993366"/>
              </a:solidFill>
              <a:prstDash val="dash"/>
              <a:round/>
              <a:tailEnd type="triangle" w="med" len="med"/>
            </a:ln>
            <a:effectLst/>
          </p:spPr>
          <p:txBody>
            <a:bodyPr wrap="square" lIns="45719" tIns="45719" rIns="45719" bIns="45719" numCol="1" anchor="t">
              <a:noAutofit/>
            </a:bodyPr>
            <a:lstStyle/>
            <a:p>
              <a:pPr/>
            </a:p>
          </p:txBody>
        </p:sp>
        <p:sp>
          <p:nvSpPr>
            <p:cNvPr id="202" name="&lt;&lt;include&gt;&gt;"/>
            <p:cNvSpPr txBox="1"/>
            <p:nvPr/>
          </p:nvSpPr>
          <p:spPr>
            <a:xfrm>
              <a:off x="4679363" y="1537811"/>
              <a:ext cx="884540"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900"/>
              </a:lvl1pPr>
            </a:lstStyle>
            <a:p>
              <a:pPr/>
              <a:r>
                <a:t>&lt;&lt;include&gt;&gt;</a:t>
              </a:r>
            </a:p>
          </p:txBody>
        </p:sp>
        <p:sp>
          <p:nvSpPr>
            <p:cNvPr id="203" name="&lt;&lt;include&gt;&gt;"/>
            <p:cNvSpPr txBox="1"/>
            <p:nvPr/>
          </p:nvSpPr>
          <p:spPr>
            <a:xfrm>
              <a:off x="4704763" y="2134711"/>
              <a:ext cx="884540"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900"/>
              </a:lvl1pPr>
            </a:lstStyle>
            <a:p>
              <a:pPr/>
              <a:r>
                <a:t>&lt;&lt;include&gt;&gt;</a:t>
              </a:r>
            </a:p>
          </p:txBody>
        </p:sp>
        <p:sp>
          <p:nvSpPr>
            <p:cNvPr id="204" name="&lt;&lt;include&gt;&gt;"/>
            <p:cNvSpPr txBox="1"/>
            <p:nvPr/>
          </p:nvSpPr>
          <p:spPr>
            <a:xfrm>
              <a:off x="4649201" y="164623"/>
              <a:ext cx="884540"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900"/>
              </a:lvl1pPr>
            </a:lstStyle>
            <a:p>
              <a:pPr/>
              <a:r>
                <a:t>&lt;&lt;include&gt;&gt;</a:t>
              </a:r>
            </a:p>
          </p:txBody>
        </p:sp>
      </p:grpSp>
      <p:sp>
        <p:nvSpPr>
          <p:cNvPr id="206" name="Line"/>
          <p:cNvSpPr/>
          <p:nvPr/>
        </p:nvSpPr>
        <p:spPr>
          <a:xfrm>
            <a:off x="7281862" y="2590800"/>
            <a:ext cx="336551" cy="2011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a:solidFill>
              <a:srgbClr val="000000"/>
            </a:solidFill>
          </a:ln>
        </p:spPr>
        <p:txBody>
          <a:bodyPr lIns="45719" rIns="45719" anchor="ctr"/>
          <a:lstStyle/>
          <a:p>
            <a:pPr>
              <a:defRPr sz="1800"/>
            </a:pPr>
          </a:p>
        </p:txBody>
      </p:sp>
      <p:sp>
        <p:nvSpPr>
          <p:cNvPr id="207" name="NOT really Use-cases"/>
          <p:cNvSpPr txBox="1"/>
          <p:nvPr/>
        </p:nvSpPr>
        <p:spPr>
          <a:xfrm>
            <a:off x="7632700" y="3248024"/>
            <a:ext cx="1316038" cy="939166"/>
          </a:xfrm>
          <a:prstGeom prst="rect">
            <a:avLst/>
          </a:prstGeom>
          <a:solidFill>
            <a:srgbClr val="99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lgn="ctr">
              <a:spcBef>
                <a:spcPts val="1000"/>
              </a:spcBef>
              <a:defRPr b="1" sz="1800"/>
            </a:pPr>
            <a:r>
              <a:t>NOT</a:t>
            </a:r>
            <a:r>
              <a:rPr b="0"/>
              <a:t> really Use-cases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Slide Number"/>
          <p:cNvSpPr txBox="1"/>
          <p:nvPr>
            <p:ph type="sldNum" sz="quarter" idx="2"/>
          </p:nvPr>
        </p:nvSpPr>
        <p:spPr>
          <a:xfrm>
            <a:off x="8792160" y="334010"/>
            <a:ext cx="20102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 name="Rectangle"/>
          <p:cNvSpPr/>
          <p:nvPr/>
        </p:nvSpPr>
        <p:spPr>
          <a:xfrm>
            <a:off x="1195387" y="3271837"/>
            <a:ext cx="7515226" cy="1831976"/>
          </a:xfrm>
          <a:prstGeom prst="rect">
            <a:avLst/>
          </a:prstGeom>
          <a:solidFill>
            <a:srgbClr val="DDDDDD"/>
          </a:solidFill>
          <a:ln>
            <a:solidFill>
              <a:srgbClr val="000000"/>
            </a:solidFill>
          </a:ln>
        </p:spPr>
        <p:txBody>
          <a:bodyPr lIns="45719" rIns="45719" anchor="ctr"/>
          <a:lstStyle/>
          <a:p>
            <a:pPr>
              <a:defRPr sz="1800"/>
            </a:pPr>
          </a:p>
        </p:txBody>
      </p:sp>
      <p:sp>
        <p:nvSpPr>
          <p:cNvPr id="41" name="What are the 7 most important diagram types?…"/>
          <p:cNvSpPr txBox="1"/>
          <p:nvPr>
            <p:ph type="body" idx="4294967295"/>
          </p:nvPr>
        </p:nvSpPr>
        <p:spPr>
          <a:xfrm>
            <a:off x="457200" y="336549"/>
            <a:ext cx="8229600" cy="6332539"/>
          </a:xfrm>
          <a:prstGeom prst="rect">
            <a:avLst/>
          </a:prstGeom>
        </p:spPr>
        <p:txBody>
          <a:bodyPr>
            <a:normAutofit fontScale="100000" lnSpcReduction="0"/>
          </a:bodyPr>
          <a:lstStyle/>
          <a:p>
            <a:pPr>
              <a:lnSpc>
                <a:spcPct val="90000"/>
              </a:lnSpc>
              <a:buSzTx/>
              <a:buNone/>
              <a:defRPr b="1" i="1">
                <a:latin typeface="+mn-lt"/>
                <a:ea typeface="+mn-ea"/>
                <a:cs typeface="+mn-cs"/>
                <a:sym typeface="Arial"/>
              </a:defRPr>
            </a:pPr>
            <a:r>
              <a:t>What are the 7 most important diagram types?</a:t>
            </a:r>
          </a:p>
          <a:p>
            <a:pPr>
              <a:lnSpc>
                <a:spcPct val="90000"/>
              </a:lnSpc>
              <a:defRPr sz="2400">
                <a:solidFill>
                  <a:schemeClr val="accent2"/>
                </a:solidFill>
                <a:latin typeface="+mn-lt"/>
                <a:ea typeface="+mn-ea"/>
                <a:cs typeface="+mn-cs"/>
                <a:sym typeface="Arial"/>
              </a:defRPr>
            </a:pPr>
          </a:p>
          <a:p>
            <a:pPr>
              <a:lnSpc>
                <a:spcPct val="90000"/>
              </a:lnSpc>
              <a:spcBef>
                <a:spcPts val="500"/>
              </a:spcBef>
              <a:defRPr sz="2400">
                <a:solidFill>
                  <a:schemeClr val="accent2"/>
                </a:solidFill>
                <a:latin typeface="+mn-lt"/>
                <a:ea typeface="+mn-ea"/>
                <a:cs typeface="+mn-cs"/>
                <a:sym typeface="Arial"/>
              </a:defRPr>
            </a:pPr>
            <a:r>
              <a:t>Use Case Diagrams</a:t>
            </a:r>
            <a:r>
              <a:rPr>
                <a:solidFill>
                  <a:srgbClr val="000000"/>
                </a:solidFill>
              </a:rPr>
              <a:t>: </a:t>
            </a:r>
          </a:p>
          <a:p>
            <a:pPr lvl="1" marL="742950" indent="-285750">
              <a:lnSpc>
                <a:spcPct val="90000"/>
              </a:lnSpc>
              <a:spcBef>
                <a:spcPts val="0"/>
              </a:spcBef>
              <a:buClr>
                <a:srgbClr val="666699"/>
              </a:buClr>
              <a:defRPr sz="2000">
                <a:latin typeface="+mn-lt"/>
                <a:ea typeface="+mn-ea"/>
                <a:cs typeface="+mn-cs"/>
                <a:sym typeface="Arial"/>
              </a:defRPr>
            </a:pPr>
            <a:r>
              <a:t>A simple but very effective model used during the </a:t>
            </a:r>
            <a:r>
              <a:rPr>
                <a:solidFill>
                  <a:srgbClr val="0000FF"/>
                </a:solidFill>
              </a:rPr>
              <a:t>analysis phase</a:t>
            </a:r>
            <a:r>
              <a:t> for analysing </a:t>
            </a:r>
            <a:r>
              <a:rPr>
                <a:solidFill>
                  <a:srgbClr val="0000FF"/>
                </a:solidFill>
              </a:rPr>
              <a:t>requirements</a:t>
            </a:r>
            <a:r>
              <a:t> through the process of exploring </a:t>
            </a:r>
            <a:r>
              <a:rPr>
                <a:solidFill>
                  <a:srgbClr val="0000FF"/>
                </a:solidFill>
              </a:rPr>
              <a:t>user interactions</a:t>
            </a:r>
            <a:r>
              <a:t> with the system.</a:t>
            </a:r>
            <a:br/>
            <a:r>
              <a:t> </a:t>
            </a:r>
          </a:p>
          <a:p>
            <a:pPr lvl="1" marL="742950" indent="-285750">
              <a:lnSpc>
                <a:spcPct val="90000"/>
              </a:lnSpc>
              <a:spcBef>
                <a:spcPts val="0"/>
              </a:spcBef>
              <a:buClr>
                <a:srgbClr val="666699"/>
              </a:buClr>
              <a:defRPr sz="2000">
                <a:latin typeface="+mn-lt"/>
                <a:ea typeface="+mn-ea"/>
                <a:cs typeface="+mn-cs"/>
                <a:sym typeface="Arial"/>
              </a:defRPr>
            </a:pPr>
            <a:r>
              <a:t>The process involves documenting</a:t>
            </a:r>
            <a:br/>
            <a:r>
              <a:t> </a:t>
            </a:r>
          </a:p>
          <a:p>
            <a:pPr lvl="2" marL="1143000" indent="-228600">
              <a:lnSpc>
                <a:spcPct val="90000"/>
              </a:lnSpc>
              <a:spcBef>
                <a:spcPts val="0"/>
              </a:spcBef>
              <a:buClr>
                <a:schemeClr val="accent1"/>
              </a:buClr>
              <a:defRPr sz="2000">
                <a:latin typeface="+mn-lt"/>
                <a:ea typeface="+mn-ea"/>
                <a:cs typeface="+mn-cs"/>
                <a:sym typeface="Arial"/>
              </a:defRPr>
            </a:pPr>
            <a:r>
              <a:t>Who </a:t>
            </a:r>
            <a:r>
              <a:rPr>
                <a:solidFill>
                  <a:srgbClr val="0000FF"/>
                </a:solidFill>
              </a:rPr>
              <a:t>initiates</a:t>
            </a:r>
            <a:r>
              <a:t> an interaction, </a:t>
            </a:r>
          </a:p>
          <a:p>
            <a:pPr lvl="2" marL="1143000" indent="-228600">
              <a:lnSpc>
                <a:spcPct val="90000"/>
              </a:lnSpc>
              <a:spcBef>
                <a:spcPts val="0"/>
              </a:spcBef>
              <a:buClr>
                <a:schemeClr val="accent1"/>
              </a:buClr>
              <a:defRPr sz="2000">
                <a:latin typeface="+mn-lt"/>
                <a:ea typeface="+mn-ea"/>
                <a:cs typeface="+mn-cs"/>
                <a:sym typeface="Arial"/>
              </a:defRPr>
            </a:pPr>
            <a:r>
              <a:t>What information goes </a:t>
            </a:r>
            <a:r>
              <a:rPr>
                <a:solidFill>
                  <a:srgbClr val="0000FF"/>
                </a:solidFill>
              </a:rPr>
              <a:t>into</a:t>
            </a:r>
            <a:r>
              <a:t> the system, </a:t>
            </a:r>
          </a:p>
          <a:p>
            <a:pPr lvl="2" marL="1143000" indent="-228600">
              <a:lnSpc>
                <a:spcPct val="90000"/>
              </a:lnSpc>
              <a:spcBef>
                <a:spcPts val="0"/>
              </a:spcBef>
              <a:buClr>
                <a:schemeClr val="accent1"/>
              </a:buClr>
              <a:defRPr sz="2000">
                <a:latin typeface="+mn-lt"/>
                <a:ea typeface="+mn-ea"/>
                <a:cs typeface="+mn-cs"/>
                <a:sym typeface="Arial"/>
              </a:defRPr>
            </a:pPr>
            <a:r>
              <a:t>What information </a:t>
            </a:r>
            <a:r>
              <a:rPr>
                <a:solidFill>
                  <a:srgbClr val="0000FF"/>
                </a:solidFill>
              </a:rPr>
              <a:t>comes out</a:t>
            </a:r>
            <a:r>
              <a:t> and </a:t>
            </a:r>
          </a:p>
          <a:p>
            <a:pPr lvl="2" marL="1143000" indent="-228600">
              <a:lnSpc>
                <a:spcPct val="90000"/>
              </a:lnSpc>
              <a:spcBef>
                <a:spcPts val="0"/>
              </a:spcBef>
              <a:buClr>
                <a:schemeClr val="accent1"/>
              </a:buClr>
              <a:defRPr sz="2000">
                <a:latin typeface="+mn-lt"/>
                <a:ea typeface="+mn-ea"/>
                <a:cs typeface="+mn-cs"/>
                <a:sym typeface="Arial"/>
              </a:defRPr>
            </a:pPr>
            <a:r>
              <a:t>What the </a:t>
            </a:r>
            <a:r>
              <a:rPr>
                <a:solidFill>
                  <a:srgbClr val="0000FF"/>
                </a:solidFill>
              </a:rPr>
              <a:t>measurable benefit</a:t>
            </a:r>
            <a:r>
              <a:t> is to the user who initiates the interaction (i.e. what they get out of it).</a:t>
            </a:r>
          </a:p>
          <a:p>
            <a:pPr lvl="1" marL="742950" indent="-285750">
              <a:lnSpc>
                <a:spcPct val="90000"/>
              </a:lnSpc>
              <a:spcBef>
                <a:spcPts val="0"/>
              </a:spcBef>
              <a:buClr>
                <a:srgbClr val="666699"/>
              </a:buClr>
              <a:defRPr sz="2400">
                <a:latin typeface="+mn-lt"/>
                <a:ea typeface="+mn-ea"/>
                <a:cs typeface="+mn-cs"/>
                <a:sym typeface="Arial"/>
              </a:defRPr>
            </a:pPr>
          </a:p>
          <a:p>
            <a:pPr lvl="1" marL="285750" indent="171450">
              <a:lnSpc>
                <a:spcPct val="90000"/>
              </a:lnSpc>
              <a:spcBef>
                <a:spcPts val="0"/>
              </a:spcBef>
              <a:buSzTx/>
              <a:buNone/>
              <a:defRPr sz="2000">
                <a:latin typeface="+mn-lt"/>
                <a:ea typeface="+mn-ea"/>
                <a:cs typeface="+mn-cs"/>
                <a:sym typeface="Arial"/>
              </a:defRPr>
            </a:pPr>
            <a:r>
              <a:t>	Requirements analysis attempts to uncover and document the </a:t>
            </a:r>
            <a:r>
              <a:rPr u="sng">
                <a:solidFill>
                  <a:srgbClr val="0000FF"/>
                </a:solidFill>
              </a:rPr>
              <a:t>services</a:t>
            </a:r>
            <a:r>
              <a:t> the system provides to the </a:t>
            </a:r>
            <a:r>
              <a:rPr>
                <a:solidFill>
                  <a:schemeClr val="accent2"/>
                </a:solidFill>
              </a:rPr>
              <a:t>user</a:t>
            </a:r>
            <a:r>
              <a:t>.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Rectangle"/>
          <p:cNvSpPr/>
          <p:nvPr/>
        </p:nvSpPr>
        <p:spPr>
          <a:xfrm>
            <a:off x="142875" y="768350"/>
            <a:ext cx="8885238" cy="5224463"/>
          </a:xfrm>
          <a:prstGeom prst="rect">
            <a:avLst/>
          </a:prstGeom>
          <a:solidFill>
            <a:srgbClr val="FFFF99"/>
          </a:solidFill>
          <a:ln>
            <a:solidFill>
              <a:srgbClr val="000000"/>
            </a:solidFill>
          </a:ln>
        </p:spPr>
        <p:txBody>
          <a:bodyPr lIns="45719" rIns="45719" anchor="ctr"/>
          <a:lstStyle/>
          <a:p>
            <a:pPr>
              <a:defRPr sz="1800"/>
            </a:pPr>
          </a:p>
        </p:txBody>
      </p:sp>
      <p:sp>
        <p:nvSpPr>
          <p:cNvPr id="211" name="Documenting ‘Includes’ relationships in a Use-Case: Request Cash…"/>
          <p:cNvSpPr txBox="1"/>
          <p:nvPr>
            <p:ph type="body" idx="4294967295"/>
          </p:nvPr>
        </p:nvSpPr>
        <p:spPr>
          <a:xfrm>
            <a:off x="169862" y="336549"/>
            <a:ext cx="8791576" cy="6332539"/>
          </a:xfrm>
          <a:prstGeom prst="rect">
            <a:avLst/>
          </a:prstGeom>
        </p:spPr>
        <p:txBody>
          <a:bodyPr>
            <a:normAutofit fontScale="100000" lnSpcReduction="0"/>
          </a:bodyPr>
          <a:lstStyle/>
          <a:p>
            <a:pPr marL="533400" indent="-533400">
              <a:lnSpc>
                <a:spcPct val="80000"/>
              </a:lnSpc>
              <a:spcBef>
                <a:spcPts val="400"/>
              </a:spcBef>
              <a:buSzTx/>
              <a:buNone/>
              <a:defRPr b="1" i="1" sz="1800">
                <a:latin typeface="+mn-lt"/>
                <a:ea typeface="+mn-ea"/>
                <a:cs typeface="+mn-cs"/>
                <a:sym typeface="Arial"/>
              </a:defRPr>
            </a:pPr>
            <a:r>
              <a:t>Documenting ‘</a:t>
            </a:r>
            <a:r>
              <a:rPr>
                <a:solidFill>
                  <a:srgbClr val="0000FF"/>
                </a:solidFill>
              </a:rPr>
              <a:t>Includes</a:t>
            </a:r>
            <a:r>
              <a:t>’ relationships in a Use-Case: </a:t>
            </a:r>
            <a:r>
              <a:rPr>
                <a:solidFill>
                  <a:schemeClr val="accent2"/>
                </a:solidFill>
              </a:rPr>
              <a:t>Request Cash</a:t>
            </a:r>
            <a:endParaRPr>
              <a:solidFill>
                <a:schemeClr val="accent2"/>
              </a:solidFill>
            </a:endParaRPr>
          </a:p>
          <a:p>
            <a:pPr marL="533400" indent="-533400">
              <a:lnSpc>
                <a:spcPct val="80000"/>
              </a:lnSpc>
              <a:buSzTx/>
              <a:buNone/>
              <a:defRPr b="1" sz="1600">
                <a:latin typeface="+mn-lt"/>
                <a:ea typeface="+mn-ea"/>
                <a:cs typeface="+mn-cs"/>
                <a:sym typeface="Arial"/>
              </a:defRPr>
            </a:pPr>
          </a:p>
          <a:p>
            <a:pPr marL="533400" indent="-533400">
              <a:lnSpc>
                <a:spcPct val="80000"/>
              </a:lnSpc>
              <a:spcBef>
                <a:spcPts val="300"/>
              </a:spcBef>
              <a:buSzTx/>
              <a:buNone/>
              <a:defRPr b="1" sz="1600">
                <a:latin typeface="+mn-lt"/>
                <a:ea typeface="+mn-ea"/>
                <a:cs typeface="+mn-cs"/>
                <a:sym typeface="Arial"/>
              </a:defRPr>
            </a:pPr>
            <a:r>
              <a:t>Start of Primary scenario/transaction</a:t>
            </a:r>
          </a:p>
          <a:p>
            <a:pPr lvl="1" marL="914400" indent="-457200">
              <a:lnSpc>
                <a:spcPct val="80000"/>
              </a:lnSpc>
              <a:spcBef>
                <a:spcPts val="0"/>
              </a:spcBef>
              <a:buClr>
                <a:srgbClr val="666699"/>
              </a:buClr>
              <a:buAutoNum type="arabicPeriod" startAt="1"/>
              <a:defRPr b="1" sz="1400">
                <a:solidFill>
                  <a:schemeClr val="accent2"/>
                </a:solidFill>
                <a:latin typeface="+mn-lt"/>
                <a:ea typeface="+mn-ea"/>
                <a:cs typeface="+mn-cs"/>
                <a:sym typeface="Arial"/>
              </a:defRPr>
            </a:pPr>
            <a:r>
              <a:t>Include </a:t>
            </a:r>
            <a:r>
              <a:rPr i="1">
                <a:solidFill>
                  <a:srgbClr val="0000FF"/>
                </a:solidFill>
              </a:rPr>
              <a:t>Identify User</a:t>
            </a:r>
            <a:r>
              <a:rPr i="1"/>
              <a:t> </a:t>
            </a:r>
            <a:r>
              <a:rPr i="1">
                <a:solidFill>
                  <a:srgbClr val="000000"/>
                </a:solidFill>
              </a:rPr>
              <a:t>(a prerequisite or precondition for the execution of this use-case)</a:t>
            </a:r>
            <a:r>
              <a:t> </a:t>
            </a:r>
          </a:p>
          <a:p>
            <a:pPr lvl="1" marL="914400" indent="-457200">
              <a:lnSpc>
                <a:spcPct val="80000"/>
              </a:lnSpc>
              <a:spcBef>
                <a:spcPts val="0"/>
              </a:spcBef>
              <a:buClr>
                <a:srgbClr val="666699"/>
              </a:buClr>
              <a:buAutoNum type="arabicPeriod" startAt="1"/>
              <a:defRPr sz="1400">
                <a:latin typeface="+mn-lt"/>
                <a:ea typeface="+mn-ea"/>
                <a:cs typeface="+mn-cs"/>
                <a:sym typeface="Arial"/>
              </a:defRPr>
            </a:pPr>
            <a:r>
              <a:t>The user is prompted for the amount of the withdrawal. </a:t>
            </a:r>
            <a:r>
              <a:rPr>
                <a:solidFill>
                  <a:schemeClr val="accent2"/>
                </a:solidFill>
              </a:rPr>
              <a:t>**note the assumption of success**</a:t>
            </a:r>
            <a:endParaRPr>
              <a:solidFill>
                <a:schemeClr val="accent2"/>
              </a:solidFill>
            </a:endParaRPr>
          </a:p>
          <a:p>
            <a:pPr lvl="1" marL="914400" indent="-457200">
              <a:lnSpc>
                <a:spcPct val="80000"/>
              </a:lnSpc>
              <a:spcBef>
                <a:spcPts val="0"/>
              </a:spcBef>
              <a:buClr>
                <a:srgbClr val="666699"/>
              </a:buClr>
              <a:buAutoNum type="arabicPeriod" startAt="1"/>
              <a:defRPr sz="1400">
                <a:latin typeface="+mn-lt"/>
                <a:ea typeface="+mn-ea"/>
                <a:cs typeface="+mn-cs"/>
                <a:sym typeface="Arial"/>
              </a:defRPr>
            </a:pPr>
            <a:r>
              <a:t>The user enters the amount of withdrawal.</a:t>
            </a:r>
          </a:p>
          <a:p>
            <a:pPr lvl="1" marL="914400" indent="-457200">
              <a:lnSpc>
                <a:spcPct val="80000"/>
              </a:lnSpc>
              <a:spcBef>
                <a:spcPts val="0"/>
              </a:spcBef>
              <a:buClr>
                <a:srgbClr val="666699"/>
              </a:buClr>
              <a:buAutoNum type="arabicPeriod" startAt="1"/>
              <a:defRPr sz="1400">
                <a:latin typeface="+mn-lt"/>
                <a:ea typeface="+mn-ea"/>
                <a:cs typeface="+mn-cs"/>
                <a:sym typeface="Arial"/>
              </a:defRPr>
            </a:pPr>
            <a:r>
              <a:t>The system checks the account balance with the banks central computer </a:t>
            </a:r>
          </a:p>
          <a:p>
            <a:pPr lvl="1" marL="914400" indent="-457200">
              <a:lnSpc>
                <a:spcPct val="80000"/>
              </a:lnSpc>
              <a:spcBef>
                <a:spcPts val="0"/>
              </a:spcBef>
              <a:buClr>
                <a:srgbClr val="666699"/>
              </a:buClr>
              <a:buAutoNum type="arabicPeriod" startAt="1"/>
              <a:defRPr sz="1400">
                <a:latin typeface="+mn-lt"/>
                <a:ea typeface="+mn-ea"/>
                <a:cs typeface="+mn-cs"/>
                <a:sym typeface="Arial"/>
              </a:defRPr>
            </a:pPr>
            <a:r>
              <a:t>If the user has insufficient funds </a:t>
            </a:r>
            <a:r>
              <a:rPr b="1">
                <a:solidFill>
                  <a:srgbClr val="0000FF"/>
                </a:solidFill>
              </a:rPr>
              <a:t>&lt;&lt;Scenario 1&gt;&gt;</a:t>
            </a:r>
            <a:endParaRPr>
              <a:solidFill>
                <a:srgbClr val="0000FF"/>
              </a:solidFill>
            </a:endParaRPr>
          </a:p>
          <a:p>
            <a:pPr lvl="1" marL="914400" indent="-457200">
              <a:lnSpc>
                <a:spcPct val="80000"/>
              </a:lnSpc>
              <a:spcBef>
                <a:spcPts val="0"/>
              </a:spcBef>
              <a:buClr>
                <a:srgbClr val="666699"/>
              </a:buClr>
              <a:buAutoNum type="arabicPeriod" startAt="1"/>
              <a:defRPr sz="1400">
                <a:latin typeface="+mn-lt"/>
                <a:ea typeface="+mn-ea"/>
                <a:cs typeface="+mn-cs"/>
                <a:sym typeface="Arial"/>
              </a:defRPr>
            </a:pPr>
            <a:r>
              <a:t>The cash is dispensed and the customer’s account at the Bank Central Computer is debited with the withdrawal amount.</a:t>
            </a:r>
          </a:p>
          <a:p>
            <a:pPr lvl="1" marL="914400" indent="-457200">
              <a:lnSpc>
                <a:spcPct val="80000"/>
              </a:lnSpc>
              <a:spcBef>
                <a:spcPts val="0"/>
              </a:spcBef>
              <a:buClr>
                <a:srgbClr val="666699"/>
              </a:buClr>
              <a:buAutoNum type="arabicPeriod" startAt="1"/>
              <a:defRPr sz="1400">
                <a:latin typeface="+mn-lt"/>
                <a:ea typeface="+mn-ea"/>
                <a:cs typeface="+mn-cs"/>
                <a:sym typeface="Arial"/>
              </a:defRPr>
            </a:pPr>
            <a:r>
              <a:t>The card is returned to the user and a receipt issued.</a:t>
            </a:r>
          </a:p>
          <a:p>
            <a:pPr marL="533400" indent="-533400">
              <a:lnSpc>
                <a:spcPct val="80000"/>
              </a:lnSpc>
              <a:spcBef>
                <a:spcPts val="300"/>
              </a:spcBef>
              <a:buSzTx/>
              <a:buNone/>
              <a:defRPr b="1" sz="1600">
                <a:latin typeface="+mn-lt"/>
                <a:ea typeface="+mn-ea"/>
                <a:cs typeface="+mn-cs"/>
                <a:sym typeface="Arial"/>
              </a:defRPr>
            </a:pPr>
            <a:r>
              <a:t>End-Of-Transaction</a:t>
            </a:r>
          </a:p>
          <a:p>
            <a:pPr marL="533400" indent="-533400">
              <a:lnSpc>
                <a:spcPct val="80000"/>
              </a:lnSpc>
              <a:buSzTx/>
              <a:buNone/>
              <a:defRPr b="1" sz="1600">
                <a:latin typeface="+mn-lt"/>
                <a:ea typeface="+mn-ea"/>
                <a:cs typeface="+mn-cs"/>
                <a:sym typeface="Arial"/>
              </a:defRPr>
            </a:pPr>
          </a:p>
          <a:p>
            <a:pPr marL="533400" indent="-533400">
              <a:lnSpc>
                <a:spcPct val="80000"/>
              </a:lnSpc>
              <a:spcBef>
                <a:spcPts val="300"/>
              </a:spcBef>
              <a:buSzTx/>
              <a:buNone/>
              <a:defRPr sz="1400">
                <a:solidFill>
                  <a:schemeClr val="accent2"/>
                </a:solidFill>
                <a:latin typeface="+mn-lt"/>
                <a:ea typeface="+mn-ea"/>
                <a:cs typeface="+mn-cs"/>
                <a:sym typeface="Arial"/>
              </a:defRPr>
            </a:pPr>
            <a:r>
              <a:t>Scenario 1:</a:t>
            </a:r>
            <a:r>
              <a:rPr>
                <a:solidFill>
                  <a:srgbClr val="000000"/>
                </a:solidFill>
              </a:rPr>
              <a:t> The user is given the opportunity to enter a lesser amount or cancel the transaction. If cancel is chosen, the card is returned and the transaction ends. If the lesser amount is acceptable, resume.</a:t>
            </a:r>
          </a:p>
          <a:p>
            <a:pPr marL="533400" indent="-533400">
              <a:lnSpc>
                <a:spcPct val="80000"/>
              </a:lnSpc>
              <a:buSzTx/>
              <a:buNone/>
              <a:defRPr sz="1400"/>
            </a:pPr>
          </a:p>
          <a:p>
            <a:pPr marL="533400" indent="-533400">
              <a:lnSpc>
                <a:spcPct val="80000"/>
              </a:lnSpc>
              <a:spcBef>
                <a:spcPts val="300"/>
              </a:spcBef>
              <a:buSzTx/>
              <a:buNone/>
              <a:defRPr b="1" sz="1600">
                <a:latin typeface="+mn-lt"/>
                <a:ea typeface="+mn-ea"/>
                <a:cs typeface="+mn-cs"/>
                <a:sym typeface="Arial"/>
              </a:defRPr>
            </a:pPr>
            <a:r>
              <a:t>Start of Included scenario/transaction</a:t>
            </a:r>
          </a:p>
          <a:p>
            <a:pPr lvl="1" marL="914400" indent="-457200">
              <a:lnSpc>
                <a:spcPct val="80000"/>
              </a:lnSpc>
              <a:spcBef>
                <a:spcPts val="0"/>
              </a:spcBef>
              <a:buClr>
                <a:srgbClr val="666699"/>
              </a:buClr>
              <a:buAutoNum type="arabicPeriod" startAt="1"/>
              <a:defRPr sz="1400">
                <a:latin typeface="+mn-lt"/>
                <a:ea typeface="+mn-ea"/>
                <a:cs typeface="+mn-cs"/>
                <a:sym typeface="Arial"/>
              </a:defRPr>
            </a:pPr>
            <a:r>
              <a:t>The user inserts their ID card into the system.</a:t>
            </a:r>
          </a:p>
          <a:p>
            <a:pPr lvl="1" marL="914400" indent="-457200">
              <a:lnSpc>
                <a:spcPct val="80000"/>
              </a:lnSpc>
              <a:spcBef>
                <a:spcPts val="0"/>
              </a:spcBef>
              <a:buClr>
                <a:srgbClr val="666699"/>
              </a:buClr>
              <a:buAutoNum type="arabicPeriod" startAt="1"/>
              <a:defRPr sz="1400">
                <a:latin typeface="+mn-lt"/>
                <a:ea typeface="+mn-ea"/>
                <a:cs typeface="+mn-cs"/>
                <a:sym typeface="Arial"/>
              </a:defRPr>
            </a:pPr>
            <a:r>
              <a:t>The system reads the magnetic strip from the card.</a:t>
            </a:r>
          </a:p>
          <a:p>
            <a:pPr lvl="1" marL="914400" indent="-457200">
              <a:lnSpc>
                <a:spcPct val="80000"/>
              </a:lnSpc>
              <a:spcBef>
                <a:spcPts val="0"/>
              </a:spcBef>
              <a:buClr>
                <a:srgbClr val="666699"/>
              </a:buClr>
              <a:buAutoNum type="arabicPeriod" startAt="1"/>
              <a:defRPr sz="1400">
                <a:latin typeface="+mn-lt"/>
                <a:ea typeface="+mn-ea"/>
                <a:cs typeface="+mn-cs"/>
                <a:sym typeface="Arial"/>
              </a:defRPr>
            </a:pPr>
            <a:r>
              <a:t>If identification fails </a:t>
            </a:r>
            <a:r>
              <a:rPr>
                <a:solidFill>
                  <a:srgbClr val="0000FF"/>
                </a:solidFill>
              </a:rPr>
              <a:t>&lt;&lt; </a:t>
            </a:r>
            <a:r>
              <a:rPr b="1">
                <a:solidFill>
                  <a:srgbClr val="0000FF"/>
                </a:solidFill>
              </a:rPr>
              <a:t>Scenario 1</a:t>
            </a:r>
            <a:r>
              <a:rPr>
                <a:solidFill>
                  <a:srgbClr val="0000FF"/>
                </a:solidFill>
              </a:rPr>
              <a:t>&gt;&gt;</a:t>
            </a:r>
            <a:endParaRPr>
              <a:solidFill>
                <a:srgbClr val="0000FF"/>
              </a:solidFill>
            </a:endParaRPr>
          </a:p>
          <a:p>
            <a:pPr lvl="1" marL="914400" indent="-457200">
              <a:lnSpc>
                <a:spcPct val="80000"/>
              </a:lnSpc>
              <a:spcBef>
                <a:spcPts val="0"/>
              </a:spcBef>
              <a:buClr>
                <a:srgbClr val="666699"/>
              </a:buClr>
              <a:buAutoNum type="arabicPeriod" startAt="1"/>
              <a:defRPr sz="1400">
                <a:latin typeface="+mn-lt"/>
                <a:ea typeface="+mn-ea"/>
                <a:cs typeface="+mn-cs"/>
                <a:sym typeface="Arial"/>
              </a:defRPr>
            </a:pPr>
            <a:r>
              <a:t>The system contacts the banks central computer to request the PIN number for the card and their account details.</a:t>
            </a:r>
          </a:p>
          <a:p>
            <a:pPr lvl="1" marL="914400" indent="-457200">
              <a:lnSpc>
                <a:spcPct val="80000"/>
              </a:lnSpc>
              <a:spcBef>
                <a:spcPts val="0"/>
              </a:spcBef>
              <a:buClr>
                <a:srgbClr val="666699"/>
              </a:buClr>
              <a:buAutoNum type="arabicPeriod" startAt="1"/>
              <a:defRPr sz="1400">
                <a:latin typeface="+mn-lt"/>
                <a:ea typeface="+mn-ea"/>
                <a:cs typeface="+mn-cs"/>
                <a:sym typeface="Arial"/>
              </a:defRPr>
            </a:pPr>
            <a:r>
              <a:t>If bank central computer cannot access users account </a:t>
            </a:r>
            <a:r>
              <a:rPr b="1">
                <a:solidFill>
                  <a:srgbClr val="0000FF"/>
                </a:solidFill>
              </a:rPr>
              <a:t>&lt;&lt;Scenario 2&gt;&gt;</a:t>
            </a:r>
            <a:endParaRPr>
              <a:solidFill>
                <a:srgbClr val="0000FF"/>
              </a:solidFill>
            </a:endParaRPr>
          </a:p>
          <a:p>
            <a:pPr lvl="1" marL="914400" indent="-457200">
              <a:lnSpc>
                <a:spcPct val="80000"/>
              </a:lnSpc>
              <a:spcBef>
                <a:spcPts val="0"/>
              </a:spcBef>
              <a:buClr>
                <a:srgbClr val="666699"/>
              </a:buClr>
              <a:buAutoNum type="arabicPeriod" startAt="1"/>
              <a:defRPr sz="1400">
                <a:latin typeface="+mn-lt"/>
                <a:ea typeface="+mn-ea"/>
                <a:cs typeface="+mn-cs"/>
                <a:sym typeface="Arial"/>
              </a:defRPr>
            </a:pPr>
            <a:r>
              <a:t>If PIN cannot be authenticated </a:t>
            </a:r>
            <a:r>
              <a:rPr b="1">
                <a:solidFill>
                  <a:srgbClr val="0000FF"/>
                </a:solidFill>
              </a:rPr>
              <a:t>&lt;&lt;Scenario 3&gt;&gt;</a:t>
            </a:r>
            <a:endParaRPr>
              <a:solidFill>
                <a:srgbClr val="0000FF"/>
              </a:solidFill>
            </a:endParaRPr>
          </a:p>
          <a:p>
            <a:pPr marL="533400" indent="-533400">
              <a:lnSpc>
                <a:spcPct val="80000"/>
              </a:lnSpc>
              <a:spcBef>
                <a:spcPts val="300"/>
              </a:spcBef>
              <a:buSzTx/>
              <a:buNone/>
              <a:defRPr b="1" sz="1600">
                <a:latin typeface="+mn-lt"/>
                <a:ea typeface="+mn-ea"/>
                <a:cs typeface="+mn-cs"/>
                <a:sym typeface="Arial"/>
              </a:defRPr>
            </a:pPr>
            <a:r>
              <a:t>End-Of-Transaction</a:t>
            </a:r>
          </a:p>
          <a:p>
            <a:pPr marL="533400" indent="-533400">
              <a:lnSpc>
                <a:spcPct val="80000"/>
              </a:lnSpc>
              <a:buSzTx/>
              <a:buNone/>
              <a:defRPr b="1" sz="1600">
                <a:latin typeface="+mn-lt"/>
                <a:ea typeface="+mn-ea"/>
                <a:cs typeface="+mn-cs"/>
                <a:sym typeface="Arial"/>
              </a:defRPr>
            </a:pPr>
          </a:p>
          <a:p>
            <a:pPr marL="533400" indent="-533400">
              <a:lnSpc>
                <a:spcPct val="80000"/>
              </a:lnSpc>
              <a:spcBef>
                <a:spcPts val="300"/>
              </a:spcBef>
              <a:buSzTx/>
              <a:buNone/>
              <a:defRPr sz="1400">
                <a:solidFill>
                  <a:schemeClr val="accent2"/>
                </a:solidFill>
                <a:latin typeface="+mn-lt"/>
                <a:ea typeface="+mn-ea"/>
                <a:cs typeface="+mn-cs"/>
                <a:sym typeface="Arial"/>
              </a:defRPr>
            </a:pPr>
            <a:r>
              <a:t>Scenario 1:</a:t>
            </a:r>
            <a:r>
              <a:rPr>
                <a:solidFill>
                  <a:srgbClr val="000000"/>
                </a:solidFill>
              </a:rPr>
              <a:t> The users card is returned. End of Transaction</a:t>
            </a:r>
          </a:p>
          <a:p>
            <a:pPr marL="533400" indent="-533400">
              <a:lnSpc>
                <a:spcPct val="80000"/>
              </a:lnSpc>
              <a:spcBef>
                <a:spcPts val="300"/>
              </a:spcBef>
              <a:buSzTx/>
              <a:buNone/>
              <a:defRPr sz="1400">
                <a:solidFill>
                  <a:schemeClr val="accent2"/>
                </a:solidFill>
                <a:latin typeface="+mn-lt"/>
                <a:ea typeface="+mn-ea"/>
                <a:cs typeface="+mn-cs"/>
                <a:sym typeface="Arial"/>
              </a:defRPr>
            </a:pPr>
            <a:r>
              <a:t>Scenario 2:</a:t>
            </a:r>
            <a:r>
              <a:rPr>
                <a:solidFill>
                  <a:srgbClr val="000000"/>
                </a:solidFill>
              </a:rPr>
              <a:t> The users card is returned. End of Transaction</a:t>
            </a:r>
          </a:p>
          <a:p>
            <a:pPr marL="533400" indent="-533400">
              <a:lnSpc>
                <a:spcPct val="80000"/>
              </a:lnSpc>
              <a:spcBef>
                <a:spcPts val="300"/>
              </a:spcBef>
              <a:buSzTx/>
              <a:buNone/>
              <a:defRPr sz="1400">
                <a:solidFill>
                  <a:schemeClr val="accent2"/>
                </a:solidFill>
                <a:latin typeface="+mn-lt"/>
                <a:ea typeface="+mn-ea"/>
                <a:cs typeface="+mn-cs"/>
                <a:sym typeface="Arial"/>
              </a:defRPr>
            </a:pPr>
            <a:r>
              <a:t>Scenario 3:</a:t>
            </a:r>
            <a:r>
              <a:rPr>
                <a:solidFill>
                  <a:srgbClr val="000000"/>
                </a:solidFill>
              </a:rPr>
              <a:t> The user is given two more attempts to enter a correct PIN. If this fails the card is kept and the transaction ends.  Otherwise resume primary scenario.</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What’s wrong with this use-case diagram ?"/>
          <p:cNvSpPr txBox="1"/>
          <p:nvPr>
            <p:ph type="body" idx="4294967295"/>
          </p:nvPr>
        </p:nvSpPr>
        <p:spPr>
          <a:xfrm>
            <a:off x="457200" y="336549"/>
            <a:ext cx="8229600" cy="6332539"/>
          </a:xfrm>
          <a:prstGeom prst="rect">
            <a:avLst/>
          </a:prstGeom>
        </p:spPr>
        <p:txBody>
          <a:bodyPr>
            <a:normAutofit fontScale="100000" lnSpcReduction="0"/>
          </a:bodyPr>
          <a:lstStyle>
            <a:lvl1pPr>
              <a:spcBef>
                <a:spcPts val="400"/>
              </a:spcBef>
              <a:defRPr sz="1800">
                <a:latin typeface="+mn-lt"/>
                <a:ea typeface="+mn-ea"/>
                <a:cs typeface="+mn-cs"/>
                <a:sym typeface="Arial"/>
              </a:defRPr>
            </a:lvl1pPr>
          </a:lstStyle>
          <a:p>
            <a:pPr/>
            <a:r>
              <a:t>What’s wrong with this use-case diagram ?</a:t>
            </a:r>
          </a:p>
        </p:txBody>
      </p:sp>
      <p:pic>
        <p:nvPicPr>
          <p:cNvPr id="215" name="image.png" descr="image.png"/>
          <p:cNvPicPr>
            <a:picLocks noChangeAspect="1"/>
          </p:cNvPicPr>
          <p:nvPr/>
        </p:nvPicPr>
        <p:blipFill>
          <a:blip r:embed="rId2">
            <a:extLst/>
          </a:blip>
          <a:stretch>
            <a:fillRect/>
          </a:stretch>
        </p:blipFill>
        <p:spPr>
          <a:xfrm>
            <a:off x="1814512" y="1352550"/>
            <a:ext cx="5514976" cy="4152900"/>
          </a:xfrm>
          <a:prstGeom prst="rect">
            <a:avLst/>
          </a:prstGeom>
          <a:ln w="12700">
            <a:miter lim="400000"/>
          </a:ln>
        </p:spPr>
      </p:pic>
      <p:sp>
        <p:nvSpPr>
          <p:cNvPr id="216" name="Rectangle"/>
          <p:cNvSpPr/>
          <p:nvPr/>
        </p:nvSpPr>
        <p:spPr>
          <a:xfrm>
            <a:off x="1654175" y="1262062"/>
            <a:ext cx="2765425" cy="312738"/>
          </a:xfrm>
          <a:prstGeom prst="rect">
            <a:avLst/>
          </a:prstGeom>
          <a:solidFill>
            <a:srgbClr val="FFFFFF"/>
          </a:solidFill>
          <a:ln w="12700">
            <a:miter lim="400000"/>
          </a:ln>
        </p:spPr>
        <p:txBody>
          <a:bodyPr lIns="45719" rIns="45719"/>
          <a:lstStyle/>
          <a:p>
            <a:pPr>
              <a:defRPr sz="1800"/>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9" name="Use Case Relationships – Generalisation…"/>
          <p:cNvSpPr txBox="1"/>
          <p:nvPr>
            <p:ph type="body" idx="4294967295"/>
          </p:nvPr>
        </p:nvSpPr>
        <p:spPr>
          <a:xfrm>
            <a:off x="457200" y="336549"/>
            <a:ext cx="8426450" cy="6332539"/>
          </a:xfrm>
          <a:prstGeom prst="rect">
            <a:avLst/>
          </a:prstGeom>
        </p:spPr>
        <p:txBody>
          <a:bodyPr>
            <a:normAutofit fontScale="100000" lnSpcReduction="0"/>
          </a:bodyPr>
          <a:lstStyle/>
          <a:p>
            <a:pPr>
              <a:lnSpc>
                <a:spcPct val="90000"/>
              </a:lnSpc>
              <a:spcBef>
                <a:spcPts val="400"/>
              </a:spcBef>
              <a:buSzTx/>
              <a:buNone/>
              <a:defRPr b="1" i="1" sz="2000">
                <a:latin typeface="+mn-lt"/>
                <a:ea typeface="+mn-ea"/>
                <a:cs typeface="+mn-cs"/>
                <a:sym typeface="Arial"/>
              </a:defRPr>
            </a:pPr>
            <a:r>
              <a:t>Use Case Relationships – </a:t>
            </a:r>
            <a:r>
              <a:rPr>
                <a:solidFill>
                  <a:schemeClr val="accent2"/>
                </a:solidFill>
              </a:rPr>
              <a:t>Generalisation</a:t>
            </a:r>
          </a:p>
          <a:p>
            <a:pPr>
              <a:lnSpc>
                <a:spcPct val="90000"/>
              </a:lnSpc>
              <a:spcBef>
                <a:spcPts val="400"/>
              </a:spcBef>
              <a:defRPr sz="1800">
                <a:latin typeface="+mn-lt"/>
                <a:ea typeface="+mn-ea"/>
                <a:cs typeface="+mn-cs"/>
                <a:sym typeface="Arial"/>
              </a:defRPr>
            </a:pPr>
            <a:r>
              <a:t>Another useful relationship that can occur between use-cases is one of </a:t>
            </a:r>
            <a:r>
              <a:rPr i="1">
                <a:solidFill>
                  <a:schemeClr val="accent2"/>
                </a:solidFill>
              </a:rPr>
              <a:t>generalisation</a:t>
            </a:r>
            <a:r>
              <a:t>. </a:t>
            </a:r>
          </a:p>
          <a:p>
            <a:pPr>
              <a:lnSpc>
                <a:spcPct val="90000"/>
              </a:lnSpc>
              <a:defRPr sz="1800">
                <a:latin typeface="+mn-lt"/>
                <a:ea typeface="+mn-ea"/>
                <a:cs typeface="+mn-cs"/>
                <a:sym typeface="Arial"/>
              </a:defRPr>
            </a:pPr>
          </a:p>
          <a:p>
            <a:pPr>
              <a:lnSpc>
                <a:spcPct val="90000"/>
              </a:lnSpc>
              <a:spcBef>
                <a:spcPts val="400"/>
              </a:spcBef>
              <a:defRPr sz="1800">
                <a:latin typeface="+mn-lt"/>
                <a:ea typeface="+mn-ea"/>
                <a:cs typeface="+mn-cs"/>
                <a:sym typeface="Arial"/>
              </a:defRPr>
            </a:pPr>
            <a:r>
              <a:t>This occurs when </a:t>
            </a:r>
            <a:r>
              <a:rPr>
                <a:solidFill>
                  <a:srgbClr val="0000FF"/>
                </a:solidFill>
              </a:rPr>
              <a:t>two of more use-cases</a:t>
            </a:r>
            <a:r>
              <a:t> attempt to achieve the </a:t>
            </a:r>
            <a:r>
              <a:rPr>
                <a:solidFill>
                  <a:schemeClr val="accent2"/>
                </a:solidFill>
              </a:rPr>
              <a:t>same goal</a:t>
            </a:r>
            <a:r>
              <a:t> or objective but achieve it via </a:t>
            </a:r>
            <a:r>
              <a:rPr>
                <a:solidFill>
                  <a:schemeClr val="accent2"/>
                </a:solidFill>
              </a:rPr>
              <a:t>different means</a:t>
            </a:r>
            <a:r>
              <a:t>. </a:t>
            </a:r>
          </a:p>
          <a:p>
            <a:pPr>
              <a:lnSpc>
                <a:spcPct val="90000"/>
              </a:lnSpc>
              <a:defRPr sz="1800">
                <a:latin typeface="+mn-lt"/>
                <a:ea typeface="+mn-ea"/>
                <a:cs typeface="+mn-cs"/>
                <a:sym typeface="Arial"/>
              </a:defRPr>
            </a:pPr>
          </a:p>
          <a:p>
            <a:pPr>
              <a:lnSpc>
                <a:spcPct val="90000"/>
              </a:lnSpc>
              <a:spcBef>
                <a:spcPts val="400"/>
              </a:spcBef>
              <a:defRPr sz="1800">
                <a:latin typeface="+mn-lt"/>
                <a:ea typeface="+mn-ea"/>
                <a:cs typeface="+mn-cs"/>
                <a:sym typeface="Arial"/>
              </a:defRPr>
            </a:pPr>
            <a:r>
              <a:t>For example, suppose an </a:t>
            </a:r>
            <a:r>
              <a:rPr>
                <a:solidFill>
                  <a:srgbClr val="0000FF"/>
                </a:solidFill>
              </a:rPr>
              <a:t>ID card</a:t>
            </a:r>
            <a:r>
              <a:t> with a </a:t>
            </a:r>
            <a:r>
              <a:rPr>
                <a:solidFill>
                  <a:schemeClr val="accent2"/>
                </a:solidFill>
              </a:rPr>
              <a:t>magnetic strip</a:t>
            </a:r>
            <a:r>
              <a:t> were not the only way that you could identify yourself to a ATM. </a:t>
            </a:r>
          </a:p>
          <a:p>
            <a:pPr>
              <a:lnSpc>
                <a:spcPct val="90000"/>
              </a:lnSpc>
              <a:defRPr sz="1800">
                <a:latin typeface="+mn-lt"/>
                <a:ea typeface="+mn-ea"/>
                <a:cs typeface="+mn-cs"/>
                <a:sym typeface="Arial"/>
              </a:defRPr>
            </a:pPr>
          </a:p>
          <a:p>
            <a:pPr>
              <a:lnSpc>
                <a:spcPct val="90000"/>
              </a:lnSpc>
              <a:spcBef>
                <a:spcPts val="400"/>
              </a:spcBef>
              <a:defRPr sz="1800">
                <a:latin typeface="+mn-lt"/>
                <a:ea typeface="+mn-ea"/>
                <a:cs typeface="+mn-cs"/>
                <a:sym typeface="Arial"/>
              </a:defRPr>
            </a:pPr>
            <a:r>
              <a:t>Let’s suppose that </a:t>
            </a:r>
            <a:r>
              <a:rPr>
                <a:solidFill>
                  <a:schemeClr val="accent2"/>
                </a:solidFill>
              </a:rPr>
              <a:t>fingerprint</a:t>
            </a:r>
            <a:r>
              <a:t> and </a:t>
            </a:r>
            <a:r>
              <a:rPr>
                <a:solidFill>
                  <a:schemeClr val="accent2"/>
                </a:solidFill>
              </a:rPr>
              <a:t>retina scan</a:t>
            </a:r>
            <a:r>
              <a:t> are also acceptable. </a:t>
            </a:r>
          </a:p>
          <a:p>
            <a:pPr>
              <a:lnSpc>
                <a:spcPct val="90000"/>
              </a:lnSpc>
              <a:defRPr sz="1800">
                <a:latin typeface="+mn-lt"/>
                <a:ea typeface="+mn-ea"/>
                <a:cs typeface="+mn-cs"/>
                <a:sym typeface="Arial"/>
              </a:defRPr>
            </a:pPr>
          </a:p>
          <a:p>
            <a:pPr>
              <a:lnSpc>
                <a:spcPct val="90000"/>
              </a:lnSpc>
              <a:spcBef>
                <a:spcPts val="400"/>
              </a:spcBef>
              <a:defRPr sz="1800">
                <a:latin typeface="+mn-lt"/>
                <a:ea typeface="+mn-ea"/>
                <a:cs typeface="+mn-cs"/>
                <a:sym typeface="Arial"/>
              </a:defRPr>
            </a:pPr>
            <a:r>
              <a:t>One could imagine that a user might be offered the choice of which method of identification to use when they arrive at the ATM.</a:t>
            </a:r>
          </a:p>
          <a:p>
            <a:pPr>
              <a:lnSpc>
                <a:spcPct val="90000"/>
              </a:lnSpc>
              <a:defRPr sz="1800">
                <a:latin typeface="+mn-lt"/>
                <a:ea typeface="+mn-ea"/>
                <a:cs typeface="+mn-cs"/>
                <a:sym typeface="Arial"/>
              </a:defRPr>
            </a:pPr>
          </a:p>
          <a:p>
            <a:pPr>
              <a:lnSpc>
                <a:spcPct val="90000"/>
              </a:lnSpc>
              <a:spcBef>
                <a:spcPts val="400"/>
              </a:spcBef>
              <a:defRPr sz="1800">
                <a:latin typeface="+mn-lt"/>
                <a:ea typeface="+mn-ea"/>
                <a:cs typeface="+mn-cs"/>
                <a:sym typeface="Arial"/>
              </a:defRPr>
            </a:pPr>
            <a:r>
              <a:t>Alternatively a range of different ATM models might be produced with only one of these 3 means of identification built in, thus their </a:t>
            </a:r>
            <a:r>
              <a:rPr>
                <a:solidFill>
                  <a:schemeClr val="accent2"/>
                </a:solidFill>
              </a:rPr>
              <a:t>interaction</a:t>
            </a:r>
            <a:r>
              <a:t> with the user would vary but the </a:t>
            </a:r>
            <a:r>
              <a:rPr>
                <a:solidFill>
                  <a:schemeClr val="accent2"/>
                </a:solidFill>
              </a:rPr>
              <a:t>outcome/benefits</a:t>
            </a:r>
            <a:r>
              <a:t> to the user would be the same, namely that the users identification is established.</a:t>
            </a:r>
          </a:p>
          <a:p>
            <a:pPr>
              <a:lnSpc>
                <a:spcPct val="90000"/>
              </a:lnSpc>
              <a:defRPr sz="1800">
                <a:latin typeface="+mn-lt"/>
                <a:ea typeface="+mn-ea"/>
                <a:cs typeface="+mn-cs"/>
                <a:sym typeface="Arial"/>
              </a:defRPr>
            </a:pPr>
          </a:p>
          <a:p>
            <a:pPr>
              <a:lnSpc>
                <a:spcPct val="90000"/>
              </a:lnSpc>
              <a:spcBef>
                <a:spcPts val="400"/>
              </a:spcBef>
              <a:defRPr sz="1800">
                <a:latin typeface="+mn-lt"/>
                <a:ea typeface="+mn-ea"/>
                <a:cs typeface="+mn-cs"/>
                <a:sym typeface="Arial"/>
              </a:defRPr>
            </a:pPr>
            <a:r>
              <a:t>It is therefore possible to identify </a:t>
            </a:r>
            <a:r>
              <a:rPr>
                <a:solidFill>
                  <a:srgbClr val="0000FF"/>
                </a:solidFill>
              </a:rPr>
              <a:t>three different use-cases</a:t>
            </a:r>
            <a:r>
              <a:t> bound together by the common objective of identifying the user.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2" name="Arrow"/>
          <p:cNvSpPr/>
          <p:nvPr/>
        </p:nvSpPr>
        <p:spPr>
          <a:xfrm rot="18593870">
            <a:off x="6819900" y="5465762"/>
            <a:ext cx="844550" cy="250826"/>
          </a:xfrm>
          <a:prstGeom prst="rightArrow">
            <a:avLst>
              <a:gd name="adj1" fmla="val 50000"/>
              <a:gd name="adj2" fmla="val 84177"/>
            </a:avLst>
          </a:prstGeom>
          <a:solidFill>
            <a:schemeClr val="accent2"/>
          </a:solidFill>
          <a:ln>
            <a:solidFill>
              <a:srgbClr val="000000"/>
            </a:solidFill>
          </a:ln>
        </p:spPr>
        <p:txBody>
          <a:bodyPr lIns="45719" rIns="45719" anchor="ctr"/>
          <a:lstStyle/>
          <a:p>
            <a:pPr>
              <a:defRPr sz="1800"/>
            </a:pPr>
          </a:p>
        </p:txBody>
      </p:sp>
      <p:sp>
        <p:nvSpPr>
          <p:cNvPr id="223" name="We would represent these three use-cases using a generalisation relationship, which is shown below. You can relate this to the previous use case diagrams."/>
          <p:cNvSpPr txBox="1"/>
          <p:nvPr>
            <p:ph type="body" idx="4294967295"/>
          </p:nvPr>
        </p:nvSpPr>
        <p:spPr>
          <a:xfrm>
            <a:off x="457200" y="336549"/>
            <a:ext cx="8229600" cy="6332539"/>
          </a:xfrm>
          <a:prstGeom prst="rect">
            <a:avLst/>
          </a:prstGeom>
        </p:spPr>
        <p:txBody>
          <a:bodyPr>
            <a:normAutofit fontScale="100000" lnSpcReduction="0"/>
          </a:bodyPr>
          <a:lstStyle/>
          <a:p>
            <a:pPr>
              <a:spcBef>
                <a:spcPts val="400"/>
              </a:spcBef>
              <a:defRPr sz="1800">
                <a:latin typeface="+mn-lt"/>
                <a:ea typeface="+mn-ea"/>
                <a:cs typeface="+mn-cs"/>
                <a:sym typeface="Arial"/>
              </a:defRPr>
            </a:pPr>
            <a:r>
              <a:t>We would represent these three use-cases using a </a:t>
            </a:r>
            <a:r>
              <a:rPr>
                <a:solidFill>
                  <a:schemeClr val="accent2"/>
                </a:solidFill>
              </a:rPr>
              <a:t>generalisation</a:t>
            </a:r>
            <a:r>
              <a:t> </a:t>
            </a:r>
            <a:r>
              <a:rPr>
                <a:solidFill>
                  <a:schemeClr val="accent2"/>
                </a:solidFill>
              </a:rPr>
              <a:t>relationship</a:t>
            </a:r>
            <a:r>
              <a:t>, which is shown below. You can relate this to the previous use case diagrams.</a:t>
            </a:r>
          </a:p>
        </p:txBody>
      </p:sp>
      <p:pic>
        <p:nvPicPr>
          <p:cNvPr id="224" name="image.pdf" descr="image.pdf"/>
          <p:cNvPicPr>
            <a:picLocks noChangeAspect="1"/>
          </p:cNvPicPr>
          <p:nvPr/>
        </p:nvPicPr>
        <p:blipFill>
          <a:blip r:embed="rId2">
            <a:extLst/>
          </a:blip>
          <a:srcRect l="8456" t="3509" r="11573" b="7200"/>
          <a:stretch>
            <a:fillRect/>
          </a:stretch>
        </p:blipFill>
        <p:spPr>
          <a:xfrm>
            <a:off x="935037" y="1592262"/>
            <a:ext cx="7299326" cy="4154489"/>
          </a:xfrm>
          <a:prstGeom prst="rect">
            <a:avLst/>
          </a:prstGeom>
          <a:ln w="12700">
            <a:miter lim="400000"/>
          </a:ln>
        </p:spPr>
      </p:pic>
      <p:sp>
        <p:nvSpPr>
          <p:cNvPr id="225" name="‘Finger Print Scan’, ‘Retina Scan’ and ‘Card and Pin’ are all ‘kinds of’ use case that identify the user"/>
          <p:cNvSpPr txBox="1"/>
          <p:nvPr/>
        </p:nvSpPr>
        <p:spPr>
          <a:xfrm>
            <a:off x="5689600" y="5730875"/>
            <a:ext cx="2813050" cy="964565"/>
          </a:xfrm>
          <a:prstGeom prst="rect">
            <a:avLst/>
          </a:prstGeom>
          <a:solidFill>
            <a:srgbClr val="FFCC99"/>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800"/>
              </a:spcBef>
              <a:defRPr i="1" sz="1400"/>
            </a:lvl1pPr>
          </a:lstStyle>
          <a:p>
            <a:pPr/>
            <a:r>
              <a:t>‘Finger Print Scan’, ‘Retina Scan’ and ‘Card and Pin’ are all ‘kinds of’ use case that identify the user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Rectangle"/>
          <p:cNvSpPr/>
          <p:nvPr/>
        </p:nvSpPr>
        <p:spPr>
          <a:xfrm>
            <a:off x="993775" y="3722687"/>
            <a:ext cx="6796088" cy="768351"/>
          </a:xfrm>
          <a:prstGeom prst="rect">
            <a:avLst/>
          </a:prstGeom>
          <a:solidFill>
            <a:srgbClr val="FFFF99"/>
          </a:solidFill>
          <a:ln>
            <a:solidFill>
              <a:srgbClr val="000000"/>
            </a:solidFill>
          </a:ln>
        </p:spPr>
        <p:txBody>
          <a:bodyPr lIns="45719" rIns="45719" anchor="ctr"/>
          <a:lstStyle/>
          <a:p>
            <a:pPr>
              <a:defRPr sz="1800"/>
            </a:pPr>
          </a:p>
        </p:txBody>
      </p:sp>
      <p:sp>
        <p:nvSpPr>
          <p:cNvPr id="229" name="Rectangle"/>
          <p:cNvSpPr/>
          <p:nvPr/>
        </p:nvSpPr>
        <p:spPr>
          <a:xfrm>
            <a:off x="788987" y="936625"/>
            <a:ext cx="3087688" cy="1177925"/>
          </a:xfrm>
          <a:prstGeom prst="rect">
            <a:avLst/>
          </a:prstGeom>
          <a:solidFill>
            <a:srgbClr val="FFFF99"/>
          </a:solidFill>
          <a:ln>
            <a:solidFill>
              <a:srgbClr val="000000"/>
            </a:solidFill>
          </a:ln>
        </p:spPr>
        <p:txBody>
          <a:bodyPr lIns="45719" rIns="45719" anchor="ctr"/>
          <a:lstStyle/>
          <a:p>
            <a:pPr>
              <a:defRPr sz="1800"/>
            </a:pPr>
          </a:p>
        </p:txBody>
      </p:sp>
      <p:sp>
        <p:nvSpPr>
          <p:cNvPr id="230" name="This diagram should be interpreted to mean that there are three possible methods for identifying a user. Thus the four major use cases…"/>
          <p:cNvSpPr txBox="1"/>
          <p:nvPr>
            <p:ph type="body" idx="4294967295"/>
          </p:nvPr>
        </p:nvSpPr>
        <p:spPr>
          <a:xfrm>
            <a:off x="300037" y="336549"/>
            <a:ext cx="8682038" cy="6332539"/>
          </a:xfrm>
          <a:prstGeom prst="rect">
            <a:avLst/>
          </a:prstGeom>
        </p:spPr>
        <p:txBody>
          <a:bodyPr>
            <a:normAutofit fontScale="100000" lnSpcReduction="0"/>
          </a:bodyPr>
          <a:lstStyle/>
          <a:p>
            <a:pPr>
              <a:lnSpc>
                <a:spcPct val="80000"/>
              </a:lnSpc>
              <a:spcBef>
                <a:spcPts val="300"/>
              </a:spcBef>
              <a:defRPr sz="1600">
                <a:latin typeface="+mn-lt"/>
                <a:ea typeface="+mn-ea"/>
                <a:cs typeface="+mn-cs"/>
                <a:sym typeface="Arial"/>
              </a:defRPr>
            </a:pPr>
            <a:r>
              <a:t>This diagram should be interpreted to mean that there are three possible methods for identifying a user. Thus the four major use cases</a:t>
            </a:r>
          </a:p>
          <a:p>
            <a:pPr>
              <a:lnSpc>
                <a:spcPct val="80000"/>
              </a:lnSpc>
              <a:defRPr sz="1600">
                <a:latin typeface="+mn-lt"/>
                <a:ea typeface="+mn-ea"/>
                <a:cs typeface="+mn-cs"/>
                <a:sym typeface="Arial"/>
              </a:defRPr>
            </a:pPr>
          </a:p>
          <a:p>
            <a:pPr lvl="1" marL="808037" indent="-285750">
              <a:lnSpc>
                <a:spcPct val="80000"/>
              </a:lnSpc>
              <a:spcBef>
                <a:spcPts val="0"/>
              </a:spcBef>
              <a:buClr>
                <a:srgbClr val="666699"/>
              </a:buClr>
              <a:defRPr i="1" sz="1600">
                <a:latin typeface="+mn-lt"/>
                <a:ea typeface="+mn-ea"/>
                <a:cs typeface="+mn-cs"/>
                <a:sym typeface="Arial"/>
              </a:defRPr>
            </a:pPr>
            <a:r>
              <a:t>Request Cash</a:t>
            </a:r>
          </a:p>
          <a:p>
            <a:pPr lvl="1" marL="808037" indent="-285750">
              <a:lnSpc>
                <a:spcPct val="80000"/>
              </a:lnSpc>
              <a:spcBef>
                <a:spcPts val="0"/>
              </a:spcBef>
              <a:buClr>
                <a:srgbClr val="666699"/>
              </a:buClr>
              <a:defRPr i="1" sz="1600">
                <a:latin typeface="+mn-lt"/>
                <a:ea typeface="+mn-ea"/>
                <a:cs typeface="+mn-cs"/>
                <a:sym typeface="Arial"/>
              </a:defRPr>
            </a:pPr>
            <a:r>
              <a:t>Request Balance</a:t>
            </a:r>
          </a:p>
          <a:p>
            <a:pPr lvl="1" marL="808037" indent="-285750">
              <a:lnSpc>
                <a:spcPct val="80000"/>
              </a:lnSpc>
              <a:spcBef>
                <a:spcPts val="0"/>
              </a:spcBef>
              <a:buClr>
                <a:srgbClr val="666699"/>
              </a:buClr>
              <a:defRPr i="1" sz="1600">
                <a:latin typeface="+mn-lt"/>
                <a:ea typeface="+mn-ea"/>
                <a:cs typeface="+mn-cs"/>
                <a:sym typeface="Arial"/>
              </a:defRPr>
            </a:pPr>
            <a:r>
              <a:t>Request Statement</a:t>
            </a:r>
          </a:p>
          <a:p>
            <a:pPr lvl="1" marL="808037" indent="-285750">
              <a:lnSpc>
                <a:spcPct val="80000"/>
              </a:lnSpc>
              <a:spcBef>
                <a:spcPts val="0"/>
              </a:spcBef>
              <a:buClr>
                <a:srgbClr val="666699"/>
              </a:buClr>
              <a:defRPr i="1" sz="1600">
                <a:latin typeface="+mn-lt"/>
                <a:ea typeface="+mn-ea"/>
                <a:cs typeface="+mn-cs"/>
                <a:sym typeface="Arial"/>
              </a:defRPr>
            </a:pPr>
            <a:r>
              <a:t>Request Cheque Book</a:t>
            </a:r>
            <a:r>
              <a:rPr i="0"/>
              <a:t> </a:t>
            </a:r>
          </a:p>
          <a:p>
            <a:pPr>
              <a:lnSpc>
                <a:spcPct val="80000"/>
              </a:lnSpc>
              <a:defRPr sz="1600">
                <a:latin typeface="+mn-lt"/>
                <a:ea typeface="+mn-ea"/>
                <a:cs typeface="+mn-cs"/>
                <a:sym typeface="Arial"/>
              </a:defRPr>
            </a:pPr>
          </a:p>
          <a:p>
            <a:pPr>
              <a:lnSpc>
                <a:spcPct val="80000"/>
              </a:lnSpc>
              <a:spcBef>
                <a:spcPts val="300"/>
              </a:spcBef>
              <a:buSzTx/>
              <a:buNone/>
              <a:defRPr sz="1600">
                <a:latin typeface="+mn-lt"/>
                <a:ea typeface="+mn-ea"/>
                <a:cs typeface="+mn-cs"/>
                <a:sym typeface="Arial"/>
              </a:defRPr>
            </a:pPr>
            <a:r>
              <a:t>	will obviously invoke </a:t>
            </a:r>
            <a:r>
              <a:rPr>
                <a:solidFill>
                  <a:srgbClr val="0000FF"/>
                </a:solidFill>
              </a:rPr>
              <a:t>only one</a:t>
            </a:r>
            <a:r>
              <a:t> of these three means of identification. The choice may be one made by the user, or imposed upon them by the model of ATM they are using.</a:t>
            </a:r>
          </a:p>
          <a:p>
            <a:pPr>
              <a:lnSpc>
                <a:spcPct val="80000"/>
              </a:lnSpc>
              <a:buSzTx/>
              <a:buNone/>
              <a:defRPr sz="1600">
                <a:latin typeface="+mn-lt"/>
                <a:ea typeface="+mn-ea"/>
                <a:cs typeface="+mn-cs"/>
                <a:sym typeface="Arial"/>
              </a:defRPr>
            </a:pPr>
          </a:p>
          <a:p>
            <a:pPr>
              <a:lnSpc>
                <a:spcPct val="80000"/>
              </a:lnSpc>
              <a:spcBef>
                <a:spcPts val="300"/>
              </a:spcBef>
              <a:defRPr sz="1600">
                <a:latin typeface="+mn-lt"/>
                <a:ea typeface="+mn-ea"/>
                <a:cs typeface="+mn-cs"/>
                <a:sym typeface="Arial"/>
              </a:defRPr>
            </a:pPr>
            <a:r>
              <a:t>When documenting </a:t>
            </a:r>
            <a:r>
              <a:rPr>
                <a:solidFill>
                  <a:schemeClr val="accent2"/>
                </a:solidFill>
              </a:rPr>
              <a:t>generalisation use cases</a:t>
            </a:r>
            <a:r>
              <a:t> the </a:t>
            </a:r>
            <a:r>
              <a:rPr i="1">
                <a:solidFill>
                  <a:schemeClr val="accent2"/>
                </a:solidFill>
              </a:rPr>
              <a:t>base</a:t>
            </a:r>
            <a:r>
              <a:t> or </a:t>
            </a:r>
            <a:r>
              <a:rPr i="1">
                <a:solidFill>
                  <a:schemeClr val="accent2"/>
                </a:solidFill>
              </a:rPr>
              <a:t>root</a:t>
            </a:r>
            <a:r>
              <a:t> use-case (i.e. </a:t>
            </a:r>
            <a:r>
              <a:rPr>
                <a:solidFill>
                  <a:srgbClr val="0000FF"/>
                </a:solidFill>
              </a:rPr>
              <a:t>Identify User</a:t>
            </a:r>
            <a:r>
              <a:t>) should be documented in </a:t>
            </a:r>
            <a:r>
              <a:rPr>
                <a:solidFill>
                  <a:schemeClr val="accent2"/>
                </a:solidFill>
              </a:rPr>
              <a:t>very general</a:t>
            </a:r>
            <a:r>
              <a:t> terms, i.e. it should just list the objectives of the use-case. For instance the following should suffice.</a:t>
            </a:r>
          </a:p>
          <a:p>
            <a:pPr>
              <a:lnSpc>
                <a:spcPct val="80000"/>
              </a:lnSpc>
              <a:defRPr sz="1600">
                <a:latin typeface="+mn-lt"/>
                <a:ea typeface="+mn-ea"/>
                <a:cs typeface="+mn-cs"/>
                <a:sym typeface="Arial"/>
              </a:defRPr>
            </a:pPr>
          </a:p>
          <a:p>
            <a:pPr>
              <a:lnSpc>
                <a:spcPct val="80000"/>
              </a:lnSpc>
              <a:spcBef>
                <a:spcPts val="400"/>
              </a:spcBef>
              <a:buSzTx/>
              <a:buNone/>
              <a:defRPr sz="1800">
                <a:latin typeface="+mn-lt"/>
                <a:ea typeface="+mn-ea"/>
                <a:cs typeface="+mn-cs"/>
                <a:sym typeface="Arial"/>
              </a:defRPr>
            </a:pPr>
            <a:r>
              <a:t>		“</a:t>
            </a:r>
            <a:r>
              <a:rPr i="1">
                <a:solidFill>
                  <a:srgbClr val="0000FF"/>
                </a:solidFill>
              </a:rPr>
              <a:t>Identify the user</a:t>
            </a:r>
            <a:r>
              <a:rPr i="1"/>
              <a:t>” </a:t>
            </a:r>
            <a:endParaRPr i="1"/>
          </a:p>
          <a:p>
            <a:pPr>
              <a:lnSpc>
                <a:spcPct val="80000"/>
              </a:lnSpc>
              <a:spcBef>
                <a:spcPts val="400"/>
              </a:spcBef>
              <a:buSzTx/>
              <a:buNone/>
              <a:defRPr i="1" sz="1800">
                <a:latin typeface="+mn-lt"/>
                <a:ea typeface="+mn-ea"/>
                <a:cs typeface="+mn-cs"/>
                <a:sym typeface="Arial"/>
              </a:defRPr>
            </a:pPr>
            <a:r>
              <a:t>		obtain their account details from the bank central computer</a:t>
            </a:r>
          </a:p>
          <a:p>
            <a:pPr>
              <a:lnSpc>
                <a:spcPct val="80000"/>
              </a:lnSpc>
              <a:defRPr sz="1800">
                <a:latin typeface="+mn-lt"/>
                <a:ea typeface="+mn-ea"/>
                <a:cs typeface="+mn-cs"/>
                <a:sym typeface="Arial"/>
              </a:defRPr>
            </a:pPr>
          </a:p>
          <a:p>
            <a:pPr>
              <a:lnSpc>
                <a:spcPct val="80000"/>
              </a:lnSpc>
              <a:spcBef>
                <a:spcPts val="300"/>
              </a:spcBef>
              <a:defRPr sz="1600">
                <a:latin typeface="+mn-lt"/>
                <a:ea typeface="+mn-ea"/>
                <a:cs typeface="+mn-cs"/>
                <a:sym typeface="Arial"/>
              </a:defRPr>
            </a:pPr>
            <a:r>
              <a:t>The three </a:t>
            </a:r>
            <a:r>
              <a:rPr>
                <a:solidFill>
                  <a:srgbClr val="0000FF"/>
                </a:solidFill>
              </a:rPr>
              <a:t>specific</a:t>
            </a:r>
            <a:r>
              <a:t> or </a:t>
            </a:r>
            <a:r>
              <a:rPr i="1">
                <a:solidFill>
                  <a:schemeClr val="accent2"/>
                </a:solidFill>
              </a:rPr>
              <a:t>derived</a:t>
            </a:r>
            <a:r>
              <a:t> use-cases can be documented with specific details.</a:t>
            </a:r>
          </a:p>
          <a:p>
            <a:pPr>
              <a:lnSpc>
                <a:spcPct val="80000"/>
              </a:lnSpc>
              <a:defRPr sz="1600">
                <a:latin typeface="+mn-lt"/>
                <a:ea typeface="+mn-ea"/>
                <a:cs typeface="+mn-cs"/>
                <a:sym typeface="Arial"/>
              </a:defRPr>
            </a:pPr>
          </a:p>
          <a:p>
            <a:pPr>
              <a:lnSpc>
                <a:spcPct val="80000"/>
              </a:lnSpc>
              <a:spcBef>
                <a:spcPts val="300"/>
              </a:spcBef>
              <a:defRPr sz="1600">
                <a:latin typeface="+mn-lt"/>
                <a:ea typeface="+mn-ea"/>
                <a:cs typeface="+mn-cs"/>
                <a:sym typeface="Arial"/>
              </a:defRPr>
            </a:pPr>
            <a:r>
              <a:t>Generalisation then is about </a:t>
            </a:r>
            <a:r>
              <a:rPr>
                <a:solidFill>
                  <a:schemeClr val="accent2"/>
                </a:solidFill>
              </a:rPr>
              <a:t>isolating common user objectives</a:t>
            </a:r>
            <a:r>
              <a:t> and </a:t>
            </a:r>
            <a:r>
              <a:rPr>
                <a:solidFill>
                  <a:schemeClr val="accent2"/>
                </a:solidFill>
              </a:rPr>
              <a:t>expressing</a:t>
            </a:r>
            <a:r>
              <a:t> that commonality in the </a:t>
            </a:r>
            <a:r>
              <a:rPr>
                <a:solidFill>
                  <a:schemeClr val="accent2"/>
                </a:solidFill>
              </a:rPr>
              <a:t>base use-case</a:t>
            </a:r>
            <a:r>
              <a:t>. </a:t>
            </a:r>
          </a:p>
          <a:p>
            <a:pPr>
              <a:lnSpc>
                <a:spcPct val="80000"/>
              </a:lnSpc>
              <a:defRPr sz="1600">
                <a:latin typeface="+mn-lt"/>
                <a:ea typeface="+mn-ea"/>
                <a:cs typeface="+mn-cs"/>
                <a:sym typeface="Arial"/>
              </a:defRPr>
            </a:pPr>
          </a:p>
          <a:p>
            <a:pPr>
              <a:lnSpc>
                <a:spcPct val="80000"/>
              </a:lnSpc>
              <a:spcBef>
                <a:spcPts val="300"/>
              </a:spcBef>
              <a:defRPr sz="1600">
                <a:latin typeface="+mn-lt"/>
                <a:ea typeface="+mn-ea"/>
                <a:cs typeface="+mn-cs"/>
                <a:sym typeface="Arial"/>
              </a:defRPr>
            </a:pPr>
            <a:r>
              <a:t>The various specific details of achieving that can be documented in the derived (real) use-cases.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3" name="Use Case Relationships – Extends…"/>
          <p:cNvSpPr txBox="1"/>
          <p:nvPr>
            <p:ph type="body" idx="4294967295"/>
          </p:nvPr>
        </p:nvSpPr>
        <p:spPr>
          <a:xfrm>
            <a:off x="457200" y="336549"/>
            <a:ext cx="8229600" cy="6332539"/>
          </a:xfrm>
          <a:prstGeom prst="rect">
            <a:avLst/>
          </a:prstGeom>
        </p:spPr>
        <p:txBody>
          <a:bodyPr>
            <a:normAutofit fontScale="100000" lnSpcReduction="0"/>
          </a:bodyPr>
          <a:lstStyle/>
          <a:p>
            <a:pPr>
              <a:lnSpc>
                <a:spcPct val="80000"/>
              </a:lnSpc>
              <a:spcBef>
                <a:spcPts val="500"/>
              </a:spcBef>
              <a:buSzTx/>
              <a:buNone/>
              <a:defRPr b="1" i="1" sz="2400">
                <a:latin typeface="+mn-lt"/>
                <a:ea typeface="+mn-ea"/>
                <a:cs typeface="+mn-cs"/>
                <a:sym typeface="Arial"/>
              </a:defRPr>
            </a:pPr>
            <a:r>
              <a:t>Use Case Relationships – </a:t>
            </a:r>
            <a:r>
              <a:rPr>
                <a:solidFill>
                  <a:schemeClr val="accent2"/>
                </a:solidFill>
              </a:rPr>
              <a:t>Extends</a:t>
            </a:r>
            <a:endParaRPr>
              <a:solidFill>
                <a:schemeClr val="accent2"/>
              </a:solidFill>
            </a:endParaRPr>
          </a:p>
          <a:p>
            <a:pPr>
              <a:lnSpc>
                <a:spcPct val="80000"/>
              </a:lnSpc>
              <a:defRPr sz="2400">
                <a:latin typeface="+mn-lt"/>
                <a:ea typeface="+mn-ea"/>
                <a:cs typeface="+mn-cs"/>
                <a:sym typeface="Arial"/>
              </a:defRPr>
            </a:pPr>
          </a:p>
          <a:p>
            <a:pPr>
              <a:lnSpc>
                <a:spcPct val="80000"/>
              </a:lnSpc>
              <a:spcBef>
                <a:spcPts val="400"/>
              </a:spcBef>
              <a:defRPr sz="2000">
                <a:latin typeface="+mn-lt"/>
                <a:ea typeface="+mn-ea"/>
                <a:cs typeface="+mn-cs"/>
                <a:sym typeface="Arial"/>
              </a:defRPr>
            </a:pPr>
            <a:r>
              <a:t>The final use-case relationship is one that allows </a:t>
            </a:r>
            <a:r>
              <a:rPr i="1">
                <a:solidFill>
                  <a:schemeClr val="accent2"/>
                </a:solidFill>
              </a:rPr>
              <a:t>extensions</a:t>
            </a:r>
            <a:r>
              <a:t> to be made to a use-case.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This can be used to model </a:t>
            </a:r>
            <a:r>
              <a:rPr i="1" u="sng">
                <a:solidFill>
                  <a:schemeClr val="accent2"/>
                </a:solidFill>
              </a:rPr>
              <a:t>optional</a:t>
            </a:r>
            <a:r>
              <a:rPr i="1">
                <a:solidFill>
                  <a:schemeClr val="accent2"/>
                </a:solidFill>
              </a:rPr>
              <a:t> behaviour</a:t>
            </a:r>
            <a:r>
              <a:t>, particularly interesting and important </a:t>
            </a:r>
            <a:r>
              <a:rPr i="1">
                <a:solidFill>
                  <a:schemeClr val="accent2"/>
                </a:solidFill>
              </a:rPr>
              <a:t>scenarios</a:t>
            </a:r>
            <a:r>
              <a:t> within a use-case.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For example, in the ATM, the use-case ‘</a:t>
            </a:r>
            <a:r>
              <a:rPr i="1">
                <a:solidFill>
                  <a:schemeClr val="accent2"/>
                </a:solidFill>
              </a:rPr>
              <a:t>Request Cash</a:t>
            </a:r>
            <a:r>
              <a:t>’ contained a number of different </a:t>
            </a:r>
            <a:r>
              <a:rPr i="1">
                <a:solidFill>
                  <a:schemeClr val="accent2"/>
                </a:solidFill>
              </a:rPr>
              <a:t>scenarios</a:t>
            </a:r>
            <a:r>
              <a:t> that could be acted out when a customer requests cash. </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We could of course document these scenarios with carefully chosen textual descriptions placed within the use-case documentation itself as shown previously.</a:t>
            </a:r>
          </a:p>
          <a:p>
            <a:pPr>
              <a:lnSpc>
                <a:spcPct val="80000"/>
              </a:lnSpc>
              <a:defRPr sz="2000">
                <a:latin typeface="+mn-lt"/>
                <a:ea typeface="+mn-ea"/>
                <a:cs typeface="+mn-cs"/>
                <a:sym typeface="Arial"/>
              </a:defRPr>
            </a:pPr>
          </a:p>
          <a:p>
            <a:pPr>
              <a:lnSpc>
                <a:spcPct val="80000"/>
              </a:lnSpc>
              <a:spcBef>
                <a:spcPts val="400"/>
              </a:spcBef>
              <a:defRPr sz="2000">
                <a:latin typeface="+mn-lt"/>
                <a:ea typeface="+mn-ea"/>
                <a:cs typeface="+mn-cs"/>
                <a:sym typeface="Arial"/>
              </a:defRPr>
            </a:pPr>
            <a:r>
              <a:t>However, if the scenarios were particularly interesting (and they involved some user-interaction with a direct measurable benefit to the user) then we could document them in their own mini-use cases and add an </a:t>
            </a:r>
            <a:r>
              <a:rPr>
                <a:solidFill>
                  <a:srgbClr val="0000FF"/>
                </a:solidFill>
              </a:rPr>
              <a:t>extends</a:t>
            </a:r>
            <a:r>
              <a:t> relationship to their </a:t>
            </a:r>
            <a:r>
              <a:rPr>
                <a:solidFill>
                  <a:srgbClr val="0000FF"/>
                </a:solidFill>
              </a:rPr>
              <a:t>parent</a:t>
            </a:r>
            <a:r>
              <a:t> or </a:t>
            </a:r>
            <a:r>
              <a:rPr>
                <a:solidFill>
                  <a:srgbClr val="0000FF"/>
                </a:solidFill>
              </a:rPr>
              <a:t>containing</a:t>
            </a:r>
            <a:r>
              <a:t> use-case (the one documenting the </a:t>
            </a:r>
            <a:r>
              <a:rPr>
                <a:solidFill>
                  <a:srgbClr val="0000FF"/>
                </a:solidFill>
              </a:rPr>
              <a:t>primary</a:t>
            </a:r>
            <a:r>
              <a:t> use-case)</a:t>
            </a:r>
          </a:p>
          <a:p>
            <a:pPr>
              <a:lnSpc>
                <a:spcPct val="80000"/>
              </a:lnSpc>
              <a:spcBef>
                <a:spcPts val="400"/>
              </a:spcBef>
              <a:buSzTx/>
              <a:buNone/>
              <a:defRPr sz="2000">
                <a:latin typeface="+mn-lt"/>
                <a:ea typeface="+mn-ea"/>
                <a:cs typeface="+mn-cs"/>
                <a:sym typeface="Arial"/>
              </a:defRPr>
            </a:pPr>
            <a:r>
              <a:t>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6" name="Example: In the diagram below, we see two separate mini use-cases that extend their containing use-case. These use-cases deal with optional user-interaction that might (or might not) occur when their containing use case is executing. (Note the emphasis o"/>
          <p:cNvSpPr txBox="1"/>
          <p:nvPr>
            <p:ph type="body" idx="4294967295"/>
          </p:nvPr>
        </p:nvSpPr>
        <p:spPr>
          <a:xfrm>
            <a:off x="457200" y="336549"/>
            <a:ext cx="8448675" cy="6332539"/>
          </a:xfrm>
          <a:prstGeom prst="rect">
            <a:avLst/>
          </a:prstGeom>
        </p:spPr>
        <p:txBody>
          <a:bodyPr>
            <a:normAutofit fontScale="100000" lnSpcReduction="0"/>
          </a:bodyPr>
          <a:lstStyle/>
          <a:p>
            <a:pPr>
              <a:spcBef>
                <a:spcPts val="300"/>
              </a:spcBef>
              <a:defRPr b="1" sz="1500">
                <a:latin typeface="+mn-lt"/>
                <a:ea typeface="+mn-ea"/>
                <a:cs typeface="+mn-cs"/>
                <a:sym typeface="Arial"/>
              </a:defRPr>
            </a:pPr>
            <a:r>
              <a:t>Example</a:t>
            </a:r>
            <a:r>
              <a:rPr b="0"/>
              <a:t>: In the diagram below, we see two separate mini use-cases that </a:t>
            </a:r>
            <a:r>
              <a:rPr b="0">
                <a:solidFill>
                  <a:schemeClr val="accent2"/>
                </a:solidFill>
              </a:rPr>
              <a:t>extend</a:t>
            </a:r>
            <a:r>
              <a:rPr b="0"/>
              <a:t> their </a:t>
            </a:r>
            <a:r>
              <a:rPr b="0">
                <a:solidFill>
                  <a:schemeClr val="accent2"/>
                </a:solidFill>
              </a:rPr>
              <a:t>containing</a:t>
            </a:r>
            <a:r>
              <a:rPr b="0"/>
              <a:t> use-case. These use-cases deal with optional user-interaction that </a:t>
            </a:r>
            <a:r>
              <a:rPr b="0" i="1">
                <a:solidFill>
                  <a:schemeClr val="accent2"/>
                </a:solidFill>
              </a:rPr>
              <a:t>might (or might not)</a:t>
            </a:r>
            <a:r>
              <a:rPr b="0"/>
              <a:t> occur when their containing use case is executing. (Note the emphasis on ‘might occur’. If the mini use-case </a:t>
            </a:r>
            <a:r>
              <a:rPr b="0" u="sng">
                <a:solidFill>
                  <a:srgbClr val="0000FF"/>
                </a:solidFill>
              </a:rPr>
              <a:t>always</a:t>
            </a:r>
            <a:r>
              <a:rPr b="0"/>
              <a:t> gets executed when the parent use-case runs, then the mini use-case should be modelled with an ‘</a:t>
            </a:r>
            <a:r>
              <a:rPr b="0" i="1">
                <a:solidFill>
                  <a:srgbClr val="0000FF"/>
                </a:solidFill>
              </a:rPr>
              <a:t>includes</a:t>
            </a:r>
            <a:r>
              <a:rPr b="0"/>
              <a:t>’ relationship, if it’s optional, model with </a:t>
            </a:r>
            <a:r>
              <a:rPr b="0" i="1">
                <a:solidFill>
                  <a:srgbClr val="0000FF"/>
                </a:solidFill>
              </a:rPr>
              <a:t>extends</a:t>
            </a:r>
            <a:r>
              <a:rPr b="0"/>
              <a:t>)</a:t>
            </a:r>
            <a:br>
              <a:rPr b="0"/>
            </a:br>
          </a:p>
          <a:p>
            <a:pPr>
              <a:spcBef>
                <a:spcPts val="300"/>
              </a:spcBef>
              <a:defRPr sz="1500">
                <a:latin typeface="+mn-lt"/>
                <a:ea typeface="+mn-ea"/>
                <a:cs typeface="+mn-cs"/>
                <a:sym typeface="Arial"/>
              </a:defRPr>
            </a:pPr>
            <a:r>
              <a:t>Note the direction of the arrow from </a:t>
            </a:r>
            <a:r>
              <a:rPr>
                <a:solidFill>
                  <a:schemeClr val="accent2"/>
                </a:solidFill>
              </a:rPr>
              <a:t>extended use-case</a:t>
            </a:r>
            <a:r>
              <a:t> back to </a:t>
            </a:r>
            <a:r>
              <a:rPr>
                <a:solidFill>
                  <a:schemeClr val="accent2"/>
                </a:solidFill>
              </a:rPr>
              <a:t>parent </a:t>
            </a:r>
            <a:r>
              <a:t>or</a:t>
            </a:r>
            <a:r>
              <a:rPr>
                <a:solidFill>
                  <a:schemeClr val="accent2"/>
                </a:solidFill>
              </a:rPr>
              <a:t> </a:t>
            </a:r>
            <a:r>
              <a:t>containing</a:t>
            </a:r>
            <a:r>
              <a:rPr>
                <a:solidFill>
                  <a:schemeClr val="accent2"/>
                </a:solidFill>
              </a:rPr>
              <a:t> use-case</a:t>
            </a:r>
            <a:r>
              <a:t>. In other words “</a:t>
            </a:r>
            <a:r>
              <a:rPr>
                <a:solidFill>
                  <a:srgbClr val="0000FF"/>
                </a:solidFill>
              </a:rPr>
              <a:t>Receipt Needed</a:t>
            </a:r>
            <a:r>
              <a:t>” and “</a:t>
            </a:r>
            <a:r>
              <a:rPr>
                <a:solidFill>
                  <a:srgbClr val="0000FF"/>
                </a:solidFill>
              </a:rPr>
              <a:t>Choose $$$ Notes</a:t>
            </a:r>
            <a:r>
              <a:t>” both </a:t>
            </a:r>
            <a:r>
              <a:rPr i="1"/>
              <a:t>extend the functionality </a:t>
            </a:r>
            <a:r>
              <a:t>contained within the use-case “</a:t>
            </a:r>
            <a:r>
              <a:rPr>
                <a:solidFill>
                  <a:srgbClr val="0000FF"/>
                </a:solidFill>
              </a:rPr>
              <a:t>Request Cash</a:t>
            </a:r>
            <a:r>
              <a:t>”. </a:t>
            </a:r>
            <a:br/>
          </a:p>
          <a:p>
            <a:pPr>
              <a:spcBef>
                <a:spcPts val="300"/>
              </a:spcBef>
              <a:defRPr sz="1500">
                <a:latin typeface="+mn-lt"/>
                <a:ea typeface="+mn-ea"/>
                <a:cs typeface="+mn-cs"/>
                <a:sym typeface="Arial"/>
              </a:defRPr>
            </a:pPr>
            <a:r>
              <a:t>Of course to </a:t>
            </a:r>
            <a:r>
              <a:rPr>
                <a:solidFill>
                  <a:schemeClr val="accent2"/>
                </a:solidFill>
              </a:rPr>
              <a:t>qualify</a:t>
            </a:r>
            <a:r>
              <a:t> as a use-case, the user still has to be involved with some significant interaction within the system and there must be some </a:t>
            </a:r>
            <a:r>
              <a:rPr>
                <a:solidFill>
                  <a:schemeClr val="accent2"/>
                </a:solidFill>
              </a:rPr>
              <a:t>measurable benefit</a:t>
            </a:r>
            <a:r>
              <a:t> that can be identified. In the case of these two mini-use cases, the benefits to the user are that they get a </a:t>
            </a:r>
            <a:r>
              <a:rPr>
                <a:solidFill>
                  <a:srgbClr val="0000FF"/>
                </a:solidFill>
              </a:rPr>
              <a:t>paper receipt</a:t>
            </a:r>
            <a:r>
              <a:t> and get to </a:t>
            </a:r>
            <a:r>
              <a:rPr>
                <a:solidFill>
                  <a:srgbClr val="0000FF"/>
                </a:solidFill>
              </a:rPr>
              <a:t>choose the type of ‘$’ notes</a:t>
            </a:r>
            <a:r>
              <a:t> that they are given.</a:t>
            </a:r>
          </a:p>
        </p:txBody>
      </p:sp>
      <p:grpSp>
        <p:nvGrpSpPr>
          <p:cNvPr id="256" name="Group"/>
          <p:cNvGrpSpPr/>
          <p:nvPr/>
        </p:nvGrpSpPr>
        <p:grpSpPr>
          <a:xfrm>
            <a:off x="1406404" y="3938587"/>
            <a:ext cx="4282895" cy="2700926"/>
            <a:chOff x="0" y="0"/>
            <a:chExt cx="4282894" cy="2700924"/>
          </a:xfrm>
        </p:grpSpPr>
        <p:grpSp>
          <p:nvGrpSpPr>
            <p:cNvPr id="244" name="Group"/>
            <p:cNvGrpSpPr/>
            <p:nvPr/>
          </p:nvGrpSpPr>
          <p:grpSpPr>
            <a:xfrm>
              <a:off x="-1" y="984516"/>
              <a:ext cx="719856" cy="686234"/>
              <a:chOff x="0" y="0"/>
              <a:chExt cx="719854" cy="686233"/>
            </a:xfrm>
          </p:grpSpPr>
          <p:grpSp>
            <p:nvGrpSpPr>
              <p:cNvPr id="242" name="Group"/>
              <p:cNvGrpSpPr/>
              <p:nvPr/>
            </p:nvGrpSpPr>
            <p:grpSpPr>
              <a:xfrm>
                <a:off x="212712" y="0"/>
                <a:ext cx="303090" cy="420917"/>
                <a:chOff x="0" y="0"/>
                <a:chExt cx="303089" cy="420916"/>
              </a:xfrm>
            </p:grpSpPr>
            <p:sp>
              <p:nvSpPr>
                <p:cNvPr id="237" name="Oval"/>
                <p:cNvSpPr/>
                <p:nvPr/>
              </p:nvSpPr>
              <p:spPr>
                <a:xfrm>
                  <a:off x="77937" y="-1"/>
                  <a:ext cx="160205" cy="132697"/>
                </a:xfrm>
                <a:prstGeom prst="ellipse">
                  <a:avLst/>
                </a:prstGeom>
                <a:solidFill>
                  <a:srgbClr val="FFFFFF"/>
                </a:solidFill>
                <a:ln w="9525" cap="flat">
                  <a:solidFill>
                    <a:srgbClr val="993366"/>
                  </a:solidFill>
                  <a:prstDash val="solid"/>
                  <a:round/>
                </a:ln>
                <a:effectLst/>
              </p:spPr>
              <p:txBody>
                <a:bodyPr wrap="square" lIns="45719" tIns="45719" rIns="45719" bIns="45719" numCol="1" anchor="ctr">
                  <a:noAutofit/>
                </a:bodyPr>
                <a:lstStyle/>
                <a:p>
                  <a:pPr>
                    <a:defRPr sz="1800"/>
                  </a:pPr>
                </a:p>
              </p:txBody>
            </p:sp>
            <p:sp>
              <p:nvSpPr>
                <p:cNvPr id="238" name="Line"/>
                <p:cNvSpPr/>
                <p:nvPr/>
              </p:nvSpPr>
              <p:spPr>
                <a:xfrm flipH="1">
                  <a:off x="154431" y="134122"/>
                  <a:ext cx="1" cy="139831"/>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sp>
              <p:nvSpPr>
                <p:cNvPr id="239" name="Line"/>
                <p:cNvSpPr/>
                <p:nvPr/>
              </p:nvSpPr>
              <p:spPr>
                <a:xfrm flipH="1">
                  <a:off x="-1" y="268245"/>
                  <a:ext cx="154433" cy="152672"/>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sp>
              <p:nvSpPr>
                <p:cNvPr id="240" name="Line"/>
                <p:cNvSpPr/>
                <p:nvPr/>
              </p:nvSpPr>
              <p:spPr>
                <a:xfrm>
                  <a:off x="154431" y="273952"/>
                  <a:ext cx="148659" cy="146965"/>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sp>
              <p:nvSpPr>
                <p:cNvPr id="241" name="Line"/>
                <p:cNvSpPr/>
                <p:nvPr/>
              </p:nvSpPr>
              <p:spPr>
                <a:xfrm>
                  <a:off x="43298" y="172647"/>
                  <a:ext cx="217937" cy="1"/>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grpSp>
          <p:sp>
            <p:nvSpPr>
              <p:cNvPr id="243" name="Customer"/>
              <p:cNvSpPr txBox="1"/>
              <p:nvPr/>
            </p:nvSpPr>
            <p:spPr>
              <a:xfrm>
                <a:off x="0" y="442393"/>
                <a:ext cx="719855"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000"/>
                </a:lvl1pPr>
              </a:lstStyle>
              <a:p>
                <a:pPr/>
                <a:r>
                  <a:t>Customer</a:t>
                </a:r>
              </a:p>
            </p:txBody>
          </p:sp>
        </p:grpSp>
        <p:sp>
          <p:nvSpPr>
            <p:cNvPr id="245" name="Oval"/>
            <p:cNvSpPr/>
            <p:nvPr/>
          </p:nvSpPr>
          <p:spPr>
            <a:xfrm>
              <a:off x="1898467" y="1034455"/>
              <a:ext cx="715869" cy="341015"/>
            </a:xfrm>
            <a:prstGeom prst="ellipse">
              <a:avLst/>
            </a:prstGeom>
            <a:solidFill>
              <a:srgbClr val="FFFFCC"/>
            </a:solidFill>
            <a:ln w="9525" cap="flat">
              <a:solidFill>
                <a:srgbClr val="993366"/>
              </a:solidFill>
              <a:prstDash val="solid"/>
              <a:round/>
            </a:ln>
            <a:effectLst/>
          </p:spPr>
          <p:txBody>
            <a:bodyPr wrap="square" lIns="45719" tIns="45719" rIns="45719" bIns="45719" numCol="1" anchor="ctr">
              <a:noAutofit/>
            </a:bodyPr>
            <a:lstStyle/>
            <a:p>
              <a:pPr algn="ctr">
                <a:defRPr sz="1800"/>
              </a:pPr>
            </a:p>
          </p:txBody>
        </p:sp>
        <p:sp>
          <p:nvSpPr>
            <p:cNvPr id="246" name="Request Cash"/>
            <p:cNvSpPr txBox="1"/>
            <p:nvPr/>
          </p:nvSpPr>
          <p:spPr>
            <a:xfrm>
              <a:off x="1770878" y="1436897"/>
              <a:ext cx="97249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000"/>
              </a:lvl1pPr>
            </a:lstStyle>
            <a:p>
              <a:pPr/>
              <a:r>
                <a:t>Request Cash</a:t>
              </a:r>
            </a:p>
          </p:txBody>
        </p:sp>
        <p:sp>
          <p:nvSpPr>
            <p:cNvPr id="247" name="&lt;&lt;extends&gt;&gt;"/>
            <p:cNvSpPr txBox="1"/>
            <p:nvPr/>
          </p:nvSpPr>
          <p:spPr>
            <a:xfrm>
              <a:off x="2265396" y="316047"/>
              <a:ext cx="930249"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900"/>
              </a:lvl1pPr>
            </a:lstStyle>
            <a:p>
              <a:pPr/>
              <a:r>
                <a:t>&lt;&lt;extends&gt;&gt;</a:t>
              </a:r>
            </a:p>
          </p:txBody>
        </p:sp>
        <p:sp>
          <p:nvSpPr>
            <p:cNvPr id="248" name="Line"/>
            <p:cNvSpPr/>
            <p:nvPr/>
          </p:nvSpPr>
          <p:spPr>
            <a:xfrm flipV="1">
              <a:off x="2523409" y="318184"/>
              <a:ext cx="727415" cy="694870"/>
            </a:xfrm>
            <a:prstGeom prst="line">
              <a:avLst/>
            </a:prstGeom>
            <a:noFill/>
            <a:ln w="6350" cap="flat">
              <a:solidFill>
                <a:srgbClr val="993366"/>
              </a:solidFill>
              <a:prstDash val="dash"/>
              <a:round/>
              <a:headEnd type="triangle" w="med" len="med"/>
            </a:ln>
            <a:effectLst/>
          </p:spPr>
          <p:txBody>
            <a:bodyPr wrap="square" lIns="45719" tIns="45719" rIns="45719" bIns="45719" numCol="1" anchor="t">
              <a:noAutofit/>
            </a:bodyPr>
            <a:lstStyle/>
            <a:p>
              <a:pPr/>
            </a:p>
          </p:txBody>
        </p:sp>
        <p:sp>
          <p:nvSpPr>
            <p:cNvPr id="249" name="Oval"/>
            <p:cNvSpPr/>
            <p:nvPr/>
          </p:nvSpPr>
          <p:spPr>
            <a:xfrm>
              <a:off x="3213298" y="0"/>
              <a:ext cx="715870" cy="341014"/>
            </a:xfrm>
            <a:prstGeom prst="ellipse">
              <a:avLst/>
            </a:prstGeom>
            <a:solidFill>
              <a:srgbClr val="FFFFCC"/>
            </a:solidFill>
            <a:ln w="9525" cap="flat">
              <a:solidFill>
                <a:srgbClr val="993366"/>
              </a:solidFill>
              <a:prstDash val="solid"/>
              <a:round/>
            </a:ln>
            <a:effectLst/>
          </p:spPr>
          <p:txBody>
            <a:bodyPr wrap="square" lIns="45719" tIns="45719" rIns="45719" bIns="45719" numCol="1" anchor="ctr">
              <a:noAutofit/>
            </a:bodyPr>
            <a:lstStyle/>
            <a:p>
              <a:pPr algn="ctr">
                <a:defRPr sz="1800"/>
              </a:pPr>
            </a:p>
          </p:txBody>
        </p:sp>
        <p:sp>
          <p:nvSpPr>
            <p:cNvPr id="250" name="Receipt Needed?"/>
            <p:cNvSpPr txBox="1"/>
            <p:nvPr/>
          </p:nvSpPr>
          <p:spPr>
            <a:xfrm>
              <a:off x="3117919" y="403868"/>
              <a:ext cx="1164976"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000"/>
              </a:lvl1pPr>
            </a:lstStyle>
            <a:p>
              <a:pPr/>
              <a:r>
                <a:t>Receipt Needed?</a:t>
              </a:r>
            </a:p>
          </p:txBody>
        </p:sp>
        <p:sp>
          <p:nvSpPr>
            <p:cNvPr id="251" name="Oval"/>
            <p:cNvSpPr/>
            <p:nvPr/>
          </p:nvSpPr>
          <p:spPr>
            <a:xfrm>
              <a:off x="3281132" y="2027533"/>
              <a:ext cx="715870" cy="341014"/>
            </a:xfrm>
            <a:prstGeom prst="ellipse">
              <a:avLst/>
            </a:prstGeom>
            <a:solidFill>
              <a:srgbClr val="FFFFCC"/>
            </a:solidFill>
            <a:ln w="9525" cap="flat">
              <a:solidFill>
                <a:srgbClr val="993366"/>
              </a:solidFill>
              <a:prstDash val="solid"/>
              <a:round/>
            </a:ln>
            <a:effectLst/>
          </p:spPr>
          <p:txBody>
            <a:bodyPr wrap="square" lIns="45719" tIns="45719" rIns="45719" bIns="45719" numCol="1" anchor="ctr">
              <a:noAutofit/>
            </a:bodyPr>
            <a:lstStyle/>
            <a:p>
              <a:pPr algn="ctr">
                <a:defRPr sz="1800"/>
              </a:pPr>
            </a:p>
          </p:txBody>
        </p:sp>
        <p:sp>
          <p:nvSpPr>
            <p:cNvPr id="252" name="Choose $$$ Notes"/>
            <p:cNvSpPr txBox="1"/>
            <p:nvPr/>
          </p:nvSpPr>
          <p:spPr>
            <a:xfrm>
              <a:off x="3001702" y="2457084"/>
              <a:ext cx="126462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000"/>
              </a:lvl1pPr>
            </a:lstStyle>
            <a:p>
              <a:pPr/>
              <a:r>
                <a:t>Choose $$$ Notes</a:t>
              </a:r>
            </a:p>
          </p:txBody>
        </p:sp>
        <p:sp>
          <p:nvSpPr>
            <p:cNvPr id="253" name="Line"/>
            <p:cNvSpPr/>
            <p:nvPr/>
          </p:nvSpPr>
          <p:spPr>
            <a:xfrm>
              <a:off x="2572480" y="1352639"/>
              <a:ext cx="863085" cy="646358"/>
            </a:xfrm>
            <a:prstGeom prst="line">
              <a:avLst/>
            </a:prstGeom>
            <a:noFill/>
            <a:ln w="6350" cap="flat">
              <a:solidFill>
                <a:srgbClr val="993366"/>
              </a:solidFill>
              <a:prstDash val="dash"/>
              <a:round/>
              <a:headEnd type="triangle" w="med" len="med"/>
            </a:ln>
            <a:effectLst/>
          </p:spPr>
          <p:txBody>
            <a:bodyPr wrap="square" lIns="45719" tIns="45719" rIns="45719" bIns="45719" numCol="1" anchor="t">
              <a:noAutofit/>
            </a:bodyPr>
            <a:lstStyle/>
            <a:p>
              <a:pPr/>
            </a:p>
          </p:txBody>
        </p:sp>
        <p:sp>
          <p:nvSpPr>
            <p:cNvPr id="254" name="Line"/>
            <p:cNvSpPr/>
            <p:nvPr/>
          </p:nvSpPr>
          <p:spPr>
            <a:xfrm>
              <a:off x="593739" y="1215663"/>
              <a:ext cx="1196483" cy="1"/>
            </a:xfrm>
            <a:prstGeom prst="line">
              <a:avLst/>
            </a:prstGeom>
            <a:noFill/>
            <a:ln w="9525" cap="flat">
              <a:solidFill>
                <a:srgbClr val="993366"/>
              </a:solidFill>
              <a:prstDash val="solid"/>
              <a:round/>
            </a:ln>
            <a:effectLst/>
          </p:spPr>
          <p:txBody>
            <a:bodyPr wrap="square" lIns="45719" tIns="45719" rIns="45719" bIns="45719" numCol="1" anchor="t">
              <a:noAutofit/>
            </a:bodyPr>
            <a:lstStyle/>
            <a:p>
              <a:pPr/>
            </a:p>
          </p:txBody>
        </p:sp>
        <p:sp>
          <p:nvSpPr>
            <p:cNvPr id="255" name="&lt;&lt;extends&gt;&gt;"/>
            <p:cNvSpPr txBox="1"/>
            <p:nvPr/>
          </p:nvSpPr>
          <p:spPr>
            <a:xfrm>
              <a:off x="2354880" y="1775700"/>
              <a:ext cx="930248"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900"/>
              </a:lvl1pPr>
            </a:lstStyle>
            <a:p>
              <a:pPr/>
              <a:r>
                <a:t>&lt;&lt;extends&gt;&gt;</a:t>
              </a:r>
            </a:p>
          </p:txBody>
        </p:sp>
      </p:gr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lide Number"/>
          <p:cNvSpPr txBox="1"/>
          <p:nvPr>
            <p:ph type="sldNum" sz="quarter" idx="2"/>
          </p:nvPr>
        </p:nvSpPr>
        <p:spPr>
          <a:xfrm>
            <a:off x="8695273" y="334010"/>
            <a:ext cx="29791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Rectangle"/>
          <p:cNvSpPr/>
          <p:nvPr/>
        </p:nvSpPr>
        <p:spPr>
          <a:xfrm>
            <a:off x="454025" y="741362"/>
            <a:ext cx="8532813" cy="2595563"/>
          </a:xfrm>
          <a:prstGeom prst="rect">
            <a:avLst/>
          </a:prstGeom>
          <a:solidFill>
            <a:srgbClr val="FFFF99"/>
          </a:solidFill>
          <a:ln>
            <a:solidFill>
              <a:srgbClr val="000000"/>
            </a:solidFill>
          </a:ln>
        </p:spPr>
        <p:txBody>
          <a:bodyPr lIns="45719" rIns="45719" anchor="ctr"/>
          <a:lstStyle/>
          <a:p>
            <a:pPr>
              <a:defRPr sz="1800"/>
            </a:pPr>
          </a:p>
        </p:txBody>
      </p:sp>
      <p:sp>
        <p:nvSpPr>
          <p:cNvPr id="260" name="Documenting a Use-Case with Extends…"/>
          <p:cNvSpPr txBox="1"/>
          <p:nvPr>
            <p:ph type="body" idx="4294967295"/>
          </p:nvPr>
        </p:nvSpPr>
        <p:spPr>
          <a:xfrm>
            <a:off x="457200" y="336549"/>
            <a:ext cx="8432800" cy="6332539"/>
          </a:xfrm>
          <a:prstGeom prst="rect">
            <a:avLst/>
          </a:prstGeom>
        </p:spPr>
        <p:txBody>
          <a:bodyPr>
            <a:normAutofit fontScale="100000" lnSpcReduction="0"/>
          </a:bodyPr>
          <a:lstStyle/>
          <a:p>
            <a:pPr marL="381000" indent="-381000">
              <a:lnSpc>
                <a:spcPct val="80000"/>
              </a:lnSpc>
              <a:spcBef>
                <a:spcPts val="300"/>
              </a:spcBef>
              <a:buSzTx/>
              <a:buNone/>
              <a:defRPr b="1" i="1" sz="1600">
                <a:latin typeface="+mn-lt"/>
                <a:ea typeface="+mn-ea"/>
                <a:cs typeface="+mn-cs"/>
                <a:sym typeface="Arial"/>
              </a:defRPr>
            </a:pPr>
            <a:r>
              <a:t>Documenting a Use-Case with </a:t>
            </a:r>
            <a:r>
              <a:rPr>
                <a:solidFill>
                  <a:schemeClr val="accent2"/>
                </a:solidFill>
              </a:rPr>
              <a:t>Extends</a:t>
            </a:r>
            <a:endParaRPr>
              <a:solidFill>
                <a:schemeClr val="accent2"/>
              </a:solidFill>
            </a:endParaRPr>
          </a:p>
          <a:p>
            <a:pPr marL="381000" indent="-381000">
              <a:lnSpc>
                <a:spcPct val="80000"/>
              </a:lnSpc>
              <a:buSzTx/>
              <a:buNone/>
              <a:defRPr b="1" sz="1600">
                <a:latin typeface="+mn-lt"/>
                <a:ea typeface="+mn-ea"/>
                <a:cs typeface="+mn-cs"/>
                <a:sym typeface="Arial"/>
              </a:defRPr>
            </a:pPr>
          </a:p>
          <a:p>
            <a:pPr marL="381000" indent="-381000">
              <a:lnSpc>
                <a:spcPct val="80000"/>
              </a:lnSpc>
              <a:spcBef>
                <a:spcPts val="300"/>
              </a:spcBef>
              <a:buSzTx/>
              <a:buNone/>
              <a:defRPr b="1" sz="1400">
                <a:latin typeface="+mn-lt"/>
                <a:ea typeface="+mn-ea"/>
                <a:cs typeface="+mn-cs"/>
                <a:sym typeface="Arial"/>
              </a:defRPr>
            </a:pPr>
            <a:r>
              <a:t>Use-Case Request Cash</a:t>
            </a:r>
          </a:p>
          <a:p>
            <a:pPr lvl="1" marL="800100" indent="-342900">
              <a:lnSpc>
                <a:spcPct val="80000"/>
              </a:lnSpc>
              <a:spcBef>
                <a:spcPts val="0"/>
              </a:spcBef>
              <a:buClr>
                <a:srgbClr val="666699"/>
              </a:buClr>
              <a:buAutoNum type="arabicPeriod" startAt="1"/>
              <a:defRPr b="1" sz="1400">
                <a:solidFill>
                  <a:schemeClr val="accent2"/>
                </a:solidFill>
                <a:latin typeface="+mn-lt"/>
                <a:ea typeface="+mn-ea"/>
                <a:cs typeface="+mn-cs"/>
                <a:sym typeface="Arial"/>
              </a:defRPr>
            </a:pPr>
            <a:r>
              <a:t>. . .</a:t>
            </a:r>
          </a:p>
          <a:p>
            <a:pPr lvl="1" marL="800100" indent="-342900">
              <a:lnSpc>
                <a:spcPct val="80000"/>
              </a:lnSpc>
              <a:spcBef>
                <a:spcPts val="0"/>
              </a:spcBef>
              <a:buClr>
                <a:srgbClr val="666699"/>
              </a:buClr>
              <a:buAutoNum type="arabicPeriod" startAt="1"/>
              <a:defRPr b="1" sz="1400">
                <a:solidFill>
                  <a:schemeClr val="accent2"/>
                </a:solidFill>
                <a:latin typeface="+mn-lt"/>
                <a:ea typeface="+mn-ea"/>
                <a:cs typeface="+mn-cs"/>
                <a:sym typeface="Arial"/>
              </a:defRPr>
            </a:pPr>
            <a:r>
              <a:t>. . .</a:t>
            </a:r>
          </a:p>
          <a:p>
            <a:pPr lvl="1" marL="800100" indent="-342900">
              <a:lnSpc>
                <a:spcPct val="80000"/>
              </a:lnSpc>
              <a:spcBef>
                <a:spcPts val="0"/>
              </a:spcBef>
              <a:buClr>
                <a:srgbClr val="666699"/>
              </a:buClr>
              <a:buAutoNum type="arabicPeriod" startAt="1"/>
              <a:defRPr sz="1400">
                <a:latin typeface="+mn-lt"/>
                <a:ea typeface="+mn-ea"/>
                <a:cs typeface="+mn-cs"/>
                <a:sym typeface="Arial"/>
              </a:defRPr>
            </a:pPr>
            <a:r>
              <a:t>If( users wants to chose type of $ notes)</a:t>
            </a:r>
          </a:p>
          <a:p>
            <a:pPr lvl="1" marL="800100" indent="-342900">
              <a:lnSpc>
                <a:spcPct val="80000"/>
              </a:lnSpc>
              <a:spcBef>
                <a:spcPts val="0"/>
              </a:spcBef>
              <a:buClr>
                <a:srgbClr val="666699"/>
              </a:buClr>
              <a:buAutoNum type="arabicPeriod" startAt="1"/>
              <a:defRPr sz="1400">
                <a:solidFill>
                  <a:srgbClr val="0000FF"/>
                </a:solidFill>
                <a:latin typeface="+mn-lt"/>
                <a:ea typeface="+mn-ea"/>
                <a:cs typeface="+mn-cs"/>
                <a:sym typeface="Arial"/>
              </a:defRPr>
            </a:pPr>
            <a:r>
              <a:t>     Extends </a:t>
            </a:r>
            <a:r>
              <a:rPr>
                <a:solidFill>
                  <a:srgbClr val="000000"/>
                </a:solidFill>
              </a:rPr>
              <a:t>Choose $$$ Notes</a:t>
            </a:r>
          </a:p>
          <a:p>
            <a:pPr lvl="1" marL="800100" indent="-342900">
              <a:lnSpc>
                <a:spcPct val="80000"/>
              </a:lnSpc>
              <a:spcBef>
                <a:spcPts val="0"/>
              </a:spcBef>
              <a:buClr>
                <a:srgbClr val="666699"/>
              </a:buClr>
              <a:buAutoNum type="arabicPeriod" startAt="1"/>
              <a:defRPr sz="1400">
                <a:latin typeface="+mn-lt"/>
                <a:ea typeface="+mn-ea"/>
                <a:cs typeface="+mn-cs"/>
                <a:sym typeface="Arial"/>
              </a:defRPr>
            </a:pPr>
            <a:r>
              <a:t>If user chooses to have a receipt </a:t>
            </a:r>
          </a:p>
          <a:p>
            <a:pPr lvl="1" marL="800100" indent="-342900">
              <a:lnSpc>
                <a:spcPct val="80000"/>
              </a:lnSpc>
              <a:spcBef>
                <a:spcPts val="0"/>
              </a:spcBef>
              <a:buClr>
                <a:srgbClr val="666699"/>
              </a:buClr>
              <a:buAutoNum type="arabicPeriod" startAt="1"/>
              <a:defRPr sz="1400">
                <a:solidFill>
                  <a:srgbClr val="0000FF"/>
                </a:solidFill>
                <a:latin typeface="+mn-lt"/>
                <a:ea typeface="+mn-ea"/>
                <a:cs typeface="+mn-cs"/>
                <a:sym typeface="Arial"/>
              </a:defRPr>
            </a:pPr>
            <a:r>
              <a:t>     Extends</a:t>
            </a:r>
            <a:r>
              <a:rPr>
                <a:solidFill>
                  <a:srgbClr val="000000"/>
                </a:solidFill>
              </a:rPr>
              <a:t> Print Receipt</a:t>
            </a:r>
          </a:p>
          <a:p>
            <a:pPr lvl="1" marL="800100" indent="-342900">
              <a:lnSpc>
                <a:spcPct val="80000"/>
              </a:lnSpc>
              <a:spcBef>
                <a:spcPts val="0"/>
              </a:spcBef>
              <a:buClr>
                <a:srgbClr val="666699"/>
              </a:buClr>
              <a:buAutoNum type="arabicPeriod" startAt="1"/>
              <a:defRPr sz="1400">
                <a:latin typeface="+mn-lt"/>
                <a:ea typeface="+mn-ea"/>
                <a:cs typeface="+mn-cs"/>
                <a:sym typeface="Arial"/>
              </a:defRPr>
            </a:pPr>
            <a:r>
              <a:t>. . .</a:t>
            </a:r>
          </a:p>
          <a:p>
            <a:pPr lvl="1" marL="800100" indent="-342900">
              <a:lnSpc>
                <a:spcPct val="80000"/>
              </a:lnSpc>
              <a:spcBef>
                <a:spcPts val="0"/>
              </a:spcBef>
              <a:buClr>
                <a:srgbClr val="666699"/>
              </a:buClr>
              <a:buAutoNum type="arabicPeriod" startAt="1"/>
              <a:defRPr sz="1400">
                <a:latin typeface="+mn-lt"/>
                <a:ea typeface="+mn-ea"/>
                <a:cs typeface="+mn-cs"/>
                <a:sym typeface="Arial"/>
              </a:defRPr>
            </a:pPr>
            <a:r>
              <a:t>. . .</a:t>
            </a:r>
          </a:p>
          <a:p>
            <a:pPr lvl="1" marL="800100" indent="-342900">
              <a:lnSpc>
                <a:spcPct val="80000"/>
              </a:lnSpc>
              <a:spcBef>
                <a:spcPts val="0"/>
              </a:spcBef>
              <a:buClr>
                <a:srgbClr val="666699"/>
              </a:buClr>
              <a:buAutoNum type="arabicPeriod" startAt="1"/>
              <a:defRPr sz="1400">
                <a:latin typeface="+mn-lt"/>
                <a:ea typeface="+mn-ea"/>
                <a:cs typeface="+mn-cs"/>
                <a:sym typeface="Arial"/>
              </a:defRPr>
            </a:pPr>
            <a:r>
              <a:t>The card is returned to the user and a receipt is issued.</a:t>
            </a:r>
          </a:p>
          <a:p>
            <a:pPr marL="381000" indent="-381000">
              <a:lnSpc>
                <a:spcPct val="80000"/>
              </a:lnSpc>
              <a:spcBef>
                <a:spcPts val="300"/>
              </a:spcBef>
              <a:buSzTx/>
              <a:buNone/>
              <a:defRPr b="1" sz="1400">
                <a:latin typeface="+mn-lt"/>
                <a:ea typeface="+mn-ea"/>
                <a:cs typeface="+mn-cs"/>
                <a:sym typeface="Arial"/>
              </a:defRPr>
            </a:pPr>
            <a:r>
              <a:t>End-Of-Transaction</a:t>
            </a:r>
          </a:p>
          <a:p>
            <a:pPr marL="381000" indent="-381000">
              <a:lnSpc>
                <a:spcPct val="80000"/>
              </a:lnSpc>
              <a:defRPr sz="1400">
                <a:latin typeface="+mn-lt"/>
                <a:ea typeface="+mn-ea"/>
                <a:cs typeface="+mn-cs"/>
                <a:sym typeface="Arial"/>
              </a:defRPr>
            </a:pPr>
          </a:p>
          <a:p>
            <a:pPr marL="381000" indent="-381000">
              <a:lnSpc>
                <a:spcPct val="80000"/>
              </a:lnSpc>
              <a:defRPr sz="1400">
                <a:latin typeface="+mn-lt"/>
                <a:ea typeface="+mn-ea"/>
                <a:cs typeface="+mn-cs"/>
                <a:sym typeface="Arial"/>
              </a:defRPr>
            </a:pPr>
          </a:p>
          <a:p>
            <a:pPr marL="381000" indent="-381000">
              <a:lnSpc>
                <a:spcPct val="80000"/>
              </a:lnSpc>
              <a:defRPr sz="1400">
                <a:latin typeface="+mn-lt"/>
                <a:ea typeface="+mn-ea"/>
                <a:cs typeface="+mn-cs"/>
                <a:sym typeface="Arial"/>
              </a:defRPr>
            </a:pPr>
          </a:p>
          <a:p>
            <a:pPr marL="381000" indent="-381000">
              <a:lnSpc>
                <a:spcPct val="80000"/>
              </a:lnSpc>
              <a:spcBef>
                <a:spcPts val="300"/>
              </a:spcBef>
              <a:defRPr sz="1600">
                <a:latin typeface="+mn-lt"/>
                <a:ea typeface="+mn-ea"/>
                <a:cs typeface="+mn-cs"/>
                <a:sym typeface="Arial"/>
              </a:defRPr>
            </a:pPr>
            <a:r>
              <a:t>Notice how the </a:t>
            </a:r>
            <a:r>
              <a:rPr>
                <a:solidFill>
                  <a:schemeClr val="accent2"/>
                </a:solidFill>
              </a:rPr>
              <a:t>extended</a:t>
            </a:r>
            <a:r>
              <a:t> use case is called just by referring to its name, this isn’t a precise syntax, but its understandable and thus works as well as any other approach. </a:t>
            </a:r>
          </a:p>
          <a:p>
            <a:pPr marL="381000" indent="-381000">
              <a:lnSpc>
                <a:spcPct val="80000"/>
              </a:lnSpc>
              <a:spcBef>
                <a:spcPts val="300"/>
              </a:spcBef>
              <a:defRPr sz="1600">
                <a:latin typeface="+mn-lt"/>
                <a:ea typeface="+mn-ea"/>
                <a:cs typeface="+mn-cs"/>
                <a:sym typeface="Arial"/>
              </a:defRPr>
            </a:pPr>
            <a:r>
              <a:t>Thus in step 5 above, the extended use-case “</a:t>
            </a:r>
            <a:r>
              <a:rPr>
                <a:solidFill>
                  <a:srgbClr val="0000FF"/>
                </a:solidFill>
              </a:rPr>
              <a:t>Print Receipt</a:t>
            </a:r>
            <a:r>
              <a:t>” is invoked if the user asks for a receipt.</a:t>
            </a:r>
          </a:p>
          <a:p>
            <a:pPr marL="381000" indent="-381000">
              <a:lnSpc>
                <a:spcPct val="80000"/>
              </a:lnSpc>
              <a:spcBef>
                <a:spcPts val="300"/>
              </a:spcBef>
              <a:defRPr sz="1600">
                <a:latin typeface="+mn-lt"/>
                <a:ea typeface="+mn-ea"/>
                <a:cs typeface="+mn-cs"/>
                <a:sym typeface="Arial"/>
              </a:defRPr>
            </a:pPr>
            <a:r>
              <a:t>It’s important not to get hung up on a specific syntax and notation for describing use-cases, they are not precise programming statements, they capture requirements in an written manner that both analyst and customer can understand.</a:t>
            </a:r>
          </a:p>
          <a:p>
            <a:pPr marL="381000" indent="-381000">
              <a:lnSpc>
                <a:spcPct val="80000"/>
              </a:lnSpc>
              <a:spcBef>
                <a:spcPts val="300"/>
              </a:spcBef>
              <a:defRPr sz="1600">
                <a:latin typeface="+mn-lt"/>
                <a:ea typeface="+mn-ea"/>
                <a:cs typeface="+mn-cs"/>
                <a:sym typeface="Arial"/>
              </a:defRPr>
            </a:pPr>
            <a:r>
              <a:t>We model them more precisely using </a:t>
            </a:r>
            <a:r>
              <a:rPr>
                <a:solidFill>
                  <a:schemeClr val="accent2"/>
                </a:solidFill>
              </a:rPr>
              <a:t>sequence diagrams.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Slide Number"/>
          <p:cNvSpPr txBox="1"/>
          <p:nvPr>
            <p:ph type="sldNum" sz="quarter" idx="2"/>
          </p:nvPr>
        </p:nvSpPr>
        <p:spPr>
          <a:xfrm>
            <a:off x="8792160" y="334010"/>
            <a:ext cx="20102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 name="image.png" descr="image.png"/>
          <p:cNvPicPr>
            <a:picLocks noChangeAspect="1"/>
          </p:cNvPicPr>
          <p:nvPr/>
        </p:nvPicPr>
        <p:blipFill>
          <a:blip r:embed="rId2">
            <a:extLst/>
          </a:blip>
          <a:stretch>
            <a:fillRect/>
          </a:stretch>
        </p:blipFill>
        <p:spPr>
          <a:xfrm>
            <a:off x="358775" y="211137"/>
            <a:ext cx="7497763" cy="6118226"/>
          </a:xfrm>
          <a:prstGeom prst="rect">
            <a:avLst/>
          </a:prstGeom>
          <a:ln w="12700">
            <a:miter lim="400000"/>
          </a:ln>
        </p:spPr>
      </p:pic>
      <p:sp>
        <p:nvSpPr>
          <p:cNvPr id="45" name="Example Use-case Diagram for a student database"/>
          <p:cNvSpPr txBox="1"/>
          <p:nvPr/>
        </p:nvSpPr>
        <p:spPr>
          <a:xfrm>
            <a:off x="2144712" y="6372225"/>
            <a:ext cx="4826001" cy="659765"/>
          </a:xfrm>
          <a:prstGeom prst="rect">
            <a:avLst/>
          </a:prstGeom>
          <a:solidFill>
            <a:srgbClr val="FF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Example Use-case Diagram for a student database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Slide Number"/>
          <p:cNvSpPr txBox="1"/>
          <p:nvPr>
            <p:ph type="sldNum" sz="quarter" idx="2"/>
          </p:nvPr>
        </p:nvSpPr>
        <p:spPr>
          <a:xfrm>
            <a:off x="8792160" y="334010"/>
            <a:ext cx="20102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 name="Class Diagrams:…"/>
          <p:cNvSpPr txBox="1"/>
          <p:nvPr>
            <p:ph type="body" idx="4294967295"/>
          </p:nvPr>
        </p:nvSpPr>
        <p:spPr>
          <a:xfrm>
            <a:off x="457200" y="336549"/>
            <a:ext cx="8378825" cy="6332539"/>
          </a:xfrm>
          <a:prstGeom prst="rect">
            <a:avLst/>
          </a:prstGeom>
        </p:spPr>
        <p:txBody>
          <a:bodyPr>
            <a:normAutofit fontScale="100000" lnSpcReduction="0"/>
          </a:bodyPr>
          <a:lstStyle/>
          <a:p>
            <a:pPr>
              <a:spcBef>
                <a:spcPts val="500"/>
              </a:spcBef>
              <a:defRPr sz="2400">
                <a:solidFill>
                  <a:schemeClr val="accent2"/>
                </a:solidFill>
                <a:latin typeface="+mn-lt"/>
                <a:ea typeface="+mn-ea"/>
                <a:cs typeface="+mn-cs"/>
                <a:sym typeface="Arial"/>
              </a:defRPr>
            </a:pPr>
            <a:r>
              <a:t>Class Diagrams</a:t>
            </a:r>
            <a:r>
              <a:rPr>
                <a:solidFill>
                  <a:srgbClr val="000000"/>
                </a:solidFill>
              </a:rPr>
              <a:t>: </a:t>
            </a:r>
          </a:p>
          <a:p>
            <a:pPr lvl="1" marL="742950" indent="-285750">
              <a:spcBef>
                <a:spcPts val="0"/>
              </a:spcBef>
              <a:buClr>
                <a:srgbClr val="666699"/>
              </a:buClr>
              <a:defRPr sz="2000">
                <a:latin typeface="+mn-lt"/>
                <a:ea typeface="+mn-ea"/>
                <a:cs typeface="+mn-cs"/>
                <a:sym typeface="Arial"/>
              </a:defRPr>
            </a:pPr>
            <a:r>
              <a:t>A powerful tool for exploring </a:t>
            </a:r>
            <a:r>
              <a:rPr>
                <a:solidFill>
                  <a:srgbClr val="0000FF"/>
                </a:solidFill>
              </a:rPr>
              <a:t>architecture, functionality</a:t>
            </a:r>
            <a:r>
              <a:t> and </a:t>
            </a:r>
            <a:r>
              <a:rPr>
                <a:solidFill>
                  <a:srgbClr val="0000FF"/>
                </a:solidFill>
              </a:rPr>
              <a:t>relationships</a:t>
            </a:r>
            <a:r>
              <a:t> between objects in our system (i.e. instances of classes).</a:t>
            </a:r>
            <a:br/>
            <a:r>
              <a:t> </a:t>
            </a:r>
          </a:p>
        </p:txBody>
      </p:sp>
      <p:pic>
        <p:nvPicPr>
          <p:cNvPr id="49" name="image.png" descr="image.png"/>
          <p:cNvPicPr>
            <a:picLocks noChangeAspect="1"/>
          </p:cNvPicPr>
          <p:nvPr/>
        </p:nvPicPr>
        <p:blipFill>
          <a:blip r:embed="rId2">
            <a:extLst/>
          </a:blip>
          <a:stretch>
            <a:fillRect/>
          </a:stretch>
        </p:blipFill>
        <p:spPr>
          <a:xfrm>
            <a:off x="1390650" y="2640012"/>
            <a:ext cx="6235700" cy="3122613"/>
          </a:xfrm>
          <a:prstGeom prst="rect">
            <a:avLst/>
          </a:prstGeom>
          <a:ln w="12700">
            <a:miter lim="400000"/>
          </a:ln>
        </p:spPr>
      </p:pic>
      <p:sp>
        <p:nvSpPr>
          <p:cNvPr id="50" name="Example Class Diagram"/>
          <p:cNvSpPr txBox="1"/>
          <p:nvPr/>
        </p:nvSpPr>
        <p:spPr>
          <a:xfrm>
            <a:off x="1041400" y="5437187"/>
            <a:ext cx="2525713" cy="659766"/>
          </a:xfrm>
          <a:prstGeom prst="rect">
            <a:avLst/>
          </a:prstGeom>
          <a:solidFill>
            <a:srgbClr val="FF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Example Class Diagram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Slide Number"/>
          <p:cNvSpPr txBox="1"/>
          <p:nvPr>
            <p:ph type="sldNum" sz="quarter" idx="2"/>
          </p:nvPr>
        </p:nvSpPr>
        <p:spPr>
          <a:xfrm>
            <a:off x="8792160" y="334010"/>
            <a:ext cx="20102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 name="Sequence and Communication (Collaboration) Diagrams:…"/>
          <p:cNvSpPr txBox="1"/>
          <p:nvPr>
            <p:ph type="body" idx="4294967295"/>
          </p:nvPr>
        </p:nvSpPr>
        <p:spPr>
          <a:xfrm>
            <a:off x="457200" y="336549"/>
            <a:ext cx="8193088" cy="6332539"/>
          </a:xfrm>
          <a:prstGeom prst="rect">
            <a:avLst/>
          </a:prstGeom>
        </p:spPr>
        <p:txBody>
          <a:bodyPr>
            <a:normAutofit fontScale="100000" lnSpcReduction="0"/>
          </a:bodyPr>
          <a:lstStyle/>
          <a:p>
            <a:pPr>
              <a:lnSpc>
                <a:spcPct val="90000"/>
              </a:lnSpc>
              <a:spcBef>
                <a:spcPts val="500"/>
              </a:spcBef>
              <a:defRPr sz="2000">
                <a:solidFill>
                  <a:schemeClr val="accent2"/>
                </a:solidFill>
                <a:latin typeface="+mn-lt"/>
                <a:ea typeface="+mn-ea"/>
                <a:cs typeface="+mn-cs"/>
                <a:sym typeface="Arial"/>
              </a:defRPr>
            </a:pPr>
            <a:r>
              <a:t>Sequence and Communication (</a:t>
            </a:r>
            <a:r>
              <a:rPr i="1"/>
              <a:t>Collaboration</a:t>
            </a:r>
            <a:r>
              <a:t>) Diagrams</a:t>
            </a:r>
            <a:r>
              <a:rPr>
                <a:solidFill>
                  <a:srgbClr val="000000"/>
                </a:solidFill>
              </a:rPr>
              <a:t>:</a:t>
            </a:r>
            <a:r>
              <a:rPr sz="2400">
                <a:solidFill>
                  <a:srgbClr val="000000"/>
                </a:solidFill>
              </a:rPr>
              <a:t> </a:t>
            </a:r>
            <a:endParaRPr sz="2400"/>
          </a:p>
          <a:p>
            <a:pPr lvl="1" marL="742950" indent="-285750">
              <a:lnSpc>
                <a:spcPct val="90000"/>
              </a:lnSpc>
              <a:spcBef>
                <a:spcPts val="0"/>
              </a:spcBef>
              <a:buClr>
                <a:srgbClr val="666699"/>
              </a:buClr>
              <a:defRPr sz="2000">
                <a:latin typeface="+mn-lt"/>
                <a:ea typeface="+mn-ea"/>
                <a:cs typeface="+mn-cs"/>
                <a:sym typeface="Arial"/>
              </a:defRPr>
            </a:pPr>
            <a:r>
              <a:t>These two diagrams model the </a:t>
            </a:r>
            <a:r>
              <a:rPr>
                <a:solidFill>
                  <a:srgbClr val="0000FF"/>
                </a:solidFill>
              </a:rPr>
              <a:t>interaction of a set of collaborating objects </a:t>
            </a:r>
            <a:r>
              <a:t>through a process of </a:t>
            </a:r>
            <a:r>
              <a:rPr>
                <a:solidFill>
                  <a:srgbClr val="0000FF"/>
                </a:solidFill>
              </a:rPr>
              <a:t>message passing</a:t>
            </a:r>
            <a:r>
              <a:t> as they attempt to achieve the functionality expressed in </a:t>
            </a:r>
            <a:r>
              <a:rPr>
                <a:solidFill>
                  <a:srgbClr val="0000FF"/>
                </a:solidFill>
              </a:rPr>
              <a:t>one or more use cases</a:t>
            </a:r>
            <a:r>
              <a:t>. </a:t>
            </a:r>
            <a:br/>
          </a:p>
          <a:p>
            <a:pPr lvl="1" marL="742950" indent="-285750">
              <a:lnSpc>
                <a:spcPct val="90000"/>
              </a:lnSpc>
              <a:spcBef>
                <a:spcPts val="0"/>
              </a:spcBef>
              <a:buClr>
                <a:srgbClr val="666699"/>
              </a:buClr>
              <a:defRPr sz="2000">
                <a:latin typeface="+mn-lt"/>
                <a:ea typeface="+mn-ea"/>
                <a:cs typeface="+mn-cs"/>
                <a:sym typeface="Arial"/>
              </a:defRPr>
            </a:pPr>
            <a:r>
              <a:t>In essence they model the </a:t>
            </a:r>
            <a:r>
              <a:rPr>
                <a:solidFill>
                  <a:srgbClr val="0000FF"/>
                </a:solidFill>
              </a:rPr>
              <a:t>behaviour</a:t>
            </a:r>
            <a:r>
              <a:t> of our system in response to inputs from the external world. </a:t>
            </a:r>
          </a:p>
        </p:txBody>
      </p:sp>
      <p:pic>
        <p:nvPicPr>
          <p:cNvPr id="54" name="image.png" descr="image.png"/>
          <p:cNvPicPr>
            <a:picLocks noChangeAspect="1"/>
          </p:cNvPicPr>
          <p:nvPr/>
        </p:nvPicPr>
        <p:blipFill>
          <a:blip r:embed="rId2">
            <a:extLst/>
          </a:blip>
          <a:stretch>
            <a:fillRect/>
          </a:stretch>
        </p:blipFill>
        <p:spPr>
          <a:xfrm>
            <a:off x="1042987" y="3187700"/>
            <a:ext cx="6799263" cy="3054350"/>
          </a:xfrm>
          <a:prstGeom prst="rect">
            <a:avLst/>
          </a:prstGeom>
          <a:ln w="12700">
            <a:miter lim="400000"/>
          </a:ln>
        </p:spPr>
      </p:pic>
      <p:sp>
        <p:nvSpPr>
          <p:cNvPr id="55" name="Example Sequence Diagram"/>
          <p:cNvSpPr txBox="1"/>
          <p:nvPr/>
        </p:nvSpPr>
        <p:spPr>
          <a:xfrm>
            <a:off x="5545137" y="6072187"/>
            <a:ext cx="2900363" cy="659766"/>
          </a:xfrm>
          <a:prstGeom prst="rect">
            <a:avLst/>
          </a:prstGeom>
          <a:solidFill>
            <a:srgbClr val="FF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Example Sequence Diagram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Slide Number"/>
          <p:cNvSpPr txBox="1"/>
          <p:nvPr>
            <p:ph type="sldNum" sz="quarter" idx="2"/>
          </p:nvPr>
        </p:nvSpPr>
        <p:spPr>
          <a:xfrm>
            <a:off x="8792160" y="334010"/>
            <a:ext cx="20102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 name="State Charts:…"/>
          <p:cNvSpPr txBox="1"/>
          <p:nvPr>
            <p:ph type="body" idx="4294967295"/>
          </p:nvPr>
        </p:nvSpPr>
        <p:spPr>
          <a:xfrm>
            <a:off x="457200" y="336549"/>
            <a:ext cx="8229600" cy="6332539"/>
          </a:xfrm>
          <a:prstGeom prst="rect">
            <a:avLst/>
          </a:prstGeom>
        </p:spPr>
        <p:txBody>
          <a:bodyPr>
            <a:normAutofit fontScale="100000" lnSpcReduction="0"/>
          </a:bodyPr>
          <a:lstStyle/>
          <a:p>
            <a:pPr>
              <a:spcBef>
                <a:spcPts val="500"/>
              </a:spcBef>
              <a:defRPr sz="2400">
                <a:solidFill>
                  <a:schemeClr val="accent2"/>
                </a:solidFill>
                <a:latin typeface="+mn-lt"/>
                <a:ea typeface="+mn-ea"/>
                <a:cs typeface="+mn-cs"/>
                <a:sym typeface="Arial"/>
              </a:defRPr>
            </a:pPr>
            <a:r>
              <a:t>State Charts:</a:t>
            </a:r>
          </a:p>
          <a:p>
            <a:pPr lvl="1" marL="742950" indent="-285750">
              <a:spcBef>
                <a:spcPts val="0"/>
              </a:spcBef>
              <a:buClr>
                <a:srgbClr val="666699"/>
              </a:buClr>
              <a:defRPr sz="2000">
                <a:latin typeface="+mn-lt"/>
                <a:ea typeface="+mn-ea"/>
                <a:cs typeface="+mn-cs"/>
                <a:sym typeface="Arial"/>
              </a:defRPr>
            </a:pPr>
            <a:r>
              <a:t>An extension of </a:t>
            </a:r>
            <a:r>
              <a:rPr>
                <a:solidFill>
                  <a:schemeClr val="accent2"/>
                </a:solidFill>
              </a:rPr>
              <a:t>state transition diagrams</a:t>
            </a:r>
            <a:r>
              <a:t>.</a:t>
            </a:r>
          </a:p>
          <a:p>
            <a:pPr lvl="1" marL="742950" indent="-285750">
              <a:spcBef>
                <a:spcPts val="0"/>
              </a:spcBef>
              <a:buClr>
                <a:srgbClr val="666699"/>
              </a:buClr>
              <a:defRPr sz="2000">
                <a:latin typeface="+mn-lt"/>
                <a:ea typeface="+mn-ea"/>
                <a:cs typeface="+mn-cs"/>
                <a:sym typeface="Arial"/>
              </a:defRPr>
            </a:pPr>
            <a:r>
              <a:t>Model the </a:t>
            </a:r>
            <a:r>
              <a:rPr>
                <a:solidFill>
                  <a:srgbClr val="0000FF"/>
                </a:solidFill>
              </a:rPr>
              <a:t>time dependent behaviour</a:t>
            </a:r>
            <a:r>
              <a:t> of objects or systems in response to messages sent to it over a period of time.</a:t>
            </a:r>
          </a:p>
        </p:txBody>
      </p:sp>
      <p:pic>
        <p:nvPicPr>
          <p:cNvPr id="59" name="image.png" descr="image.png"/>
          <p:cNvPicPr>
            <a:picLocks noChangeAspect="1"/>
          </p:cNvPicPr>
          <p:nvPr/>
        </p:nvPicPr>
        <p:blipFill>
          <a:blip r:embed="rId2">
            <a:extLst/>
          </a:blip>
          <a:stretch>
            <a:fillRect/>
          </a:stretch>
        </p:blipFill>
        <p:spPr>
          <a:xfrm>
            <a:off x="357187" y="2917825"/>
            <a:ext cx="8002588" cy="2805113"/>
          </a:xfrm>
          <a:prstGeom prst="rect">
            <a:avLst/>
          </a:prstGeom>
          <a:ln w="12700">
            <a:miter lim="400000"/>
          </a:ln>
        </p:spPr>
      </p:pic>
      <p:sp>
        <p:nvSpPr>
          <p:cNvPr id="60" name="State"/>
          <p:cNvSpPr txBox="1"/>
          <p:nvPr/>
        </p:nvSpPr>
        <p:spPr>
          <a:xfrm>
            <a:off x="914400" y="2522537"/>
            <a:ext cx="752475" cy="380366"/>
          </a:xfrm>
          <a:prstGeom prst="rect">
            <a:avLst/>
          </a:prstGeom>
          <a:solidFill>
            <a:srgbClr val="FF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State</a:t>
            </a:r>
          </a:p>
        </p:txBody>
      </p:sp>
      <p:sp>
        <p:nvSpPr>
          <p:cNvPr id="61" name="Line"/>
          <p:cNvSpPr/>
          <p:nvPr/>
        </p:nvSpPr>
        <p:spPr>
          <a:xfrm flipH="1">
            <a:off x="1246187" y="2860675"/>
            <a:ext cx="73026" cy="479425"/>
          </a:xfrm>
          <a:prstGeom prst="line">
            <a:avLst/>
          </a:prstGeom>
          <a:ln>
            <a:solidFill>
              <a:srgbClr val="000000"/>
            </a:solidFill>
            <a:tailEnd type="triangle"/>
          </a:ln>
        </p:spPr>
        <p:txBody>
          <a:bodyPr lIns="45719" rIns="45719"/>
          <a:lstStyle/>
          <a:p>
            <a:pPr/>
          </a:p>
        </p:txBody>
      </p:sp>
      <p:sp>
        <p:nvSpPr>
          <p:cNvPr id="62" name="State Transition following an event"/>
          <p:cNvSpPr txBox="1"/>
          <p:nvPr/>
        </p:nvSpPr>
        <p:spPr>
          <a:xfrm>
            <a:off x="6710362" y="2444750"/>
            <a:ext cx="2168526" cy="939165"/>
          </a:xfrm>
          <a:prstGeom prst="rect">
            <a:avLst/>
          </a:prstGeom>
          <a:solidFill>
            <a:srgbClr val="FF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State Transition following an event</a:t>
            </a:r>
          </a:p>
        </p:txBody>
      </p:sp>
      <p:sp>
        <p:nvSpPr>
          <p:cNvPr id="63" name="Line"/>
          <p:cNvSpPr/>
          <p:nvPr/>
        </p:nvSpPr>
        <p:spPr>
          <a:xfrm flipH="1">
            <a:off x="6991349" y="3011487"/>
            <a:ext cx="73027" cy="479426"/>
          </a:xfrm>
          <a:prstGeom prst="line">
            <a:avLst/>
          </a:prstGeom>
          <a:ln>
            <a:solidFill>
              <a:srgbClr val="000000"/>
            </a:solidFill>
            <a:tailEnd type="triangle"/>
          </a:ln>
        </p:spPr>
        <p:txBody>
          <a:bodyPr lIns="45719" rIns="45719"/>
          <a:lstStyle/>
          <a:p>
            <a:pPr/>
          </a:p>
        </p:txBody>
      </p:sp>
      <p:sp>
        <p:nvSpPr>
          <p:cNvPr id="64" name="Terminating State"/>
          <p:cNvSpPr txBox="1"/>
          <p:nvPr/>
        </p:nvSpPr>
        <p:spPr>
          <a:xfrm>
            <a:off x="6556374" y="5992812"/>
            <a:ext cx="2168527" cy="380366"/>
          </a:xfrm>
          <a:prstGeom prst="rect">
            <a:avLst/>
          </a:prstGeom>
          <a:solidFill>
            <a:srgbClr val="FF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Terminating State</a:t>
            </a:r>
          </a:p>
        </p:txBody>
      </p:sp>
      <p:sp>
        <p:nvSpPr>
          <p:cNvPr id="65" name="Line"/>
          <p:cNvSpPr/>
          <p:nvPr/>
        </p:nvSpPr>
        <p:spPr>
          <a:xfrm flipV="1">
            <a:off x="7897812" y="5745162"/>
            <a:ext cx="36514" cy="220663"/>
          </a:xfrm>
          <a:prstGeom prst="line">
            <a:avLst/>
          </a:prstGeom>
          <a:ln>
            <a:solidFill>
              <a:srgbClr val="000000"/>
            </a:solidFill>
            <a:tailEnd type="triangle"/>
          </a:ln>
        </p:spPr>
        <p:txBody>
          <a:bodyPr lIns="45719" rIns="45719"/>
          <a:lstStyle/>
          <a:p>
            <a:pPr/>
          </a:p>
        </p:txBody>
      </p:sp>
      <p:sp>
        <p:nvSpPr>
          <p:cNvPr id="66" name="Starting State"/>
          <p:cNvSpPr txBox="1"/>
          <p:nvPr/>
        </p:nvSpPr>
        <p:spPr>
          <a:xfrm>
            <a:off x="90487" y="4386262"/>
            <a:ext cx="996951" cy="659766"/>
          </a:xfrm>
          <a:prstGeom prst="rect">
            <a:avLst/>
          </a:prstGeom>
          <a:solidFill>
            <a:srgbClr val="FFCC00"/>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lvl1pPr>
          </a:lstStyle>
          <a:p>
            <a:pPr/>
            <a:r>
              <a:t>Starting State</a:t>
            </a:r>
          </a:p>
        </p:txBody>
      </p:sp>
      <p:sp>
        <p:nvSpPr>
          <p:cNvPr id="67" name="Line"/>
          <p:cNvSpPr/>
          <p:nvPr/>
        </p:nvSpPr>
        <p:spPr>
          <a:xfrm flipV="1">
            <a:off x="303212" y="3697287"/>
            <a:ext cx="103188" cy="661988"/>
          </a:xfrm>
          <a:prstGeom prst="line">
            <a:avLst/>
          </a:prstGeom>
          <a:ln>
            <a:solidFill>
              <a:srgbClr val="000000"/>
            </a:solidFill>
            <a:tailEnd type="triangle"/>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lide Number"/>
          <p:cNvSpPr txBox="1"/>
          <p:nvPr>
            <p:ph type="sldNum" sz="quarter" idx="2"/>
          </p:nvPr>
        </p:nvSpPr>
        <p:spPr>
          <a:xfrm>
            <a:off x="8792160" y="334010"/>
            <a:ext cx="20102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 name="Activity Diagrams.…"/>
          <p:cNvSpPr txBox="1"/>
          <p:nvPr>
            <p:ph type="body" idx="4294967295"/>
          </p:nvPr>
        </p:nvSpPr>
        <p:spPr>
          <a:xfrm>
            <a:off x="457200" y="336549"/>
            <a:ext cx="8229600" cy="6332539"/>
          </a:xfrm>
          <a:prstGeom prst="rect">
            <a:avLst/>
          </a:prstGeom>
        </p:spPr>
        <p:txBody>
          <a:bodyPr>
            <a:normAutofit fontScale="100000" lnSpcReduction="0"/>
          </a:bodyPr>
          <a:lstStyle/>
          <a:p>
            <a:pPr>
              <a:spcBef>
                <a:spcPts val="500"/>
              </a:spcBef>
              <a:defRPr sz="2400">
                <a:solidFill>
                  <a:schemeClr val="accent2"/>
                </a:solidFill>
                <a:latin typeface="+mn-lt"/>
                <a:ea typeface="+mn-ea"/>
                <a:cs typeface="+mn-cs"/>
                <a:sym typeface="Arial"/>
              </a:defRPr>
            </a:pPr>
            <a:r>
              <a:t>Activity Diagrams.</a:t>
            </a:r>
            <a:r>
              <a:rPr>
                <a:solidFill>
                  <a:srgbClr val="000000"/>
                </a:solidFill>
              </a:rPr>
              <a:t> </a:t>
            </a:r>
          </a:p>
          <a:p>
            <a:pPr lvl="1" marL="742950" indent="-285750">
              <a:spcBef>
                <a:spcPts val="0"/>
              </a:spcBef>
              <a:buClr>
                <a:srgbClr val="666699"/>
              </a:buClr>
              <a:defRPr sz="2000">
                <a:latin typeface="+mn-lt"/>
                <a:ea typeface="+mn-ea"/>
                <a:cs typeface="+mn-cs"/>
                <a:sym typeface="Arial"/>
              </a:defRPr>
            </a:pPr>
            <a:r>
              <a:t>Used during analysis to explore areas of </a:t>
            </a:r>
            <a:r>
              <a:rPr>
                <a:solidFill>
                  <a:schemeClr val="accent2"/>
                </a:solidFill>
              </a:rPr>
              <a:t>parallelism</a:t>
            </a:r>
            <a:r>
              <a:t> or </a:t>
            </a:r>
            <a:r>
              <a:rPr>
                <a:solidFill>
                  <a:schemeClr val="accent2"/>
                </a:solidFill>
              </a:rPr>
              <a:t>concurrency</a:t>
            </a:r>
            <a:r>
              <a:t> in the customer business model.</a:t>
            </a:r>
            <a:br/>
            <a:r>
              <a:t> </a:t>
            </a:r>
          </a:p>
          <a:p>
            <a:pPr lvl="1" marL="742950" indent="-285750">
              <a:spcBef>
                <a:spcPts val="0"/>
              </a:spcBef>
              <a:buClr>
                <a:srgbClr val="666699"/>
              </a:buClr>
              <a:defRPr sz="2000">
                <a:latin typeface="+mn-lt"/>
                <a:ea typeface="+mn-ea"/>
                <a:cs typeface="+mn-cs"/>
                <a:sym typeface="Arial"/>
              </a:defRPr>
            </a:pPr>
            <a:r>
              <a:t>Useful in areas of business systems modelling where many processes or activities within the business are carried out </a:t>
            </a:r>
            <a:r>
              <a:rPr>
                <a:solidFill>
                  <a:srgbClr val="0000FF"/>
                </a:solidFill>
              </a:rPr>
              <a:t>in parallel</a:t>
            </a:r>
            <a:r>
              <a:t>, e.g. simultaneously </a:t>
            </a:r>
            <a:r>
              <a:rPr>
                <a:solidFill>
                  <a:srgbClr val="0000FF"/>
                </a:solidFill>
              </a:rPr>
              <a:t>raising an invoice</a:t>
            </a:r>
            <a:r>
              <a:t> while at the same time </a:t>
            </a:r>
            <a:r>
              <a:rPr>
                <a:solidFill>
                  <a:srgbClr val="0000FF"/>
                </a:solidFill>
              </a:rPr>
              <a:t>producing a delivery note</a:t>
            </a:r>
            <a:r>
              <a:t> and </a:t>
            </a:r>
            <a:r>
              <a:rPr>
                <a:solidFill>
                  <a:srgbClr val="0000FF"/>
                </a:solidFill>
              </a:rPr>
              <a:t>shipping the goods</a:t>
            </a:r>
            <a:r>
              <a:t> or order.</a:t>
            </a:r>
          </a:p>
          <a:p>
            <a:pPr lvl="1" marL="742950" indent="-285750">
              <a:spcBef>
                <a:spcPts val="0"/>
              </a:spcBef>
              <a:buClr>
                <a:srgbClr val="666699"/>
              </a:buClr>
              <a:defRPr sz="2000">
                <a:latin typeface="+mn-lt"/>
                <a:ea typeface="+mn-ea"/>
                <a:cs typeface="+mn-cs"/>
                <a:sym typeface="Arial"/>
              </a:defRPr>
            </a:pPr>
          </a:p>
          <a:p>
            <a:pPr lvl="1" marL="742950" indent="-285750">
              <a:spcBef>
                <a:spcPts val="0"/>
              </a:spcBef>
              <a:buClr>
                <a:srgbClr val="666699"/>
              </a:buClr>
              <a:defRPr sz="2000">
                <a:latin typeface="+mn-lt"/>
                <a:ea typeface="+mn-ea"/>
                <a:cs typeface="+mn-cs"/>
                <a:sym typeface="Arial"/>
              </a:defRPr>
            </a:pPr>
            <a:r>
              <a:t>Gives an indication to the designer of things that happen in </a:t>
            </a:r>
            <a:r>
              <a:rPr>
                <a:solidFill>
                  <a:srgbClr val="0000FF"/>
                </a:solidFill>
              </a:rPr>
              <a:t>parallel</a:t>
            </a:r>
            <a:r>
              <a:t> and things that happen in </a:t>
            </a:r>
            <a:r>
              <a:rPr>
                <a:solidFill>
                  <a:srgbClr val="0000FF"/>
                </a:solidFill>
              </a:rPr>
              <a:t>sequence</a:t>
            </a:r>
            <a:r>
              <a:t>.</a:t>
            </a:r>
          </a:p>
          <a:p>
            <a:pPr lvl="1" marL="742950" indent="-285750">
              <a:spcBef>
                <a:spcPts val="0"/>
              </a:spcBef>
              <a:buClr>
                <a:srgbClr val="666699"/>
              </a:buClr>
              <a:defRPr sz="2000">
                <a:latin typeface="+mn-lt"/>
                <a:ea typeface="+mn-ea"/>
                <a:cs typeface="+mn-cs"/>
                <a:sym typeface="Arial"/>
              </a:defRPr>
            </a:pPr>
          </a:p>
          <a:p>
            <a:pPr lvl="1" marL="742950" indent="-285750">
              <a:spcBef>
                <a:spcPts val="0"/>
              </a:spcBef>
              <a:buClr>
                <a:srgbClr val="666699"/>
              </a:buClr>
              <a:defRPr sz="2000">
                <a:latin typeface="+mn-lt"/>
                <a:ea typeface="+mn-ea"/>
                <a:cs typeface="+mn-cs"/>
                <a:sym typeface="Arial"/>
              </a:defRPr>
            </a:pPr>
            <a:r>
              <a:t>A bit like a flowchart but with </a:t>
            </a:r>
            <a:r>
              <a:rPr>
                <a:solidFill>
                  <a:schemeClr val="accent2"/>
                </a:solidFill>
              </a:rPr>
              <a:t>parallelism</a:t>
            </a:r>
            <a:r>
              <a:t> and </a:t>
            </a:r>
            <a:r>
              <a:rPr>
                <a:solidFill>
                  <a:schemeClr val="accent2"/>
                </a:solidFill>
              </a:rPr>
              <a:t>synchronisation</a:t>
            </a:r>
            <a:r>
              <a:t> built in.</a:t>
            </a:r>
          </a:p>
          <a:p>
            <a:pPr lvl="1" marL="742950" indent="-285750">
              <a:spcBef>
                <a:spcPts val="0"/>
              </a:spcBef>
              <a:buClr>
                <a:srgbClr val="666699"/>
              </a:buClr>
              <a:defRPr sz="2000">
                <a:latin typeface="+mn-lt"/>
                <a:ea typeface="+mn-ea"/>
                <a:cs typeface="+mn-cs"/>
                <a:sym typeface="Arial"/>
              </a:defRPr>
            </a:pPr>
          </a:p>
          <a:p>
            <a:pPr lvl="1" marL="742950" indent="-285750">
              <a:spcBef>
                <a:spcPts val="0"/>
              </a:spcBef>
              <a:buClr>
                <a:srgbClr val="666699"/>
              </a:buClr>
              <a:defRPr sz="2000">
                <a:latin typeface="+mn-lt"/>
                <a:ea typeface="+mn-ea"/>
                <a:cs typeface="+mn-cs"/>
                <a:sym typeface="Arial"/>
              </a:defRPr>
            </a:pPr>
            <a:r>
              <a:t>Can be useful in modelling concurrent processes/threads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FF9900"/>
      </a:accent1>
      <a:accent2>
        <a:srgbClr val="FF0000"/>
      </a:accent2>
      <a:accent3>
        <a:srgbClr val="9BBB59"/>
      </a:accent3>
      <a:accent4>
        <a:srgbClr val="8064A2"/>
      </a:accent4>
      <a:accent5>
        <a:srgbClr val="4BACC6"/>
      </a:accent5>
      <a:accent6>
        <a:srgbClr val="F79646"/>
      </a:accent6>
      <a:hlink>
        <a:srgbClr val="0000FF"/>
      </a:hlink>
      <a:folHlink>
        <a:srgbClr val="FF00FF"/>
      </a:folHlink>
    </a:clrScheme>
    <a:fontScheme name="Level">
      <a:majorFont>
        <a:latin typeface="Helvetica"/>
        <a:ea typeface="Helvetica"/>
        <a:cs typeface="Helvetica"/>
      </a:majorFont>
      <a:minorFont>
        <a:latin typeface="Arial"/>
        <a:ea typeface="Arial"/>
        <a:cs typeface="Arial"/>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FF9900"/>
      </a:accent1>
      <a:accent2>
        <a:srgbClr val="FF0000"/>
      </a:accent2>
      <a:accent3>
        <a:srgbClr val="9BBB59"/>
      </a:accent3>
      <a:accent4>
        <a:srgbClr val="8064A2"/>
      </a:accent4>
      <a:accent5>
        <a:srgbClr val="4BACC6"/>
      </a:accent5>
      <a:accent6>
        <a:srgbClr val="F79646"/>
      </a:accent6>
      <a:hlink>
        <a:srgbClr val="0000FF"/>
      </a:hlink>
      <a:folHlink>
        <a:srgbClr val="FF00FF"/>
      </a:folHlink>
    </a:clrScheme>
    <a:fontScheme name="Level">
      <a:majorFont>
        <a:latin typeface="Helvetica"/>
        <a:ea typeface="Helvetica"/>
        <a:cs typeface="Helvetica"/>
      </a:majorFont>
      <a:minorFont>
        <a:latin typeface="Arial"/>
        <a:ea typeface="Arial"/>
        <a:cs typeface="Arial"/>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