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  <p:sldMasterId id="2147483693" r:id="rId5"/>
    <p:sldMasterId id="2147483694" r:id="rId6"/>
    <p:sldMasterId id="214748369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</p:sldIdLst>
  <p:sldSz cy="6858000" cx="12192000"/>
  <p:notesSz cx="6858000" cy="9144000"/>
  <p:embeddedFontLs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77164E-956A-4D11-8E73-D7ED4A8DA0EE}">
  <a:tblStyle styleId="{BC77164E-956A-4D11-8E73-D7ED4A8DA0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21" Type="http://schemas.openxmlformats.org/officeDocument/2006/relationships/font" Target="fonts/HelveticaNeue-boldItalic.fntdata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19" Type="http://schemas.openxmlformats.org/officeDocument/2006/relationships/font" Target="fonts/HelveticaNeue-bold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HelveticaNeue-regular.fntdata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fe1d149a6c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fe1d149a6c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fe1d149a6c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5e135887c_2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305e135887c_2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05e135887c_2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771fbd9e110f1ad6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771fbd9e110f1ad6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771fbd9e110f1ad6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155d0c3843_0_181:notes"/>
          <p:cNvSpPr/>
          <p:nvPr>
            <p:ph idx="2" type="sldImg"/>
          </p:nvPr>
        </p:nvSpPr>
        <p:spPr>
          <a:xfrm>
            <a:off x="701951" y="1143000"/>
            <a:ext cx="5455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3155d0c3843_0_181:notes"/>
          <p:cNvSpPr txBox="1"/>
          <p:nvPr>
            <p:ph idx="1" type="body"/>
          </p:nvPr>
        </p:nvSpPr>
        <p:spPr>
          <a:xfrm>
            <a:off x="685801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75" lIns="90575" spcFirstLastPara="1" rIns="90575" wrap="square" tIns="45275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700">
              <a:solidFill>
                <a:srgbClr val="1D22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322" name="Google Shape;322;g3155d0c3843_0_181:notes"/>
          <p:cNvSpPr txBox="1"/>
          <p:nvPr>
            <p:ph idx="12" type="sldNum"/>
          </p:nvPr>
        </p:nvSpPr>
        <p:spPr>
          <a:xfrm>
            <a:off x="3884614" y="868521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275" lIns="90575" spcFirstLastPara="1" rIns="90575" wrap="square" tIns="45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55d0c3843_0_0:notes"/>
          <p:cNvSpPr/>
          <p:nvPr>
            <p:ph idx="2" type="sldImg"/>
          </p:nvPr>
        </p:nvSpPr>
        <p:spPr>
          <a:xfrm>
            <a:off x="701951" y="1143000"/>
            <a:ext cx="5455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3155d0c3843_0_0:notes"/>
          <p:cNvSpPr txBox="1"/>
          <p:nvPr>
            <p:ph idx="1" type="body"/>
          </p:nvPr>
        </p:nvSpPr>
        <p:spPr>
          <a:xfrm>
            <a:off x="685801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75" lIns="90575" spcFirstLastPara="1" rIns="90575" wrap="square" tIns="45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336" name="Google Shape;336;g3155d0c3843_0_0:notes"/>
          <p:cNvSpPr txBox="1"/>
          <p:nvPr>
            <p:ph idx="12" type="sldNum"/>
          </p:nvPr>
        </p:nvSpPr>
        <p:spPr>
          <a:xfrm>
            <a:off x="3884614" y="868521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275" lIns="90575" spcFirstLastPara="1" rIns="90575" wrap="square" tIns="45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fa8555ef65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2fa8555ef65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2fa8555ef65_0_1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155d0c3843_0_91:notes"/>
          <p:cNvSpPr/>
          <p:nvPr>
            <p:ph idx="2" type="sldImg"/>
          </p:nvPr>
        </p:nvSpPr>
        <p:spPr>
          <a:xfrm>
            <a:off x="701951" y="1143000"/>
            <a:ext cx="5455800" cy="3085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3155d0c3843_0_91:notes"/>
          <p:cNvSpPr txBox="1"/>
          <p:nvPr>
            <p:ph idx="1" type="body"/>
          </p:nvPr>
        </p:nvSpPr>
        <p:spPr>
          <a:xfrm>
            <a:off x="685801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275" lIns="90575" spcFirstLastPara="1" rIns="90575" wrap="square" tIns="45275">
            <a:noAutofit/>
          </a:bodyPr>
          <a:lstStyle/>
          <a:p>
            <a: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700">
              <a:solidFill>
                <a:srgbClr val="1D226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369" name="Google Shape;369;g3155d0c3843_0_91:notes"/>
          <p:cNvSpPr txBox="1"/>
          <p:nvPr>
            <p:ph idx="12" type="sldNum"/>
          </p:nvPr>
        </p:nvSpPr>
        <p:spPr>
          <a:xfrm>
            <a:off x="3884614" y="8685214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275" lIns="90575" spcFirstLastPara="1" rIns="90575" wrap="square" tIns="45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05eaf6d0f0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g305eaf6d0f0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g305eaf6d0f0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642600" y="6457950"/>
            <a:ext cx="147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524000" y="3602038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10642600" y="6457950"/>
            <a:ext cx="147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1850" y="1709738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831850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839788" y="1681163"/>
            <a:ext cx="51580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839788" y="2505075"/>
            <a:ext cx="5158000" cy="3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19" name="Google Shape;119;p18"/>
          <p:cNvSpPr txBox="1"/>
          <p:nvPr>
            <p:ph idx="3" type="body"/>
          </p:nvPr>
        </p:nvSpPr>
        <p:spPr>
          <a:xfrm>
            <a:off x="6172200" y="1681163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8"/>
          <p:cNvSpPr txBox="1"/>
          <p:nvPr>
            <p:ph idx="4" type="body"/>
          </p:nvPr>
        </p:nvSpPr>
        <p:spPr>
          <a:xfrm>
            <a:off x="6172200" y="2505075"/>
            <a:ext cx="5183200" cy="3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65" name="Google Shape;165;p26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7" name="Google Shape;177;p29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1" name="Google Shape;181;p30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85" name="Google Shape;185;p31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88" name="Google Shape;188;p32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3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92" name="Google Shape;192;p33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33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4" name="Google Shape;194;p33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97" name="Google Shape;197;p34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5"/>
          <p:cNvSpPr txBox="1"/>
          <p:nvPr>
            <p:ph hasCustomPrompt="1"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00" name="Google Shape;200;p35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01" name="Google Shape;201;p35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2" name="Google Shape;212;p38"/>
          <p:cNvSpPr txBox="1"/>
          <p:nvPr>
            <p:ph idx="1" type="subTitle"/>
          </p:nvPr>
        </p:nvSpPr>
        <p:spPr>
          <a:xfrm>
            <a:off x="1524000" y="3602038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3" name="Google Shape;213;p38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4" name="Google Shape;214;p38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5" name="Google Shape;215;p38"/>
          <p:cNvSpPr txBox="1"/>
          <p:nvPr>
            <p:ph idx="12" type="sldNum"/>
          </p:nvPr>
        </p:nvSpPr>
        <p:spPr>
          <a:xfrm>
            <a:off x="10642600" y="6457950"/>
            <a:ext cx="147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19" name="Google Shape;219;p3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20" name="Google Shape;220;p39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1" name="Google Shape;221;p39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2" name="Google Shape;222;p39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26" name="Google Shape;226;p40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7" name="Google Shape;227;p40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28" name="Google Shape;228;p40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831850" y="1709738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831850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2" name="Google Shape;232;p41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3" name="Google Shape;233;p41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4" name="Google Shape;234;p41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839788" y="1681163"/>
            <a:ext cx="51580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38" name="Google Shape;238;p42"/>
          <p:cNvSpPr txBox="1"/>
          <p:nvPr>
            <p:ph idx="2" type="body"/>
          </p:nvPr>
        </p:nvSpPr>
        <p:spPr>
          <a:xfrm>
            <a:off x="839788" y="2505075"/>
            <a:ext cx="5158000" cy="3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39" name="Google Shape;239;p42"/>
          <p:cNvSpPr txBox="1"/>
          <p:nvPr>
            <p:ph idx="3" type="body"/>
          </p:nvPr>
        </p:nvSpPr>
        <p:spPr>
          <a:xfrm>
            <a:off x="6172200" y="1681163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40" name="Google Shape;240;p42"/>
          <p:cNvSpPr txBox="1"/>
          <p:nvPr>
            <p:ph idx="4" type="body"/>
          </p:nvPr>
        </p:nvSpPr>
        <p:spPr>
          <a:xfrm>
            <a:off x="6172200" y="2505075"/>
            <a:ext cx="5183200" cy="3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41" name="Google Shape;241;p42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2" name="Google Shape;242;p42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6" name="Google Shape;246;p43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7" name="Google Shape;247;p43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48" name="Google Shape;248;p43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1" name="Google Shape;251;p44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2" name="Google Shape;252;p44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5" name="Google Shape;255;p45"/>
          <p:cNvSpPr txBox="1"/>
          <p:nvPr>
            <p:ph idx="1" type="body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56" name="Google Shape;256;p45"/>
          <p:cNvSpPr txBox="1"/>
          <p:nvPr>
            <p:ph idx="2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257" name="Google Shape;257;p45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8" name="Google Shape;258;p45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 txBox="1"/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2" name="Google Shape;262;p46"/>
          <p:cNvSpPr/>
          <p:nvPr>
            <p:ph idx="2" type="pic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46"/>
          <p:cNvSpPr txBox="1"/>
          <p:nvPr>
            <p:ph idx="1" type="body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/>
        </p:txBody>
      </p:sp>
      <p:sp>
        <p:nvSpPr>
          <p:cNvPr id="264" name="Google Shape;264;p46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5" name="Google Shape;265;p46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6" name="Google Shape;266;p46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70" name="Google Shape;270;p47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1" name="Google Shape;271;p47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2" name="Google Shape;272;p47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/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5" name="Google Shape;275;p48"/>
          <p:cNvSpPr txBox="1"/>
          <p:nvPr>
            <p:ph idx="1" type="body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76" name="Google Shape;276;p48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7" name="Google Shape;277;p48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b="0" i="0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>
            <a:off x="11296610" y="6217622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925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925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925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925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925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925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7" name="Google Shape;207;p37"/>
          <p:cNvSpPr txBox="1"/>
          <p:nvPr>
            <p:ph idx="10" type="dt"/>
          </p:nvPr>
        </p:nvSpPr>
        <p:spPr>
          <a:xfrm>
            <a:off x="8382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8" name="Google Shape;208;p37"/>
          <p:cNvSpPr txBox="1"/>
          <p:nvPr>
            <p:ph idx="11" type="ftr"/>
          </p:nvPr>
        </p:nvSpPr>
        <p:spPr>
          <a:xfrm>
            <a:off x="4038600" y="6356350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9" name="Google Shape;209;p37"/>
          <p:cNvSpPr txBox="1"/>
          <p:nvPr>
            <p:ph idx="12" type="sldNum"/>
          </p:nvPr>
        </p:nvSpPr>
        <p:spPr>
          <a:xfrm>
            <a:off x="8610600" y="6356350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17.png"/><Relationship Id="rId6" Type="http://schemas.openxmlformats.org/officeDocument/2006/relationships/hyperlink" Target="https://maps.app.goo.gl/Ji8g6rRZyRrsLPT2A" TargetMode="External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5.jpg"/><Relationship Id="rId6" Type="http://schemas.openxmlformats.org/officeDocument/2006/relationships/image" Target="../media/image13.jpg"/><Relationship Id="rId7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/>
          <p:nvPr/>
        </p:nvSpPr>
        <p:spPr>
          <a:xfrm>
            <a:off x="129722" y="223049"/>
            <a:ext cx="11790600" cy="64119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9"/>
          <p:cNvSpPr txBox="1"/>
          <p:nvPr/>
        </p:nvSpPr>
        <p:spPr>
          <a:xfrm>
            <a:off x="3411402" y="1006413"/>
            <a:ext cx="70692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5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TW-11</a:t>
            </a:r>
            <a:endParaRPr b="1" sz="65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" name="Google Shape;286;p49"/>
          <p:cNvSpPr/>
          <p:nvPr/>
        </p:nvSpPr>
        <p:spPr>
          <a:xfrm rot="5400000">
            <a:off x="1572502" y="3182213"/>
            <a:ext cx="3067500" cy="137700"/>
          </a:xfrm>
          <a:prstGeom prst="rect">
            <a:avLst/>
          </a:prstGeom>
          <a:gradFill>
            <a:gsLst>
              <a:gs pos="0">
                <a:srgbClr val="ED7D31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7" name="Google Shape;287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085" y="2139894"/>
            <a:ext cx="2260438" cy="164099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9"/>
          <p:cNvSpPr txBox="1"/>
          <p:nvPr/>
        </p:nvSpPr>
        <p:spPr>
          <a:xfrm>
            <a:off x="3269202" y="3780882"/>
            <a:ext cx="7211400" cy="83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ED7D3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C/Cavazos and C/Campbell</a:t>
            </a:r>
            <a:endParaRPr b="1" sz="12000">
              <a:solidFill>
                <a:srgbClr val="ED7D3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sz="1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b="1" lang="en-US" sz="12000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sz="1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5732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89" name="Google Shape;289;p49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655405" y="1240731"/>
            <a:ext cx="1755245" cy="666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9"/>
          <p:cNvPicPr preferRelativeResize="0"/>
          <p:nvPr/>
        </p:nvPicPr>
        <p:blipFill rotWithShape="1">
          <a:blip r:embed="rId5">
            <a:alphaModFix/>
          </a:blip>
          <a:srcRect b="23115" l="17522" r="21101" t="5143"/>
          <a:stretch/>
        </p:blipFill>
        <p:spPr>
          <a:xfrm>
            <a:off x="995782" y="3830285"/>
            <a:ext cx="1121028" cy="1667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0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50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Overview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50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50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50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50"/>
          <p:cNvSpPr/>
          <p:nvPr/>
        </p:nvSpPr>
        <p:spPr>
          <a:xfrm>
            <a:off x="208520" y="1531125"/>
            <a:ext cx="12011100" cy="46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200"/>
              <a:buFont typeface="Helvetica Neue"/>
              <a:buChar char="•"/>
            </a:pPr>
            <a:r>
              <a:rPr lang="en-US" sz="32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</a:t>
            </a:r>
            <a:endParaRPr sz="32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200"/>
              <a:buFont typeface="Helvetica Neue"/>
              <a:buChar char="•"/>
            </a:pPr>
            <a:r>
              <a:rPr lang="en-US" sz="32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GMC Instructions</a:t>
            </a:r>
            <a:endParaRPr sz="32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200"/>
              <a:buFont typeface="Helvetica Neue"/>
              <a:buChar char="•"/>
            </a:pPr>
            <a:r>
              <a:rPr lang="en-US" sz="32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Designated Form Up Location</a:t>
            </a:r>
            <a:endParaRPr sz="32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200"/>
              <a:buFont typeface="Helvetica Neue"/>
              <a:buChar char="•"/>
            </a:pPr>
            <a:r>
              <a:rPr lang="en-US" sz="32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 Up Map</a:t>
            </a:r>
            <a:endParaRPr sz="32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D2260"/>
              </a:buClr>
              <a:buSzPts val="3200"/>
              <a:buFont typeface="Helvetica Neue"/>
              <a:buChar char="•"/>
            </a:pPr>
            <a:r>
              <a:rPr lang="en-US" sz="32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Location Photos</a:t>
            </a:r>
            <a:endParaRPr sz="32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3" name="Google Shape;303;p5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04" name="Google Shape;304;p50"/>
          <p:cNvPicPr preferRelativeResize="0"/>
          <p:nvPr/>
        </p:nvPicPr>
        <p:blipFill rotWithShape="1">
          <a:blip r:embed="rId5">
            <a:alphaModFix/>
          </a:blip>
          <a:srcRect b="23114" l="17521" r="21101" t="5141"/>
          <a:stretch/>
        </p:blipFill>
        <p:spPr>
          <a:xfrm>
            <a:off x="9843449" y="-30559"/>
            <a:ext cx="878622" cy="13073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1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1"/>
          <p:cNvSpPr txBox="1"/>
          <p:nvPr/>
        </p:nvSpPr>
        <p:spPr>
          <a:xfrm>
            <a:off x="1911928" y="320782"/>
            <a:ext cx="8604300" cy="7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Plan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1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51"/>
          <p:cNvSpPr txBox="1"/>
          <p:nvPr/>
        </p:nvSpPr>
        <p:spPr>
          <a:xfrm>
            <a:off x="1" y="6493461"/>
            <a:ext cx="121920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5" name="Google Shape;315;p51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p51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7" name="Google Shape;317;p51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8" name="Google Shape;318;p51"/>
          <p:cNvGraphicFramePr/>
          <p:nvPr/>
        </p:nvGraphicFramePr>
        <p:xfrm>
          <a:off x="952500" y="154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{BC77164E-956A-4D11-8E73-D7ED4A8DA0EE}</a:tableStyleId>
              </a:tblPr>
              <a:tblGrid>
                <a:gridCol w="3429000"/>
                <a:gridCol w="3429000"/>
                <a:gridCol w="3429000"/>
              </a:tblGrid>
              <a:tr h="93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Time:</a:t>
                      </a:r>
                      <a:endParaRPr sz="2900"/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Squadron 1</a:t>
                      </a:r>
                      <a:endParaRPr sz="29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/>
                        <a:t>Squadron 2</a:t>
                      </a:r>
                      <a:endParaRPr sz="2900"/>
                    </a:p>
                  </a:txBody>
                  <a:tcPr marT="91425" marB="91425" marR="91425" marL="91425">
                    <a:solidFill>
                      <a:schemeClr val="accent5"/>
                    </a:solidFill>
                  </a:tcPr>
                </a:tc>
              </a:tr>
              <a:tr h="93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1600-1640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Rotation 1: 40 minutes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Flight Time (At form up location)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</a:tr>
              <a:tr h="93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1640-1645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Transition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Transition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  <a:tr h="93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1645-1725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Flight Time (At form up location)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Rotation 2: 40 minutes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rgbClr val="9900FF"/>
                    </a:solidFill>
                  </a:tcPr>
                </a:tc>
              </a:tr>
              <a:tr h="93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1725-1735</a:t>
                      </a:r>
                      <a:endParaRPr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Transit to Wing Breakout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900">
                          <a:solidFill>
                            <a:schemeClr val="dk1"/>
                          </a:solidFill>
                        </a:rPr>
                        <a:t>Transit to Wing Breakout</a:t>
                      </a:r>
                      <a:endParaRPr sz="1900"/>
                    </a:p>
                  </a:txBody>
                  <a:tcPr marT="91425" marB="91425" marR="91425" marL="91425"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2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52"/>
          <p:cNvSpPr/>
          <p:nvPr/>
        </p:nvSpPr>
        <p:spPr>
          <a:xfrm>
            <a:off x="79944" y="1344054"/>
            <a:ext cx="119895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/>
              <a:t>Be formed up NLT 1545.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Be aware that all GMC will be required to get signatures of the POC stationed at the tables, you will need at </a:t>
            </a:r>
            <a:r>
              <a:rPr b="1" lang="en-US" sz="2500" u="sng"/>
              <a:t>least 3 signatures from different tables.</a:t>
            </a:r>
            <a:endParaRPr b="1" sz="2500" u="sng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Do </a:t>
            </a:r>
            <a:r>
              <a:rPr b="1" lang="en-US" sz="2500" u="sng"/>
              <a:t>NOT</a:t>
            </a:r>
            <a:r>
              <a:rPr lang="en-US" sz="2500"/>
              <a:t> stay at one table the entire time.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The squadron that is waiting will have </a:t>
            </a:r>
            <a:r>
              <a:rPr lang="en-US" sz="2500" u="sng"/>
              <a:t>flight time</a:t>
            </a:r>
            <a:r>
              <a:rPr lang="en-US" sz="2500"/>
              <a:t>, this will be up to the flight commanders discretion.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Once finished, Squadron 1 will transition outside.</a:t>
            </a:r>
            <a:endParaRPr sz="2500"/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Squadron 2 will then enter.</a:t>
            </a:r>
            <a:endParaRPr sz="2500"/>
          </a:p>
        </p:txBody>
      </p:sp>
      <p:pic>
        <p:nvPicPr>
          <p:cNvPr id="327" name="Google Shape;32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52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9" name="Google Shape;329;p52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2"/>
          <p:cNvSpPr txBox="1"/>
          <p:nvPr/>
        </p:nvSpPr>
        <p:spPr>
          <a:xfrm>
            <a:off x="2285772" y="296442"/>
            <a:ext cx="753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001F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GMC Instructions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52"/>
          <p:cNvSpPr txBox="1"/>
          <p:nvPr/>
        </p:nvSpPr>
        <p:spPr>
          <a:xfrm>
            <a:off x="9172500" y="1568300"/>
            <a:ext cx="30195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2" name="Google Shape;332;p52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3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53"/>
          <p:cNvSpPr txBox="1"/>
          <p:nvPr/>
        </p:nvSpPr>
        <p:spPr>
          <a:xfrm>
            <a:off x="2305817" y="268888"/>
            <a:ext cx="753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1F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Designated Form up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53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53"/>
          <p:cNvSpPr/>
          <p:nvPr/>
        </p:nvSpPr>
        <p:spPr>
          <a:xfrm>
            <a:off x="8711150" y="3666862"/>
            <a:ext cx="3094200" cy="14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1D22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2" name="Google Shape;342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3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53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53"/>
          <p:cNvPicPr preferRelativeResize="0"/>
          <p:nvPr/>
        </p:nvPicPr>
        <p:blipFill rotWithShape="1">
          <a:blip r:embed="rId5">
            <a:alphaModFix/>
          </a:blip>
          <a:srcRect b="48969" l="45418" r="25848" t="23225"/>
          <a:stretch/>
        </p:blipFill>
        <p:spPr>
          <a:xfrm>
            <a:off x="180900" y="1338222"/>
            <a:ext cx="5175515" cy="5014424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6" name="Google Shape;346;p53"/>
          <p:cNvSpPr/>
          <p:nvPr/>
        </p:nvSpPr>
        <p:spPr>
          <a:xfrm>
            <a:off x="2563595" y="2846825"/>
            <a:ext cx="780250" cy="591725"/>
          </a:xfrm>
          <a:custGeom>
            <a:rect b="b" l="l" r="r" t="t"/>
            <a:pathLst>
              <a:path extrusionOk="0" h="23669" w="31210">
                <a:moveTo>
                  <a:pt x="14743" y="2195"/>
                </a:moveTo>
                <a:cubicBezTo>
                  <a:pt x="21042" y="3769"/>
                  <a:pt x="33247" y="7140"/>
                  <a:pt x="30836" y="13168"/>
                </a:cubicBezTo>
                <a:cubicBezTo>
                  <a:pt x="27254" y="22124"/>
                  <a:pt x="11066" y="26564"/>
                  <a:pt x="3039" y="21214"/>
                </a:cubicBezTo>
                <a:cubicBezTo>
                  <a:pt x="-434" y="18899"/>
                  <a:pt x="-571" y="12358"/>
                  <a:pt x="1576" y="8779"/>
                </a:cubicBezTo>
                <a:cubicBezTo>
                  <a:pt x="4720" y="3539"/>
                  <a:pt x="11558" y="0"/>
                  <a:pt x="17669" y="0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53"/>
          <p:cNvSpPr/>
          <p:nvPr/>
        </p:nvSpPr>
        <p:spPr>
          <a:xfrm>
            <a:off x="3441016" y="2919975"/>
            <a:ext cx="2344075" cy="877825"/>
          </a:xfrm>
          <a:custGeom>
            <a:rect b="b" l="l" r="r" t="t"/>
            <a:pathLst>
              <a:path extrusionOk="0" h="35113" w="93763">
                <a:moveTo>
                  <a:pt x="93763" y="8779"/>
                </a:moveTo>
                <a:cubicBezTo>
                  <a:pt x="87019" y="8779"/>
                  <a:pt x="80664" y="12059"/>
                  <a:pt x="74012" y="13168"/>
                </a:cubicBezTo>
                <a:cubicBezTo>
                  <a:pt x="60764" y="15378"/>
                  <a:pt x="46949" y="13608"/>
                  <a:pt x="33779" y="10973"/>
                </a:cubicBezTo>
                <a:cubicBezTo>
                  <a:pt x="26602" y="9537"/>
                  <a:pt x="19152" y="10242"/>
                  <a:pt x="11833" y="10242"/>
                </a:cubicBezTo>
                <a:cubicBezTo>
                  <a:pt x="9382" y="10242"/>
                  <a:pt x="4518" y="11961"/>
                  <a:pt x="4518" y="9510"/>
                </a:cubicBezTo>
                <a:cubicBezTo>
                  <a:pt x="4518" y="4058"/>
                  <a:pt x="14059" y="4152"/>
                  <a:pt x="19148" y="2195"/>
                </a:cubicBezTo>
                <a:cubicBezTo>
                  <a:pt x="21093" y="1447"/>
                  <a:pt x="27083" y="0"/>
                  <a:pt x="25000" y="0"/>
                </a:cubicBezTo>
                <a:cubicBezTo>
                  <a:pt x="18238" y="0"/>
                  <a:pt x="12583" y="5424"/>
                  <a:pt x="6712" y="8779"/>
                </a:cubicBezTo>
                <a:cubicBezTo>
                  <a:pt x="4422" y="10087"/>
                  <a:pt x="-388" y="10582"/>
                  <a:pt x="129" y="13168"/>
                </a:cubicBezTo>
                <a:cubicBezTo>
                  <a:pt x="2092" y="22980"/>
                  <a:pt x="13536" y="28038"/>
                  <a:pt x="20611" y="35113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53"/>
          <p:cNvSpPr txBox="1"/>
          <p:nvPr/>
        </p:nvSpPr>
        <p:spPr>
          <a:xfrm>
            <a:off x="5882275" y="2619338"/>
            <a:ext cx="37794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GMC form up location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outside the Student Union.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53"/>
          <p:cNvPicPr preferRelativeResize="0"/>
          <p:nvPr/>
        </p:nvPicPr>
        <p:blipFill rotWithShape="1">
          <a:blip r:embed="rId6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54"/>
          <p:cNvSpPr txBox="1"/>
          <p:nvPr/>
        </p:nvSpPr>
        <p:spPr>
          <a:xfrm>
            <a:off x="1911928" y="320782"/>
            <a:ext cx="8604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 Up Map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54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8" name="Google Shape;358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54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0" name="Google Shape;360;p54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54"/>
          <p:cNvSpPr txBox="1"/>
          <p:nvPr>
            <p:ph idx="12" type="sldNum"/>
          </p:nvPr>
        </p:nvSpPr>
        <p:spPr>
          <a:xfrm>
            <a:off x="10642600" y="6457950"/>
            <a:ext cx="1473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2" name="Google Shape;362;p54"/>
          <p:cNvPicPr preferRelativeResize="0"/>
          <p:nvPr/>
        </p:nvPicPr>
        <p:blipFill rotWithShape="1">
          <a:blip r:embed="rId5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54"/>
          <p:cNvSpPr txBox="1"/>
          <p:nvPr/>
        </p:nvSpPr>
        <p:spPr>
          <a:xfrm>
            <a:off x="7908600" y="1642125"/>
            <a:ext cx="3106800" cy="26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D22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Student Union Address Link:</a:t>
            </a:r>
            <a:endParaRPr b="1" sz="20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https://maps.app.goo.gl/Ji8g6rRZyRrsLPT2A</a:t>
            </a:r>
            <a:endParaRPr sz="20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50">
                <a:solidFill>
                  <a:srgbClr val="4D5156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H-E-B University Center, 1 UTSA Circle, San Antonio, TX 78249</a:t>
            </a:r>
            <a:endParaRPr sz="29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D22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64" name="Google Shape;364;p54"/>
          <p:cNvPicPr preferRelativeResize="0"/>
          <p:nvPr/>
        </p:nvPicPr>
        <p:blipFill rotWithShape="1">
          <a:blip r:embed="rId7">
            <a:alphaModFix/>
          </a:blip>
          <a:srcRect b="26106" l="24636" r="24397" t="0"/>
          <a:stretch/>
        </p:blipFill>
        <p:spPr>
          <a:xfrm>
            <a:off x="337425" y="1561538"/>
            <a:ext cx="6908387" cy="46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4"/>
          <p:cNvSpPr/>
          <p:nvPr/>
        </p:nvSpPr>
        <p:spPr>
          <a:xfrm>
            <a:off x="1716837" y="3736875"/>
            <a:ext cx="1637625" cy="1481225"/>
          </a:xfrm>
          <a:custGeom>
            <a:rect b="b" l="l" r="r" t="t"/>
            <a:pathLst>
              <a:path extrusionOk="0" h="59249" w="65505">
                <a:moveTo>
                  <a:pt x="9912" y="4389"/>
                </a:moveTo>
                <a:cubicBezTo>
                  <a:pt x="15511" y="3589"/>
                  <a:pt x="21191" y="1084"/>
                  <a:pt x="26737" y="2194"/>
                </a:cubicBezTo>
                <a:cubicBezTo>
                  <a:pt x="39905" y="4829"/>
                  <a:pt x="53791" y="11203"/>
                  <a:pt x="61850" y="21945"/>
                </a:cubicBezTo>
                <a:cubicBezTo>
                  <a:pt x="68058" y="30221"/>
                  <a:pt x="65737" y="46461"/>
                  <a:pt x="57461" y="52669"/>
                </a:cubicBezTo>
                <a:cubicBezTo>
                  <a:pt x="44758" y="62198"/>
                  <a:pt x="21141" y="60972"/>
                  <a:pt x="9912" y="49743"/>
                </a:cubicBezTo>
                <a:cubicBezTo>
                  <a:pt x="2660" y="42491"/>
                  <a:pt x="-1047" y="30635"/>
                  <a:pt x="403" y="20482"/>
                </a:cubicBezTo>
                <a:cubicBezTo>
                  <a:pt x="1609" y="12033"/>
                  <a:pt x="9726" y="6031"/>
                  <a:pt x="15765" y="0"/>
                </a:cubicBezTo>
              </a:path>
            </a:pathLst>
          </a:custGeom>
          <a:noFill/>
          <a:ln cap="flat" cmpd="sng" w="762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5"/>
          <p:cNvSpPr/>
          <p:nvPr/>
        </p:nvSpPr>
        <p:spPr>
          <a:xfrm>
            <a:off x="180895" y="1271376"/>
            <a:ext cx="11787600" cy="91500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55"/>
          <p:cNvSpPr/>
          <p:nvPr/>
        </p:nvSpPr>
        <p:spPr>
          <a:xfrm>
            <a:off x="180895" y="6377308"/>
            <a:ext cx="11787600" cy="91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55"/>
          <p:cNvSpPr/>
          <p:nvPr/>
        </p:nvSpPr>
        <p:spPr>
          <a:xfrm>
            <a:off x="101244" y="1401242"/>
            <a:ext cx="119895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16344" y="113810"/>
            <a:ext cx="1600042" cy="1134706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5"/>
          <p:cNvSpPr txBox="1"/>
          <p:nvPr/>
        </p:nvSpPr>
        <p:spPr>
          <a:xfrm>
            <a:off x="1" y="6493461"/>
            <a:ext cx="1219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 </a:t>
            </a:r>
            <a:r>
              <a:rPr b="0" i="0" lang="en-US" sz="16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•  We Build Exceptional Officers •  </a:t>
            </a:r>
            <a:r>
              <a:rPr b="0" i="0" lang="en-US" sz="16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55"/>
          <p:cNvPicPr preferRelativeResize="0"/>
          <p:nvPr/>
        </p:nvPicPr>
        <p:blipFill rotWithShape="1">
          <a:blip r:embed="rId4">
            <a:alphaModFix/>
          </a:blip>
          <a:srcRect b="20401" l="0" r="0" t="0"/>
          <a:stretch/>
        </p:blipFill>
        <p:spPr>
          <a:xfrm>
            <a:off x="180895" y="393942"/>
            <a:ext cx="1535927" cy="5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5"/>
          <p:cNvSpPr txBox="1"/>
          <p:nvPr/>
        </p:nvSpPr>
        <p:spPr>
          <a:xfrm>
            <a:off x="2285772" y="296442"/>
            <a:ext cx="75375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>
                <a:solidFill>
                  <a:srgbClr val="001F4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Form up Location Photos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55"/>
          <p:cNvSpPr txBox="1"/>
          <p:nvPr/>
        </p:nvSpPr>
        <p:spPr>
          <a:xfrm>
            <a:off x="9172500" y="1568300"/>
            <a:ext cx="3019500" cy="17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9" name="Google Shape;379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0900" y="1709188"/>
            <a:ext cx="5366450" cy="40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4550" y="1709188"/>
            <a:ext cx="5366450" cy="402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55"/>
          <p:cNvPicPr preferRelativeResize="0"/>
          <p:nvPr/>
        </p:nvPicPr>
        <p:blipFill rotWithShape="1">
          <a:blip r:embed="rId7">
            <a:alphaModFix/>
          </a:blip>
          <a:srcRect b="23115" l="17523" r="21096" t="5143"/>
          <a:stretch/>
        </p:blipFill>
        <p:spPr>
          <a:xfrm>
            <a:off x="9843449" y="-30559"/>
            <a:ext cx="878620" cy="1307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56"/>
          <p:cNvSpPr/>
          <p:nvPr/>
        </p:nvSpPr>
        <p:spPr>
          <a:xfrm>
            <a:off x="200722" y="223024"/>
            <a:ext cx="11790900" cy="641190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56"/>
          <p:cNvSpPr txBox="1"/>
          <p:nvPr>
            <p:ph type="ctrTitle"/>
          </p:nvPr>
        </p:nvSpPr>
        <p:spPr>
          <a:xfrm>
            <a:off x="1899137" y="2191324"/>
            <a:ext cx="86751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60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>
              <a:solidFill>
                <a:srgbClr val="002060"/>
              </a:solidFill>
            </a:endParaRPr>
          </a:p>
        </p:txBody>
      </p:sp>
      <p:sp>
        <p:nvSpPr>
          <p:cNvPr id="389" name="Google Shape;389;p56"/>
          <p:cNvSpPr/>
          <p:nvPr/>
        </p:nvSpPr>
        <p:spPr>
          <a:xfrm rot="5400000">
            <a:off x="-108" y="3316309"/>
            <a:ext cx="3067500" cy="1377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7"/>
          <p:cNvSpPr/>
          <p:nvPr/>
        </p:nvSpPr>
        <p:spPr>
          <a:xfrm flipH="1" rot="10800000">
            <a:off x="1385027" y="5312471"/>
            <a:ext cx="9465722" cy="127634"/>
          </a:xfrm>
          <a:prstGeom prst="rect">
            <a:avLst/>
          </a:prstGeom>
          <a:gradFill>
            <a:gsLst>
              <a:gs pos="0">
                <a:srgbClr val="F57322"/>
              </a:gs>
              <a:gs pos="100000">
                <a:srgbClr val="002060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57"/>
          <p:cNvSpPr/>
          <p:nvPr/>
        </p:nvSpPr>
        <p:spPr>
          <a:xfrm>
            <a:off x="228600" y="266700"/>
            <a:ext cx="11715750" cy="6305550"/>
          </a:xfrm>
          <a:prstGeom prst="rect">
            <a:avLst/>
          </a:prstGeom>
          <a:noFill/>
          <a:ln cap="flat" cmpd="sng" w="5715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57"/>
          <p:cNvSpPr txBox="1"/>
          <p:nvPr/>
        </p:nvSpPr>
        <p:spPr>
          <a:xfrm>
            <a:off x="1728476" y="5491913"/>
            <a:ext cx="912227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Det 842 – Best in Blue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57"/>
          <p:cNvSpPr txBox="1"/>
          <p:nvPr/>
        </p:nvSpPr>
        <p:spPr>
          <a:xfrm>
            <a:off x="2722309" y="4352080"/>
            <a:ext cx="6791157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Air Force ROTC Detachment 842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5732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University of Texas at San Antonio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8" name="Google Shape;398;p57"/>
          <p:cNvPicPr preferRelativeResize="0"/>
          <p:nvPr/>
        </p:nvPicPr>
        <p:blipFill rotWithShape="1">
          <a:blip r:embed="rId3">
            <a:alphaModFix/>
          </a:blip>
          <a:srcRect b="8054" l="0" r="0" t="35973"/>
          <a:stretch/>
        </p:blipFill>
        <p:spPr>
          <a:xfrm>
            <a:off x="941387" y="510362"/>
            <a:ext cx="10290176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